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60"/>
  </p:notesMasterIdLst>
  <p:sldIdLst>
    <p:sldId id="290" r:id="rId9"/>
    <p:sldId id="259" r:id="rId10"/>
    <p:sldId id="258" r:id="rId11"/>
    <p:sldId id="28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6" r:id="rId33"/>
    <p:sldId id="281" r:id="rId34"/>
    <p:sldId id="282" r:id="rId35"/>
    <p:sldId id="283" r:id="rId36"/>
    <p:sldId id="284" r:id="rId37"/>
    <p:sldId id="285" r:id="rId38"/>
    <p:sldId id="287" r:id="rId39"/>
    <p:sldId id="288" r:id="rId40"/>
    <p:sldId id="291" r:id="rId41"/>
    <p:sldId id="292" r:id="rId42"/>
    <p:sldId id="297" r:id="rId43"/>
    <p:sldId id="301" r:id="rId44"/>
    <p:sldId id="302" r:id="rId45"/>
    <p:sldId id="293" r:id="rId46"/>
    <p:sldId id="294" r:id="rId47"/>
    <p:sldId id="296" r:id="rId48"/>
    <p:sldId id="298" r:id="rId49"/>
    <p:sldId id="299" r:id="rId50"/>
    <p:sldId id="300" r:id="rId51"/>
    <p:sldId id="295" r:id="rId52"/>
    <p:sldId id="304" r:id="rId53"/>
    <p:sldId id="307" r:id="rId54"/>
    <p:sldId id="303" r:id="rId55"/>
    <p:sldId id="309" r:id="rId56"/>
    <p:sldId id="305" r:id="rId57"/>
    <p:sldId id="306" r:id="rId58"/>
    <p:sldId id="308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B24B-F21F-463A-A7F9-A984120B0623}" type="datetimeFigureOut">
              <a:rPr lang="zh-CN" altLang="en-US" smtClean="0"/>
              <a:pPr/>
              <a:t>2018-11-20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01F0-CE51-4087-B3C5-804B8FBC97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818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zh-CN" altLang="en-US" smtClean="0"/>
              <a:t>责任心：一个老师教孩子怎么拉屎的故事，一个班上的孩子都坐不下了，每天加班到很晚，责任绝不是一个甜美的字眼，他就像你条在肩上的重担一样，可能会压得你喘不过来气，但是你依然不能放下！这就是责任！而往往具备责任心的人，是比任何一个更有才气的人也许都发展的好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4649-31B3-44FD-8060-B4366E828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137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27AC-59DA-4316-80B6-D35667B9F4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665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FE98-C2D1-4B48-B1D2-BC6AADE236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02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902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029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93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59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737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688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80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41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0712-9B7B-4E61-ACDD-A9480F22E3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300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172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940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549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426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1918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151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6032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05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5413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555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DABF-8E01-4A75-BD93-A747FC9EDE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668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9883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4718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8153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7948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0560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793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4826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298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7004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423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44BE-D85B-4347-AC52-B584E4F3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9568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9358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9460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9238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293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9544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1383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3335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2096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7966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33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48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3" y="1535148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20BB-3920-4457-84A6-7E963DC397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587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0314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0783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5892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3149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6768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6593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02666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0228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2061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490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9445-9061-4290-A2B0-FEFBD5E8CA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6621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45828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9126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6431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5377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2969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1852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5300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2504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4784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739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AA7E-EF11-415D-91AA-64A1A51D2F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2893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0540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976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8860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2574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9697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6939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3709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6292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622-D2B9-4409-95CC-DA773B2F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735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CAA6-381F-4CB8-9E81-C2D4FFAAC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72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19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10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8D82-7BA2-45C9-837A-CA7507E0CD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515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955-30AC-47BB-B8B5-A8A1D296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3151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48A3-2464-4B89-B559-565CF4353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98168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495-DBE4-45C8-A943-CBA24C057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1548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0D0-8F43-4F38-AD88-C66EDF780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4221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F723-85EB-481C-BAA7-7B008DEDA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77730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4B7-0B8C-438D-9BB0-DB4787324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7068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0D56-8331-4882-B76D-5BF2D1EA8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26461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4E4E-E8A9-4991-B56F-0D083ED7AF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8048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D734-75DD-43FB-A398-B30F4D4DA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45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350A-C35E-4E97-956D-6098962B06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214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027" name="文本占位符 1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4E5C0EC4-A5F5-4425-94E5-49835D432DA2}" type="slidenum">
              <a:rPr lang="zh-CN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724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黑体" panose="02010609060101010101" pitchFamily="49" charset="-122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5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23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5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686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4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11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3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010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26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932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CA1AB-21AB-4A1A-BAF6-0C6FE6C5F3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66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earchui.search.mainone.com/cp-100-20-9-20-1.htm?cat_id=1000349&amp;uid=))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faxingw.cn/nvshengfaxing/1805_3_detai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yatu.com/hair/hairstyle/2007/8/18/14f54867-b4fb-4874-bf2b-2bf07dd0a4ac_2.shtml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faxingw.cn/nvshengfaxing/1805_2_detail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450" y="188690"/>
            <a:ext cx="5561138" cy="3293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欢迎加入</a:t>
            </a:r>
            <a:endParaRPr lang="en-US" altLang="zh-C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</a:p>
        </p:txBody>
      </p:sp>
      <p:pic>
        <p:nvPicPr>
          <p:cNvPr id="3" name="图片 2" descr="e4309e6291b262c3e6113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908" y="3573067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79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902973" y="1700808"/>
            <a:ext cx="8229600" cy="47085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zh-CN" altLang="en-US" sz="3200" noProof="1">
                <a:solidFill>
                  <a:srgbClr val="FF0000"/>
                </a:solidFill>
              </a:rPr>
              <a:t>镜头前的态度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zh-CN" sz="3200" noProof="1"/>
              <a:t>1.</a:t>
            </a:r>
            <a:r>
              <a:rPr lang="zh-CN" altLang="en-US" sz="3200" noProof="1"/>
              <a:t>态度是具体的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zh-CN" sz="3200" noProof="1"/>
              <a:t>2.</a:t>
            </a:r>
            <a:r>
              <a:rPr lang="zh-CN" altLang="en-US" sz="3200" noProof="1"/>
              <a:t>态度是变化的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zh-CN" sz="3200" noProof="1"/>
              <a:t>3.</a:t>
            </a:r>
            <a:r>
              <a:rPr lang="zh-CN" altLang="en-US" sz="3200" noProof="1"/>
              <a:t>态度是鲜明而有分寸的</a:t>
            </a:r>
            <a:endParaRPr lang="en-US" altLang="zh-CN" sz="3200" noProof="1"/>
          </a:p>
          <a:p>
            <a:pPr>
              <a:defRPr/>
            </a:pPr>
            <a:endParaRPr lang="en-US" altLang="zh-CN" sz="3200" noProof="1"/>
          </a:p>
          <a:p>
            <a:pPr marL="136525" indent="0">
              <a:buFont typeface="Wingdings 2" pitchFamily="18" charset="2"/>
              <a:buNone/>
              <a:defRPr/>
            </a:pPr>
            <a:r>
              <a:rPr lang="zh-CN" altLang="en-US" sz="3200" noProof="1">
                <a:solidFill>
                  <a:srgbClr val="FF0000"/>
                </a:solidFill>
              </a:rPr>
              <a:t>恰当的情感调动</a:t>
            </a:r>
          </a:p>
          <a:p>
            <a:pPr>
              <a:defRPr/>
            </a:pPr>
            <a:endParaRPr lang="zh-CN" altLang="en-US" sz="3200" noProof="1"/>
          </a:p>
        </p:txBody>
      </p:sp>
    </p:spTree>
    <p:extLst>
      <p:ext uri="{BB962C8B-B14F-4D97-AF65-F5344CB8AC3E}">
        <p14:creationId xmlns:p14="http://schemas.microsoft.com/office/powerpoint/2010/main" xmlns="" val="257864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7085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zh-CN" altLang="en-US" sz="3600" noProof="1"/>
              <a:t>     感受，感情，</a:t>
            </a:r>
            <a:r>
              <a:rPr lang="zh-CN" altLang="en-US" sz="3600" noProof="1">
                <a:sym typeface="+mn-ea"/>
              </a:rPr>
              <a:t>态度</a:t>
            </a:r>
            <a:r>
              <a:rPr lang="zh-CN" altLang="en-US" sz="3600" noProof="1"/>
              <a:t>这三者在话筒前创作时相互依存，密不可分的。它们既是镜头感运动状态不断深化的过程，也是镜头感进一步运动的基础。 </a:t>
            </a:r>
            <a:endParaRPr lang="en-US" altLang="zh-CN" sz="3600" noProof="1"/>
          </a:p>
          <a:p>
            <a:pPr>
              <a:defRPr/>
            </a:pPr>
            <a:endParaRPr lang="en-US" altLang="zh-CN" sz="3600" noProof="1"/>
          </a:p>
          <a:p>
            <a:pPr marL="136525" indent="0">
              <a:buFont typeface="Wingdings 2" pitchFamily="18" charset="2"/>
              <a:buNone/>
              <a:defRPr/>
            </a:pPr>
            <a:r>
              <a:rPr lang="zh-CN" altLang="en-US" sz="3600" noProof="1">
                <a:solidFill>
                  <a:srgbClr val="FF0000"/>
                </a:solidFill>
              </a:rPr>
              <a:t>   冷冰冰的镜头在你的眼中就活起来了！</a:t>
            </a:r>
          </a:p>
          <a:p>
            <a:pPr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xmlns="" val="8275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charRg st="7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charRg st="7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6743" y="404715"/>
            <a:ext cx="8534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4000" b="1" dirty="0" smtClean="0">
              <a:solidFill>
                <a:prstClr val="white"/>
              </a:solidFill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 smtClean="0">
                <a:solidFill>
                  <a:prstClr val="white"/>
                </a:solidFill>
              </a:rPr>
              <a:t>    一、有无稿件的镜头前创作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 smtClean="0">
                <a:solidFill>
                  <a:prstClr val="white"/>
                </a:solidFill>
              </a:rPr>
              <a:t>        无稿即基本没有文字稿件做依据的话筒前创作。对老师来说有的即兴表达、或是“提纲加资料”的表达，是一种话筒前或镜头前的口语活动</a:t>
            </a:r>
            <a:r>
              <a:rPr lang="zh-CN" altLang="en-US" b="1" dirty="0" smtClean="0">
                <a:solidFill>
                  <a:prstClr val="white"/>
                </a:solidFill>
              </a:rPr>
              <a:t>。</a:t>
            </a:r>
            <a:r>
              <a:rPr lang="zh-CN" altLang="en-US" dirty="0" smtClean="0">
                <a:solidFill>
                  <a:prstClr val="white"/>
                </a:solidFill>
              </a:rPr>
              <a:t> </a:t>
            </a:r>
            <a:endParaRPr lang="en-US" altLang="zh-CN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dirty="0" smtClean="0">
                <a:solidFill>
                  <a:prstClr val="white"/>
                </a:solidFill>
              </a:rPr>
              <a:t>        而</a:t>
            </a:r>
            <a:r>
              <a:rPr lang="zh-CN" altLang="en-US" sz="4000" b="1" dirty="0">
                <a:solidFill>
                  <a:prstClr val="white"/>
                </a:solidFill>
              </a:rPr>
              <a:t>有稿绝非是对照稿件播读。</a:t>
            </a:r>
          </a:p>
        </p:txBody>
      </p:sp>
    </p:spTree>
    <p:extLst>
      <p:ext uri="{BB962C8B-B14F-4D97-AF65-F5344CB8AC3E}">
        <p14:creationId xmlns:p14="http://schemas.microsoft.com/office/powerpoint/2010/main" xmlns="" val="9817763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1187467" y="549275"/>
            <a:ext cx="7127875" cy="4484688"/>
            <a:chOff x="748" y="346"/>
            <a:chExt cx="4490" cy="2825"/>
          </a:xfrm>
        </p:grpSpPr>
        <p:sp>
          <p:nvSpPr>
            <p:cNvPr id="20483" name="Text Box 2"/>
            <p:cNvSpPr txBox="1">
              <a:spLocks noChangeArrowheads="1"/>
            </p:cNvSpPr>
            <p:nvPr/>
          </p:nvSpPr>
          <p:spPr bwMode="auto">
            <a:xfrm>
              <a:off x="748" y="346"/>
              <a:ext cx="449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4400" b="1" dirty="0" smtClean="0">
                  <a:solidFill>
                    <a:prstClr val="white"/>
                  </a:solidFill>
                </a:rPr>
                <a:t>   MOOC</a:t>
              </a:r>
              <a:r>
                <a:rPr lang="zh-CN" altLang="en-US" sz="4400" b="1" dirty="0" smtClean="0">
                  <a:solidFill>
                    <a:prstClr val="white"/>
                  </a:solidFill>
                </a:rPr>
                <a:t>出镜的独特性：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032" y="1200"/>
              <a:ext cx="36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第一</a:t>
              </a:r>
              <a:r>
                <a:rPr lang="zh-CN" altLang="en-US" sz="3200" b="1" dirty="0" smtClean="0">
                  <a:solidFill>
                    <a:prstClr val="white"/>
                  </a:solidFill>
                </a:rPr>
                <a:t>是前期积累准备的实践性</a:t>
              </a: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1056" y="1987"/>
              <a:ext cx="32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3200" b="1" smtClean="0">
                  <a:solidFill>
                    <a:prstClr val="white"/>
                  </a:solidFill>
                </a:rPr>
                <a:t>第二是转化过程中的拓展性 </a:t>
              </a:r>
              <a:endParaRPr lang="zh-CN" alt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1056" y="2803"/>
              <a:ext cx="40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3200" b="1" smtClean="0">
                  <a:solidFill>
                    <a:prstClr val="white"/>
                  </a:solidFill>
                </a:rPr>
                <a:t>第三无稿表达过程中的适机性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144477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7620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 smtClean="0">
                <a:solidFill>
                  <a:prstClr val="white"/>
                </a:solidFill>
              </a:rPr>
              <a:t>   二、话筒前不正确的状态表现</a:t>
            </a:r>
            <a:r>
              <a:rPr lang="zh-CN" altLang="en-US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58888" y="2133600"/>
            <a:ext cx="5791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1</a:t>
            </a:r>
            <a:r>
              <a:rPr lang="zh-CN" altLang="en-US" sz="3200" b="1" smtClean="0">
                <a:solidFill>
                  <a:prstClr val="white"/>
                </a:solidFill>
              </a:rPr>
              <a:t>、失去对象感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2</a:t>
            </a:r>
            <a:r>
              <a:rPr lang="zh-CN" altLang="en-US" sz="3200" b="1" smtClean="0">
                <a:solidFill>
                  <a:prstClr val="white"/>
                </a:solidFill>
              </a:rPr>
              <a:t>、应激现象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3</a:t>
            </a:r>
            <a:r>
              <a:rPr lang="zh-CN" altLang="en-US" sz="3200" b="1" smtClean="0">
                <a:solidFill>
                  <a:prstClr val="white"/>
                </a:solidFill>
              </a:rPr>
              <a:t>、松垮懈怠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4</a:t>
            </a:r>
            <a:r>
              <a:rPr lang="zh-CN" altLang="en-US" sz="3200" b="1" smtClean="0">
                <a:solidFill>
                  <a:prstClr val="white"/>
                </a:solidFill>
              </a:rPr>
              <a:t>、有做态感</a:t>
            </a:r>
            <a:endParaRPr lang="en-US" altLang="zh-CN" sz="32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5</a:t>
            </a:r>
            <a:r>
              <a:rPr lang="zh-CN" altLang="en-US" sz="3200" b="1" smtClean="0">
                <a:solidFill>
                  <a:prstClr val="white"/>
                </a:solidFill>
              </a:rPr>
              <a:t>、固定腔调，束手束脚</a:t>
            </a:r>
            <a:r>
              <a:rPr lang="zh-CN" altLang="en-US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114192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80649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prstClr val="white"/>
                </a:solidFill>
              </a:rPr>
              <a:t>三</a:t>
            </a:r>
            <a:r>
              <a:rPr lang="zh-CN" altLang="en-US" sz="3600" b="1" dirty="0" smtClean="0">
                <a:solidFill>
                  <a:prstClr val="white"/>
                </a:solidFill>
              </a:rPr>
              <a:t>、无稿播音话筒前不正确状态的原因分析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2311450"/>
            <a:ext cx="7239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1</a:t>
            </a:r>
            <a:r>
              <a:rPr lang="zh-CN" altLang="en-US" sz="3200" b="1" smtClean="0">
                <a:solidFill>
                  <a:prstClr val="white"/>
                </a:solidFill>
              </a:rPr>
              <a:t>、缺乏实践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8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2</a:t>
            </a:r>
            <a:r>
              <a:rPr lang="zh-CN" altLang="en-US" sz="3200" b="1" smtClean="0">
                <a:solidFill>
                  <a:prstClr val="white"/>
                </a:solidFill>
              </a:rPr>
              <a:t>、不自信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8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3</a:t>
            </a:r>
            <a:r>
              <a:rPr lang="zh-CN" altLang="en-US" sz="3200" b="1" smtClean="0">
                <a:solidFill>
                  <a:prstClr val="white"/>
                </a:solidFill>
              </a:rPr>
              <a:t>、太在意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8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smtClean="0">
                <a:solidFill>
                  <a:prstClr val="white"/>
                </a:solidFill>
              </a:rPr>
              <a:t>4</a:t>
            </a:r>
            <a:r>
              <a:rPr lang="zh-CN" altLang="en-US" sz="3200" b="1" smtClean="0">
                <a:solidFill>
                  <a:prstClr val="white"/>
                </a:solidFill>
              </a:rPr>
              <a:t>、认识上的偏差 </a:t>
            </a:r>
          </a:p>
        </p:txBody>
      </p:sp>
    </p:spTree>
    <p:extLst>
      <p:ext uri="{BB962C8B-B14F-4D97-AF65-F5344CB8AC3E}">
        <p14:creationId xmlns:p14="http://schemas.microsoft.com/office/powerpoint/2010/main" xmlns="" val="15777214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571500" y="990602"/>
            <a:ext cx="8001000" cy="4770438"/>
            <a:chOff x="360" y="624"/>
            <a:chExt cx="5040" cy="3005"/>
          </a:xfrm>
        </p:grpSpPr>
        <p:sp>
          <p:nvSpPr>
            <p:cNvPr id="23555" name="Text Box 2"/>
            <p:cNvSpPr txBox="1">
              <a:spLocks noChangeArrowheads="1"/>
            </p:cNvSpPr>
            <p:nvPr/>
          </p:nvSpPr>
          <p:spPr bwMode="auto">
            <a:xfrm>
              <a:off x="360" y="624"/>
              <a:ext cx="50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600" b="1" dirty="0" smtClean="0">
                  <a:solidFill>
                    <a:prstClr val="white"/>
                  </a:solidFill>
                </a:rPr>
                <a:t>   </a:t>
              </a:r>
              <a:r>
                <a:rPr lang="zh-CN" altLang="en-US" sz="3600" b="1" dirty="0">
                  <a:solidFill>
                    <a:prstClr val="white"/>
                  </a:solidFill>
                </a:rPr>
                <a:t>四</a:t>
              </a:r>
              <a:r>
                <a:rPr lang="zh-CN" altLang="en-US" sz="3600" b="1" dirty="0" smtClean="0">
                  <a:solidFill>
                    <a:prstClr val="white"/>
                  </a:solidFill>
                </a:rPr>
                <a:t>、不正确状态的合理调整</a:t>
              </a:r>
            </a:p>
          </p:txBody>
        </p:sp>
        <p:sp>
          <p:nvSpPr>
            <p:cNvPr id="23556" name="Text Box 3"/>
            <p:cNvSpPr txBox="1">
              <a:spLocks noChangeArrowheads="1"/>
            </p:cNvSpPr>
            <p:nvPr/>
          </p:nvSpPr>
          <p:spPr bwMode="auto">
            <a:xfrm>
              <a:off x="528" y="1632"/>
              <a:ext cx="4560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200" b="1" smtClean="0">
                  <a:solidFill>
                    <a:prstClr val="white"/>
                  </a:solidFill>
                </a:rPr>
                <a:t>1</a:t>
              </a:r>
              <a:r>
                <a:rPr lang="zh-CN" altLang="en-US" sz="3200" b="1" smtClean="0">
                  <a:solidFill>
                    <a:prstClr val="white"/>
                  </a:solidFill>
                </a:rPr>
                <a:t>、生理调控法 ：</a:t>
              </a:r>
              <a:r>
                <a:rPr lang="en-US" altLang="zh-CN" sz="3200" b="1" smtClean="0">
                  <a:solidFill>
                    <a:prstClr val="white"/>
                  </a:solidFill>
                  <a:latin typeface="楷体_GB2312" pitchFamily="1" charset="-122"/>
                  <a:ea typeface="楷体_GB2312" pitchFamily="1" charset="-122"/>
                </a:rPr>
                <a:t>A.</a:t>
              </a:r>
              <a:r>
                <a:rPr lang="zh-CN" altLang="en-US" sz="3200" b="1" smtClean="0">
                  <a:solidFill>
                    <a:prstClr val="white"/>
                  </a:solidFill>
                  <a:latin typeface="楷体_GB2312" pitchFamily="1" charset="-122"/>
                  <a:ea typeface="楷体_GB2312" pitchFamily="1" charset="-122"/>
                </a:rPr>
                <a:t>深呼吸  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3200" b="1" smtClean="0">
                  <a:solidFill>
                    <a:prstClr val="white"/>
                  </a:solidFill>
                  <a:latin typeface="楷体_GB2312" pitchFamily="1" charset="-122"/>
                  <a:ea typeface="楷体_GB2312" pitchFamily="1" charset="-122"/>
                </a:rPr>
                <a:t>                </a:t>
              </a:r>
              <a:r>
                <a:rPr lang="en-US" altLang="zh-CN" sz="3200" b="1" smtClean="0">
                  <a:solidFill>
                    <a:prstClr val="white"/>
                  </a:solidFill>
                  <a:latin typeface="楷体_GB2312" pitchFamily="1" charset="-122"/>
                  <a:ea typeface="楷体_GB2312" pitchFamily="1" charset="-122"/>
                </a:rPr>
                <a:t>B.</a:t>
              </a:r>
              <a:r>
                <a:rPr lang="zh-CN" altLang="en-US" sz="3200" b="1" smtClean="0">
                  <a:solidFill>
                    <a:prstClr val="white"/>
                  </a:solidFill>
                  <a:latin typeface="楷体_GB2312" pitchFamily="1" charset="-122"/>
                  <a:ea typeface="楷体_GB2312" pitchFamily="1" charset="-122"/>
                </a:rPr>
                <a:t>调调弦儿</a:t>
              </a:r>
              <a:r>
                <a:rPr lang="zh-CN" altLang="en-US" sz="3200" b="1" smtClean="0">
                  <a:solidFill>
                    <a:prstClr val="white"/>
                  </a:solidFill>
                </a:rPr>
                <a:t> 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800" b="1" smtClean="0">
                <a:solidFill>
                  <a:prstClr val="white"/>
                </a:solidFill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200" b="1" smtClean="0">
                  <a:solidFill>
                    <a:prstClr val="white"/>
                  </a:solidFill>
                </a:rPr>
                <a:t>2</a:t>
              </a:r>
              <a:r>
                <a:rPr lang="zh-CN" altLang="en-US" sz="3200" b="1" smtClean="0">
                  <a:solidFill>
                    <a:prstClr val="white"/>
                  </a:solidFill>
                </a:rPr>
                <a:t>、心理诱导法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800" b="1" smtClean="0">
                <a:solidFill>
                  <a:prstClr val="white"/>
                </a:solidFill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3200" b="1" smtClean="0">
                  <a:solidFill>
                    <a:prstClr val="white"/>
                  </a:solidFill>
                </a:rPr>
                <a:t>3</a:t>
              </a:r>
              <a:r>
                <a:rPr lang="zh-CN" altLang="en-US" sz="3200" b="1" smtClean="0">
                  <a:solidFill>
                    <a:prstClr val="white"/>
                  </a:solidFill>
                </a:rPr>
                <a:t>、排除杂念法</a:t>
              </a:r>
              <a:r>
                <a:rPr lang="zh-CN" altLang="en-US" b="1" smtClean="0">
                  <a:solidFill>
                    <a:prstClr val="white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551385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730299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 smtClean="0">
                <a:solidFill>
                  <a:prstClr val="white"/>
                </a:solidFill>
              </a:rPr>
              <a:t>      录制时正确的话筒前状态</a:t>
            </a:r>
            <a:r>
              <a:rPr lang="zh-CN" altLang="en-US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7315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1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、态度端正，定位恰当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2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、沉着自信，积极能动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3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、逻辑清晰，思维统一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4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、体察学生，营造语境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5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、声情并茂，以</a:t>
            </a:r>
            <a:r>
              <a:rPr lang="zh-CN" altLang="en-US" sz="3200" b="1" dirty="0">
                <a:solidFill>
                  <a:prstClr val="white"/>
                </a:solidFill>
              </a:rPr>
              <a:t>情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带声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 smtClean="0">
                <a:solidFill>
                  <a:prstClr val="white"/>
                </a:solidFill>
              </a:rPr>
              <a:t>6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、自我调检，整体和谐</a:t>
            </a:r>
            <a:r>
              <a:rPr lang="zh-CN" altLang="en-US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01740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60419" name="Rectangle 2051"/>
          <p:cNvSpPr>
            <a:spLocks noGrp="1" noChangeArrowheads="1"/>
          </p:cNvSpPr>
          <p:nvPr>
            <p:ph idx="1"/>
          </p:nvPr>
        </p:nvSpPr>
        <p:spPr>
          <a:xfrm>
            <a:off x="1331640" y="1700808"/>
            <a:ext cx="7199313" cy="4114800"/>
          </a:xfrm>
        </p:spPr>
        <p:txBody>
          <a:bodyPr/>
          <a:lstStyle/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第一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心理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状态</a:t>
            </a:r>
          </a:p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第二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生理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状态</a:t>
            </a:r>
          </a:p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第三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运动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状态</a:t>
            </a:r>
          </a:p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第四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话筒前状态的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调整</a:t>
            </a:r>
          </a:p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第五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话筒前状态的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养成</a:t>
            </a:r>
          </a:p>
          <a:p>
            <a:pPr algn="just"/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第六</a:t>
            </a:r>
            <a:r>
              <a:rPr lang="zh-CN" altLang="en-US" dirty="0" smtClean="0">
                <a:latin typeface="Times New Roman" pitchFamily="18" charset="0"/>
                <a:ea typeface="方正姚体" pitchFamily="2" charset="-122"/>
              </a:rPr>
              <a:t>             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   话筒前注意的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16230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镜头前的表达规律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8888" y="1484316"/>
            <a:ext cx="6564312" cy="2981325"/>
          </a:xfrm>
        </p:spPr>
        <p:txBody>
          <a:bodyPr/>
          <a:lstStyle/>
          <a:p>
            <a:pPr marL="548005" indent="-411480">
              <a:buFont typeface="Wingdings 2"/>
              <a:buChar char=""/>
              <a:defRPr/>
            </a:pP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第一    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rId2" action="ppaction://hlinksldjump"/>
              </a:rPr>
              <a:t>思维反应律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第二</a:t>
            </a:r>
            <a:r>
              <a:rPr lang="zh-CN" altLang="en-US" sz="3600" b="1" dirty="0" smtClean="0">
                <a:latin typeface="Times New Roman" panose="02020603050405020304"/>
                <a:ea typeface="华文楷体" pitchFamily="2" charset="-122"/>
              </a:rPr>
              <a:t>          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rId3" action="ppaction://hlinksldjump"/>
              </a:rPr>
              <a:t>词语感受律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第三</a:t>
            </a:r>
            <a:r>
              <a:rPr lang="zh-CN" altLang="en-US" sz="3600" b="1" dirty="0" smtClean="0">
                <a:latin typeface="Times New Roman" panose="02020603050405020304"/>
                <a:ea typeface="华文楷体" pitchFamily="2" charset="-122"/>
              </a:rPr>
              <a:t>          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rId2" action="ppaction://hlinksldjump"/>
              </a:rPr>
              <a:t>对比推进律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第四</a:t>
            </a:r>
            <a:r>
              <a:rPr lang="zh-CN" altLang="en-US" sz="3600" b="1" dirty="0" smtClean="0">
                <a:latin typeface="Times New Roman" panose="02020603050405020304"/>
                <a:ea typeface="华文楷体" pitchFamily="2" charset="-122"/>
              </a:rPr>
              <a:t>          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rId4" action="ppaction://hlinksldjump"/>
              </a:rPr>
              <a:t>情声和谐律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第五</a:t>
            </a:r>
            <a:r>
              <a:rPr lang="zh-CN" altLang="en-US" sz="3600" b="1" dirty="0" smtClean="0">
                <a:latin typeface="Times New Roman" panose="02020603050405020304"/>
                <a:ea typeface="华文楷体" pitchFamily="2" charset="-122"/>
              </a:rPr>
              <a:t>          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" action="ppaction://noaction"/>
              </a:rPr>
              <a:t>呼吸自如律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第六</a:t>
            </a:r>
            <a:r>
              <a:rPr lang="zh-CN" altLang="en-US" sz="3600" b="1" dirty="0" smtClean="0">
                <a:latin typeface="Times New Roman" panose="02020603050405020304"/>
                <a:ea typeface="华文楷体" pitchFamily="2" charset="-122"/>
              </a:rPr>
              <a:t>          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楷体" pitchFamily="2" charset="-122"/>
                <a:ea typeface="华文楷体" pitchFamily="2" charset="-122"/>
                <a:hlinkClick r:id="rId2" action="ppaction://hlinksldjump"/>
              </a:rPr>
              <a:t>自我调检律</a:t>
            </a:r>
            <a:endParaRPr lang="zh-CN" altLang="en-US" sz="36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19475" y="5157862"/>
            <a:ext cx="3168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6000" smtClean="0">
                <a:solidFill>
                  <a:srgbClr val="FF0000"/>
                </a:solidFill>
                <a:latin typeface="Arial" pitchFamily="34" charset="0"/>
              </a:rPr>
              <a:t>自然</a:t>
            </a:r>
          </a:p>
        </p:txBody>
      </p:sp>
    </p:spTree>
    <p:extLst>
      <p:ext uri="{BB962C8B-B14F-4D97-AF65-F5344CB8AC3E}">
        <p14:creationId xmlns:p14="http://schemas.microsoft.com/office/powerpoint/2010/main" xmlns="" val="6735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090" y="188640"/>
            <a:ext cx="4267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如何结题？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zh-CN" altLang="en-US" sz="6000" dirty="0" smtClean="0">
                <a:solidFill>
                  <a:srgbClr val="FF0000"/>
                </a:solidFill>
              </a:rPr>
              <a:t>    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en-US" altLang="zh-CN" sz="6000" dirty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   </a:t>
            </a:r>
            <a:r>
              <a:rPr lang="zh-CN" altLang="en-US" sz="6000" dirty="0" smtClean="0">
                <a:solidFill>
                  <a:srgbClr val="FF0000"/>
                </a:solidFill>
              </a:rPr>
              <a:t>人数？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zh-CN" altLang="en-US" sz="6000" dirty="0" smtClean="0">
                <a:solidFill>
                  <a:srgbClr val="FF0000"/>
                </a:solidFill>
              </a:rPr>
              <a:t>   互动数？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zh-CN" altLang="en-US" sz="6000" dirty="0" smtClean="0">
                <a:solidFill>
                  <a:srgbClr val="FF0000"/>
                </a:solidFill>
              </a:rPr>
              <a:t> 影响范围？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360506"/>
            <a:ext cx="9324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立项是角色转变的开始！</a:t>
            </a:r>
          </a:p>
        </p:txBody>
      </p:sp>
      <p:pic>
        <p:nvPicPr>
          <p:cNvPr id="1028" name="Picture 4" descr="C:\Users\Administrator\Desktop\t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571" y="908720"/>
            <a:ext cx="29301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57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708525"/>
          </a:xfrm>
        </p:spPr>
        <p:txBody>
          <a:bodyPr/>
          <a:lstStyle/>
          <a:p>
            <a:pPr algn="just">
              <a:defRPr/>
            </a:pPr>
            <a:endParaRPr lang="en-US" altLang="zh-CN" noProof="1"/>
          </a:p>
          <a:p>
            <a:pPr algn="just">
              <a:defRPr/>
            </a:pPr>
            <a:endParaRPr lang="en-US" altLang="zh-CN" noProof="1"/>
          </a:p>
          <a:p>
            <a:pPr marL="136525" indent="0" algn="just">
              <a:buFont typeface="Wingdings 2" pitchFamily="18" charset="2"/>
              <a:buNone/>
              <a:defRPr/>
            </a:pPr>
            <a:r>
              <a:rPr lang="zh-CN" altLang="en-US" sz="4000" b="1" noProof="1"/>
              <a:t>怎样把讲稿变成自己要说的话：</a:t>
            </a:r>
          </a:p>
          <a:p>
            <a:pPr>
              <a:defRPr/>
            </a:pPr>
            <a:endParaRPr lang="en-US" altLang="zh-CN" sz="4000" b="1" noProof="1"/>
          </a:p>
          <a:p>
            <a:pPr marL="136525" indent="0">
              <a:buFont typeface="Wingdings 2" pitchFamily="18" charset="2"/>
              <a:buNone/>
              <a:defRPr/>
            </a:pPr>
            <a:r>
              <a:rPr lang="zh-CN" altLang="en-US" sz="3200" b="1" noProof="1">
                <a:solidFill>
                  <a:srgbClr val="FF0000"/>
                </a:solidFill>
              </a:rPr>
              <a:t>层次、目的、主题、背景、主次、基调</a:t>
            </a:r>
            <a:endParaRPr lang="en-US" altLang="zh-CN" sz="3200" b="1" noProof="1">
              <a:solidFill>
                <a:srgbClr val="FF000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二、文字到口语的转换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22020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85407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MOOC</a:t>
            </a:r>
            <a:r>
              <a:rPr lang="zh-CN" dirty="0" smtClean="0"/>
              <a:t>教师</a:t>
            </a:r>
            <a:r>
              <a:rPr lang="zh-CN" altLang="en-US" dirty="0" smtClean="0"/>
              <a:t>的口语技巧</a:t>
            </a:r>
            <a:endParaRPr lang="zh-CN" dirty="0" smtClean="0"/>
          </a:p>
        </p:txBody>
      </p:sp>
      <p:sp>
        <p:nvSpPr>
          <p:cNvPr id="1331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03250" y="1916832"/>
            <a:ext cx="8540750" cy="38862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情景再现                          </a:t>
            </a:r>
            <a:r>
              <a:rPr lang="zh-CN" altLang="en-US" sz="3600" dirty="0" smtClean="0">
                <a:solidFill>
                  <a:srgbClr val="FF0000"/>
                </a:solidFill>
              </a:rPr>
              <a:t>原来</a:t>
            </a:r>
            <a:r>
              <a:rPr lang="zh-CN" altLang="en-US" sz="3600" dirty="0">
                <a:solidFill>
                  <a:srgbClr val="FF0000"/>
                </a:solidFill>
              </a:rPr>
              <a:t>是他呀</a:t>
            </a:r>
            <a:endParaRPr lang="en-US" altLang="zh-CN" sz="3600" dirty="0" smtClean="0"/>
          </a:p>
          <a:p>
            <a:pPr eaLnBrk="1" hangingPunct="1"/>
            <a:r>
              <a:rPr lang="zh-CN" altLang="en-US" dirty="0" smtClean="0"/>
              <a:t>对象感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内在语</a:t>
            </a:r>
            <a:endParaRPr lang="en-US" altLang="zh-CN" dirty="0" smtClean="0"/>
          </a:p>
          <a:p>
            <a:pPr marL="136525" indent="0" eaLnBrk="1" hangingPunct="1">
              <a:buNone/>
            </a:pPr>
            <a:r>
              <a:rPr lang="en-US" altLang="zh-CN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altLang="zh-CN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80</a:t>
            </a:r>
            <a:r>
              <a:rPr lang="en-US" altLang="zh-CN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%</a:t>
            </a:r>
            <a:r>
              <a:rPr lang="zh-CN" altLang="en-US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转换力</a:t>
            </a:r>
            <a:endParaRPr lang="en-US" altLang="zh-CN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zh-CN" altLang="en-US" dirty="0" smtClean="0"/>
              <a:t>停连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重音     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语气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节奏                            </a:t>
            </a:r>
            <a:r>
              <a:rPr lang="zh-CN" altLang="en-US" sz="3600" noProof="1" smtClean="0">
                <a:solidFill>
                  <a:srgbClr val="FF0000"/>
                </a:solidFill>
                <a:latin typeface="宋体" panose="02010600030101010101" pitchFamily="2" charset="-122"/>
                <a:ea typeface="楷体_GB2312" pitchFamily="1" charset="-122"/>
              </a:rPr>
              <a:t>六月一日</a:t>
            </a:r>
            <a:r>
              <a:rPr lang="zh-CN" altLang="en-US" sz="3600" noProof="1">
                <a:solidFill>
                  <a:srgbClr val="FF0000"/>
                </a:solidFill>
                <a:latin typeface="宋体" panose="02010600030101010101" pitchFamily="2" charset="-122"/>
                <a:ea typeface="楷体_GB2312" pitchFamily="1" charset="-122"/>
              </a:rPr>
              <a:t>是</a:t>
            </a:r>
            <a:r>
              <a:rPr lang="zh-CN" altLang="en-US" sz="3600" noProof="1" smtClean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儿童节</a:t>
            </a:r>
            <a:endParaRPr lang="en-US" altLang="zh-CN" sz="3600" dirty="0" smtClean="0"/>
          </a:p>
          <a:p>
            <a:pPr eaLnBrk="1" hangingPunct="1">
              <a:buFont typeface="Webdings" pitchFamily="18" charset="2"/>
              <a:buNone/>
            </a:pPr>
            <a:endParaRPr lang="zh-CN" altLang="en-US" sz="3600" dirty="0" smtClean="0"/>
          </a:p>
        </p:txBody>
      </p:sp>
      <p:pic>
        <p:nvPicPr>
          <p:cNvPr id="2051" name="Picture 3" descr="C:\Users\Administrator\Desktop\tim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92490"/>
            <a:ext cx="53390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7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2626" y="332707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                节奏</a:t>
            </a:r>
            <a:endParaRPr lang="en-US" altLang="zh-CN" sz="6000" dirty="0" smtClean="0">
              <a:solidFill>
                <a:srgbClr val="FF0000"/>
              </a:solidFill>
            </a:endParaRPr>
          </a:p>
          <a:p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         怒发冲冠，</a:t>
            </a:r>
            <a:r>
              <a:rPr lang="zh-CN" altLang="en-US" sz="3600" dirty="0">
                <a:solidFill>
                  <a:srgbClr val="FF0000"/>
                </a:solidFill>
              </a:rPr>
              <a:t>凭阑</a:t>
            </a:r>
            <a:r>
              <a:rPr lang="zh-CN" altLang="en-US" sz="3600" dirty="0" smtClean="0">
                <a:solidFill>
                  <a:srgbClr val="FF0000"/>
                </a:solidFill>
              </a:rPr>
              <a:t>处、</a:t>
            </a:r>
            <a:r>
              <a:rPr lang="zh-CN" altLang="en-US" sz="3600" dirty="0">
                <a:solidFill>
                  <a:srgbClr val="FF0000"/>
                </a:solidFill>
              </a:rPr>
              <a:t>潇潇雨</a:t>
            </a:r>
            <a:r>
              <a:rPr lang="zh-CN" altLang="en-US" sz="3600" dirty="0" smtClean="0">
                <a:solidFill>
                  <a:srgbClr val="FF0000"/>
                </a:solidFill>
              </a:rPr>
              <a:t>歇。</a:t>
            </a:r>
            <a:r>
              <a:rPr lang="zh-CN" altLang="en-US" sz="3600" dirty="0">
                <a:solidFill>
                  <a:srgbClr val="FF0000"/>
                </a:solidFill>
              </a:rPr>
              <a:t>抬望眼，仰天</a:t>
            </a:r>
            <a:r>
              <a:rPr lang="zh-CN" altLang="en-US" sz="3600" dirty="0" smtClean="0">
                <a:solidFill>
                  <a:srgbClr val="FF0000"/>
                </a:solidFill>
              </a:rPr>
              <a:t>长啸，壮怀激烈。</a:t>
            </a:r>
            <a:r>
              <a:rPr lang="zh-CN" altLang="en-US" sz="3600" dirty="0">
                <a:solidFill>
                  <a:srgbClr val="FF0000"/>
                </a:solidFill>
              </a:rPr>
              <a:t>三十功名尘与</a:t>
            </a:r>
            <a:r>
              <a:rPr lang="zh-CN" altLang="en-US" sz="3600" dirty="0" smtClean="0">
                <a:solidFill>
                  <a:srgbClr val="FF0000"/>
                </a:solidFill>
              </a:rPr>
              <a:t>土，</a:t>
            </a:r>
            <a:r>
              <a:rPr lang="zh-CN" altLang="en-US" sz="3600" dirty="0">
                <a:solidFill>
                  <a:srgbClr val="FF0000"/>
                </a:solidFill>
              </a:rPr>
              <a:t>八千里路云和</a:t>
            </a:r>
            <a:r>
              <a:rPr lang="zh-CN" altLang="en-US" sz="3600" dirty="0" smtClean="0">
                <a:solidFill>
                  <a:srgbClr val="FF0000"/>
                </a:solidFill>
              </a:rPr>
              <a:t>月。</a:t>
            </a:r>
            <a:r>
              <a:rPr lang="zh-CN" altLang="en-US" sz="3600" dirty="0">
                <a:solidFill>
                  <a:srgbClr val="FF0000"/>
                </a:solidFill>
              </a:rPr>
              <a:t>莫</a:t>
            </a:r>
            <a:r>
              <a:rPr lang="zh-CN" altLang="en-US" sz="3600" dirty="0" smtClean="0">
                <a:solidFill>
                  <a:srgbClr val="FF0000"/>
                </a:solidFill>
              </a:rPr>
              <a:t>等闲、</a:t>
            </a:r>
            <a:r>
              <a:rPr lang="zh-CN" altLang="en-US" sz="3600" dirty="0">
                <a:solidFill>
                  <a:srgbClr val="FF0000"/>
                </a:solidFill>
              </a:rPr>
              <a:t>白了少年头，空</a:t>
            </a:r>
            <a:r>
              <a:rPr lang="zh-CN" altLang="en-US" sz="3600" dirty="0" smtClean="0">
                <a:solidFill>
                  <a:srgbClr val="FF0000"/>
                </a:solidFill>
              </a:rPr>
              <a:t>悲切。</a:t>
            </a:r>
            <a:endParaRPr lang="zh-CN" altLang="en-US" sz="3600" dirty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         靖康耻，</a:t>
            </a:r>
            <a:r>
              <a:rPr lang="zh-CN" altLang="en-US" sz="3600" dirty="0">
                <a:solidFill>
                  <a:srgbClr val="FF0000"/>
                </a:solidFill>
              </a:rPr>
              <a:t>犹未雪。臣子恨，何时灭。驾长车，踏破贺兰山</a:t>
            </a:r>
            <a:r>
              <a:rPr lang="zh-CN" altLang="en-US" sz="3600" dirty="0" smtClean="0">
                <a:solidFill>
                  <a:srgbClr val="FF0000"/>
                </a:solidFill>
              </a:rPr>
              <a:t>缺。</a:t>
            </a:r>
            <a:r>
              <a:rPr lang="zh-CN" altLang="en-US" sz="3600" dirty="0">
                <a:solidFill>
                  <a:srgbClr val="FF0000"/>
                </a:solidFill>
              </a:rPr>
              <a:t>壮志饥餐胡虏</a:t>
            </a:r>
            <a:r>
              <a:rPr lang="zh-CN" altLang="en-US" sz="3600" dirty="0" smtClean="0">
                <a:solidFill>
                  <a:srgbClr val="FF0000"/>
                </a:solidFill>
              </a:rPr>
              <a:t>肉，</a:t>
            </a:r>
            <a:r>
              <a:rPr lang="zh-CN" altLang="en-US" sz="3600" dirty="0">
                <a:solidFill>
                  <a:srgbClr val="FF0000"/>
                </a:solidFill>
              </a:rPr>
              <a:t>笑谈渴饮匈奴</a:t>
            </a:r>
            <a:r>
              <a:rPr lang="zh-CN" altLang="en-US" sz="3600" dirty="0" smtClean="0">
                <a:solidFill>
                  <a:srgbClr val="FF0000"/>
                </a:solidFill>
              </a:rPr>
              <a:t>血。</a:t>
            </a:r>
            <a:r>
              <a:rPr lang="zh-CN" altLang="en-US" sz="3600" dirty="0">
                <a:solidFill>
                  <a:srgbClr val="FF0000"/>
                </a:solidFill>
              </a:rPr>
              <a:t>待从头、收拾旧山河，朝</a:t>
            </a:r>
            <a:r>
              <a:rPr lang="zh-CN" altLang="en-US" sz="3600" dirty="0" smtClean="0">
                <a:solidFill>
                  <a:srgbClr val="FF0000"/>
                </a:solidFill>
              </a:rPr>
              <a:t>天阙。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7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09607" y="685803"/>
            <a:ext cx="8139113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3600" b="1">
                <a:latin typeface="幼圆" pitchFamily="49" charset="-122"/>
                <a:ea typeface="幼圆" pitchFamily="49" charset="-122"/>
              </a:rPr>
              <a:t>、表情 </a:t>
            </a: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微笑是国际通用语言</a:t>
            </a:r>
            <a:endParaRPr lang="zh-CN" altLang="en-US" sz="2800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微笑三部曲：嘴巴翘起来</a:t>
            </a: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        </a:t>
            </a: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笑肌提起来</a:t>
            </a: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        </a:t>
            </a: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眉毛扬起来</a:t>
            </a: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笑不出来怎么办？</a:t>
            </a: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                    </a:t>
            </a:r>
            <a:endParaRPr lang="zh-CN" altLang="en-US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</a:t>
            </a:r>
          </a:p>
        </p:txBody>
      </p:sp>
      <p:pic>
        <p:nvPicPr>
          <p:cNvPr id="57347" name="图片 2" descr="e4309e6291b262c3e6113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4" y="3071863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9351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7" y="685803"/>
            <a:ext cx="8139113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、体态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    应该采取哪种站姿呢？</a:t>
            </a:r>
            <a:endParaRPr lang="zh-CN" altLang="en-US" sz="2800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</a:t>
            </a:r>
          </a:p>
        </p:txBody>
      </p:sp>
      <p:pic>
        <p:nvPicPr>
          <p:cNvPr id="58371" name="图片 3" descr="110104F6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86114"/>
            <a:ext cx="319246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图片 4" descr="200707251658001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70" y="2786114"/>
            <a:ext cx="23574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63315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ic281"/>
          <p:cNvPicPr>
            <a:picLocks noGrp="1" noChangeAspect="1" noChangeArrowheads="1"/>
          </p:cNvPicPr>
          <p:nvPr>
            <p:ph type="pic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88150" y="914400"/>
            <a:ext cx="2355850" cy="4724400"/>
          </a:xfrm>
        </p:spPr>
      </p:pic>
      <p:sp>
        <p:nvSpPr>
          <p:cNvPr id="58371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95262" y="620688"/>
            <a:ext cx="3152602" cy="45720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</a:pPr>
            <a:r>
              <a:rPr lang="zh-CN" altLang="en-US" sz="2000" b="1" dirty="0" smtClean="0">
                <a:latin typeface="楷体_GB2312" pitchFamily="1" charset="-122"/>
                <a:ea typeface="楷体_GB2312" pitchFamily="1" charset="-122"/>
              </a:rPr>
              <a:t> </a:t>
            </a:r>
            <a:endParaRPr lang="en-US" altLang="zh-CN" sz="2000" b="1" dirty="0" smtClean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en-US" altLang="zh-CN" sz="2000" b="1" dirty="0" smtClean="0">
                <a:solidFill>
                  <a:srgbClr val="600000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en-US" altLang="zh-CN" b="1" dirty="0" smtClean="0">
                <a:solidFill>
                  <a:srgbClr val="6000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b="1" dirty="0" smtClean="0">
                <a:solidFill>
                  <a:srgbClr val="600000"/>
                </a:solidFill>
                <a:latin typeface="楷体_GB2312" pitchFamily="1" charset="-122"/>
                <a:ea typeface="楷体_GB2312" pitchFamily="1" charset="-122"/>
              </a:rPr>
              <a:t>、非正式站姿：身体的重量交换着落在一条腿上，而使非重心腿起到装饰性作用 。讲究均衡。</a:t>
            </a:r>
            <a:endParaRPr lang="zh-CN" altLang="en-US" b="1" dirty="0" smtClean="0">
              <a:solidFill>
                <a:srgbClr val="333399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8725"/>
            <a:ext cx="3086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4" y="838200"/>
            <a:ext cx="1884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矩形 5"/>
          <p:cNvSpPr>
            <a:spLocks noChangeArrowheads="1"/>
          </p:cNvSpPr>
          <p:nvPr/>
        </p:nvSpPr>
        <p:spPr bwMode="auto">
          <a:xfrm>
            <a:off x="4284663" y="6165851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幼圆" pitchFamily="49" charset="-122"/>
                <a:ea typeface="幼圆" pitchFamily="49" charset="-122"/>
              </a:rPr>
              <a:t>选好站位（</a:t>
            </a:r>
            <a:r>
              <a:rPr lang="en-US" altLang="zh-CN">
                <a:latin typeface="幼圆" pitchFamily="49" charset="-122"/>
                <a:ea typeface="幼圆" pitchFamily="49" charset="-122"/>
              </a:rPr>
              <a:t>A</a:t>
            </a:r>
            <a:r>
              <a:rPr lang="zh-CN" altLang="en-US">
                <a:latin typeface="幼圆" pitchFamily="49" charset="-122"/>
                <a:ea typeface="幼圆" pitchFamily="49" charset="-122"/>
              </a:rPr>
              <a:t>型  </a:t>
            </a:r>
            <a:r>
              <a:rPr lang="en-US" altLang="zh-CN">
                <a:latin typeface="幼圆" pitchFamily="49" charset="-122"/>
                <a:ea typeface="幼圆" pitchFamily="49" charset="-122"/>
              </a:rPr>
              <a:t>H</a:t>
            </a:r>
            <a:r>
              <a:rPr lang="zh-CN" altLang="en-US">
                <a:latin typeface="幼圆" pitchFamily="49" charset="-122"/>
                <a:ea typeface="幼圆" pitchFamily="49" charset="-122"/>
              </a:rPr>
              <a:t>型）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97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4294967295"/>
          </p:nvPr>
        </p:nvSpPr>
        <p:spPr>
          <a:xfrm>
            <a:off x="798520" y="785813"/>
            <a:ext cx="8345487" cy="508158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en-US" altLang="zh-CN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4</a:t>
            </a: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、着装：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endParaRPr lang="zh-CN" altLang="en-US" sz="3600" dirty="0" smtClean="0">
              <a:solidFill>
                <a:srgbClr val="D60093"/>
              </a:solidFill>
              <a:ea typeface="华文隶书" pitchFamily="2" charset="-122"/>
            </a:endParaRPr>
          </a:p>
          <a:p>
            <a:pPr marL="1134110" lvl="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Time  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季节  时代</a:t>
            </a:r>
          </a:p>
          <a:p>
            <a:pPr marL="1134110" lvl="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Place  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场所  职位</a:t>
            </a:r>
          </a:p>
          <a:p>
            <a:pPr marL="1134110" lvl="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/>
              <a:buChar char=""/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Object </a:t>
            </a:r>
            <a:r>
              <a:rPr lang="zh-CN" altLang="en-US" sz="2800" b="1" dirty="0" smtClean="0">
                <a:solidFill>
                  <a:srgbClr val="FF0066"/>
                </a:solidFill>
              </a:rPr>
              <a:t>目标 对象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zh-CN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要求</a:t>
            </a:r>
            <a:r>
              <a:rPr lang="zh-CN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zh-CN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衣着活泼大方，大小得体，便于产生亲近感，</a:t>
            </a:r>
            <a:endParaRPr lang="en-US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itchFamily="1" charset="-122"/>
              <a:ea typeface="幼圆" pitchFamily="1" charset="-122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zh-CN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颜色鲜艳。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2821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1633342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20143345K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5876"/>
            <a:ext cx="3810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640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85800"/>
            <a:ext cx="85407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1" charset="-122"/>
              </a:rPr>
              <a:t>女教师着装注意点</a:t>
            </a:r>
            <a:r>
              <a:rPr lang="zh-CN" sz="40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1" charset="-122"/>
              </a:rPr>
              <a:t/>
            </a:r>
            <a:br>
              <a:rPr lang="zh-CN" sz="400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1" charset="-122"/>
              </a:rPr>
            </a:br>
            <a:endParaRPr lang="zh-CN" sz="400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幼圆" pitchFamily="1" charset="-122"/>
            </a:endParaRP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195736" y="2060848"/>
            <a:ext cx="5659437" cy="3579812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ea typeface="幼圆" pitchFamily="49" charset="-122"/>
              </a:rPr>
              <a:t>忌过分的时髦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ea typeface="幼圆" pitchFamily="49" charset="-122"/>
              </a:rPr>
              <a:t>忌过分暴露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ea typeface="幼圆" pitchFamily="49" charset="-122"/>
              </a:rPr>
              <a:t>忌过分随便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ea typeface="幼圆" pitchFamily="49" charset="-122"/>
              </a:rPr>
              <a:t>忌过分透视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FF3300"/>
                </a:solidFill>
                <a:ea typeface="幼圆" pitchFamily="49" charset="-122"/>
              </a:rPr>
              <a:t>忌过分紧贴</a:t>
            </a:r>
          </a:p>
        </p:txBody>
      </p:sp>
    </p:spTree>
    <p:extLst>
      <p:ext uri="{BB962C8B-B14F-4D97-AF65-F5344CB8AC3E}">
        <p14:creationId xmlns:p14="http://schemas.microsoft.com/office/powerpoint/2010/main" xmlns="" val="8902231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4640948" y="277182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3300"/>
                </a:solidFill>
                <a:ea typeface="华文隶书" pitchFamily="2" charset="-122"/>
              </a:rPr>
              <a:t>紧</a:t>
            </a:r>
          </a:p>
        </p:txBody>
      </p:sp>
      <p:sp>
        <p:nvSpPr>
          <p:cNvPr id="6349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021388"/>
            <a:ext cx="4572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20" name="Picture 2" descr="xinsrc_541001280851140156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092"/>
            <a:ext cx="4592638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106c900f0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33" y="0"/>
            <a:ext cx="4392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2005520182119684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4" t="1953" r="25174"/>
          <a:stretch>
            <a:fillRect/>
          </a:stretch>
        </p:blipFill>
        <p:spPr bwMode="auto">
          <a:xfrm>
            <a:off x="5003815" y="0"/>
            <a:ext cx="357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58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24862" cy="6401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36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基于</a:t>
            </a:r>
            <a:r>
              <a:rPr lang="en-US" altLang="zh-CN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混合的教师发展维度</a:t>
            </a:r>
            <a:endParaRPr lang="en-US" altLang="zh-CN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</a:t>
            </a:r>
            <a:endParaRPr lang="en-US" altLang="zh-CN" sz="60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6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altLang="zh-CN" sz="6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</a:t>
            </a: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如何讲？</a:t>
            </a:r>
            <a:endParaRPr lang="en-US" altLang="zh-CN" sz="60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</a:t>
            </a:r>
            <a:r>
              <a:rPr lang="zh-CN" altLang="en-US" sz="60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如何</a:t>
            </a: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做？</a:t>
            </a:r>
            <a:endParaRPr lang="en-US" altLang="zh-CN" sz="60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</a:t>
            </a:r>
            <a:r>
              <a:rPr lang="zh-CN" altLang="en-US" sz="60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如何</a:t>
            </a:r>
            <a:r>
              <a:rPr lang="zh-CN" altLang="en-US" sz="60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用？</a:t>
            </a:r>
            <a:endParaRPr lang="en-US" altLang="zh-CN" sz="60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</a:t>
            </a:r>
            <a:r>
              <a:rPr lang="en-US" altLang="zh-CN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</a:t>
            </a:r>
            <a:r>
              <a:rPr lang="zh-CN" alt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安徽广播影视职业技术学院     杨忠</a:t>
            </a:r>
            <a:endParaRPr lang="en-US" altLang="zh-CN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868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-252413" y="692201"/>
            <a:ext cx="9396413" cy="38893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endParaRPr lang="en-US" sz="3600" b="1" dirty="0" smtClean="0">
              <a:solidFill>
                <a:srgbClr val="D60093"/>
              </a:solidFill>
              <a:ea typeface="华文隶书" pitchFamily="2" charset="-122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en-US" altLang="zh-CN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    5</a:t>
            </a: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、头发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    头发整洁，发型大方是礼仪最基本的要求。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   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1</a:t>
            </a: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．出镜的发型和生活中发行取景不一样。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ebdings" panose="05030102010509060703" pitchFamily="18" charset="2"/>
              <a:buNone/>
              <a:defRPr/>
            </a:pP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   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2</a:t>
            </a:r>
            <a:r>
              <a:rPr lang="zh-CN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1" charset="-122"/>
                <a:ea typeface="幼圆" pitchFamily="1" charset="-122"/>
              </a:rPr>
              <a:t>．发型要简洁，与年龄、脸型和场景相匹配。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 smtClean="0">
              <a:solidFill>
                <a:srgbClr val="D60093"/>
              </a:solidFill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6745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wbsss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8" y="1"/>
            <a:ext cx="2447925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mw(2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5303"/>
            <a:ext cx="2857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96DBF88C29E5081697A679608DB7D1B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2201"/>
            <a:ext cx="3289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5911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89" y="2276475"/>
            <a:ext cx="65182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（三）面容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600" b="1">
                <a:solidFill>
                  <a:srgbClr val="990000"/>
                </a:solidFill>
                <a:latin typeface="幼圆" pitchFamily="49" charset="-122"/>
                <a:ea typeface="幼圆" pitchFamily="49" charset="-122"/>
              </a:rPr>
              <a:t>            画淡妆。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2800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2800" b="1">
              <a:solidFill>
                <a:srgbClr val="D60093"/>
              </a:solidFill>
              <a:latin typeface="华文隶书" pitchFamily="2" charset="-122"/>
              <a:ea typeface="华文隶书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rgbClr val="D60093"/>
                </a:solidFill>
                <a:latin typeface="华文隶书" pitchFamily="2" charset="-122"/>
                <a:ea typeface="华文隶书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201626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口述能力系统</a:t>
            </a:r>
          </a:p>
        </p:txBody>
      </p:sp>
      <p:pic>
        <p:nvPicPr>
          <p:cNvPr id="11267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980728"/>
            <a:ext cx="8712968" cy="5744716"/>
          </a:xfrm>
        </p:spPr>
      </p:pic>
    </p:spTree>
    <p:extLst>
      <p:ext uri="{BB962C8B-B14F-4D97-AF65-F5344CB8AC3E}">
        <p14:creationId xmlns:p14="http://schemas.microsoft.com/office/powerpoint/2010/main" xmlns="" val="3572745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创客教育的关键点：</a:t>
            </a: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7926388" cy="412865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dirty="0" smtClean="0"/>
              <a:t>   </a:t>
            </a:r>
            <a:endParaRPr lang="en-US" altLang="zh-CN" sz="6000" dirty="0" smtClean="0"/>
          </a:p>
          <a:p>
            <a:pPr>
              <a:buFont typeface="Arial" charset="0"/>
              <a:buNone/>
            </a:pPr>
            <a:r>
              <a:rPr lang="zh-CN" altLang="en-US" sz="6000" dirty="0" smtClean="0"/>
              <a:t> </a:t>
            </a:r>
            <a:r>
              <a:rPr lang="en-US" altLang="zh-CN" sz="6000" dirty="0" smtClean="0"/>
              <a:t>——</a:t>
            </a:r>
            <a:r>
              <a:rPr lang="zh-CN" altLang="en-US" sz="4400" dirty="0" smtClean="0"/>
              <a:t>把创意运用到教育项目中</a:t>
            </a:r>
            <a:endParaRPr lang="en-US" altLang="zh-CN" sz="44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altLang="zh-CN" sz="2800" dirty="0" smtClean="0">
              <a:solidFill>
                <a:prstClr val="black"/>
              </a:solidFill>
            </a:endParaRPr>
          </a:p>
          <a:p>
            <a:pPr marL="0" lvl="0" algn="ctr" eaLnBrk="1" hangingPunct="1">
              <a:buNone/>
            </a:pPr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怎么做？</a:t>
            </a:r>
            <a:endParaRPr lang="en-US" altLang="zh-CN" sz="66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buNone/>
            </a:pPr>
            <a:endParaRPr lang="en-US" altLang="zh-CN" sz="4400" dirty="0" smtClean="0"/>
          </a:p>
          <a:p>
            <a:pPr>
              <a:buFont typeface="Arial" charset="0"/>
              <a:buNone/>
            </a:pPr>
            <a:r>
              <a:rPr lang="en-US" altLang="zh-CN" sz="4400" dirty="0" smtClean="0"/>
              <a:t>MOOC</a:t>
            </a:r>
            <a:r>
              <a:rPr lang="zh-CN" altLang="en-US" sz="4400" dirty="0" smtClean="0"/>
              <a:t>教师怎样创意自己的课？</a:t>
            </a:r>
            <a:endParaRPr lang="en-US" altLang="zh-CN" sz="4400" dirty="0" smtClean="0"/>
          </a:p>
          <a:p>
            <a:pPr>
              <a:buFont typeface="Arial" charset="0"/>
              <a:buNone/>
            </a:pPr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xmlns="" val="97502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一线教师的思考</a:t>
            </a:r>
          </a:p>
        </p:txBody>
      </p:sp>
      <p:sp>
        <p:nvSpPr>
          <p:cNvPr id="11267" name="内容占位符 2"/>
          <p:cNvSpPr>
            <a:spLocks noGrp="1" noChangeArrowheads="1"/>
          </p:cNvSpPr>
          <p:nvPr>
            <p:ph idx="1"/>
          </p:nvPr>
        </p:nvSpPr>
        <p:spPr>
          <a:xfrm>
            <a:off x="642910" y="1428736"/>
            <a:ext cx="8229600" cy="4525433"/>
          </a:xfrm>
        </p:spPr>
        <p:txBody>
          <a:bodyPr/>
          <a:lstStyle/>
          <a:p>
            <a:r>
              <a:rPr lang="zh-CN" altLang="en-US" dirty="0" smtClean="0"/>
              <a:t>像创客那样来搞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建设是要搞发明么？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用互联网思维贯穿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全过程</a:t>
            </a:r>
            <a:r>
              <a:rPr lang="zh-CN" altLang="en-US" dirty="0" smtClean="0"/>
              <a:t>运作</a:t>
            </a:r>
            <a:endParaRPr lang="en-US" altLang="zh-CN" dirty="0" smtClean="0"/>
          </a:p>
          <a:p>
            <a:pPr marL="0" algn="ctr" eaLnBrk="1" hangingPunct="1">
              <a:buNone/>
            </a:pPr>
            <a:r>
              <a:rPr lang="zh-CN" altLang="en-US" sz="6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价值、声音、故事</a:t>
            </a:r>
            <a:endParaRPr lang="en-US" altLang="zh-CN" sz="6600" b="1" dirty="0" smtClean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视听呈现、混合式知识管理、自媒体运用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（影视艺术）  （互动技术）    （媒体传播）</a:t>
            </a:r>
          </a:p>
        </p:txBody>
      </p:sp>
    </p:spTree>
    <p:extLst>
      <p:ext uri="{BB962C8B-B14F-4D97-AF65-F5344CB8AC3E}">
        <p14:creationId xmlns:p14="http://schemas.microsoft.com/office/powerpoint/2010/main" xmlns="" val="26142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7652" name="Picture 2" descr="H:\科大讲座\新建文件夹\001NCbNOgy6UG4nXUcw80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0220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8" name="Picture 2" descr="H:\科大讲座\新建文件夹\001NCbNOgy6UG4HX4u531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3983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821" y="1284880"/>
            <a:ext cx="8429625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为省级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创意服务：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提供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教育的培训、策划指导。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为省级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活动中心培训师资。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项目服务：后台、录制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教师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提供分享交流机会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zh-C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0" y="1"/>
            <a:ext cx="4572000" cy="123825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56" y="326738"/>
            <a:ext cx="47387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会学</a:t>
            </a:r>
          </a:p>
        </p:txBody>
      </p:sp>
    </p:spTree>
    <p:extLst>
      <p:ext uri="{BB962C8B-B14F-4D97-AF65-F5344CB8AC3E}">
        <p14:creationId xmlns:p14="http://schemas.microsoft.com/office/powerpoint/2010/main" xmlns="" val="1877573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" y="2060848"/>
            <a:ext cx="85725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为校级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活动中心服务：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免费为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校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级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活动中心培训师资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举办微课比赛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、组织</a:t>
            </a: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MOOC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观摩活动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参加省内分享交流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做好宣传，扩大学校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影响力，招收更多校园大使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带动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更多教师投入。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9029" y="227104"/>
            <a:ext cx="4572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506216"/>
            <a:ext cx="3206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校级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8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-315416"/>
            <a:ext cx="8424862" cy="82176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6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结题是目标，但绝不是最终目标！</a:t>
            </a: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zh-CN" altLang="en-US" sz="6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en-US" altLang="zh-CN" sz="6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如何讲？</a:t>
            </a:r>
            <a:r>
              <a:rPr lang="en-US" altLang="zh-CN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——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主持人化</a:t>
            </a: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</a:t>
            </a:r>
            <a:endParaRPr lang="en-US" altLang="zh-CN" sz="36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altLang="zh-CN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如何</a:t>
            </a:r>
            <a:r>
              <a:rPr lang="zh-CN" alt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做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？</a:t>
            </a:r>
            <a:r>
              <a:rPr lang="en-US" altLang="zh-CN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——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视听创意</a:t>
            </a:r>
            <a:endParaRPr lang="en-US" altLang="zh-CN" sz="36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如何</a:t>
            </a:r>
            <a:r>
              <a:rPr lang="zh-CN" altLang="en-US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用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？</a:t>
            </a:r>
            <a:r>
              <a:rPr lang="en-US" altLang="zh-CN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——</a:t>
            </a:r>
            <a:r>
              <a:rPr lang="zh-CN" alt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自媒体人</a:t>
            </a:r>
            <a:endParaRPr lang="en-US" altLang="zh-CN" sz="36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6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最终</a:t>
            </a:r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目标：网红老师</a:t>
            </a:r>
            <a:endParaRPr lang="en-US" altLang="zh-CN" sz="66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3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148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811" y="1238252"/>
            <a:ext cx="8501063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制作流程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策划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文案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CN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录像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剪辑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视频打包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上传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编章节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作业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互评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考试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问卷调查    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全过程关注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建立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“玩、学、创”教学体系（玩中学、学中创。即玩耍中学习，在学习中享受创造的快乐。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影视手段、互联网交互手段都要有针对的运用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自媒体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化评价：人数、互动、作业、考试等指标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都会因自媒体意识增强迎刃而解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0" y="1"/>
            <a:ext cx="2928938" cy="123825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71" y="326738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教学体系</a:t>
            </a:r>
          </a:p>
        </p:txBody>
      </p:sp>
    </p:spTree>
    <p:extLst>
      <p:ext uri="{BB962C8B-B14F-4D97-AF65-F5344CB8AC3E}">
        <p14:creationId xmlns:p14="http://schemas.microsoft.com/office/powerpoint/2010/main" xmlns="" val="2311372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口述素养系统</a:t>
            </a:r>
          </a:p>
        </p:txBody>
      </p:sp>
      <p:pic>
        <p:nvPicPr>
          <p:cNvPr id="12291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21" y="1628800"/>
            <a:ext cx="9119779" cy="5040560"/>
          </a:xfrm>
        </p:spPr>
      </p:pic>
    </p:spTree>
    <p:extLst>
      <p:ext uri="{BB962C8B-B14F-4D97-AF65-F5344CB8AC3E}">
        <p14:creationId xmlns:p14="http://schemas.microsoft.com/office/powerpoint/2010/main" xmlns="" val="1209790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视听评价参数</a:t>
            </a:r>
          </a:p>
        </p:txBody>
      </p:sp>
      <p:pic>
        <p:nvPicPr>
          <p:cNvPr id="13315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1172897"/>
            <a:ext cx="9144000" cy="5685103"/>
          </a:xfrm>
        </p:spPr>
      </p:pic>
    </p:spTree>
    <p:extLst>
      <p:ext uri="{BB962C8B-B14F-4D97-AF65-F5344CB8AC3E}">
        <p14:creationId xmlns:p14="http://schemas.microsoft.com/office/powerpoint/2010/main" xmlns="" val="51297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视听艺术评价体系</a:t>
            </a:r>
          </a:p>
        </p:txBody>
      </p:sp>
      <p:pic>
        <p:nvPicPr>
          <p:cNvPr id="14339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544" y="1268760"/>
            <a:ext cx="9111456" cy="5400600"/>
          </a:xfrm>
        </p:spPr>
      </p:pic>
    </p:spTree>
    <p:extLst>
      <p:ext uri="{BB962C8B-B14F-4D97-AF65-F5344CB8AC3E}">
        <p14:creationId xmlns:p14="http://schemas.microsoft.com/office/powerpoint/2010/main" xmlns="" val="1876611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2420888"/>
            <a:ext cx="84296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教师策划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视频制作团队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创意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教师录像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摄制磨合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作品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课程自媒体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化运作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上线</a:t>
            </a:r>
            <a:endParaRPr lang="en-US" altLang="zh-CN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0" y="1"/>
            <a:ext cx="2928938" cy="123825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336"/>
            <a:ext cx="255230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创客式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2176" y="521033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怎么用？</a:t>
            </a:r>
            <a:endParaRPr lang="en-US" altLang="zh-CN" sz="66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84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V="1">
            <a:off x="2500313" y="6214533"/>
            <a:ext cx="4000500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2571750" y="4857751"/>
            <a:ext cx="4071938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2500325" y="3572933"/>
            <a:ext cx="4143375" cy="69851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2428896" y="2214033"/>
            <a:ext cx="4214813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4180692" y="1605771"/>
            <a:ext cx="927100" cy="1587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5400000">
            <a:off x="5929862" y="4213769"/>
            <a:ext cx="3500967" cy="7302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>
            <a:off x="2929732" y="4213504"/>
            <a:ext cx="3429000" cy="1587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-36245" y="4179624"/>
            <a:ext cx="3287183" cy="71438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428884" y="713317"/>
            <a:ext cx="4429125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>
                <a:solidFill>
                  <a:prstClr val="white"/>
                </a:solidFill>
              </a:rPr>
              <a:t>MOOC</a:t>
            </a:r>
            <a:r>
              <a:rPr lang="zh-CN" altLang="en-US" sz="3600">
                <a:solidFill>
                  <a:prstClr val="white"/>
                </a:solidFill>
              </a:rPr>
              <a:t>课程自媒体化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57563" y="1928284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微信公共平台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4313" y="1928284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自媒体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429375" y="1928284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直播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14313" y="3285069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微信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57563" y="3285069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语音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429375" y="3285069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手机直播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57563" y="4572001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小视频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14313" y="4572001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微博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29375" y="4572001"/>
            <a:ext cx="2571750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prstClr val="white"/>
                </a:solidFill>
              </a:rPr>
              <a:t>Pc</a:t>
            </a:r>
            <a:r>
              <a:rPr lang="zh-CN" altLang="en-US">
                <a:solidFill>
                  <a:prstClr val="white"/>
                </a:solidFill>
              </a:rPr>
              <a:t>直播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42875" y="5858947"/>
            <a:ext cx="2571750" cy="641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二维码特推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286125" y="5858947"/>
            <a:ext cx="2571750" cy="641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延伸文章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57938" y="5858947"/>
            <a:ext cx="2571750" cy="641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prstClr val="white"/>
                </a:solidFill>
              </a:rPr>
              <a:t>作业展示活动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0" y="0"/>
            <a:ext cx="2286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285728"/>
            <a:ext cx="18319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运营架构</a:t>
            </a:r>
          </a:p>
        </p:txBody>
      </p:sp>
    </p:spTree>
    <p:extLst>
      <p:ext uri="{BB962C8B-B14F-4D97-AF65-F5344CB8AC3E}">
        <p14:creationId xmlns:p14="http://schemas.microsoft.com/office/powerpoint/2010/main" xmlns="" val="3406089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828" y="645586"/>
            <a:ext cx="848822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全省</a:t>
            </a:r>
            <a:r>
              <a:rPr lang="en-US" altLang="zh-CN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创意活动中心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154" y="2204864"/>
            <a:ext cx="80648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抖音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、今日头条、朋友圈、公众号、直播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4857760"/>
            <a:ext cx="626645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共同</a:t>
            </a:r>
            <a:r>
              <a:rPr lang="zh-CN" altLang="en-US" sz="4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努力普及</a:t>
            </a:r>
            <a:r>
              <a:rPr lang="en-US" altLang="zh-CN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zh-CN" altLang="en-US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</a:p>
        </p:txBody>
      </p:sp>
    </p:spTree>
    <p:extLst>
      <p:ext uri="{BB962C8B-B14F-4D97-AF65-F5344CB8AC3E}">
        <p14:creationId xmlns:p14="http://schemas.microsoft.com/office/powerpoint/2010/main" xmlns="" val="83402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       剑客</a:t>
            </a:r>
            <a:endParaRPr lang="zh-CN" altLang="en-US" dirty="0" smtClean="0"/>
          </a:p>
        </p:txBody>
      </p:sp>
      <p:sp>
        <p:nvSpPr>
          <p:cNvPr id="44035" name="内容占位符 2"/>
          <p:cNvSpPr>
            <a:spLocks noGrp="1" noChangeArrowheads="1"/>
          </p:cNvSpPr>
          <p:nvPr>
            <p:ph idx="1"/>
          </p:nvPr>
        </p:nvSpPr>
        <p:spPr>
          <a:xfrm>
            <a:off x="1142976" y="1500174"/>
            <a:ext cx="8229600" cy="4525433"/>
          </a:xfrm>
        </p:spPr>
        <p:txBody>
          <a:bodyPr/>
          <a:lstStyle/>
          <a:p>
            <a:r>
              <a:rPr lang="zh-CN" altLang="en-US" b="1" dirty="0" smtClean="0"/>
              <a:t>如何让学生找到课程视频</a:t>
            </a:r>
            <a:endParaRPr lang="en-US" altLang="zh-CN" b="1" dirty="0" smtClean="0"/>
          </a:p>
          <a:p>
            <a:r>
              <a:rPr lang="zh-CN" altLang="en-US" b="1" dirty="0" smtClean="0"/>
              <a:t>如何包装视频</a:t>
            </a:r>
            <a:endParaRPr lang="en-US" altLang="zh-CN" b="1" dirty="0" smtClean="0"/>
          </a:p>
          <a:p>
            <a:r>
              <a:rPr lang="zh-CN" altLang="en-US" b="1" dirty="0" smtClean="0"/>
              <a:t>如何不让人小瞧视频</a:t>
            </a:r>
            <a:endParaRPr lang="en-US" altLang="zh-CN" b="1" dirty="0" smtClean="0"/>
          </a:p>
          <a:p>
            <a:r>
              <a:rPr lang="zh-CN" altLang="en-US" b="1" dirty="0" smtClean="0"/>
              <a:t>如何正规化运作</a:t>
            </a:r>
            <a:endParaRPr lang="en-US" altLang="zh-CN" b="1" dirty="0" smtClean="0"/>
          </a:p>
          <a:p>
            <a:r>
              <a:rPr lang="zh-CN" altLang="en-US" b="1" dirty="0" smtClean="0"/>
              <a:t>如何打造品牌</a:t>
            </a:r>
            <a:endParaRPr lang="en-US" altLang="zh-CN" b="1" dirty="0" smtClean="0"/>
          </a:p>
          <a:p>
            <a:r>
              <a:rPr lang="zh-CN" altLang="en-US" b="1" dirty="0" smtClean="0"/>
              <a:t>如何面对大规模</a:t>
            </a:r>
            <a:r>
              <a:rPr lang="zh-CN" altLang="en-US" b="1" dirty="0" smtClean="0"/>
              <a:t>传播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sz="6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心</a:t>
            </a:r>
            <a:r>
              <a:rPr lang="zh-CN" altLang="en-US" sz="6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、形、气</a:t>
            </a:r>
            <a:endParaRPr lang="en-US" altLang="zh-CN" sz="6600" b="1" dirty="0" smtClean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" name="右箭头 3"/>
          <p:cNvSpPr/>
          <p:nvPr/>
        </p:nvSpPr>
        <p:spPr>
          <a:xfrm>
            <a:off x="4286248" y="78579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4389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MOOC</a:t>
            </a:r>
            <a:r>
              <a:rPr lang="zh-CN" altLang="en-US" dirty="0" smtClean="0"/>
              <a:t>教师的自媒体意识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433"/>
          </a:xfrm>
        </p:spPr>
        <p:txBody>
          <a:bodyPr/>
          <a:lstStyle/>
          <a:p>
            <a:r>
              <a:rPr lang="zh-CN" altLang="en-US" b="1" dirty="0" smtClean="0"/>
              <a:t>误区：时尚风、小孩子玩的、凑数量、没时间、有个项目就够了。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大数据思维、痛点和盲点思维、口碑思维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平等、用户、使命感、专注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找对用户、与专业人士合作、适合自己的方法、适当重复和包装、关键词意识、多渠道、跟踪问效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80" name="Picture 2" descr="H:\科大讲座\新建文件夹\001NCbNOgy6UG4HB1XT0d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5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3356992"/>
            <a:ext cx="9144000" cy="1981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600" dirty="0" smtClean="0">
                <a:solidFill>
                  <a:srgbClr val="FF0066"/>
                </a:solidFill>
              </a:rPr>
              <a:t> </a:t>
            </a:r>
            <a:r>
              <a:rPr lang="zh-CN" altLang="en-US" sz="3600" dirty="0" smtClean="0">
                <a:solidFill>
                  <a:srgbClr val="FF0066"/>
                </a:solidFill>
              </a:rPr>
              <a:t>教师在</a:t>
            </a:r>
            <a:r>
              <a:rPr lang="en-US" altLang="zh-CN" sz="3600" dirty="0" smtClean="0">
                <a:solidFill>
                  <a:srgbClr val="FF0066"/>
                </a:solidFill>
              </a:rPr>
              <a:t>MOOC</a:t>
            </a:r>
            <a:r>
              <a:rPr lang="zh-CN" altLang="en-US" sz="3600" dirty="0" smtClean="0">
                <a:solidFill>
                  <a:srgbClr val="FF0066"/>
                </a:solidFill>
              </a:rPr>
              <a:t>教学</a:t>
            </a:r>
            <a:r>
              <a:rPr lang="zh-CN" altLang="en-US" sz="3600" dirty="0" smtClean="0">
                <a:solidFill>
                  <a:srgbClr val="FF0066"/>
                </a:solidFill>
              </a:rPr>
              <a:t>中</a:t>
            </a:r>
            <a:r>
              <a:rPr lang="zh-CN" altLang="en-US" sz="3600" dirty="0" smtClean="0">
                <a:solidFill>
                  <a:srgbClr val="FF0066"/>
                </a:solidFill>
              </a:rPr>
              <a:t>的 </a:t>
            </a:r>
            <a:r>
              <a:rPr lang="zh-CN" altLang="en-US" sz="3600" dirty="0" smtClean="0">
                <a:solidFill>
                  <a:srgbClr val="FF0066"/>
                </a:solidFill>
              </a:rPr>
              <a:t>“感性质量”</a:t>
            </a:r>
            <a:br>
              <a:rPr lang="zh-CN" altLang="en-US" sz="3600" dirty="0" smtClean="0">
                <a:solidFill>
                  <a:srgbClr val="FF0066"/>
                </a:solidFill>
              </a:rPr>
            </a:br>
            <a:endParaRPr lang="zh-CN" altLang="en-US" sz="3600" dirty="0" smtClean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209000"/>
            <a:ext cx="3583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如何讲？</a:t>
            </a:r>
          </a:p>
        </p:txBody>
      </p:sp>
    </p:spTree>
    <p:extLst>
      <p:ext uri="{BB962C8B-B14F-4D97-AF65-F5344CB8AC3E}">
        <p14:creationId xmlns:p14="http://schemas.microsoft.com/office/powerpoint/2010/main" xmlns="" val="1096626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4" name="Picture 2" descr="H:\科大讲座\新建文件夹\001NCbNOgy6UG4npHMP27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104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 noChangeArrowheads="1"/>
          </p:cNvSpPr>
          <p:nvPr>
            <p:ph type="title"/>
          </p:nvPr>
        </p:nvSpPr>
        <p:spPr>
          <a:xfrm>
            <a:off x="395536" y="2564904"/>
            <a:ext cx="4042792" cy="1143000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谢谢大家！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501008"/>
            <a:ext cx="8481120" cy="387736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公众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号：口语创客</a:t>
            </a:r>
            <a:endParaRPr lang="en-US" altLang="zh-CN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手机：</a:t>
            </a: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13395513365</a:t>
            </a:r>
            <a:endParaRPr lang="zh-CN" altLang="en-US" sz="3600" dirty="0" smtClean="0"/>
          </a:p>
          <a:p>
            <a:pPr>
              <a:buFont typeface="Arial" pitchFamily="34" charset="0"/>
              <a:buChar char="•"/>
              <a:defRPr/>
            </a:pPr>
            <a:endParaRPr lang="zh-CN" altLang="en-US" dirty="0"/>
          </a:p>
        </p:txBody>
      </p:sp>
      <p:pic>
        <p:nvPicPr>
          <p:cNvPr id="48132" name="Picture 2" descr="C:\Users\Administrator\Desktop\qrcode_for_gh_2c14f7eff106_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4434"/>
            <a:ext cx="4499992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669" y="260648"/>
            <a:ext cx="6670416" cy="197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作为自媒体人</a:t>
            </a:r>
            <a:r>
              <a:rPr lang="zh-CN" altLang="en-US" sz="3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我们都</a:t>
            </a:r>
            <a:r>
              <a:rPr lang="zh-CN" altLang="en-US" sz="3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才刚起步，</a:t>
            </a:r>
            <a:endParaRPr lang="en-US" altLang="zh-CN" sz="36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等到</a:t>
            </a:r>
            <a:r>
              <a:rPr lang="zh-CN" altLang="en-US" sz="3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大家</a:t>
            </a:r>
            <a:r>
              <a:rPr lang="zh-CN" altLang="en-US" sz="3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都</a:t>
            </a:r>
            <a:r>
              <a:rPr lang="zh-CN" altLang="en-US" sz="3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成为网红老师，</a:t>
            </a:r>
            <a:endParaRPr lang="en-US" altLang="zh-CN" sz="3600" b="1" dirty="0">
              <a:ln w="6350">
                <a:noFill/>
              </a:ln>
              <a:solidFill>
                <a:srgbClr val="FF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600" b="1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请让</a:t>
            </a:r>
            <a:r>
              <a:rPr lang="zh-CN" altLang="en-US" sz="3600" b="1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我们记住今天！</a:t>
            </a:r>
          </a:p>
        </p:txBody>
      </p:sp>
    </p:spTree>
    <p:extLst>
      <p:ext uri="{BB962C8B-B14F-4D97-AF65-F5344CB8AC3E}">
        <p14:creationId xmlns:p14="http://schemas.microsoft.com/office/powerpoint/2010/main" xmlns="" val="194028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1916113"/>
            <a:ext cx="8540750" cy="1728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chemeClr val="hlink"/>
                </a:solidFill>
              </a:rPr>
              <a:t>普通课堂的职业自信：</a:t>
            </a:r>
            <a:endParaRPr lang="en-US" altLang="zh-CN" sz="36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3600" b="1" dirty="0" smtClean="0">
                <a:solidFill>
                  <a:schemeClr val="hlink"/>
                </a:solidFill>
              </a:rPr>
              <a:t>     </a:t>
            </a:r>
            <a:r>
              <a:rPr lang="zh-CN" altLang="en-US" sz="3600" b="1" dirty="0" smtClean="0">
                <a:solidFill>
                  <a:schemeClr val="hlink"/>
                </a:solidFill>
              </a:rPr>
              <a:t>教师形象、责任心 、爱心、耐心</a:t>
            </a:r>
            <a:endParaRPr lang="en-US" altLang="zh-CN" sz="36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CN" sz="36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zh-CN" altLang="en-US" sz="3600" b="1" dirty="0" smtClean="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323850" y="3789043"/>
            <a:ext cx="85407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altLang="zh-CN" sz="3600" b="1" dirty="0" smtClean="0">
                <a:solidFill>
                  <a:srgbClr val="410082"/>
                </a:solidFill>
                <a:latin typeface="Book Antiqua" pitchFamily="18" charset="0"/>
              </a:rPr>
              <a:t>MOOC</a:t>
            </a:r>
            <a:r>
              <a:rPr lang="zh-CN" altLang="en-US" sz="3600" b="1" dirty="0" smtClean="0">
                <a:solidFill>
                  <a:srgbClr val="410082"/>
                </a:solidFill>
                <a:latin typeface="Book Antiqua" pitchFamily="18" charset="0"/>
              </a:rPr>
              <a:t>的自信：</a:t>
            </a:r>
            <a:endParaRPr lang="en-US" altLang="zh-CN" sz="3600" b="1" dirty="0" smtClean="0">
              <a:solidFill>
                <a:srgbClr val="410082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410082"/>
                </a:solidFill>
                <a:latin typeface="Book Antiqua" pitchFamily="18" charset="0"/>
              </a:rPr>
              <a:t>     一个团队、专业设备、良好的话筒前</a:t>
            </a:r>
            <a:endParaRPr lang="en-US" altLang="zh-CN" sz="3600" b="1" dirty="0" smtClean="0">
              <a:solidFill>
                <a:srgbClr val="410082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410082"/>
                </a:solidFill>
                <a:latin typeface="Book Antiqua" pitchFamily="18" charset="0"/>
              </a:rPr>
              <a:t>状态、教师自己满意的出镜形象、知识</a:t>
            </a:r>
            <a:endParaRPr lang="en-US" altLang="zh-CN" sz="3600" b="1" dirty="0" smtClean="0">
              <a:solidFill>
                <a:srgbClr val="410082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410082"/>
                </a:solidFill>
                <a:latin typeface="Book Antiqua" pitchFamily="18" charset="0"/>
              </a:rPr>
              <a:t>有很好</a:t>
            </a:r>
            <a:r>
              <a:rPr lang="zh-CN" altLang="en-US" sz="3600" b="1" dirty="0">
                <a:solidFill>
                  <a:srgbClr val="410082"/>
                </a:solidFill>
                <a:latin typeface="Book Antiqua" pitchFamily="18" charset="0"/>
              </a:rPr>
              <a:t>的视听</a:t>
            </a:r>
            <a:r>
              <a:rPr lang="zh-CN" altLang="en-US" sz="3600" b="1" dirty="0" smtClean="0">
                <a:solidFill>
                  <a:srgbClr val="410082"/>
                </a:solidFill>
                <a:latin typeface="Book Antiqua" pitchFamily="18" charset="0"/>
              </a:rPr>
              <a:t>呈现 </a:t>
            </a:r>
            <a:r>
              <a:rPr lang="zh-CN" altLang="en-US" sz="3600" b="1" dirty="0">
                <a:solidFill>
                  <a:srgbClr val="410082"/>
                </a:solidFill>
                <a:latin typeface="Book Antiqua" pitchFamily="18" charset="0"/>
              </a:rPr>
              <a:t>。</a:t>
            </a:r>
            <a:endParaRPr lang="en-US" altLang="zh-CN" sz="3600" b="1" dirty="0" smtClean="0">
              <a:solidFill>
                <a:srgbClr val="410082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n-US" altLang="zh-CN" sz="3600" b="1" dirty="0" smtClean="0">
              <a:solidFill>
                <a:srgbClr val="410082"/>
              </a:solidFill>
              <a:latin typeface="Book Antiqua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zh-CN" altLang="en-US" sz="3600" b="1" dirty="0" smtClean="0">
              <a:solidFill>
                <a:srgbClr val="410082"/>
              </a:solidFill>
              <a:latin typeface="Book Antiqu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59632" y="549291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47688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Arial" pitchFamily="34" charset="0"/>
              </a:rPr>
              <a:t>定性质量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</a:rPr>
              <a:t>----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pitchFamily="34" charset="0"/>
              </a:rPr>
              <a:t>专业教育功力</a:t>
            </a:r>
            <a:endParaRPr lang="en-US" altLang="zh-CN" sz="36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2357438" y="1714550"/>
            <a:ext cx="4681537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2143116"/>
            <a:ext cx="8540750" cy="3886200"/>
          </a:xfrm>
        </p:spPr>
        <p:txBody>
          <a:bodyPr/>
          <a:lstStyle/>
          <a:p>
            <a:pPr algn="ctr" eaLnBrk="1" hangingPunct="1">
              <a:buFont typeface="Webdings" pitchFamily="18" charset="2"/>
              <a:buNone/>
            </a:pPr>
            <a:r>
              <a:rPr lang="zh-CN" altLang="en-US" sz="6000" dirty="0" smtClean="0">
                <a:solidFill>
                  <a:srgbClr val="FF0066"/>
                </a:solidFill>
              </a:rPr>
              <a:t>课程粘性</a:t>
            </a:r>
            <a:endParaRPr lang="en-US" altLang="zh-CN" sz="6000" dirty="0" smtClean="0">
              <a:solidFill>
                <a:srgbClr val="FF0066"/>
              </a:solidFill>
            </a:endParaRPr>
          </a:p>
          <a:p>
            <a:pPr algn="ctr" eaLnBrk="1" hangingPunct="1">
              <a:buFont typeface="Webdings" pitchFamily="18" charset="2"/>
              <a:buNone/>
            </a:pPr>
            <a:endParaRPr lang="en-US" altLang="zh-CN" sz="6000" dirty="0" smtClean="0">
              <a:solidFill>
                <a:srgbClr val="FF0066"/>
              </a:solidFill>
            </a:endParaRPr>
          </a:p>
          <a:p>
            <a:pPr algn="ctr" eaLnBrk="1" hangingPunct="1">
              <a:buFont typeface="Webdings" pitchFamily="18" charset="2"/>
              <a:buNone/>
            </a:pPr>
            <a:r>
              <a:rPr lang="en-US" altLang="zh-CN" sz="6000" dirty="0" smtClean="0">
                <a:solidFill>
                  <a:srgbClr val="FF0066"/>
                </a:solidFill>
              </a:rPr>
              <a:t>MOOC</a:t>
            </a:r>
            <a:endParaRPr lang="en-US" altLang="zh-CN" sz="6000" dirty="0">
              <a:solidFill>
                <a:srgbClr val="FF0066"/>
              </a:solidFill>
            </a:endParaRPr>
          </a:p>
          <a:p>
            <a:pPr algn="ctr" eaLnBrk="1" hangingPunct="1">
              <a:buFont typeface="Webdings" pitchFamily="18" charset="2"/>
              <a:buNone/>
            </a:pPr>
            <a:endParaRPr lang="zh-CN" altLang="en-US" dirty="0" smtClean="0">
              <a:solidFill>
                <a:srgbClr val="FF0066"/>
              </a:solidFill>
            </a:endParaRPr>
          </a:p>
          <a:p>
            <a:pPr eaLnBrk="1" hangingPunct="1">
              <a:buFont typeface="Webdings" pitchFamily="18" charset="2"/>
              <a:buNone/>
            </a:pPr>
            <a:r>
              <a:rPr lang="zh-CN" altLang="en-US" dirty="0" smtClean="0">
                <a:solidFill>
                  <a:srgbClr val="FF0066"/>
                </a:solidFill>
              </a:rPr>
              <a:t>                     </a:t>
            </a:r>
            <a:r>
              <a:rPr lang="zh-CN" altLang="en-US" b="1" dirty="0" smtClean="0">
                <a:solidFill>
                  <a:srgbClr val="FF0066"/>
                </a:solidFill>
              </a:rPr>
              <a:t>团队共同的价值观和使命</a:t>
            </a:r>
          </a:p>
          <a:p>
            <a:pPr algn="ctr" eaLnBrk="1" hangingPunct="1">
              <a:buFont typeface="Webdings" pitchFamily="18" charset="2"/>
              <a:buNone/>
            </a:pPr>
            <a:r>
              <a:rPr lang="en-US" altLang="zh-CN" sz="9600" b="1" dirty="0" smtClean="0">
                <a:solidFill>
                  <a:srgbClr val="FF0066"/>
                </a:solidFill>
              </a:rPr>
              <a:t>  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6948492" y="2492377"/>
            <a:ext cx="720725" cy="360363"/>
          </a:xfrm>
          <a:prstGeom prst="lef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0" y="2205039"/>
            <a:ext cx="1835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66"/>
                </a:solidFill>
                <a:latin typeface="Arial" pitchFamily="34" charset="0"/>
              </a:rPr>
              <a:t>          外：</a:t>
            </a:r>
            <a:endParaRPr lang="en-US" altLang="zh-CN" sz="2000" b="1" dirty="0" smtClean="0">
              <a:solidFill>
                <a:srgbClr val="FF0066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66"/>
                </a:solidFill>
                <a:latin typeface="Arial" pitchFamily="34" charset="0"/>
              </a:rPr>
              <a:t>教师个人魅力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1763789" y="2492377"/>
            <a:ext cx="719137" cy="360363"/>
          </a:xfrm>
          <a:prstGeom prst="rightArrow">
            <a:avLst>
              <a:gd name="adj1" fmla="val 50000"/>
              <a:gd name="adj2" fmla="val 498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775651" y="2205039"/>
            <a:ext cx="136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66"/>
                </a:solidFill>
                <a:latin typeface="Arial" pitchFamily="34" charset="0"/>
              </a:rPr>
              <a:t>      内：</a:t>
            </a:r>
            <a:endParaRPr lang="en-US" altLang="zh-CN" sz="2000" b="1" dirty="0" smtClean="0">
              <a:solidFill>
                <a:srgbClr val="FF0066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0066"/>
                </a:solidFill>
                <a:latin typeface="Arial" pitchFamily="34" charset="0"/>
              </a:rPr>
              <a:t>定性质量</a:t>
            </a: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4786314" y="5143512"/>
            <a:ext cx="360362" cy="539442"/>
          </a:xfrm>
          <a:prstGeom prst="upArrow">
            <a:avLst>
              <a:gd name="adj1" fmla="val 50000"/>
              <a:gd name="adj2" fmla="val 449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7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85800"/>
            <a:ext cx="85407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hlink"/>
                </a:solidFill>
                <a:ea typeface="幼圆" pitchFamily="1" charset="-122"/>
              </a:rPr>
              <a:t>   </a:t>
            </a:r>
            <a:r>
              <a:rPr lang="zh-CN" dirty="0" smtClean="0">
                <a:solidFill>
                  <a:schemeClr val="hlink"/>
                </a:solidFill>
                <a:ea typeface="幼圆" pitchFamily="1" charset="-122"/>
              </a:rPr>
              <a:t>如何打造</a:t>
            </a:r>
            <a:r>
              <a:rPr lang="zh-CN" altLang="en-US" dirty="0" smtClean="0">
                <a:solidFill>
                  <a:schemeClr val="hlink"/>
                </a:solidFill>
                <a:ea typeface="幼圆" pitchFamily="1" charset="-122"/>
              </a:rPr>
              <a:t>教师</a:t>
            </a:r>
            <a:r>
              <a:rPr lang="zh-CN" dirty="0" smtClean="0">
                <a:solidFill>
                  <a:schemeClr val="hlink"/>
                </a:solidFill>
                <a:ea typeface="幼圆" pitchFamily="1" charset="-122"/>
              </a:rPr>
              <a:t>优秀的</a:t>
            </a:r>
            <a:r>
              <a:rPr lang="zh-CN" altLang="en-US" dirty="0" smtClean="0">
                <a:solidFill>
                  <a:schemeClr val="hlink"/>
                </a:solidFill>
                <a:ea typeface="幼圆" pitchFamily="1" charset="-122"/>
              </a:rPr>
              <a:t>视听素养</a:t>
            </a:r>
            <a:endParaRPr lang="zh-CN" dirty="0" smtClean="0">
              <a:solidFill>
                <a:schemeClr val="hlink"/>
              </a:solidFill>
              <a:ea typeface="幼圆" pitchFamily="1" charset="-122"/>
            </a:endParaRPr>
          </a:p>
        </p:txBody>
      </p:sp>
      <p:sp>
        <p:nvSpPr>
          <p:cNvPr id="11267" name="Rectangle 3"/>
          <p:cNvSpPr>
            <a:spLocks noGrp="1" noRot="1"/>
          </p:cNvSpPr>
          <p:nvPr>
            <p:ph type="body" idx="4294967295"/>
          </p:nvPr>
        </p:nvSpPr>
        <p:spPr>
          <a:xfrm>
            <a:off x="603250" y="2708275"/>
            <a:ext cx="8540750" cy="38862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en-US" altLang="zh-CN" sz="4000" b="1" noProof="1">
                <a:solidFill>
                  <a:schemeClr val="hlink"/>
                </a:solidFill>
                <a:ea typeface="幼圆" pitchFamily="1" charset="-122"/>
              </a:rPr>
              <a:t>MOOC</a:t>
            </a:r>
            <a:r>
              <a:rPr lang="zh-CN" altLang="en-US" sz="4000" b="1" noProof="1">
                <a:solidFill>
                  <a:schemeClr val="hlink"/>
                </a:solidFill>
                <a:ea typeface="幼圆" pitchFamily="1" charset="-122"/>
              </a:rPr>
              <a:t>教师“感性质量”概述</a:t>
            </a:r>
            <a:endParaRPr lang="en-US" altLang="zh-CN" sz="4000" b="1" noProof="1">
              <a:solidFill>
                <a:schemeClr val="hlink"/>
              </a:solidFill>
              <a:ea typeface="幼圆" pitchFamily="1" charset="-12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a typeface="幼圆" pitchFamily="1" charset="-122"/>
              </a:rPr>
              <a:t>一、镜头前的感受、态度、情感</a:t>
            </a:r>
            <a:endParaRPr lang="en-US" altLang="zh-CN" sz="4000" b="1" noProof="1">
              <a:solidFill>
                <a:srgbClr val="FF0000"/>
              </a:solidFill>
              <a:ea typeface="幼圆" pitchFamily="1" charset="-12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a typeface="幼圆" pitchFamily="1" charset="-122"/>
              </a:rPr>
              <a:t>二、讲稿的口语化</a:t>
            </a:r>
            <a:endParaRPr lang="en-US" altLang="zh-CN" sz="4000" b="1" noProof="1">
              <a:solidFill>
                <a:srgbClr val="FF0000"/>
              </a:solidFill>
              <a:ea typeface="幼圆" pitchFamily="1" charset="-12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a typeface="幼圆" pitchFamily="1" charset="-122"/>
              </a:rPr>
              <a:t>三、副语言的注意事项</a:t>
            </a:r>
          </a:p>
          <a:p>
            <a:pPr eaLnBrk="1" hangingPunct="1">
              <a:buFont typeface="Webdings" panose="05030102010509060703" pitchFamily="18" charset="2"/>
              <a:buNone/>
              <a:defRPr/>
            </a:pPr>
            <a:endParaRPr lang="zh-CN" altLang="en-US" sz="4000" b="1" noProof="1">
              <a:solidFill>
                <a:schemeClr val="hlink"/>
              </a:solidFill>
              <a:ea typeface="幼圆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5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一、话筒前创作</a:t>
            </a:r>
            <a:r>
              <a:rPr lang="en-US" altLang="zh-CN" dirty="0" smtClean="0"/>
              <a:t>:</a:t>
            </a:r>
            <a:r>
              <a:rPr lang="zh-CN" altLang="en-US" dirty="0" smtClean="0"/>
              <a:t>感受、态度、情感</a:t>
            </a:r>
            <a:endParaRPr lang="zh-CN" altLang="en-US" dirty="0"/>
          </a:p>
        </p:txBody>
      </p:sp>
      <p:sp>
        <p:nvSpPr>
          <p:cNvPr id="12291" name="内容占位符 2"/>
          <p:cNvSpPr>
            <a:spLocks noGrp="1" noChangeArrowheads="1"/>
          </p:cNvSpPr>
          <p:nvPr>
            <p:ph idx="1"/>
          </p:nvPr>
        </p:nvSpPr>
        <p:spPr>
          <a:xfrm>
            <a:off x="683568" y="2178323"/>
            <a:ext cx="8574087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CN" altLang="en-US" sz="3200" dirty="0" smtClean="0">
                <a:solidFill>
                  <a:srgbClr val="FF0000"/>
                </a:solidFill>
              </a:rPr>
              <a:t>镜头前感受</a:t>
            </a:r>
            <a:r>
              <a:rPr lang="en-US" altLang="zh-CN" sz="3200" dirty="0" smtClean="0">
                <a:solidFill>
                  <a:srgbClr val="FF0000"/>
                </a:solidFill>
              </a:rPr>
              <a:t>----</a:t>
            </a:r>
            <a:r>
              <a:rPr lang="zh-CN" altLang="en-US" sz="3200" dirty="0" smtClean="0">
                <a:solidFill>
                  <a:srgbClr val="FF0000"/>
                </a:solidFill>
              </a:rPr>
              <a:t>与“冷冰冰”的镜头交朋友</a:t>
            </a:r>
          </a:p>
          <a:p>
            <a:pPr>
              <a:buFont typeface="Wingdings" pitchFamily="2" charset="2"/>
              <a:buNone/>
            </a:pPr>
            <a:r>
              <a:rPr lang="zh-CN" altLang="en-US" sz="3200" dirty="0" smtClean="0"/>
              <a:t>   具体感受、整体感受</a:t>
            </a:r>
            <a:endParaRPr lang="en-US" altLang="zh-CN" sz="3200" dirty="0" smtClean="0"/>
          </a:p>
          <a:p>
            <a:pPr>
              <a:buFont typeface="Wingdings" pitchFamily="2" charset="2"/>
              <a:buNone/>
            </a:pPr>
            <a:r>
              <a:rPr lang="zh-CN" altLang="en-US" sz="3200" dirty="0" smtClean="0"/>
              <a:t>   形象感受、逻辑感受</a:t>
            </a:r>
          </a:p>
          <a:p>
            <a:pPr>
              <a:buFont typeface="Wingdings" pitchFamily="2" charset="2"/>
              <a:buNone/>
            </a:pPr>
            <a:r>
              <a:rPr lang="zh-CN" altLang="en-US" sz="3200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zh-CN" altLang="en-US" sz="3200" dirty="0" smtClean="0"/>
              <a:t>           就是</a:t>
            </a:r>
            <a:r>
              <a:rPr lang="zh-CN" altLang="en-US" sz="3200" dirty="0" smtClean="0">
                <a:latin typeface="Arial" pitchFamily="34" charset="0"/>
              </a:rPr>
              <a:t>“</a:t>
            </a:r>
            <a:r>
              <a:rPr lang="zh-CN" altLang="en-US" sz="3200" dirty="0" smtClean="0"/>
              <a:t>感之于外，受之于心</a:t>
            </a:r>
            <a:r>
              <a:rPr lang="zh-CN" altLang="en-US" sz="3200" dirty="0" smtClean="0">
                <a:latin typeface="Arial" pitchFamily="34" charset="0"/>
              </a:rPr>
              <a:t>”</a:t>
            </a:r>
            <a:r>
              <a:rPr lang="zh-CN" altLang="en-US" sz="3200" dirty="0" smtClean="0"/>
              <a:t> </a:t>
            </a:r>
          </a:p>
          <a:p>
            <a:endParaRPr lang="zh-CN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23207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1563</Words>
  <Application>Microsoft Office PowerPoint</Application>
  <PresentationFormat>全屏显示(4:3)</PresentationFormat>
  <Paragraphs>280</Paragraphs>
  <Slides>51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51</vt:i4>
      </vt:variant>
    </vt:vector>
  </HeadingPairs>
  <TitlesOfParts>
    <vt:vector size="59" baseType="lpstr">
      <vt:lpstr>顶峰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幻灯片 1</vt:lpstr>
      <vt:lpstr>幻灯片 2</vt:lpstr>
      <vt:lpstr>幻灯片 3</vt:lpstr>
      <vt:lpstr>幻灯片 4</vt:lpstr>
      <vt:lpstr> 教师在MOOC教学中的 “感性质量” </vt:lpstr>
      <vt:lpstr>幻灯片 6</vt:lpstr>
      <vt:lpstr>幻灯片 7</vt:lpstr>
      <vt:lpstr>   如何打造教师优秀的视听素养</vt:lpstr>
      <vt:lpstr>一、话筒前创作:感受、态度、情感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 </vt:lpstr>
      <vt:lpstr>镜头前的表达规律</vt:lpstr>
      <vt:lpstr>二、文字到口语的转换</vt:lpstr>
      <vt:lpstr>MOOC教师的口语技巧</vt:lpstr>
      <vt:lpstr>幻灯片 22</vt:lpstr>
      <vt:lpstr>幻灯片 23</vt:lpstr>
      <vt:lpstr>幻灯片 24</vt:lpstr>
      <vt:lpstr>幻灯片 25</vt:lpstr>
      <vt:lpstr>幻灯片 26</vt:lpstr>
      <vt:lpstr>幻灯片 27</vt:lpstr>
      <vt:lpstr>女教师着装注意点 </vt:lpstr>
      <vt:lpstr>幻灯片 29</vt:lpstr>
      <vt:lpstr>幻灯片 30</vt:lpstr>
      <vt:lpstr>幻灯片 31</vt:lpstr>
      <vt:lpstr>幻灯片 32</vt:lpstr>
      <vt:lpstr>口述能力系统</vt:lpstr>
      <vt:lpstr>创客教育的关键点：</vt:lpstr>
      <vt:lpstr>一线教师的思考</vt:lpstr>
      <vt:lpstr>幻灯片 36</vt:lpstr>
      <vt:lpstr>幻灯片 37</vt:lpstr>
      <vt:lpstr>幻灯片 38</vt:lpstr>
      <vt:lpstr>幻灯片 39</vt:lpstr>
      <vt:lpstr>幻灯片 40</vt:lpstr>
      <vt:lpstr>口述素养系统</vt:lpstr>
      <vt:lpstr>视听评价参数</vt:lpstr>
      <vt:lpstr>视听艺术评价体系</vt:lpstr>
      <vt:lpstr>幻灯片 44</vt:lpstr>
      <vt:lpstr>幻灯片 45</vt:lpstr>
      <vt:lpstr>幻灯片 46</vt:lpstr>
      <vt:lpstr>创客       剑客</vt:lpstr>
      <vt:lpstr>MOOC教师的自媒体意识</vt:lpstr>
      <vt:lpstr>幻灯片 49</vt:lpstr>
      <vt:lpstr>幻灯片 50</vt:lpstr>
      <vt:lpstr> 谢谢大家！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21</cp:revision>
  <dcterms:modified xsi:type="dcterms:W3CDTF">2018-11-20T03:13:22Z</dcterms:modified>
</cp:coreProperties>
</file>