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 id="2147483856" r:id="rId2"/>
    <p:sldMasterId id="2147483885" r:id="rId3"/>
    <p:sldMasterId id="2147483900" r:id="rId4"/>
    <p:sldMasterId id="2147483914" r:id="rId5"/>
  </p:sldMasterIdLst>
  <p:notesMasterIdLst>
    <p:notesMasterId r:id="rId47"/>
  </p:notesMasterIdLst>
  <p:sldIdLst>
    <p:sldId id="256" r:id="rId6"/>
    <p:sldId id="265" r:id="rId7"/>
    <p:sldId id="282" r:id="rId8"/>
    <p:sldId id="283" r:id="rId9"/>
    <p:sldId id="328" r:id="rId10"/>
    <p:sldId id="272" r:id="rId11"/>
    <p:sldId id="261" r:id="rId12"/>
    <p:sldId id="322" r:id="rId13"/>
    <p:sldId id="318" r:id="rId14"/>
    <p:sldId id="259" r:id="rId15"/>
    <p:sldId id="333" r:id="rId16"/>
    <p:sldId id="332" r:id="rId17"/>
    <p:sldId id="334" r:id="rId18"/>
    <p:sldId id="335" r:id="rId19"/>
    <p:sldId id="336" r:id="rId20"/>
    <p:sldId id="337" r:id="rId21"/>
    <p:sldId id="338" r:id="rId22"/>
    <p:sldId id="339" r:id="rId23"/>
    <p:sldId id="340" r:id="rId24"/>
    <p:sldId id="341" r:id="rId25"/>
    <p:sldId id="342" r:id="rId26"/>
    <p:sldId id="361" r:id="rId27"/>
    <p:sldId id="362" r:id="rId28"/>
    <p:sldId id="363" r:id="rId29"/>
    <p:sldId id="329" r:id="rId30"/>
    <p:sldId id="311" r:id="rId31"/>
    <p:sldId id="312" r:id="rId32"/>
    <p:sldId id="313" r:id="rId33"/>
    <p:sldId id="330" r:id="rId34"/>
    <p:sldId id="331" r:id="rId35"/>
    <p:sldId id="324" r:id="rId36"/>
    <p:sldId id="310" r:id="rId37"/>
    <p:sldId id="317" r:id="rId38"/>
    <p:sldId id="323" r:id="rId39"/>
    <p:sldId id="326" r:id="rId40"/>
    <p:sldId id="315" r:id="rId41"/>
    <p:sldId id="319" r:id="rId42"/>
    <p:sldId id="320" r:id="rId43"/>
    <p:sldId id="321" r:id="rId44"/>
    <p:sldId id="316" r:id="rId45"/>
    <p:sldId id="308"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306C"/>
    <a:srgbClr val="0273E1"/>
    <a:srgbClr val="5B9BD5"/>
    <a:srgbClr val="5F6F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47" autoAdjust="0"/>
    <p:restoredTop sz="85847"/>
  </p:normalViewPr>
  <p:slideViewPr>
    <p:cSldViewPr snapToGrid="0">
      <p:cViewPr>
        <p:scale>
          <a:sx n="90" d="100"/>
          <a:sy n="90" d="100"/>
        </p:scale>
        <p:origin x="-16" y="-296"/>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1.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1A306C"/>
            </a:solidFill>
          </c:spPr>
          <c:dPt>
            <c:idx val="0"/>
            <c:bubble3D val="0"/>
            <c:spPr>
              <a:solidFill>
                <a:srgbClr val="1A306C"/>
              </a:solidFill>
              <a:ln w="19050">
                <a:solidFill>
                  <a:schemeClr val="lt1"/>
                </a:solidFill>
              </a:ln>
              <a:effectLst/>
            </c:spPr>
          </c:dPt>
          <c:dPt>
            <c:idx val="1"/>
            <c:bubble3D val="0"/>
            <c:spPr>
              <a:solidFill>
                <a:srgbClr val="0273E1"/>
              </a:solidFill>
              <a:ln w="19050">
                <a:solidFill>
                  <a:schemeClr val="lt1"/>
                </a:solidFill>
              </a:ln>
              <a:effectLst/>
            </c:spPr>
          </c:dPt>
          <c:cat>
            <c:strRef>
              <c:f>Sheet1!$A$2:$A$3</c:f>
              <c:strCache>
                <c:ptCount val="2"/>
                <c:pt idx="0">
                  <c:v>DATA1</c:v>
                </c:pt>
                <c:pt idx="1">
                  <c:v>DATA2</c:v>
                </c:pt>
              </c:strCache>
            </c:strRef>
          </c:cat>
          <c:val>
            <c:numRef>
              <c:f>Sheet1!$B$2:$B$3</c:f>
              <c:numCache>
                <c:formatCode>General</c:formatCode>
                <c:ptCount val="2"/>
                <c:pt idx="0">
                  <c:v>8.200000000000001</c:v>
                </c:pt>
                <c:pt idx="1">
                  <c:v>3.2</c:v>
                </c:pt>
              </c:numCache>
            </c:numRef>
          </c:val>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782C9-1CD7-4EDB-A8F1-0A19B022E67B}" type="datetimeFigureOut">
              <a:rPr lang="zh-CN" altLang="en-US" smtClean="0"/>
              <a:t>16/6/22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C644-F939-446B-BC34-4B438B78BBA5}" type="slidenum">
              <a:rPr lang="zh-CN" altLang="en-US" smtClean="0"/>
              <a:t>‹#›</a:t>
            </a:fld>
            <a:endParaRPr lang="zh-CN" altLang="en-US"/>
          </a:p>
        </p:txBody>
      </p:sp>
    </p:spTree>
    <p:extLst>
      <p:ext uri="{BB962C8B-B14F-4D97-AF65-F5344CB8AC3E}">
        <p14:creationId xmlns:p14="http://schemas.microsoft.com/office/powerpoint/2010/main" val="2733993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1</a:t>
            </a:fld>
            <a:endParaRPr lang="zh-CN" altLang="en-US"/>
          </a:p>
        </p:txBody>
      </p:sp>
    </p:spTree>
    <p:extLst>
      <p:ext uri="{BB962C8B-B14F-4D97-AF65-F5344CB8AC3E}">
        <p14:creationId xmlns:p14="http://schemas.microsoft.com/office/powerpoint/2010/main" val="1114484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我们来看看云舟的总体架构图，空间包括：实名认证、个人书房、域订阅、个人日志。</a:t>
            </a:r>
            <a:endParaRPr lang="en-US" altLang="zh-CN" dirty="0" smtClean="0"/>
          </a:p>
          <a:p>
            <a:r>
              <a:rPr lang="zh-CN" altLang="en-US" dirty="0" smtClean="0"/>
              <a:t>平台包括专题创作、域建设、读者管理、统计分析；社交有刚才介绍的小组、消息、转发、学术圈。</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0534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云舟的核心是一套专题创作工具</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7375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进入云舟</a:t>
            </a:r>
            <a:r>
              <a:rPr lang="en-US" altLang="zh-CN" dirty="0" smtClean="0"/>
              <a:t>pc</a:t>
            </a:r>
            <a:r>
              <a:rPr lang="zh-CN" altLang="en-US" dirty="0" smtClean="0"/>
              <a:t>端，点击专题创作功能</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83737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进入专题创作三部曲，点击新建、填写专题名称、作者、简介；上传专题封面，就能快速生成一个专题。进入专题编辑页面</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956667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云舟的专题创作工具集成各种可视化的编辑工具，同时我们对接了图书馆的资源，我们可以采集如图书、知识点、视频、音频等文献，如果想快速生成，我们还提供一些小的工具，例如超星发现工具</a:t>
            </a:r>
            <a:r>
              <a:rPr lang="en-US" altLang="zh-CN" dirty="0" smtClean="0"/>
              <a:t>……</a:t>
            </a:r>
            <a:endParaRPr lang="zh-CN" altLang="en-US" dirty="0" smtClean="0"/>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97D9F88-8E5B-4C22-BF64-4EFB89BCE25B}" type="slidenum">
              <a:rPr lang="zh-CN" altLang="en-US">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907812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我们想建设一个专家的个人文库，我们输入数据标识，通过采集。</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965733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就能生成专家的各种文献数据。同时还可以有音频、视频的文件插入。</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431685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总结一下，云舟的专题具备两个特点，以前我们的专题库，具备都是数据库结构，表现力不够，而云舟专题是</a:t>
            </a:r>
            <a:r>
              <a:rPr lang="en-US" altLang="zh-CN" dirty="0" smtClean="0"/>
              <a:t> </a:t>
            </a:r>
            <a:r>
              <a:rPr lang="zh-CN" altLang="en-US" dirty="0" smtClean="0"/>
              <a:t>富媒体编辑器与条目数据的完美结合，第二，具有云舟平台的专题都可以直接进行进行学术社交。</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38114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30000"/>
              </a:lnSpc>
            </a:pPr>
            <a:r>
              <a:rPr lang="zh-CN" altLang="en-US" dirty="0" smtClean="0"/>
              <a:t>那么图书馆员在云舟中，做哪些工作呢，</a:t>
            </a:r>
            <a:r>
              <a:rPr lang="zh-CN" altLang="en-US" sz="1200" dirty="0" smtClean="0">
                <a:solidFill>
                  <a:srgbClr val="3D3F41"/>
                </a:solidFill>
                <a:ea typeface="微软雅黑" pitchFamily="34" charset="-122"/>
              </a:rPr>
              <a:t>读者基于云舟建设的专题，质量可能参差不齐。 图书馆馆员对这些专题进行筛选、分类、管理、推荐</a:t>
            </a:r>
            <a:r>
              <a:rPr lang="en-US" altLang="zh-CN" sz="1200" dirty="0" smtClean="0">
                <a:solidFill>
                  <a:srgbClr val="3D3F41"/>
                </a:solidFill>
                <a:ea typeface="微软雅黑" pitchFamily="34" charset="-122"/>
              </a:rPr>
              <a:t>, </a:t>
            </a:r>
            <a:r>
              <a:rPr lang="zh-CN" altLang="en-US" sz="1200" dirty="0" smtClean="0">
                <a:solidFill>
                  <a:srgbClr val="3D3F41"/>
                </a:solidFill>
                <a:ea typeface="微软雅黑" pitchFamily="34" charset="-122"/>
              </a:rPr>
              <a:t>将优秀的同一领域的专题构建在一起，形成域，推荐给读者</a:t>
            </a:r>
            <a:r>
              <a:rPr lang="en-US" altLang="zh-CN" sz="1200" dirty="0" smtClean="0">
                <a:solidFill>
                  <a:srgbClr val="3D3F41"/>
                </a:solidFill>
                <a:ea typeface="微软雅黑" pitchFamily="34" charset="-122"/>
              </a:rPr>
              <a:t>, </a:t>
            </a:r>
            <a:r>
              <a:rPr lang="zh-CN" altLang="en-US" sz="1200" dirty="0" smtClean="0">
                <a:solidFill>
                  <a:srgbClr val="3D3F41"/>
                </a:solidFill>
                <a:ea typeface="微软雅黑" pitchFamily="34" charset="-122"/>
              </a:rPr>
              <a:t>体现图书馆的服务。</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430317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这就是域管理界面，可以分类、添加、新建域。</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03035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我们大家知道图书馆面临的困境，读者粘性在降低，图书馆地位下降，资源同质化严重。</a:t>
            </a:r>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2</a:t>
            </a:fld>
            <a:endParaRPr lang="zh-CN" altLang="en-US"/>
          </a:p>
        </p:txBody>
      </p:sp>
    </p:spTree>
    <p:extLst>
      <p:ext uri="{BB962C8B-B14F-4D97-AF65-F5344CB8AC3E}">
        <p14:creationId xmlns:p14="http://schemas.microsoft.com/office/powerpoint/2010/main" val="1393359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同时也构成了我们学校的读者的使用数据，可以供图书馆做数据研究。</a:t>
            </a:r>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97D9F88-8E5B-4C22-BF64-4EFB89BCE25B}" type="slidenum">
              <a:rPr lang="zh-CN" altLang="en-US">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64840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进入统计分析模块</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420024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我们可以按照院系、年级来统计，可以更新下拉框的多种维度来统计数据，如点击量、阅读时间、转发量等，我们也建立了一些统计模型，方便图书馆老师对行为分析。</a:t>
            </a:r>
            <a:endParaRPr lang="zh-CN" altLang="en-US" dirty="0"/>
          </a:p>
        </p:txBody>
      </p:sp>
      <p:sp>
        <p:nvSpPr>
          <p:cNvPr id="4" name="灯片编号占位符 3"/>
          <p:cNvSpPr>
            <a:spLocks noGrp="1"/>
          </p:cNvSpPr>
          <p:nvPr>
            <p:ph type="sldNum" sz="quarter" idx="10"/>
          </p:nvPr>
        </p:nvSpPr>
        <p:spPr/>
        <p:txBody>
          <a:bodyPr/>
          <a:lstStyle/>
          <a:p>
            <a:fld id="{D5E5EDFA-B20A-410D-A971-24A5E6E05522}"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107902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2BC5A5-7A09-4D5A-A40A-75BD10511515}"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704802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那么经过这样的一个研发，我们有了个深刻的认识，空间什么叫空间，空间不是网上简单的存储，空间它基本要素应该有：交互、流动、再生和评价。</a:t>
            </a:r>
            <a:r>
              <a:rPr lang="zh-CN" altLang="en-US" baseline="0" dirty="0" smtClean="0"/>
              <a:t> 就像刚才的小花一样，星星一样。所以说，空间的本质我认为是社交。那么我们这样的一个见识，会给我们带来什么样的变化。</a:t>
            </a:r>
            <a:endParaRPr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27</a:t>
            </a:fld>
            <a:endParaRPr lang="zh-CN" altLang="en-US"/>
          </a:p>
        </p:txBody>
      </p:sp>
    </p:spTree>
    <p:extLst>
      <p:ext uri="{BB962C8B-B14F-4D97-AF65-F5344CB8AC3E}">
        <p14:creationId xmlns:p14="http://schemas.microsoft.com/office/powerpoint/2010/main" val="326336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我认为。可能有这样几个变化，一个是信息组织形式的变化。一个是获取信息方式的变化。一个是创造信息过程的变化。我们首先看信息组织形式的变化，</a:t>
            </a:r>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28</a:t>
            </a:fld>
            <a:endParaRPr lang="zh-CN" altLang="en-US"/>
          </a:p>
        </p:txBody>
      </p:sp>
    </p:spTree>
    <p:extLst>
      <p:ext uri="{BB962C8B-B14F-4D97-AF65-F5344CB8AC3E}">
        <p14:creationId xmlns:p14="http://schemas.microsoft.com/office/powerpoint/2010/main" val="1373515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355" rtl="0" eaLnBrk="1" fontAlgn="auto" latinLnBrk="0" hangingPunct="1">
              <a:lnSpc>
                <a:spcPct val="100000"/>
              </a:lnSpc>
              <a:spcBef>
                <a:spcPts val="0"/>
              </a:spcBef>
              <a:spcAft>
                <a:spcPts val="0"/>
              </a:spcAft>
              <a:buClrTx/>
              <a:buSzTx/>
              <a:buFontTx/>
              <a:buNone/>
              <a:tabLst/>
              <a:defRPr/>
            </a:pPr>
            <a:r>
              <a:rPr lang="zh-CN" altLang="en-US" dirty="0" smtClean="0"/>
              <a:t>我们知道传统图书馆，我们的信息是书报刊，所以我们才会有图书阅览区，报纸阅览区，期刊阅览区。</a:t>
            </a:r>
          </a:p>
          <a:p>
            <a:endParaRPr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29</a:t>
            </a:fld>
            <a:endParaRPr lang="zh-CN" altLang="en-US"/>
          </a:p>
        </p:txBody>
      </p:sp>
    </p:spTree>
    <p:extLst>
      <p:ext uri="{BB962C8B-B14F-4D97-AF65-F5344CB8AC3E}">
        <p14:creationId xmlns:p14="http://schemas.microsoft.com/office/powerpoint/2010/main" val="1563521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那到了数字图书馆，我们更重要的是库，所以我们新组的形式是什么呢，是条目，一条一条的数据，几千条数据。那么到了知识空间，我们怎么来组织信息？我们受到了一个启发。</a:t>
            </a:r>
          </a:p>
          <a:p>
            <a:endParaRPr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30</a:t>
            </a:fld>
            <a:endParaRPr lang="zh-CN" altLang="en-US"/>
          </a:p>
        </p:txBody>
      </p:sp>
    </p:spTree>
    <p:extLst>
      <p:ext uri="{BB962C8B-B14F-4D97-AF65-F5344CB8AC3E}">
        <p14:creationId xmlns:p14="http://schemas.microsoft.com/office/powerpoint/2010/main" val="1068013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我们知道，在苹果以前，我们的游戏是游戏，地图是地图，但是苹果做了一个很重要的功能，他把所有的东西，变成了一个</a:t>
            </a:r>
            <a:r>
              <a:rPr lang="en-US" altLang="zh-CN" dirty="0" smtClean="0"/>
              <a:t>app</a:t>
            </a:r>
            <a:r>
              <a:rPr lang="zh-CN" altLang="en-US" dirty="0" smtClean="0"/>
              <a:t>。我们在手机上装了这个</a:t>
            </a:r>
            <a:r>
              <a:rPr lang="en-US" altLang="zh-CN" dirty="0" smtClean="0"/>
              <a:t>app</a:t>
            </a:r>
            <a:r>
              <a:rPr lang="zh-CN" altLang="en-US" dirty="0" smtClean="0"/>
              <a:t>，他有可能是地图有可能是游戏。那我们受了这方面的启发。</a:t>
            </a:r>
          </a:p>
          <a:p>
            <a:endParaRPr kumimoji="1" lang="zh-CN" altLang="en-US" dirty="0"/>
          </a:p>
        </p:txBody>
      </p:sp>
      <p:sp>
        <p:nvSpPr>
          <p:cNvPr id="4" name="幻灯片编号占位符 3"/>
          <p:cNvSpPr>
            <a:spLocks noGrp="1"/>
          </p:cNvSpPr>
          <p:nvPr>
            <p:ph type="sldNum" sz="quarter" idx="10"/>
          </p:nvPr>
        </p:nvSpPr>
        <p:spPr/>
        <p:txBody>
          <a:bodyPr/>
          <a:lstStyle/>
          <a:p>
            <a:pPr>
              <a:defRPr/>
            </a:pPr>
            <a:fld id="{5FBAADB4-746F-4341-8EAD-12CA166F4E06}" type="slidenum">
              <a:rPr lang="zh-CN" altLang="en-US" smtClean="0">
                <a:solidFill>
                  <a:prstClr val="black"/>
                </a:solidFill>
              </a:rPr>
              <a:pPr>
                <a:defRPr/>
              </a:pPr>
              <a:t>31</a:t>
            </a:fld>
            <a:endParaRPr lang="zh-CN" altLang="en-US">
              <a:solidFill>
                <a:prstClr val="black"/>
              </a:solidFill>
            </a:endParaRPr>
          </a:p>
        </p:txBody>
      </p:sp>
    </p:spTree>
    <p:extLst>
      <p:ext uri="{BB962C8B-B14F-4D97-AF65-F5344CB8AC3E}">
        <p14:creationId xmlns:p14="http://schemas.microsoft.com/office/powerpoint/2010/main" val="2002523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 我们由此可得把我们的书报刊，把我们的原创，都转变成了什么呢，转变成专题。所以我认为，在知识空间里，专题是知识空间的基本组织单元。我们不再是书报刊，书也可以是专题，期刊也是专题。</a:t>
            </a:r>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32</a:t>
            </a:fld>
            <a:endParaRPr lang="zh-CN" altLang="en-US"/>
          </a:p>
        </p:txBody>
      </p:sp>
    </p:spTree>
    <p:extLst>
      <p:ext uri="{BB962C8B-B14F-4D97-AF65-F5344CB8AC3E}">
        <p14:creationId xmlns:p14="http://schemas.microsoft.com/office/powerpoint/2010/main" val="21968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那么，图书馆我们要解决这样的问题，我们要回顾图书馆的三大要素，空间资源服务。</a:t>
            </a:r>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a:t>
            </a:fld>
            <a:endParaRPr lang="zh-CN" altLang="en-US"/>
          </a:p>
        </p:txBody>
      </p:sp>
    </p:spTree>
    <p:extLst>
      <p:ext uri="{BB962C8B-B14F-4D97-AF65-F5344CB8AC3E}">
        <p14:creationId xmlns:p14="http://schemas.microsoft.com/office/powerpoint/2010/main" val="1521324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我们由此可得把我们的书报刊，把我们的原创，都转变成了什么呢，转变成专题。所以我认为，在知识空间里，专题是知识空间的基本组织单元。我们不再是书报刊，书也可以是专题，期刊也是专题。</a:t>
            </a:r>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33</a:t>
            </a:fld>
            <a:endParaRPr lang="zh-CN" altLang="en-US"/>
          </a:p>
        </p:txBody>
      </p:sp>
    </p:spTree>
    <p:extLst>
      <p:ext uri="{BB962C8B-B14F-4D97-AF65-F5344CB8AC3E}">
        <p14:creationId xmlns:p14="http://schemas.microsoft.com/office/powerpoint/2010/main" val="1255508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第二，获取信息方式的变化。我们现在怎么得到信息呢？</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靠的是搜索。当我们有了知识空间之后，我们的获取信息方式变了，我们只要找到了一个最权威的圈子，它里面告诉你的内容就是你想要的最权威的专题。所以说我们是靠这样的圈子，靠推送，靠好友来获取信息。所以未来的信息获取方式，会从一搜即得演变成不搜即得。</a:t>
            </a:r>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34</a:t>
            </a:fld>
            <a:endParaRPr lang="zh-CN" altLang="en-US"/>
          </a:p>
        </p:txBody>
      </p:sp>
    </p:spTree>
    <p:extLst>
      <p:ext uri="{BB962C8B-B14F-4D97-AF65-F5344CB8AC3E}">
        <p14:creationId xmlns:p14="http://schemas.microsoft.com/office/powerpoint/2010/main" val="1038599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第三，创造信息的变化。</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过去是什么呢，我们过去是写本文章写本书发表。很长的周期。我们现在是什么呢，我们写笔记，我们在好友里分享，我们让大家来提意见，我们的所有思想火花都可以在笔记里体现。写在笔记里之后，我们把它创作成专题，在更宽裕的范围里面去发表，让更多的人去订阅，当我们的专题考核到一定程度的时候，我们的编辑我们的馆员来找你。说你这个专题非常好，收藏到我们的圈子里，收藏到我们的域里，进行筛选。那么在这个创作过程中，信息创作将是一个连续的过程。</a:t>
            </a:r>
          </a:p>
          <a:p>
            <a:endParaRPr kumimoji="1"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35</a:t>
            </a:fld>
            <a:endParaRPr lang="zh-CN" altLang="en-US"/>
          </a:p>
        </p:txBody>
      </p:sp>
    </p:spTree>
    <p:extLst>
      <p:ext uri="{BB962C8B-B14F-4D97-AF65-F5344CB8AC3E}">
        <p14:creationId xmlns:p14="http://schemas.microsoft.com/office/powerpoint/2010/main" val="584377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首先，用基于社交的知识这种传播分享方式，他将会提高我们图书馆资源的利用率。我们有好友方式，有排行，我们有推送，我们有小花。</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第二，我们将会帮助图书馆掌握每位读者的行为和资源的使用情况，我们知道图书馆花了很大的时间精力来做一个流量分析系统。但是今天，当有了知识空间之后，每个人都可以管理统计分析排行。</a:t>
            </a:r>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36</a:t>
            </a:fld>
            <a:endParaRPr lang="zh-CN" altLang="en-US"/>
          </a:p>
        </p:txBody>
      </p:sp>
    </p:spTree>
    <p:extLst>
      <p:ext uri="{BB962C8B-B14F-4D97-AF65-F5344CB8AC3E}">
        <p14:creationId xmlns:p14="http://schemas.microsoft.com/office/powerpoint/2010/main" val="692524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每个人他的小花我们每天都可以知道他的访问量，每天的讨论数，他的好友。我们掌握了每个读者的行为。</a:t>
            </a:r>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37</a:t>
            </a:fld>
            <a:endParaRPr lang="zh-CN" altLang="en-US"/>
          </a:p>
        </p:txBody>
      </p:sp>
    </p:spTree>
    <p:extLst>
      <p:ext uri="{BB962C8B-B14F-4D97-AF65-F5344CB8AC3E}">
        <p14:creationId xmlns:p14="http://schemas.microsoft.com/office/powerpoint/2010/main" val="2018575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这是截得一个图，为了小花均衡的发展，以后勤记笔记多分享，强迫症也好，完美主义也罢，以新做一个合格的创造者和培养人。我们想象不到我们的读者，会这么在意他的小花，因为他在跟别人交流的时候，他的小花和星星都在跟着他，他的水平是靠他的星星来保证的他的勤勉程度是靠他的小花来保证的。</a:t>
            </a:r>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38</a:t>
            </a:fld>
            <a:endParaRPr lang="zh-CN" altLang="en-US"/>
          </a:p>
        </p:txBody>
      </p:sp>
    </p:spTree>
    <p:extLst>
      <p:ext uri="{BB962C8B-B14F-4D97-AF65-F5344CB8AC3E}">
        <p14:creationId xmlns:p14="http://schemas.microsoft.com/office/powerpoint/2010/main" val="1227591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第三，图书馆不再是资源的简单购买者和收藏者，而是资源的重构者和再生者。我们知道，在高校里我们的读者就是我们的作者，我们的作者也是我们的读者，我们现在呢作者写了书到出版社发表，然后我们的图书馆还要花钱在买来本来是我们做的书。当有了这样的一个系统之后。我们图书馆购买的是原料，我们的老师和学生利用我们学校购买的信息来加工、重组来建设新的专题。那么我们的馆员作用是什么呢，我们的馆员作用很可能是怎么去编辑，怎么审查，怎么管理，怎么推荐这个专题。把他推荐到我们的圈子推到我们的域里面去，所以有了空间之后，我们的图书馆员将会产生大量的信息的服务性的工作。那么这些信息的服务性的工作，有了这样服务的价值，我们的图书馆地位自然会得以提升。</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那么我们还可以，通过这样的思路，学习服务和社交空间这样的思路我们对我们过去传统做的专题库进行反思。我们过去花大量的时间做机构库</a:t>
            </a:r>
            <a:r>
              <a:rPr lang="zh-CN" altLang="en-US" baseline="0" dirty="0" smtClean="0"/>
              <a:t>、专题库、特色库、门户、学科服务等等。那我们有了这样的学习机构，我们就会在社交空间上来架构我们的特色库机构库专题库，我们的这些库将不会再是一个死库了。</a:t>
            </a:r>
            <a:endParaRPr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39</a:t>
            </a:fld>
            <a:endParaRPr lang="zh-CN" altLang="en-US"/>
          </a:p>
        </p:txBody>
      </p:sp>
    </p:spTree>
    <p:extLst>
      <p:ext uri="{BB962C8B-B14F-4D97-AF65-F5344CB8AC3E}">
        <p14:creationId xmlns:p14="http://schemas.microsoft.com/office/powerpoint/2010/main" val="1503133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那么什么是知识空间，我认为知识空间等于知识加空间，那么空间的本质是社交，而社交最好的表现形式是微信，而知识的最大集成者是图书馆。那么对微信来讲，他是最好的社交，但是他没有内容。对我们图书馆来讲，我们有最好的内容，但我们没有社交。而云舟是什么呢，云舟就是将两者融合在一起的产品。这就是我的汇报，谢谢大家。</a:t>
            </a:r>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40</a:t>
            </a:fld>
            <a:endParaRPr lang="zh-CN" altLang="en-US"/>
          </a:p>
        </p:txBody>
      </p:sp>
    </p:spTree>
    <p:extLst>
      <p:ext uri="{BB962C8B-B14F-4D97-AF65-F5344CB8AC3E}">
        <p14:creationId xmlns:p14="http://schemas.microsoft.com/office/powerpoint/2010/main" val="86784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那么当我们的传统图书馆演变成数字图书馆的时候，我们的这个三大要素发生了变化。尤其是我们的资源，我们的资源比传统图书馆变得特别丰富，几倍几十倍上百倍的提高，但是我们发现了个问题，当我们的读者到我们的图书馆查找完资源之后，他查到得到之后，我们的服务就终止了，结束了。那么我们图书馆员的作用在弱化在消亡。</a:t>
            </a:r>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4</a:t>
            </a:fld>
            <a:endParaRPr lang="zh-CN" altLang="en-US"/>
          </a:p>
        </p:txBody>
      </p:sp>
    </p:spTree>
    <p:extLst>
      <p:ext uri="{BB962C8B-B14F-4D97-AF65-F5344CB8AC3E}">
        <p14:creationId xmlns:p14="http://schemas.microsoft.com/office/powerpoint/2010/main" val="118011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那我们就设想，要不要建设一个虚拟空间来留存我们图书馆的服务。来增强我们读者的粘性，来提高资源的使用率。答案是毫无疑问的，我们应该这样做。</a:t>
            </a:r>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7</a:t>
            </a:fld>
            <a:endParaRPr lang="zh-CN" altLang="en-US"/>
          </a:p>
        </p:txBody>
      </p:sp>
    </p:spTree>
    <p:extLst>
      <p:ext uri="{BB962C8B-B14F-4D97-AF65-F5344CB8AC3E}">
        <p14:creationId xmlns:p14="http://schemas.microsoft.com/office/powerpoint/2010/main" val="382681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但是怎么做，我们过去有很多类似的尝试，比如说建设我的图书馆，我的收藏</a:t>
            </a:r>
            <a:r>
              <a:rPr lang="zh-CN" altLang="en-US" baseline="0" dirty="0" smtClean="0"/>
              <a:t> 等等。但是大多都失败了。失败的原因我想他们很可能认为虚拟空间他把它简单的理解为网上的存储。</a:t>
            </a:r>
            <a:endParaRPr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8</a:t>
            </a:fld>
            <a:endParaRPr lang="zh-CN" altLang="en-US"/>
          </a:p>
        </p:txBody>
      </p:sp>
    </p:spTree>
    <p:extLst>
      <p:ext uri="{BB962C8B-B14F-4D97-AF65-F5344CB8AC3E}">
        <p14:creationId xmlns:p14="http://schemas.microsoft.com/office/powerpoint/2010/main" val="189375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那么，怎么建设一个虚拟空间？虚拟空间应该是什么样子的？虚拟空间的基本要素和特征，信息在虚拟空间的基本组织形态</a:t>
            </a:r>
            <a:r>
              <a:rPr lang="zh-CN" altLang="en-US" baseline="0" dirty="0" smtClean="0"/>
              <a:t>该是什么样，如何让读者自发的留在我们的空间里，超星集团几年来经过思考、实践、研发。我们研发出这样一套云舟知识空间服务系统。我们去年年底在上海进行了第一次发布，短短几个月我们的流量大大提升。下面我给大家简单看一下数据。</a:t>
            </a:r>
            <a:endParaRPr lang="en-US" altLang="zh-CN" baseline="0" dirty="0" smtClean="0"/>
          </a:p>
          <a:p>
            <a:r>
              <a:rPr lang="zh-CN" altLang="en-US" baseline="0" dirty="0" smtClean="0"/>
              <a:t> </a:t>
            </a:r>
            <a:endParaRPr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62BDC644-F939-446B-BC34-4B438B78BBA5}" type="slidenum">
              <a:rPr lang="zh-CN" altLang="en-US" smtClean="0"/>
              <a:t>9</a:t>
            </a:fld>
            <a:endParaRPr lang="zh-CN" altLang="en-US"/>
          </a:p>
        </p:txBody>
      </p:sp>
    </p:spTree>
    <p:extLst>
      <p:ext uri="{BB962C8B-B14F-4D97-AF65-F5344CB8AC3E}">
        <p14:creationId xmlns:p14="http://schemas.microsoft.com/office/powerpoint/2010/main" val="2141261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手机演示：</a:t>
            </a:r>
            <a:endParaRPr lang="en-US" altLang="zh-CN" dirty="0" smtClean="0"/>
          </a:p>
          <a:p>
            <a:r>
              <a:rPr lang="zh-CN" altLang="en-US" dirty="0" smtClean="0"/>
              <a:t>大家请看我的手机，进入了我的笔记，我们可以看到，三月二号我们的一些数据。三月二号当天我们新增用户有</a:t>
            </a:r>
            <a:r>
              <a:rPr lang="en-US" altLang="zh-CN" dirty="0" smtClean="0"/>
              <a:t>8627</a:t>
            </a:r>
            <a:r>
              <a:rPr lang="zh-CN" altLang="en-US" dirty="0" smtClean="0"/>
              <a:t>位，下载并安装了我们的云舟客户端。</a:t>
            </a:r>
            <a:r>
              <a:rPr lang="en-US" altLang="zh-CN" dirty="0" smtClean="0"/>
              <a:t>APP</a:t>
            </a:r>
            <a:r>
              <a:rPr lang="zh-CN" altLang="en-US" dirty="0" smtClean="0"/>
              <a:t>启动次数我们那天是</a:t>
            </a:r>
            <a:r>
              <a:rPr lang="en-US" altLang="zh-CN" dirty="0" smtClean="0"/>
              <a:t>26</a:t>
            </a:r>
            <a:r>
              <a:rPr lang="zh-CN" altLang="en-US" dirty="0" smtClean="0"/>
              <a:t>万次，当时我们就觉得非常高兴，为什么呢？一个</a:t>
            </a:r>
            <a:r>
              <a:rPr lang="en-US" altLang="zh-CN" dirty="0" smtClean="0"/>
              <a:t>APP</a:t>
            </a:r>
            <a:r>
              <a:rPr lang="zh-CN" altLang="en-US" dirty="0" smtClean="0"/>
              <a:t>一天下载一千次，都是一个非常非常好的数据，我们一天下载多少呢，八千六百多次，这是三月二号的数据。但我们可以看三月二十二号、二十三号。前天我们的新增独立用户是</a:t>
            </a:r>
            <a:r>
              <a:rPr lang="en-US" altLang="zh-CN" dirty="0" smtClean="0"/>
              <a:t>23978</a:t>
            </a:r>
            <a:r>
              <a:rPr lang="zh-CN" altLang="en-US" dirty="0" smtClean="0"/>
              <a:t>，我们的</a:t>
            </a:r>
            <a:r>
              <a:rPr lang="en-US" altLang="zh-CN" dirty="0" smtClean="0"/>
              <a:t>app</a:t>
            </a:r>
            <a:r>
              <a:rPr lang="zh-CN" altLang="en-US" dirty="0" smtClean="0"/>
              <a:t>启动次数一百一十七万，我们对比下数据，三月二号我们的启动次数是二十一万次，而三月二十三号我们的启动达到一百一十七万，增长了五倍。这说明读者的认可。下面呢，我简单给大家演示一下我们这样的一个产品。这是我们云舟的移动端。我们首先可以看到，我们左上角我的头像旁边有一朵小花，这小花呢有五个花瓣，打开这五个花瓣，我们可以看到，我使用五万次，订阅</a:t>
            </a:r>
            <a:r>
              <a:rPr lang="en-US" altLang="zh-CN" dirty="0" smtClean="0"/>
              <a:t>91</a:t>
            </a:r>
            <a:r>
              <a:rPr lang="zh-CN" altLang="en-US" dirty="0" smtClean="0"/>
              <a:t>个，讨论</a:t>
            </a:r>
            <a:r>
              <a:rPr lang="en-US" altLang="zh-CN" dirty="0" smtClean="0"/>
              <a:t>1238</a:t>
            </a:r>
            <a:r>
              <a:rPr lang="zh-CN" altLang="en-US" dirty="0" smtClean="0"/>
              <a:t>个话题，握有</a:t>
            </a:r>
            <a:r>
              <a:rPr lang="en-US" altLang="zh-CN" dirty="0" smtClean="0"/>
              <a:t>579</a:t>
            </a:r>
            <a:r>
              <a:rPr lang="zh-CN" altLang="en-US" dirty="0" smtClean="0"/>
              <a:t>个好友，我点击</a:t>
            </a:r>
            <a:r>
              <a:rPr lang="en-US" altLang="zh-CN" dirty="0" smtClean="0"/>
              <a:t>579</a:t>
            </a:r>
            <a:r>
              <a:rPr lang="zh-CN" altLang="en-US" dirty="0" smtClean="0"/>
              <a:t>个好友，我可以看到这就是我的好友，每个好友旁边都有一朵小花，随便可以点开，比如说陈金凤他的小花他的使用次数是三万八千次，我们再看一个陈鼎，他的使用次数是九千一百次，我们可以看到每个人的小花。我们看这款产品的首页，首页上面我们有很多域，绘画域、摄影域、阅读域等等。这是我们每个人都可以定制自己想要的感兴趣的话题。比如说我点击绘画域，我们可以看到很多的专题，每个专题旁边也有朵小花，这个花呢四个瓣，我点开这个花瓣，这个手绘零基础，显示的是这个专题有八千零六十人订阅，一百一十一人点赞，</a:t>
            </a:r>
            <a:r>
              <a:rPr lang="en-US" altLang="zh-CN" dirty="0" smtClean="0"/>
              <a:t>25</a:t>
            </a:r>
            <a:r>
              <a:rPr lang="zh-CN" altLang="en-US" dirty="0" smtClean="0"/>
              <a:t>人评论。我们打开这样一个专题，我们可以看到八千零六十人的订阅，那这个是谁做的呢，是一个叫郭萌萌这样一个人做的，那我打开这个郭萌萌，我们可以看到她有个三星，她的这个上面不光有花瓣，他还有三个星星，这三个星星是什么意思呢？她是作者，我们是这样定义的，如果你的订阅量一到一百那就是一个星星，一百到一千两个星星，一千到一万三个星星，一万到十万四个星星，十万到百万五个星星。</a:t>
            </a:r>
            <a:r>
              <a:rPr lang="en-US" altLang="zh-CN" dirty="0" smtClean="0"/>
              <a:t>	</a:t>
            </a:r>
            <a:r>
              <a:rPr lang="zh-CN" altLang="en-US" dirty="0" smtClean="0"/>
              <a:t>而我们公司出台了一个奖励体系。如果说你的订阅量超过了百万，我们会给你十万块钱现金，如果说你的订阅量超过了十万，我们会有一万块钱的现金。我们还可以随时给作者发个信息。我们还可以看到下面的订阅，山西大同大学，叫张艳新是八点五十七订阅的这个专题。还有人是八点五十二八点五十一八点四十八八点三十八八点三十二。你们可以看到随时可以到任何一个学校他的订阅的专题情况。这就是他的内部，我们可以看下面有很多的评论。我们还可以给他点赞。他现在已经有一百一十一个点赞。我在给她赞一个。就有一百一十二个赞。我随便的打开其中的一页，比如说眼睛的绘制方法，我们可以看里面的相应内容，如果这个内容我觉得很好，我想分享给我的好朋友，我点右下角的转发，转发以后我想发给叶馆，我点叶馆、确定，那么我的这样一个章节直接就转发给了叶馆。那我们俩对话的时候呢，叶馆就可以直接打开点击这样的一个内容。我们还可以转发到笔记，比如我想转发到我的笔记里面去。我们不但可以看到我们的这一个专题，我们还可以看到比如说下面的书，叫素描。这本书呢大家可以看到，就是一个普普通通的书，但是呢，它长得样子跟我们刚才作者建的专题的样子是一模一样的。你也可以看到这样类似的内容，我可以打开，这是一本书，但是他长得已经不是书的样子了。我们可以进行互动，可以进行交流，可以进行转发。我们除了可以这样显示专题之外，我们可以进行订阅，订阅到自己的订阅里面，我们订阅呢就可以管理，可以建立各种各样的子库，进行排序。我们可以随时进行顺序的调整。我们还可以在这里写笔记，写自己想要的笔记，然后我们的笔记呢，还可以给我的好友分享。我们还有个重要的频道就是消息，这个消息大家一看，就是微信。我们里面启用了所有微信的功能，包括私聊群聊等等。我们还有一个特别重要的功能就是通知。比如说我这边有一个超星客户端日启动超百万次纪念。那我发给员工，发给了两千六百人，那么我们可以看两千三百二十二人看了，还有二百八十八人没看。这是谁看了我的通知，谁没有看。</a:t>
            </a:r>
          </a:p>
          <a:p>
            <a:endParaRPr lang="zh-CN" altLang="en-US" dirty="0"/>
          </a:p>
        </p:txBody>
      </p:sp>
      <p:sp>
        <p:nvSpPr>
          <p:cNvPr id="4" name="灯片编号占位符 3"/>
          <p:cNvSpPr>
            <a:spLocks noGrp="1"/>
          </p:cNvSpPr>
          <p:nvPr>
            <p:ph type="sldNum" sz="quarter" idx="10"/>
          </p:nvPr>
        </p:nvSpPr>
        <p:spPr/>
        <p:txBody>
          <a:bodyPr/>
          <a:lstStyle/>
          <a:p>
            <a:fld id="{272BC5A5-7A09-4D5A-A40A-75BD1051151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57606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我们首先来看看：平台</a:t>
            </a:r>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97D9F88-8E5B-4C22-BF64-4EFB89BCE25B}" type="slidenum">
              <a:rPr lang="zh-CN" altLang="en-US">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076759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2.bin"/><Relationship Id="rId5" Type="http://schemas.openxmlformats.org/officeDocument/2006/relationships/image" Target="../media/image5.emf"/><Relationship Id="rId1" Type="http://schemas.openxmlformats.org/officeDocument/2006/relationships/vmlDrawing" Target="../drawings/vmlDrawing2.vml"/><Relationship Id="rId2" Type="http://schemas.openxmlformats.org/officeDocument/2006/relationships/tags" Target="../tags/tag3.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3.bin"/><Relationship Id="rId5" Type="http://schemas.openxmlformats.org/officeDocument/2006/relationships/image" Target="../media/image5.emf"/><Relationship Id="rId1" Type="http://schemas.openxmlformats.org/officeDocument/2006/relationships/vmlDrawing" Target="../drawings/vmlDrawing3.vml"/><Relationship Id="rId2" Type="http://schemas.openxmlformats.org/officeDocument/2006/relationships/tags" Target="../tags/tag4.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4.bin"/><Relationship Id="rId5" Type="http://schemas.openxmlformats.org/officeDocument/2006/relationships/image" Target="../media/image5.emf"/><Relationship Id="rId6" Type="http://schemas.openxmlformats.org/officeDocument/2006/relationships/image" Target="../media/image7.png"/><Relationship Id="rId1" Type="http://schemas.openxmlformats.org/officeDocument/2006/relationships/vmlDrawing" Target="../drawings/vmlDrawing4.vml"/><Relationship Id="rId2" Type="http://schemas.openxmlformats.org/officeDocument/2006/relationships/tags" Target="../tags/tag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5.bin"/><Relationship Id="rId5" Type="http://schemas.openxmlformats.org/officeDocument/2006/relationships/image" Target="../media/image5.emf"/><Relationship Id="rId1" Type="http://schemas.openxmlformats.org/officeDocument/2006/relationships/vmlDrawing" Target="../drawings/vmlDrawing5.vml"/><Relationship Id="rId2" Type="http://schemas.openxmlformats.org/officeDocument/2006/relationships/tags" Target="../tags/tag6.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6.bin"/><Relationship Id="rId5" Type="http://schemas.openxmlformats.org/officeDocument/2006/relationships/image" Target="../media/image5.emf"/><Relationship Id="rId1" Type="http://schemas.openxmlformats.org/officeDocument/2006/relationships/vmlDrawing" Target="../drawings/vmlDrawing6.vml"/><Relationship Id="rId2" Type="http://schemas.openxmlformats.org/officeDocument/2006/relationships/tags" Target="../tags/tag7.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7.bin"/><Relationship Id="rId5" Type="http://schemas.openxmlformats.org/officeDocument/2006/relationships/image" Target="../media/image5.emf"/><Relationship Id="rId1" Type="http://schemas.openxmlformats.org/officeDocument/2006/relationships/vmlDrawing" Target="../drawings/vmlDrawing7.vml"/><Relationship Id="rId2" Type="http://schemas.openxmlformats.org/officeDocument/2006/relationships/tags" Target="../tags/tag8.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8.bin"/><Relationship Id="rId5" Type="http://schemas.openxmlformats.org/officeDocument/2006/relationships/image" Target="../media/image5.emf"/><Relationship Id="rId1" Type="http://schemas.openxmlformats.org/officeDocument/2006/relationships/vmlDrawing" Target="../drawings/vmlDrawing8.vml"/><Relationship Id="rId2" Type="http://schemas.openxmlformats.org/officeDocument/2006/relationships/tags" Target="../tags/tag9.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9.bin"/><Relationship Id="rId5" Type="http://schemas.openxmlformats.org/officeDocument/2006/relationships/image" Target="../media/image5.emf"/><Relationship Id="rId1" Type="http://schemas.openxmlformats.org/officeDocument/2006/relationships/vmlDrawing" Target="../drawings/vmlDrawing9.vml"/><Relationship Id="rId2" Type="http://schemas.openxmlformats.org/officeDocument/2006/relationships/tags" Target="../tags/tag10.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10.bin"/><Relationship Id="rId5" Type="http://schemas.openxmlformats.org/officeDocument/2006/relationships/image" Target="../media/image5.emf"/><Relationship Id="rId1" Type="http://schemas.openxmlformats.org/officeDocument/2006/relationships/vmlDrawing" Target="../drawings/vmlDrawing10.vml"/><Relationship Id="rId2"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11.bin"/><Relationship Id="rId5" Type="http://schemas.openxmlformats.org/officeDocument/2006/relationships/image" Target="../media/image5.emf"/><Relationship Id="rId1" Type="http://schemas.openxmlformats.org/officeDocument/2006/relationships/vmlDrawing" Target="../drawings/vmlDrawing11.vml"/><Relationship Id="rId2" Type="http://schemas.openxmlformats.org/officeDocument/2006/relationships/tags" Target="../tags/tag12.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12.bin"/><Relationship Id="rId5" Type="http://schemas.openxmlformats.org/officeDocument/2006/relationships/image" Target="../media/image5.emf"/><Relationship Id="rId1" Type="http://schemas.openxmlformats.org/officeDocument/2006/relationships/vmlDrawing" Target="../drawings/vmlDrawing12.vml"/><Relationship Id="rId2" Type="http://schemas.openxmlformats.org/officeDocument/2006/relationships/tags" Target="../tags/tag13.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13.bin"/><Relationship Id="rId5" Type="http://schemas.openxmlformats.org/officeDocument/2006/relationships/image" Target="../media/image5.emf"/><Relationship Id="rId1" Type="http://schemas.openxmlformats.org/officeDocument/2006/relationships/vmlDrawing" Target="../drawings/vmlDrawing13.vml"/><Relationship Id="rId2" Type="http://schemas.openxmlformats.org/officeDocument/2006/relationships/tags" Target="../tags/tag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14.bin"/><Relationship Id="rId5" Type="http://schemas.openxmlformats.org/officeDocument/2006/relationships/image" Target="../media/image5.emf"/><Relationship Id="rId1" Type="http://schemas.openxmlformats.org/officeDocument/2006/relationships/vmlDrawing" Target="../drawings/vmlDrawing14.vml"/><Relationship Id="rId2" Type="http://schemas.openxmlformats.org/officeDocument/2006/relationships/tags" Target="../tags/tag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141616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45391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116816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020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086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9916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Date Placeholder 4"/>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35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Date Placeholder 6"/>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617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5683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7682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7532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842683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6710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1895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0277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a:spLocks noChangeArrowheads="1"/>
          </p:cNvSpPr>
          <p:nvPr userDrawn="1"/>
        </p:nvSpPr>
        <p:spPr bwMode="auto">
          <a:xfrm>
            <a:off x="2942167" y="548217"/>
            <a:ext cx="655769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77">
              <a:defRPr/>
            </a:pPr>
            <a:r>
              <a:rPr lang="en-US" altLang="zh-CN" sz="3733" dirty="0" smtClean="0">
                <a:solidFill>
                  <a:prstClr val="white"/>
                </a:solidFill>
                <a:latin typeface="Arial" panose="020B0604020202020204" pitchFamily="34" charset="0"/>
                <a:cs typeface="Arial" panose="020B0604020202020204" pitchFamily="34" charset="0"/>
              </a:rPr>
              <a:t>Please Add Your </a:t>
            </a:r>
            <a:r>
              <a:rPr lang="en-US" altLang="zh-CN" sz="3733" b="1" dirty="0" smtClean="0">
                <a:solidFill>
                  <a:prstClr val="white"/>
                </a:solidFill>
                <a:latin typeface="Arial" panose="020B0604020202020204" pitchFamily="34" charset="0"/>
                <a:cs typeface="Arial" panose="020B0604020202020204" pitchFamily="34" charset="0"/>
              </a:rPr>
              <a:t>Title In Here</a:t>
            </a:r>
            <a:endParaRPr lang="zh-CN" altLang="en-US" sz="3733" b="1" dirty="0">
              <a:solidFill>
                <a:prstClr val="white"/>
              </a:solidFill>
              <a:latin typeface="Arial" panose="020B0604020202020204" pitchFamily="34" charset="0"/>
              <a:cs typeface="Arial" panose="020B0604020202020204" pitchFamily="34" charset="0"/>
            </a:endParaRPr>
          </a:p>
        </p:txBody>
      </p:sp>
      <p:sp>
        <p:nvSpPr>
          <p:cNvPr id="4" name="文本框 3"/>
          <p:cNvSpPr txBox="1">
            <a:spLocks noChangeArrowheads="1"/>
          </p:cNvSpPr>
          <p:nvPr userDrawn="1"/>
        </p:nvSpPr>
        <p:spPr bwMode="auto">
          <a:xfrm>
            <a:off x="4868333" y="1202267"/>
            <a:ext cx="228460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77">
              <a:defRPr/>
            </a:pPr>
            <a:r>
              <a:rPr lang="en-US" altLang="zh-CN" sz="1333" dirty="0" smtClean="0">
                <a:solidFill>
                  <a:prstClr val="white"/>
                </a:solidFill>
                <a:latin typeface="Arial" panose="020B0604020202020204" pitchFamily="34" charset="0"/>
                <a:cs typeface="Arial" panose="020B0604020202020204" pitchFamily="34" charset="0"/>
              </a:rPr>
              <a:t>please add your title in here</a:t>
            </a:r>
            <a:endParaRPr lang="zh-CN" altLang="en-US" sz="1333" dirty="0">
              <a:solidFill>
                <a:prstClr val="white"/>
              </a:solidFill>
              <a:latin typeface="Arial" panose="020B0604020202020204" pitchFamily="34" charset="0"/>
              <a:cs typeface="Arial" panose="020B0604020202020204" pitchFamily="34" charset="0"/>
            </a:endParaRPr>
          </a:p>
        </p:txBody>
      </p:sp>
      <p:grpSp>
        <p:nvGrpSpPr>
          <p:cNvPr id="5" name="组合 4"/>
          <p:cNvGrpSpPr/>
          <p:nvPr userDrawn="1"/>
        </p:nvGrpSpPr>
        <p:grpSpPr>
          <a:xfrm>
            <a:off x="11431271" y="5839462"/>
            <a:ext cx="387349" cy="488948"/>
            <a:chOff x="4481513" y="4638676"/>
            <a:chExt cx="290512" cy="366711"/>
          </a:xfrm>
          <a:solidFill>
            <a:schemeClr val="bg1"/>
          </a:solidFill>
        </p:grpSpPr>
        <p:sp>
          <p:nvSpPr>
            <p:cNvPr id="6" name="Freeform 5"/>
            <p:cNvSpPr>
              <a:spLocks/>
            </p:cNvSpPr>
            <p:nvPr/>
          </p:nvSpPr>
          <p:spPr bwMode="auto">
            <a:xfrm>
              <a:off x="4598988" y="4784725"/>
              <a:ext cx="46038" cy="23812"/>
            </a:xfrm>
            <a:custGeom>
              <a:avLst/>
              <a:gdLst>
                <a:gd name="T0" fmla="*/ 0 w 29"/>
                <a:gd name="T1" fmla="*/ 13 h 15"/>
                <a:gd name="T2" fmla="*/ 18 w 29"/>
                <a:gd name="T3" fmla="*/ 15 h 15"/>
                <a:gd name="T4" fmla="*/ 29 w 29"/>
                <a:gd name="T5" fmla="*/ 1 h 15"/>
                <a:gd name="T6" fmla="*/ 14 w 29"/>
                <a:gd name="T7" fmla="*/ 0 h 15"/>
                <a:gd name="T8" fmla="*/ 0 w 29"/>
                <a:gd name="T9" fmla="*/ 13 h 15"/>
              </a:gdLst>
              <a:ahLst/>
              <a:cxnLst>
                <a:cxn ang="0">
                  <a:pos x="T0" y="T1"/>
                </a:cxn>
                <a:cxn ang="0">
                  <a:pos x="T2" y="T3"/>
                </a:cxn>
                <a:cxn ang="0">
                  <a:pos x="T4" y="T5"/>
                </a:cxn>
                <a:cxn ang="0">
                  <a:pos x="T6" y="T7"/>
                </a:cxn>
                <a:cxn ang="0">
                  <a:pos x="T8" y="T9"/>
                </a:cxn>
              </a:cxnLst>
              <a:rect l="0" t="0" r="r" b="b"/>
              <a:pathLst>
                <a:path w="29" h="15">
                  <a:moveTo>
                    <a:pt x="0" y="13"/>
                  </a:moveTo>
                  <a:lnTo>
                    <a:pt x="18" y="15"/>
                  </a:lnTo>
                  <a:lnTo>
                    <a:pt x="29" y="1"/>
                  </a:lnTo>
                  <a:lnTo>
                    <a:pt x="14"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7" name="Freeform 6"/>
            <p:cNvSpPr>
              <a:spLocks/>
            </p:cNvSpPr>
            <p:nvPr/>
          </p:nvSpPr>
          <p:spPr bwMode="auto">
            <a:xfrm>
              <a:off x="4562475" y="4962525"/>
              <a:ext cx="50800" cy="42862"/>
            </a:xfrm>
            <a:custGeom>
              <a:avLst/>
              <a:gdLst>
                <a:gd name="T0" fmla="*/ 6 w 32"/>
                <a:gd name="T1" fmla="*/ 0 h 27"/>
                <a:gd name="T2" fmla="*/ 0 w 32"/>
                <a:gd name="T3" fmla="*/ 27 h 27"/>
                <a:gd name="T4" fmla="*/ 32 w 32"/>
                <a:gd name="T5" fmla="*/ 0 h 27"/>
                <a:gd name="T6" fmla="*/ 6 w 32"/>
                <a:gd name="T7" fmla="*/ 0 h 27"/>
              </a:gdLst>
              <a:ahLst/>
              <a:cxnLst>
                <a:cxn ang="0">
                  <a:pos x="T0" y="T1"/>
                </a:cxn>
                <a:cxn ang="0">
                  <a:pos x="T2" y="T3"/>
                </a:cxn>
                <a:cxn ang="0">
                  <a:pos x="T4" y="T5"/>
                </a:cxn>
                <a:cxn ang="0">
                  <a:pos x="T6" y="T7"/>
                </a:cxn>
              </a:cxnLst>
              <a:rect l="0" t="0" r="r" b="b"/>
              <a:pathLst>
                <a:path w="32" h="27">
                  <a:moveTo>
                    <a:pt x="6" y="0"/>
                  </a:moveTo>
                  <a:lnTo>
                    <a:pt x="0" y="27"/>
                  </a:lnTo>
                  <a:lnTo>
                    <a:pt x="32"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8" name="Freeform 7"/>
            <p:cNvSpPr>
              <a:spLocks/>
            </p:cNvSpPr>
            <p:nvPr/>
          </p:nvSpPr>
          <p:spPr bwMode="auto">
            <a:xfrm>
              <a:off x="4591050" y="4962525"/>
              <a:ext cx="107950" cy="38100"/>
            </a:xfrm>
            <a:custGeom>
              <a:avLst/>
              <a:gdLst>
                <a:gd name="T0" fmla="*/ 58 w 68"/>
                <a:gd name="T1" fmla="*/ 0 h 24"/>
                <a:gd name="T2" fmla="*/ 31 w 68"/>
                <a:gd name="T3" fmla="*/ 0 h 24"/>
                <a:gd name="T4" fmla="*/ 0 w 68"/>
                <a:gd name="T5" fmla="*/ 24 h 24"/>
                <a:gd name="T6" fmla="*/ 68 w 68"/>
                <a:gd name="T7" fmla="*/ 24 h 24"/>
                <a:gd name="T8" fmla="*/ 47 w 68"/>
                <a:gd name="T9" fmla="*/ 11 h 24"/>
                <a:gd name="T10" fmla="*/ 58 w 68"/>
                <a:gd name="T11" fmla="*/ 0 h 24"/>
              </a:gdLst>
              <a:ahLst/>
              <a:cxnLst>
                <a:cxn ang="0">
                  <a:pos x="T0" y="T1"/>
                </a:cxn>
                <a:cxn ang="0">
                  <a:pos x="T2" y="T3"/>
                </a:cxn>
                <a:cxn ang="0">
                  <a:pos x="T4" y="T5"/>
                </a:cxn>
                <a:cxn ang="0">
                  <a:pos x="T6" y="T7"/>
                </a:cxn>
                <a:cxn ang="0">
                  <a:pos x="T8" y="T9"/>
                </a:cxn>
                <a:cxn ang="0">
                  <a:pos x="T10" y="T11"/>
                </a:cxn>
              </a:cxnLst>
              <a:rect l="0" t="0" r="r" b="b"/>
              <a:pathLst>
                <a:path w="68" h="24">
                  <a:moveTo>
                    <a:pt x="58" y="0"/>
                  </a:moveTo>
                  <a:lnTo>
                    <a:pt x="31" y="0"/>
                  </a:lnTo>
                  <a:lnTo>
                    <a:pt x="0" y="24"/>
                  </a:lnTo>
                  <a:lnTo>
                    <a:pt x="68" y="24"/>
                  </a:lnTo>
                  <a:lnTo>
                    <a:pt x="47" y="11"/>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9" name="Freeform 8"/>
            <p:cNvSpPr>
              <a:spLocks/>
            </p:cNvSpPr>
            <p:nvPr/>
          </p:nvSpPr>
          <p:spPr bwMode="auto">
            <a:xfrm>
              <a:off x="4491038" y="4638676"/>
              <a:ext cx="263525" cy="258762"/>
            </a:xfrm>
            <a:custGeom>
              <a:avLst/>
              <a:gdLst>
                <a:gd name="T0" fmla="*/ 123 w 166"/>
                <a:gd name="T1" fmla="*/ 77 h 163"/>
                <a:gd name="T2" fmla="*/ 123 w 166"/>
                <a:gd name="T3" fmla="*/ 57 h 163"/>
                <a:gd name="T4" fmla="*/ 117 w 166"/>
                <a:gd name="T5" fmla="*/ 64 h 163"/>
                <a:gd name="T6" fmla="*/ 117 w 166"/>
                <a:gd name="T7" fmla="*/ 43 h 163"/>
                <a:gd name="T8" fmla="*/ 109 w 166"/>
                <a:gd name="T9" fmla="*/ 53 h 163"/>
                <a:gd name="T10" fmla="*/ 109 w 166"/>
                <a:gd name="T11" fmla="*/ 30 h 163"/>
                <a:gd name="T12" fmla="*/ 101 w 166"/>
                <a:gd name="T13" fmla="*/ 44 h 163"/>
                <a:gd name="T14" fmla="*/ 77 w 166"/>
                <a:gd name="T15" fmla="*/ 10 h 163"/>
                <a:gd name="T16" fmla="*/ 76 w 166"/>
                <a:gd name="T17" fmla="*/ 62 h 163"/>
                <a:gd name="T18" fmla="*/ 75 w 166"/>
                <a:gd name="T19" fmla="*/ 62 h 163"/>
                <a:gd name="T20" fmla="*/ 6 w 166"/>
                <a:gd name="T21" fmla="*/ 0 h 163"/>
                <a:gd name="T22" fmla="*/ 59 w 166"/>
                <a:gd name="T23" fmla="*/ 76 h 163"/>
                <a:gd name="T24" fmla="*/ 0 w 166"/>
                <a:gd name="T25" fmla="*/ 125 h 163"/>
                <a:gd name="T26" fmla="*/ 37 w 166"/>
                <a:gd name="T27" fmla="*/ 163 h 163"/>
                <a:gd name="T28" fmla="*/ 65 w 166"/>
                <a:gd name="T29" fmla="*/ 144 h 163"/>
                <a:gd name="T30" fmla="*/ 62 w 166"/>
                <a:gd name="T31" fmla="*/ 153 h 163"/>
                <a:gd name="T32" fmla="*/ 72 w 166"/>
                <a:gd name="T33" fmla="*/ 153 h 163"/>
                <a:gd name="T34" fmla="*/ 75 w 166"/>
                <a:gd name="T35" fmla="*/ 143 h 163"/>
                <a:gd name="T36" fmla="*/ 109 w 166"/>
                <a:gd name="T37" fmla="*/ 126 h 163"/>
                <a:gd name="T38" fmla="*/ 102 w 166"/>
                <a:gd name="T39" fmla="*/ 116 h 163"/>
                <a:gd name="T40" fmla="*/ 80 w 166"/>
                <a:gd name="T41" fmla="*/ 131 h 163"/>
                <a:gd name="T42" fmla="*/ 61 w 166"/>
                <a:gd name="T43" fmla="*/ 129 h 163"/>
                <a:gd name="T44" fmla="*/ 35 w 166"/>
                <a:gd name="T45" fmla="*/ 148 h 163"/>
                <a:gd name="T46" fmla="*/ 17 w 166"/>
                <a:gd name="T47" fmla="*/ 126 h 163"/>
                <a:gd name="T48" fmla="*/ 89 w 166"/>
                <a:gd name="T49" fmla="*/ 72 h 163"/>
                <a:gd name="T50" fmla="*/ 89 w 166"/>
                <a:gd name="T51" fmla="*/ 46 h 163"/>
                <a:gd name="T52" fmla="*/ 147 w 166"/>
                <a:gd name="T53" fmla="*/ 133 h 163"/>
                <a:gd name="T54" fmla="*/ 116 w 166"/>
                <a:gd name="T55" fmla="*/ 156 h 163"/>
                <a:gd name="T56" fmla="*/ 136 w 166"/>
                <a:gd name="T57" fmla="*/ 156 h 163"/>
                <a:gd name="T58" fmla="*/ 166 w 166"/>
                <a:gd name="T59" fmla="*/ 132 h 163"/>
                <a:gd name="T60" fmla="*/ 123 w 166"/>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6" h="163">
                  <a:moveTo>
                    <a:pt x="123" y="77"/>
                  </a:moveTo>
                  <a:lnTo>
                    <a:pt x="123" y="57"/>
                  </a:lnTo>
                  <a:lnTo>
                    <a:pt x="117" y="64"/>
                  </a:lnTo>
                  <a:lnTo>
                    <a:pt x="117" y="43"/>
                  </a:lnTo>
                  <a:lnTo>
                    <a:pt x="109" y="53"/>
                  </a:lnTo>
                  <a:lnTo>
                    <a:pt x="109" y="30"/>
                  </a:lnTo>
                  <a:lnTo>
                    <a:pt x="101" y="44"/>
                  </a:lnTo>
                  <a:lnTo>
                    <a:pt x="77" y="10"/>
                  </a:lnTo>
                  <a:lnTo>
                    <a:pt x="76" y="62"/>
                  </a:lnTo>
                  <a:lnTo>
                    <a:pt x="75" y="62"/>
                  </a:lnTo>
                  <a:lnTo>
                    <a:pt x="6" y="0"/>
                  </a:lnTo>
                  <a:lnTo>
                    <a:pt x="59" y="76"/>
                  </a:lnTo>
                  <a:lnTo>
                    <a:pt x="0" y="125"/>
                  </a:lnTo>
                  <a:lnTo>
                    <a:pt x="37" y="163"/>
                  </a:lnTo>
                  <a:lnTo>
                    <a:pt x="65" y="144"/>
                  </a:lnTo>
                  <a:lnTo>
                    <a:pt x="62" y="153"/>
                  </a:lnTo>
                  <a:lnTo>
                    <a:pt x="72" y="153"/>
                  </a:lnTo>
                  <a:lnTo>
                    <a:pt x="75" y="143"/>
                  </a:lnTo>
                  <a:lnTo>
                    <a:pt x="109" y="126"/>
                  </a:lnTo>
                  <a:lnTo>
                    <a:pt x="102" y="116"/>
                  </a:lnTo>
                  <a:lnTo>
                    <a:pt x="80" y="131"/>
                  </a:lnTo>
                  <a:lnTo>
                    <a:pt x="61" y="129"/>
                  </a:lnTo>
                  <a:lnTo>
                    <a:pt x="35" y="148"/>
                  </a:lnTo>
                  <a:lnTo>
                    <a:pt x="17" y="126"/>
                  </a:lnTo>
                  <a:lnTo>
                    <a:pt x="89" y="72"/>
                  </a:lnTo>
                  <a:lnTo>
                    <a:pt x="89" y="46"/>
                  </a:lnTo>
                  <a:lnTo>
                    <a:pt x="147" y="133"/>
                  </a:lnTo>
                  <a:lnTo>
                    <a:pt x="116" y="156"/>
                  </a:lnTo>
                  <a:lnTo>
                    <a:pt x="136" y="156"/>
                  </a:lnTo>
                  <a:lnTo>
                    <a:pt x="166" y="132"/>
                  </a:lnTo>
                  <a:lnTo>
                    <a:pt x="123"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0" name="Freeform 9"/>
            <p:cNvSpPr>
              <a:spLocks/>
            </p:cNvSpPr>
            <p:nvPr/>
          </p:nvSpPr>
          <p:spPr bwMode="auto">
            <a:xfrm>
              <a:off x="4549775" y="4932363"/>
              <a:ext cx="12700" cy="9525"/>
            </a:xfrm>
            <a:custGeom>
              <a:avLst/>
              <a:gdLst>
                <a:gd name="T0" fmla="*/ 1 w 8"/>
                <a:gd name="T1" fmla="*/ 0 h 6"/>
                <a:gd name="T2" fmla="*/ 0 w 8"/>
                <a:gd name="T3" fmla="*/ 6 h 6"/>
                <a:gd name="T4" fmla="*/ 6 w 8"/>
                <a:gd name="T5" fmla="*/ 6 h 6"/>
                <a:gd name="T6" fmla="*/ 8 w 8"/>
                <a:gd name="T7" fmla="*/ 0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0" y="6"/>
                  </a:lnTo>
                  <a:lnTo>
                    <a:pt x="6" y="6"/>
                  </a:lnTo>
                  <a:lnTo>
                    <a:pt x="8"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1" name="Freeform 10"/>
            <p:cNvSpPr>
              <a:spLocks/>
            </p:cNvSpPr>
            <p:nvPr/>
          </p:nvSpPr>
          <p:spPr bwMode="auto">
            <a:xfrm>
              <a:off x="4564063" y="4932363"/>
              <a:ext cx="14288" cy="9525"/>
            </a:xfrm>
            <a:custGeom>
              <a:avLst/>
              <a:gdLst>
                <a:gd name="T0" fmla="*/ 2 w 9"/>
                <a:gd name="T1" fmla="*/ 0 h 6"/>
                <a:gd name="T2" fmla="*/ 0 w 9"/>
                <a:gd name="T3" fmla="*/ 6 h 6"/>
                <a:gd name="T4" fmla="*/ 7 w 9"/>
                <a:gd name="T5" fmla="*/ 6 h 6"/>
                <a:gd name="T6" fmla="*/ 9 w 9"/>
                <a:gd name="T7" fmla="*/ 0 h 6"/>
                <a:gd name="T8" fmla="*/ 2 w 9"/>
                <a:gd name="T9" fmla="*/ 0 h 6"/>
              </a:gdLst>
              <a:ahLst/>
              <a:cxnLst>
                <a:cxn ang="0">
                  <a:pos x="T0" y="T1"/>
                </a:cxn>
                <a:cxn ang="0">
                  <a:pos x="T2" y="T3"/>
                </a:cxn>
                <a:cxn ang="0">
                  <a:pos x="T4" y="T5"/>
                </a:cxn>
                <a:cxn ang="0">
                  <a:pos x="T6" y="T7"/>
                </a:cxn>
                <a:cxn ang="0">
                  <a:pos x="T8" y="T9"/>
                </a:cxn>
              </a:cxnLst>
              <a:rect l="0" t="0" r="r" b="b"/>
              <a:pathLst>
                <a:path w="9" h="6">
                  <a:moveTo>
                    <a:pt x="2" y="0"/>
                  </a:moveTo>
                  <a:lnTo>
                    <a:pt x="0" y="6"/>
                  </a:lnTo>
                  <a:lnTo>
                    <a:pt x="7" y="6"/>
                  </a:lnTo>
                  <a:lnTo>
                    <a:pt x="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2" name="Freeform 11"/>
            <p:cNvSpPr>
              <a:spLocks/>
            </p:cNvSpPr>
            <p:nvPr/>
          </p:nvSpPr>
          <p:spPr bwMode="auto">
            <a:xfrm>
              <a:off x="4578350" y="4932363"/>
              <a:ext cx="14288" cy="9525"/>
            </a:xfrm>
            <a:custGeom>
              <a:avLst/>
              <a:gdLst>
                <a:gd name="T0" fmla="*/ 2 w 9"/>
                <a:gd name="T1" fmla="*/ 0 h 6"/>
                <a:gd name="T2" fmla="*/ 0 w 9"/>
                <a:gd name="T3" fmla="*/ 6 h 6"/>
                <a:gd name="T4" fmla="*/ 7 w 9"/>
                <a:gd name="T5" fmla="*/ 6 h 6"/>
                <a:gd name="T6" fmla="*/ 9 w 9"/>
                <a:gd name="T7" fmla="*/ 0 h 6"/>
                <a:gd name="T8" fmla="*/ 2 w 9"/>
                <a:gd name="T9" fmla="*/ 0 h 6"/>
              </a:gdLst>
              <a:ahLst/>
              <a:cxnLst>
                <a:cxn ang="0">
                  <a:pos x="T0" y="T1"/>
                </a:cxn>
                <a:cxn ang="0">
                  <a:pos x="T2" y="T3"/>
                </a:cxn>
                <a:cxn ang="0">
                  <a:pos x="T4" y="T5"/>
                </a:cxn>
                <a:cxn ang="0">
                  <a:pos x="T6" y="T7"/>
                </a:cxn>
                <a:cxn ang="0">
                  <a:pos x="T8" y="T9"/>
                </a:cxn>
              </a:cxnLst>
              <a:rect l="0" t="0" r="r" b="b"/>
              <a:pathLst>
                <a:path w="9" h="6">
                  <a:moveTo>
                    <a:pt x="2" y="0"/>
                  </a:moveTo>
                  <a:lnTo>
                    <a:pt x="0" y="6"/>
                  </a:lnTo>
                  <a:lnTo>
                    <a:pt x="7" y="6"/>
                  </a:lnTo>
                  <a:lnTo>
                    <a:pt x="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3" name="Freeform 12"/>
            <p:cNvSpPr>
              <a:spLocks/>
            </p:cNvSpPr>
            <p:nvPr/>
          </p:nvSpPr>
          <p:spPr bwMode="auto">
            <a:xfrm>
              <a:off x="4594225" y="4932363"/>
              <a:ext cx="12700" cy="9525"/>
            </a:xfrm>
            <a:custGeom>
              <a:avLst/>
              <a:gdLst>
                <a:gd name="T0" fmla="*/ 1 w 8"/>
                <a:gd name="T1" fmla="*/ 0 h 6"/>
                <a:gd name="T2" fmla="*/ 0 w 8"/>
                <a:gd name="T3" fmla="*/ 6 h 6"/>
                <a:gd name="T4" fmla="*/ 6 w 8"/>
                <a:gd name="T5" fmla="*/ 6 h 6"/>
                <a:gd name="T6" fmla="*/ 8 w 8"/>
                <a:gd name="T7" fmla="*/ 0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0" y="6"/>
                  </a:lnTo>
                  <a:lnTo>
                    <a:pt x="6" y="6"/>
                  </a:lnTo>
                  <a:lnTo>
                    <a:pt x="8"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4" name="Freeform 13"/>
            <p:cNvSpPr>
              <a:spLocks noEditPoints="1"/>
            </p:cNvSpPr>
            <p:nvPr/>
          </p:nvSpPr>
          <p:spPr bwMode="auto">
            <a:xfrm>
              <a:off x="4484688" y="4903788"/>
              <a:ext cx="58738" cy="38100"/>
            </a:xfrm>
            <a:custGeom>
              <a:avLst/>
              <a:gdLst>
                <a:gd name="T0" fmla="*/ 60 w 60"/>
                <a:gd name="T1" fmla="*/ 34 h 39"/>
                <a:gd name="T2" fmla="*/ 36 w 60"/>
                <a:gd name="T3" fmla="*/ 34 h 39"/>
                <a:gd name="T4" fmla="*/ 36 w 60"/>
                <a:gd name="T5" fmla="*/ 29 h 39"/>
                <a:gd name="T6" fmla="*/ 60 w 60"/>
                <a:gd name="T7" fmla="*/ 29 h 39"/>
                <a:gd name="T8" fmla="*/ 60 w 60"/>
                <a:gd name="T9" fmla="*/ 23 h 39"/>
                <a:gd name="T10" fmla="*/ 36 w 60"/>
                <a:gd name="T11" fmla="*/ 23 h 39"/>
                <a:gd name="T12" fmla="*/ 36 w 60"/>
                <a:gd name="T13" fmla="*/ 21 h 39"/>
                <a:gd name="T14" fmla="*/ 55 w 60"/>
                <a:gd name="T15" fmla="*/ 21 h 39"/>
                <a:gd name="T16" fmla="*/ 60 w 60"/>
                <a:gd name="T17" fmla="*/ 16 h 39"/>
                <a:gd name="T18" fmla="*/ 60 w 60"/>
                <a:gd name="T19" fmla="*/ 0 h 39"/>
                <a:gd name="T20" fmla="*/ 0 w 60"/>
                <a:gd name="T21" fmla="*/ 0 h 39"/>
                <a:gd name="T22" fmla="*/ 0 w 60"/>
                <a:gd name="T23" fmla="*/ 21 h 39"/>
                <a:gd name="T24" fmla="*/ 24 w 60"/>
                <a:gd name="T25" fmla="*/ 21 h 39"/>
                <a:gd name="T26" fmla="*/ 24 w 60"/>
                <a:gd name="T27" fmla="*/ 23 h 39"/>
                <a:gd name="T28" fmla="*/ 0 w 60"/>
                <a:gd name="T29" fmla="*/ 23 h 39"/>
                <a:gd name="T30" fmla="*/ 0 w 60"/>
                <a:gd name="T31" fmla="*/ 29 h 39"/>
                <a:gd name="T32" fmla="*/ 24 w 60"/>
                <a:gd name="T33" fmla="*/ 29 h 39"/>
                <a:gd name="T34" fmla="*/ 24 w 60"/>
                <a:gd name="T35" fmla="*/ 34 h 39"/>
                <a:gd name="T36" fmla="*/ 0 w 60"/>
                <a:gd name="T37" fmla="*/ 34 h 39"/>
                <a:gd name="T38" fmla="*/ 0 w 60"/>
                <a:gd name="T39" fmla="*/ 39 h 39"/>
                <a:gd name="T40" fmla="*/ 60 w 60"/>
                <a:gd name="T41" fmla="*/ 39 h 39"/>
                <a:gd name="T42" fmla="*/ 60 w 60"/>
                <a:gd name="T43" fmla="*/ 34 h 39"/>
                <a:gd name="T44" fmla="*/ 36 w 60"/>
                <a:gd name="T45" fmla="*/ 5 h 39"/>
                <a:gd name="T46" fmla="*/ 49 w 60"/>
                <a:gd name="T47" fmla="*/ 5 h 39"/>
                <a:gd name="T48" fmla="*/ 49 w 60"/>
                <a:gd name="T49" fmla="*/ 14 h 39"/>
                <a:gd name="T50" fmla="*/ 46 w 60"/>
                <a:gd name="T51" fmla="*/ 16 h 39"/>
                <a:gd name="T52" fmla="*/ 46 w 60"/>
                <a:gd name="T53" fmla="*/ 16 h 39"/>
                <a:gd name="T54" fmla="*/ 47 w 60"/>
                <a:gd name="T55" fmla="*/ 6 h 39"/>
                <a:gd name="T56" fmla="*/ 40 w 60"/>
                <a:gd name="T57" fmla="*/ 6 h 39"/>
                <a:gd name="T58" fmla="*/ 38 w 60"/>
                <a:gd name="T59" fmla="*/ 16 h 39"/>
                <a:gd name="T60" fmla="*/ 36 w 60"/>
                <a:gd name="T61" fmla="*/ 16 h 39"/>
                <a:gd name="T62" fmla="*/ 36 w 60"/>
                <a:gd name="T63" fmla="*/ 5 h 39"/>
                <a:gd name="T64" fmla="*/ 24 w 60"/>
                <a:gd name="T65" fmla="*/ 16 h 39"/>
                <a:gd name="T66" fmla="*/ 22 w 60"/>
                <a:gd name="T67" fmla="*/ 16 h 39"/>
                <a:gd name="T68" fmla="*/ 20 w 60"/>
                <a:gd name="T69" fmla="*/ 6 h 39"/>
                <a:gd name="T70" fmla="*/ 12 w 60"/>
                <a:gd name="T71" fmla="*/ 6 h 39"/>
                <a:gd name="T72" fmla="*/ 14 w 60"/>
                <a:gd name="T73" fmla="*/ 16 h 39"/>
                <a:gd name="T74" fmla="*/ 11 w 60"/>
                <a:gd name="T75" fmla="*/ 16 h 39"/>
                <a:gd name="T76" fmla="*/ 11 w 60"/>
                <a:gd name="T77" fmla="*/ 5 h 39"/>
                <a:gd name="T78" fmla="*/ 24 w 60"/>
                <a:gd name="T79" fmla="*/ 5 h 39"/>
                <a:gd name="T80" fmla="*/ 24 w 60"/>
                <a:gd name="T81"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39">
                  <a:moveTo>
                    <a:pt x="60" y="34"/>
                  </a:moveTo>
                  <a:cubicBezTo>
                    <a:pt x="36" y="34"/>
                    <a:pt x="36" y="34"/>
                    <a:pt x="36" y="34"/>
                  </a:cubicBezTo>
                  <a:cubicBezTo>
                    <a:pt x="36" y="29"/>
                    <a:pt x="36" y="29"/>
                    <a:pt x="36" y="29"/>
                  </a:cubicBezTo>
                  <a:cubicBezTo>
                    <a:pt x="60" y="29"/>
                    <a:pt x="60" y="29"/>
                    <a:pt x="60" y="29"/>
                  </a:cubicBezTo>
                  <a:cubicBezTo>
                    <a:pt x="60" y="23"/>
                    <a:pt x="60" y="23"/>
                    <a:pt x="60" y="23"/>
                  </a:cubicBezTo>
                  <a:cubicBezTo>
                    <a:pt x="36" y="23"/>
                    <a:pt x="36" y="23"/>
                    <a:pt x="36" y="23"/>
                  </a:cubicBezTo>
                  <a:cubicBezTo>
                    <a:pt x="36" y="21"/>
                    <a:pt x="36" y="21"/>
                    <a:pt x="36" y="21"/>
                  </a:cubicBezTo>
                  <a:cubicBezTo>
                    <a:pt x="55" y="21"/>
                    <a:pt x="55" y="21"/>
                    <a:pt x="55" y="21"/>
                  </a:cubicBezTo>
                  <a:cubicBezTo>
                    <a:pt x="59" y="21"/>
                    <a:pt x="60" y="20"/>
                    <a:pt x="60" y="16"/>
                  </a:cubicBezTo>
                  <a:cubicBezTo>
                    <a:pt x="60" y="0"/>
                    <a:pt x="60" y="0"/>
                    <a:pt x="60" y="0"/>
                  </a:cubicBezTo>
                  <a:cubicBezTo>
                    <a:pt x="0" y="0"/>
                    <a:pt x="0" y="0"/>
                    <a:pt x="0" y="0"/>
                  </a:cubicBezTo>
                  <a:cubicBezTo>
                    <a:pt x="0" y="21"/>
                    <a:pt x="0" y="21"/>
                    <a:pt x="0" y="21"/>
                  </a:cubicBezTo>
                  <a:cubicBezTo>
                    <a:pt x="24" y="21"/>
                    <a:pt x="24" y="21"/>
                    <a:pt x="24" y="21"/>
                  </a:cubicBezTo>
                  <a:cubicBezTo>
                    <a:pt x="24" y="23"/>
                    <a:pt x="24" y="23"/>
                    <a:pt x="24" y="23"/>
                  </a:cubicBezTo>
                  <a:cubicBezTo>
                    <a:pt x="0" y="23"/>
                    <a:pt x="0" y="23"/>
                    <a:pt x="0" y="23"/>
                  </a:cubicBezTo>
                  <a:cubicBezTo>
                    <a:pt x="0" y="29"/>
                    <a:pt x="0" y="29"/>
                    <a:pt x="0" y="29"/>
                  </a:cubicBezTo>
                  <a:cubicBezTo>
                    <a:pt x="24" y="29"/>
                    <a:pt x="24" y="29"/>
                    <a:pt x="24" y="29"/>
                  </a:cubicBezTo>
                  <a:cubicBezTo>
                    <a:pt x="24" y="34"/>
                    <a:pt x="24" y="34"/>
                    <a:pt x="24" y="34"/>
                  </a:cubicBezTo>
                  <a:cubicBezTo>
                    <a:pt x="0" y="34"/>
                    <a:pt x="0" y="34"/>
                    <a:pt x="0" y="34"/>
                  </a:cubicBezTo>
                  <a:cubicBezTo>
                    <a:pt x="0" y="39"/>
                    <a:pt x="0" y="39"/>
                    <a:pt x="0" y="39"/>
                  </a:cubicBezTo>
                  <a:cubicBezTo>
                    <a:pt x="60" y="39"/>
                    <a:pt x="60" y="39"/>
                    <a:pt x="60" y="39"/>
                  </a:cubicBezTo>
                  <a:lnTo>
                    <a:pt x="60" y="34"/>
                  </a:lnTo>
                  <a:close/>
                  <a:moveTo>
                    <a:pt x="36" y="5"/>
                  </a:moveTo>
                  <a:cubicBezTo>
                    <a:pt x="49" y="5"/>
                    <a:pt x="49" y="5"/>
                    <a:pt x="49" y="5"/>
                  </a:cubicBezTo>
                  <a:cubicBezTo>
                    <a:pt x="49" y="14"/>
                    <a:pt x="49" y="14"/>
                    <a:pt x="49" y="14"/>
                  </a:cubicBezTo>
                  <a:cubicBezTo>
                    <a:pt x="49" y="16"/>
                    <a:pt x="48" y="16"/>
                    <a:pt x="46" y="16"/>
                  </a:cubicBezTo>
                  <a:cubicBezTo>
                    <a:pt x="46" y="16"/>
                    <a:pt x="46" y="16"/>
                    <a:pt x="46" y="16"/>
                  </a:cubicBezTo>
                  <a:cubicBezTo>
                    <a:pt x="47" y="6"/>
                    <a:pt x="47" y="6"/>
                    <a:pt x="47" y="6"/>
                  </a:cubicBezTo>
                  <a:cubicBezTo>
                    <a:pt x="40" y="6"/>
                    <a:pt x="40" y="6"/>
                    <a:pt x="40" y="6"/>
                  </a:cubicBezTo>
                  <a:cubicBezTo>
                    <a:pt x="38" y="16"/>
                    <a:pt x="38" y="16"/>
                    <a:pt x="38" y="16"/>
                  </a:cubicBezTo>
                  <a:cubicBezTo>
                    <a:pt x="36" y="16"/>
                    <a:pt x="36" y="16"/>
                    <a:pt x="36" y="16"/>
                  </a:cubicBezTo>
                  <a:lnTo>
                    <a:pt x="36" y="5"/>
                  </a:lnTo>
                  <a:close/>
                  <a:moveTo>
                    <a:pt x="24" y="16"/>
                  </a:moveTo>
                  <a:cubicBezTo>
                    <a:pt x="22" y="16"/>
                    <a:pt x="22" y="16"/>
                    <a:pt x="22" y="16"/>
                  </a:cubicBezTo>
                  <a:cubicBezTo>
                    <a:pt x="20" y="6"/>
                    <a:pt x="20" y="6"/>
                    <a:pt x="20" y="6"/>
                  </a:cubicBezTo>
                  <a:cubicBezTo>
                    <a:pt x="12" y="6"/>
                    <a:pt x="12" y="6"/>
                    <a:pt x="12" y="6"/>
                  </a:cubicBezTo>
                  <a:cubicBezTo>
                    <a:pt x="14" y="16"/>
                    <a:pt x="14" y="16"/>
                    <a:pt x="14" y="16"/>
                  </a:cubicBezTo>
                  <a:cubicBezTo>
                    <a:pt x="11" y="16"/>
                    <a:pt x="11" y="16"/>
                    <a:pt x="11" y="16"/>
                  </a:cubicBezTo>
                  <a:cubicBezTo>
                    <a:pt x="11" y="5"/>
                    <a:pt x="11" y="5"/>
                    <a:pt x="11" y="5"/>
                  </a:cubicBezTo>
                  <a:cubicBezTo>
                    <a:pt x="24" y="5"/>
                    <a:pt x="24" y="5"/>
                    <a:pt x="24" y="5"/>
                  </a:cubicBezTo>
                  <a:lnTo>
                    <a:pt x="2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5" name="Freeform 14"/>
            <p:cNvSpPr>
              <a:spLocks/>
            </p:cNvSpPr>
            <p:nvPr/>
          </p:nvSpPr>
          <p:spPr bwMode="auto">
            <a:xfrm>
              <a:off x="4546600" y="4903788"/>
              <a:ext cx="77788" cy="15875"/>
            </a:xfrm>
            <a:custGeom>
              <a:avLst/>
              <a:gdLst>
                <a:gd name="T0" fmla="*/ 0 w 49"/>
                <a:gd name="T1" fmla="*/ 3 h 10"/>
                <a:gd name="T2" fmla="*/ 40 w 49"/>
                <a:gd name="T3" fmla="*/ 3 h 10"/>
                <a:gd name="T4" fmla="*/ 40 w 49"/>
                <a:gd name="T5" fmla="*/ 10 h 10"/>
                <a:gd name="T6" fmla="*/ 48 w 49"/>
                <a:gd name="T7" fmla="*/ 10 h 10"/>
                <a:gd name="T8" fmla="*/ 49 w 49"/>
                <a:gd name="T9" fmla="*/ 0 h 10"/>
                <a:gd name="T10" fmla="*/ 0 w 49"/>
                <a:gd name="T11" fmla="*/ 0 h 10"/>
                <a:gd name="T12" fmla="*/ 0 w 49"/>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49" h="10">
                  <a:moveTo>
                    <a:pt x="0" y="3"/>
                  </a:moveTo>
                  <a:lnTo>
                    <a:pt x="40" y="3"/>
                  </a:lnTo>
                  <a:lnTo>
                    <a:pt x="40" y="10"/>
                  </a:lnTo>
                  <a:lnTo>
                    <a:pt x="48" y="10"/>
                  </a:lnTo>
                  <a:lnTo>
                    <a:pt x="49" y="0"/>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6" name="Freeform 15"/>
            <p:cNvSpPr>
              <a:spLocks/>
            </p:cNvSpPr>
            <p:nvPr/>
          </p:nvSpPr>
          <p:spPr bwMode="auto">
            <a:xfrm>
              <a:off x="4562475" y="4910138"/>
              <a:ext cx="61913" cy="41275"/>
            </a:xfrm>
            <a:custGeom>
              <a:avLst/>
              <a:gdLst>
                <a:gd name="T0" fmla="*/ 16 w 62"/>
                <a:gd name="T1" fmla="*/ 0 h 43"/>
                <a:gd name="T2" fmla="*/ 2 w 62"/>
                <a:gd name="T3" fmla="*/ 0 h 43"/>
                <a:gd name="T4" fmla="*/ 0 w 62"/>
                <a:gd name="T5" fmla="*/ 17 h 43"/>
                <a:gd name="T6" fmla="*/ 47 w 62"/>
                <a:gd name="T7" fmla="*/ 17 h 43"/>
                <a:gd name="T8" fmla="*/ 47 w 62"/>
                <a:gd name="T9" fmla="*/ 34 h 43"/>
                <a:gd name="T10" fmla="*/ 61 w 62"/>
                <a:gd name="T11" fmla="*/ 42 h 43"/>
                <a:gd name="T12" fmla="*/ 62 w 62"/>
                <a:gd name="T13" fmla="*/ 41 h 43"/>
                <a:gd name="T14" fmla="*/ 62 w 62"/>
                <a:gd name="T15" fmla="*/ 12 h 43"/>
                <a:gd name="T16" fmla="*/ 14 w 62"/>
                <a:gd name="T17" fmla="*/ 12 h 43"/>
                <a:gd name="T18" fmla="*/ 16 w 62"/>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3">
                  <a:moveTo>
                    <a:pt x="16" y="0"/>
                  </a:moveTo>
                  <a:cubicBezTo>
                    <a:pt x="2" y="0"/>
                    <a:pt x="2" y="0"/>
                    <a:pt x="2" y="0"/>
                  </a:cubicBezTo>
                  <a:cubicBezTo>
                    <a:pt x="0" y="17"/>
                    <a:pt x="0" y="17"/>
                    <a:pt x="0" y="17"/>
                  </a:cubicBezTo>
                  <a:cubicBezTo>
                    <a:pt x="47" y="17"/>
                    <a:pt x="47" y="17"/>
                    <a:pt x="47" y="17"/>
                  </a:cubicBezTo>
                  <a:cubicBezTo>
                    <a:pt x="47" y="34"/>
                    <a:pt x="47" y="34"/>
                    <a:pt x="47" y="34"/>
                  </a:cubicBezTo>
                  <a:cubicBezTo>
                    <a:pt x="47" y="34"/>
                    <a:pt x="60" y="41"/>
                    <a:pt x="61" y="42"/>
                  </a:cubicBezTo>
                  <a:cubicBezTo>
                    <a:pt x="62" y="43"/>
                    <a:pt x="62" y="41"/>
                    <a:pt x="62" y="41"/>
                  </a:cubicBezTo>
                  <a:cubicBezTo>
                    <a:pt x="62" y="12"/>
                    <a:pt x="62" y="12"/>
                    <a:pt x="62" y="12"/>
                  </a:cubicBezTo>
                  <a:cubicBezTo>
                    <a:pt x="14" y="12"/>
                    <a:pt x="14" y="12"/>
                    <a:pt x="14" y="12"/>
                  </a:cubicBez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7" name="Freeform 16"/>
            <p:cNvSpPr>
              <a:spLocks noEditPoints="1"/>
            </p:cNvSpPr>
            <p:nvPr/>
          </p:nvSpPr>
          <p:spPr bwMode="auto">
            <a:xfrm>
              <a:off x="4640263" y="4903788"/>
              <a:ext cx="33338" cy="46037"/>
            </a:xfrm>
            <a:custGeom>
              <a:avLst/>
              <a:gdLst>
                <a:gd name="T0" fmla="*/ 15 w 34"/>
                <a:gd name="T1" fmla="*/ 0 h 47"/>
                <a:gd name="T2" fmla="*/ 0 w 34"/>
                <a:gd name="T3" fmla="*/ 0 h 47"/>
                <a:gd name="T4" fmla="*/ 0 w 34"/>
                <a:gd name="T5" fmla="*/ 47 h 47"/>
                <a:gd name="T6" fmla="*/ 10 w 34"/>
                <a:gd name="T7" fmla="*/ 47 h 47"/>
                <a:gd name="T8" fmla="*/ 10 w 34"/>
                <a:gd name="T9" fmla="*/ 29 h 47"/>
                <a:gd name="T10" fmla="*/ 17 w 34"/>
                <a:gd name="T11" fmla="*/ 29 h 47"/>
                <a:gd name="T12" fmla="*/ 34 w 34"/>
                <a:gd name="T13" fmla="*/ 15 h 47"/>
                <a:gd name="T14" fmla="*/ 15 w 34"/>
                <a:gd name="T15" fmla="*/ 0 h 47"/>
                <a:gd name="T16" fmla="*/ 13 w 34"/>
                <a:gd name="T17" fmla="*/ 21 h 47"/>
                <a:gd name="T18" fmla="*/ 10 w 34"/>
                <a:gd name="T19" fmla="*/ 21 h 47"/>
                <a:gd name="T20" fmla="*/ 10 w 34"/>
                <a:gd name="T21" fmla="*/ 8 h 47"/>
                <a:gd name="T22" fmla="*/ 13 w 34"/>
                <a:gd name="T23" fmla="*/ 8 h 47"/>
                <a:gd name="T24" fmla="*/ 23 w 34"/>
                <a:gd name="T25" fmla="*/ 15 h 47"/>
                <a:gd name="T26" fmla="*/ 13 w 34"/>
                <a:gd name="T27"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7">
                  <a:moveTo>
                    <a:pt x="15" y="0"/>
                  </a:moveTo>
                  <a:cubicBezTo>
                    <a:pt x="0" y="0"/>
                    <a:pt x="0" y="0"/>
                    <a:pt x="0" y="0"/>
                  </a:cubicBezTo>
                  <a:cubicBezTo>
                    <a:pt x="0" y="47"/>
                    <a:pt x="0" y="47"/>
                    <a:pt x="0" y="47"/>
                  </a:cubicBezTo>
                  <a:cubicBezTo>
                    <a:pt x="10" y="47"/>
                    <a:pt x="10" y="47"/>
                    <a:pt x="10" y="47"/>
                  </a:cubicBezTo>
                  <a:cubicBezTo>
                    <a:pt x="10" y="29"/>
                    <a:pt x="10" y="29"/>
                    <a:pt x="10" y="29"/>
                  </a:cubicBezTo>
                  <a:cubicBezTo>
                    <a:pt x="17" y="29"/>
                    <a:pt x="17" y="29"/>
                    <a:pt x="17" y="29"/>
                  </a:cubicBezTo>
                  <a:cubicBezTo>
                    <a:pt x="28" y="28"/>
                    <a:pt x="33" y="24"/>
                    <a:pt x="34" y="15"/>
                  </a:cubicBezTo>
                  <a:cubicBezTo>
                    <a:pt x="34" y="5"/>
                    <a:pt x="27" y="0"/>
                    <a:pt x="15" y="0"/>
                  </a:cubicBezTo>
                  <a:close/>
                  <a:moveTo>
                    <a:pt x="13" y="21"/>
                  </a:moveTo>
                  <a:cubicBezTo>
                    <a:pt x="12" y="21"/>
                    <a:pt x="11" y="21"/>
                    <a:pt x="10" y="21"/>
                  </a:cubicBezTo>
                  <a:cubicBezTo>
                    <a:pt x="10" y="8"/>
                    <a:pt x="10" y="8"/>
                    <a:pt x="10" y="8"/>
                  </a:cubicBezTo>
                  <a:cubicBezTo>
                    <a:pt x="11" y="8"/>
                    <a:pt x="12" y="8"/>
                    <a:pt x="13" y="8"/>
                  </a:cubicBezTo>
                  <a:cubicBezTo>
                    <a:pt x="20" y="7"/>
                    <a:pt x="23" y="10"/>
                    <a:pt x="23" y="15"/>
                  </a:cubicBezTo>
                  <a:cubicBezTo>
                    <a:pt x="23" y="20"/>
                    <a:pt x="20" y="22"/>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8" name="Freeform 17"/>
            <p:cNvSpPr>
              <a:spLocks noEditPoints="1"/>
            </p:cNvSpPr>
            <p:nvPr/>
          </p:nvSpPr>
          <p:spPr bwMode="auto">
            <a:xfrm>
              <a:off x="4689475" y="4903788"/>
              <a:ext cx="33338" cy="46037"/>
            </a:xfrm>
            <a:custGeom>
              <a:avLst/>
              <a:gdLst>
                <a:gd name="T0" fmla="*/ 15 w 34"/>
                <a:gd name="T1" fmla="*/ 0 h 47"/>
                <a:gd name="T2" fmla="*/ 0 w 34"/>
                <a:gd name="T3" fmla="*/ 0 h 47"/>
                <a:gd name="T4" fmla="*/ 0 w 34"/>
                <a:gd name="T5" fmla="*/ 47 h 47"/>
                <a:gd name="T6" fmla="*/ 10 w 34"/>
                <a:gd name="T7" fmla="*/ 47 h 47"/>
                <a:gd name="T8" fmla="*/ 10 w 34"/>
                <a:gd name="T9" fmla="*/ 29 h 47"/>
                <a:gd name="T10" fmla="*/ 18 w 34"/>
                <a:gd name="T11" fmla="*/ 29 h 47"/>
                <a:gd name="T12" fmla="*/ 34 w 34"/>
                <a:gd name="T13" fmla="*/ 15 h 47"/>
                <a:gd name="T14" fmla="*/ 15 w 34"/>
                <a:gd name="T15" fmla="*/ 0 h 47"/>
                <a:gd name="T16" fmla="*/ 13 w 34"/>
                <a:gd name="T17" fmla="*/ 21 h 47"/>
                <a:gd name="T18" fmla="*/ 10 w 34"/>
                <a:gd name="T19" fmla="*/ 21 h 47"/>
                <a:gd name="T20" fmla="*/ 10 w 34"/>
                <a:gd name="T21" fmla="*/ 8 h 47"/>
                <a:gd name="T22" fmla="*/ 13 w 34"/>
                <a:gd name="T23" fmla="*/ 8 h 47"/>
                <a:gd name="T24" fmla="*/ 23 w 34"/>
                <a:gd name="T25" fmla="*/ 15 h 47"/>
                <a:gd name="T26" fmla="*/ 13 w 34"/>
                <a:gd name="T27"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7">
                  <a:moveTo>
                    <a:pt x="15" y="0"/>
                  </a:moveTo>
                  <a:cubicBezTo>
                    <a:pt x="0" y="0"/>
                    <a:pt x="0" y="0"/>
                    <a:pt x="0" y="0"/>
                  </a:cubicBezTo>
                  <a:cubicBezTo>
                    <a:pt x="0" y="47"/>
                    <a:pt x="0" y="47"/>
                    <a:pt x="0" y="47"/>
                  </a:cubicBezTo>
                  <a:cubicBezTo>
                    <a:pt x="10" y="47"/>
                    <a:pt x="10" y="47"/>
                    <a:pt x="10" y="47"/>
                  </a:cubicBezTo>
                  <a:cubicBezTo>
                    <a:pt x="10" y="29"/>
                    <a:pt x="10" y="29"/>
                    <a:pt x="10" y="29"/>
                  </a:cubicBezTo>
                  <a:cubicBezTo>
                    <a:pt x="18" y="29"/>
                    <a:pt x="18" y="29"/>
                    <a:pt x="18" y="29"/>
                  </a:cubicBezTo>
                  <a:cubicBezTo>
                    <a:pt x="28" y="28"/>
                    <a:pt x="33" y="24"/>
                    <a:pt x="34" y="15"/>
                  </a:cubicBezTo>
                  <a:cubicBezTo>
                    <a:pt x="34" y="5"/>
                    <a:pt x="28" y="0"/>
                    <a:pt x="15" y="0"/>
                  </a:cubicBezTo>
                  <a:close/>
                  <a:moveTo>
                    <a:pt x="13" y="21"/>
                  </a:moveTo>
                  <a:cubicBezTo>
                    <a:pt x="12" y="21"/>
                    <a:pt x="11" y="21"/>
                    <a:pt x="10" y="21"/>
                  </a:cubicBezTo>
                  <a:cubicBezTo>
                    <a:pt x="10" y="8"/>
                    <a:pt x="10" y="8"/>
                    <a:pt x="10" y="8"/>
                  </a:cubicBezTo>
                  <a:cubicBezTo>
                    <a:pt x="11" y="8"/>
                    <a:pt x="12" y="8"/>
                    <a:pt x="13" y="8"/>
                  </a:cubicBezTo>
                  <a:cubicBezTo>
                    <a:pt x="20" y="7"/>
                    <a:pt x="23" y="10"/>
                    <a:pt x="23" y="15"/>
                  </a:cubicBezTo>
                  <a:cubicBezTo>
                    <a:pt x="23" y="20"/>
                    <a:pt x="20" y="22"/>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9" name="Freeform 18"/>
            <p:cNvSpPr>
              <a:spLocks/>
            </p:cNvSpPr>
            <p:nvPr/>
          </p:nvSpPr>
          <p:spPr bwMode="auto">
            <a:xfrm>
              <a:off x="4733925" y="4903788"/>
              <a:ext cx="38100" cy="46037"/>
            </a:xfrm>
            <a:custGeom>
              <a:avLst/>
              <a:gdLst>
                <a:gd name="T0" fmla="*/ 0 w 24"/>
                <a:gd name="T1" fmla="*/ 0 h 29"/>
                <a:gd name="T2" fmla="*/ 0 w 24"/>
                <a:gd name="T3" fmla="*/ 5 h 29"/>
                <a:gd name="T4" fmla="*/ 9 w 24"/>
                <a:gd name="T5" fmla="*/ 5 h 29"/>
                <a:gd name="T6" fmla="*/ 9 w 24"/>
                <a:gd name="T7" fmla="*/ 29 h 29"/>
                <a:gd name="T8" fmla="*/ 15 w 24"/>
                <a:gd name="T9" fmla="*/ 29 h 29"/>
                <a:gd name="T10" fmla="*/ 15 w 24"/>
                <a:gd name="T11" fmla="*/ 5 h 29"/>
                <a:gd name="T12" fmla="*/ 24 w 24"/>
                <a:gd name="T13" fmla="*/ 5 h 29"/>
                <a:gd name="T14" fmla="*/ 24 w 24"/>
                <a:gd name="T15" fmla="*/ 0 h 29"/>
                <a:gd name="T16" fmla="*/ 0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0" y="0"/>
                  </a:moveTo>
                  <a:lnTo>
                    <a:pt x="0" y="5"/>
                  </a:lnTo>
                  <a:lnTo>
                    <a:pt x="9" y="5"/>
                  </a:lnTo>
                  <a:lnTo>
                    <a:pt x="9" y="29"/>
                  </a:lnTo>
                  <a:lnTo>
                    <a:pt x="15" y="29"/>
                  </a:lnTo>
                  <a:lnTo>
                    <a:pt x="15" y="5"/>
                  </a:lnTo>
                  <a:lnTo>
                    <a:pt x="24" y="5"/>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20" name="Freeform 19"/>
            <p:cNvSpPr>
              <a:spLocks/>
            </p:cNvSpPr>
            <p:nvPr/>
          </p:nvSpPr>
          <p:spPr bwMode="auto">
            <a:xfrm>
              <a:off x="4481513" y="4943475"/>
              <a:ext cx="138113" cy="14287"/>
            </a:xfrm>
            <a:custGeom>
              <a:avLst/>
              <a:gdLst>
                <a:gd name="T0" fmla="*/ 81 w 140"/>
                <a:gd name="T1" fmla="*/ 7 h 15"/>
                <a:gd name="T2" fmla="*/ 0 w 140"/>
                <a:gd name="T3" fmla="*/ 8 h 15"/>
                <a:gd name="T4" fmla="*/ 4 w 140"/>
                <a:gd name="T5" fmla="*/ 13 h 15"/>
                <a:gd name="T6" fmla="*/ 80 w 140"/>
                <a:gd name="T7" fmla="*/ 13 h 15"/>
                <a:gd name="T8" fmla="*/ 106 w 140"/>
                <a:gd name="T9" fmla="*/ 15 h 15"/>
                <a:gd name="T10" fmla="*/ 140 w 140"/>
                <a:gd name="T11" fmla="*/ 8 h 15"/>
                <a:gd name="T12" fmla="*/ 133 w 140"/>
                <a:gd name="T13" fmla="*/ 4 h 15"/>
                <a:gd name="T14" fmla="*/ 81 w 140"/>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5">
                  <a:moveTo>
                    <a:pt x="81" y="7"/>
                  </a:moveTo>
                  <a:cubicBezTo>
                    <a:pt x="41" y="0"/>
                    <a:pt x="5" y="4"/>
                    <a:pt x="0" y="8"/>
                  </a:cubicBezTo>
                  <a:cubicBezTo>
                    <a:pt x="4" y="13"/>
                    <a:pt x="4" y="13"/>
                    <a:pt x="4" y="13"/>
                  </a:cubicBezTo>
                  <a:cubicBezTo>
                    <a:pt x="7" y="11"/>
                    <a:pt x="39" y="6"/>
                    <a:pt x="80" y="13"/>
                  </a:cubicBezTo>
                  <a:cubicBezTo>
                    <a:pt x="90" y="14"/>
                    <a:pt x="99" y="15"/>
                    <a:pt x="106" y="15"/>
                  </a:cubicBezTo>
                  <a:cubicBezTo>
                    <a:pt x="129" y="15"/>
                    <a:pt x="140" y="8"/>
                    <a:pt x="140" y="8"/>
                  </a:cubicBezTo>
                  <a:cubicBezTo>
                    <a:pt x="133" y="4"/>
                    <a:pt x="133" y="4"/>
                    <a:pt x="133" y="4"/>
                  </a:cubicBezTo>
                  <a:cubicBezTo>
                    <a:pt x="131" y="5"/>
                    <a:pt x="121" y="13"/>
                    <a:pt x="8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grpSp>
    </p:spTree>
    <p:extLst>
      <p:ext uri="{BB962C8B-B14F-4D97-AF65-F5344CB8AC3E}">
        <p14:creationId xmlns:p14="http://schemas.microsoft.com/office/powerpoint/2010/main" val="4490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3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a:spLocks noChangeArrowheads="1"/>
          </p:cNvSpPr>
          <p:nvPr userDrawn="1"/>
        </p:nvSpPr>
        <p:spPr bwMode="auto">
          <a:xfrm>
            <a:off x="2942167" y="548217"/>
            <a:ext cx="655769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77">
              <a:defRPr/>
            </a:pPr>
            <a:r>
              <a:rPr lang="en-US" altLang="zh-CN" sz="3733" dirty="0" smtClean="0">
                <a:solidFill>
                  <a:prstClr val="white"/>
                </a:solidFill>
                <a:latin typeface="Arial" panose="020B0604020202020204" pitchFamily="34" charset="0"/>
                <a:cs typeface="Arial" panose="020B0604020202020204" pitchFamily="34" charset="0"/>
              </a:rPr>
              <a:t>Please Add Your </a:t>
            </a:r>
            <a:r>
              <a:rPr lang="en-US" altLang="zh-CN" sz="3733" b="1" dirty="0" smtClean="0">
                <a:solidFill>
                  <a:prstClr val="white"/>
                </a:solidFill>
                <a:latin typeface="Arial" panose="020B0604020202020204" pitchFamily="34" charset="0"/>
                <a:cs typeface="Arial" panose="020B0604020202020204" pitchFamily="34" charset="0"/>
              </a:rPr>
              <a:t>Title In Here</a:t>
            </a:r>
            <a:endParaRPr lang="zh-CN" altLang="en-US" sz="3733" b="1" dirty="0">
              <a:solidFill>
                <a:prstClr val="white"/>
              </a:solidFill>
              <a:latin typeface="Arial" panose="020B0604020202020204" pitchFamily="34" charset="0"/>
              <a:cs typeface="Arial" panose="020B0604020202020204" pitchFamily="34" charset="0"/>
            </a:endParaRPr>
          </a:p>
        </p:txBody>
      </p:sp>
      <p:sp>
        <p:nvSpPr>
          <p:cNvPr id="4" name="文本框 3"/>
          <p:cNvSpPr txBox="1">
            <a:spLocks noChangeArrowheads="1"/>
          </p:cNvSpPr>
          <p:nvPr userDrawn="1"/>
        </p:nvSpPr>
        <p:spPr bwMode="auto">
          <a:xfrm>
            <a:off x="4868333" y="1202267"/>
            <a:ext cx="228460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77">
              <a:defRPr/>
            </a:pPr>
            <a:r>
              <a:rPr lang="en-US" altLang="zh-CN" sz="1333" dirty="0" smtClean="0">
                <a:solidFill>
                  <a:prstClr val="white"/>
                </a:solidFill>
                <a:latin typeface="Arial" panose="020B0604020202020204" pitchFamily="34" charset="0"/>
                <a:cs typeface="Arial" panose="020B0604020202020204" pitchFamily="34" charset="0"/>
              </a:rPr>
              <a:t>please add your title in here</a:t>
            </a:r>
            <a:endParaRPr lang="zh-CN" altLang="en-US" sz="1333" dirty="0">
              <a:solidFill>
                <a:prstClr val="white"/>
              </a:solidFill>
              <a:latin typeface="Arial" panose="020B0604020202020204" pitchFamily="34" charset="0"/>
              <a:cs typeface="Arial" panose="020B0604020202020204" pitchFamily="34" charset="0"/>
            </a:endParaRPr>
          </a:p>
        </p:txBody>
      </p:sp>
      <p:grpSp>
        <p:nvGrpSpPr>
          <p:cNvPr id="5" name="组合 4"/>
          <p:cNvGrpSpPr/>
          <p:nvPr userDrawn="1"/>
        </p:nvGrpSpPr>
        <p:grpSpPr>
          <a:xfrm>
            <a:off x="11431271" y="5839462"/>
            <a:ext cx="387349" cy="488948"/>
            <a:chOff x="4481513" y="4638676"/>
            <a:chExt cx="290512" cy="366711"/>
          </a:xfrm>
          <a:solidFill>
            <a:schemeClr val="bg1"/>
          </a:solidFill>
        </p:grpSpPr>
        <p:sp>
          <p:nvSpPr>
            <p:cNvPr id="6" name="Freeform 5"/>
            <p:cNvSpPr>
              <a:spLocks/>
            </p:cNvSpPr>
            <p:nvPr/>
          </p:nvSpPr>
          <p:spPr bwMode="auto">
            <a:xfrm>
              <a:off x="4598988" y="4784725"/>
              <a:ext cx="46038" cy="23812"/>
            </a:xfrm>
            <a:custGeom>
              <a:avLst/>
              <a:gdLst>
                <a:gd name="T0" fmla="*/ 0 w 29"/>
                <a:gd name="T1" fmla="*/ 13 h 15"/>
                <a:gd name="T2" fmla="*/ 18 w 29"/>
                <a:gd name="T3" fmla="*/ 15 h 15"/>
                <a:gd name="T4" fmla="*/ 29 w 29"/>
                <a:gd name="T5" fmla="*/ 1 h 15"/>
                <a:gd name="T6" fmla="*/ 14 w 29"/>
                <a:gd name="T7" fmla="*/ 0 h 15"/>
                <a:gd name="T8" fmla="*/ 0 w 29"/>
                <a:gd name="T9" fmla="*/ 13 h 15"/>
              </a:gdLst>
              <a:ahLst/>
              <a:cxnLst>
                <a:cxn ang="0">
                  <a:pos x="T0" y="T1"/>
                </a:cxn>
                <a:cxn ang="0">
                  <a:pos x="T2" y="T3"/>
                </a:cxn>
                <a:cxn ang="0">
                  <a:pos x="T4" y="T5"/>
                </a:cxn>
                <a:cxn ang="0">
                  <a:pos x="T6" y="T7"/>
                </a:cxn>
                <a:cxn ang="0">
                  <a:pos x="T8" y="T9"/>
                </a:cxn>
              </a:cxnLst>
              <a:rect l="0" t="0" r="r" b="b"/>
              <a:pathLst>
                <a:path w="29" h="15">
                  <a:moveTo>
                    <a:pt x="0" y="13"/>
                  </a:moveTo>
                  <a:lnTo>
                    <a:pt x="18" y="15"/>
                  </a:lnTo>
                  <a:lnTo>
                    <a:pt x="29" y="1"/>
                  </a:lnTo>
                  <a:lnTo>
                    <a:pt x="14"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7" name="Freeform 6"/>
            <p:cNvSpPr>
              <a:spLocks/>
            </p:cNvSpPr>
            <p:nvPr/>
          </p:nvSpPr>
          <p:spPr bwMode="auto">
            <a:xfrm>
              <a:off x="4562475" y="4962525"/>
              <a:ext cx="50800" cy="42862"/>
            </a:xfrm>
            <a:custGeom>
              <a:avLst/>
              <a:gdLst>
                <a:gd name="T0" fmla="*/ 6 w 32"/>
                <a:gd name="T1" fmla="*/ 0 h 27"/>
                <a:gd name="T2" fmla="*/ 0 w 32"/>
                <a:gd name="T3" fmla="*/ 27 h 27"/>
                <a:gd name="T4" fmla="*/ 32 w 32"/>
                <a:gd name="T5" fmla="*/ 0 h 27"/>
                <a:gd name="T6" fmla="*/ 6 w 32"/>
                <a:gd name="T7" fmla="*/ 0 h 27"/>
              </a:gdLst>
              <a:ahLst/>
              <a:cxnLst>
                <a:cxn ang="0">
                  <a:pos x="T0" y="T1"/>
                </a:cxn>
                <a:cxn ang="0">
                  <a:pos x="T2" y="T3"/>
                </a:cxn>
                <a:cxn ang="0">
                  <a:pos x="T4" y="T5"/>
                </a:cxn>
                <a:cxn ang="0">
                  <a:pos x="T6" y="T7"/>
                </a:cxn>
              </a:cxnLst>
              <a:rect l="0" t="0" r="r" b="b"/>
              <a:pathLst>
                <a:path w="32" h="27">
                  <a:moveTo>
                    <a:pt x="6" y="0"/>
                  </a:moveTo>
                  <a:lnTo>
                    <a:pt x="0" y="27"/>
                  </a:lnTo>
                  <a:lnTo>
                    <a:pt x="32"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8" name="Freeform 7"/>
            <p:cNvSpPr>
              <a:spLocks/>
            </p:cNvSpPr>
            <p:nvPr/>
          </p:nvSpPr>
          <p:spPr bwMode="auto">
            <a:xfrm>
              <a:off x="4591050" y="4962525"/>
              <a:ext cx="107950" cy="38100"/>
            </a:xfrm>
            <a:custGeom>
              <a:avLst/>
              <a:gdLst>
                <a:gd name="T0" fmla="*/ 58 w 68"/>
                <a:gd name="T1" fmla="*/ 0 h 24"/>
                <a:gd name="T2" fmla="*/ 31 w 68"/>
                <a:gd name="T3" fmla="*/ 0 h 24"/>
                <a:gd name="T4" fmla="*/ 0 w 68"/>
                <a:gd name="T5" fmla="*/ 24 h 24"/>
                <a:gd name="T6" fmla="*/ 68 w 68"/>
                <a:gd name="T7" fmla="*/ 24 h 24"/>
                <a:gd name="T8" fmla="*/ 47 w 68"/>
                <a:gd name="T9" fmla="*/ 11 h 24"/>
                <a:gd name="T10" fmla="*/ 58 w 68"/>
                <a:gd name="T11" fmla="*/ 0 h 24"/>
              </a:gdLst>
              <a:ahLst/>
              <a:cxnLst>
                <a:cxn ang="0">
                  <a:pos x="T0" y="T1"/>
                </a:cxn>
                <a:cxn ang="0">
                  <a:pos x="T2" y="T3"/>
                </a:cxn>
                <a:cxn ang="0">
                  <a:pos x="T4" y="T5"/>
                </a:cxn>
                <a:cxn ang="0">
                  <a:pos x="T6" y="T7"/>
                </a:cxn>
                <a:cxn ang="0">
                  <a:pos x="T8" y="T9"/>
                </a:cxn>
                <a:cxn ang="0">
                  <a:pos x="T10" y="T11"/>
                </a:cxn>
              </a:cxnLst>
              <a:rect l="0" t="0" r="r" b="b"/>
              <a:pathLst>
                <a:path w="68" h="24">
                  <a:moveTo>
                    <a:pt x="58" y="0"/>
                  </a:moveTo>
                  <a:lnTo>
                    <a:pt x="31" y="0"/>
                  </a:lnTo>
                  <a:lnTo>
                    <a:pt x="0" y="24"/>
                  </a:lnTo>
                  <a:lnTo>
                    <a:pt x="68" y="24"/>
                  </a:lnTo>
                  <a:lnTo>
                    <a:pt x="47" y="11"/>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9" name="Freeform 8"/>
            <p:cNvSpPr>
              <a:spLocks/>
            </p:cNvSpPr>
            <p:nvPr/>
          </p:nvSpPr>
          <p:spPr bwMode="auto">
            <a:xfrm>
              <a:off x="4491038" y="4638676"/>
              <a:ext cx="263525" cy="258762"/>
            </a:xfrm>
            <a:custGeom>
              <a:avLst/>
              <a:gdLst>
                <a:gd name="T0" fmla="*/ 123 w 166"/>
                <a:gd name="T1" fmla="*/ 77 h 163"/>
                <a:gd name="T2" fmla="*/ 123 w 166"/>
                <a:gd name="T3" fmla="*/ 57 h 163"/>
                <a:gd name="T4" fmla="*/ 117 w 166"/>
                <a:gd name="T5" fmla="*/ 64 h 163"/>
                <a:gd name="T6" fmla="*/ 117 w 166"/>
                <a:gd name="T7" fmla="*/ 43 h 163"/>
                <a:gd name="T8" fmla="*/ 109 w 166"/>
                <a:gd name="T9" fmla="*/ 53 h 163"/>
                <a:gd name="T10" fmla="*/ 109 w 166"/>
                <a:gd name="T11" fmla="*/ 30 h 163"/>
                <a:gd name="T12" fmla="*/ 101 w 166"/>
                <a:gd name="T13" fmla="*/ 44 h 163"/>
                <a:gd name="T14" fmla="*/ 77 w 166"/>
                <a:gd name="T15" fmla="*/ 10 h 163"/>
                <a:gd name="T16" fmla="*/ 76 w 166"/>
                <a:gd name="T17" fmla="*/ 62 h 163"/>
                <a:gd name="T18" fmla="*/ 75 w 166"/>
                <a:gd name="T19" fmla="*/ 62 h 163"/>
                <a:gd name="T20" fmla="*/ 6 w 166"/>
                <a:gd name="T21" fmla="*/ 0 h 163"/>
                <a:gd name="T22" fmla="*/ 59 w 166"/>
                <a:gd name="T23" fmla="*/ 76 h 163"/>
                <a:gd name="T24" fmla="*/ 0 w 166"/>
                <a:gd name="T25" fmla="*/ 125 h 163"/>
                <a:gd name="T26" fmla="*/ 37 w 166"/>
                <a:gd name="T27" fmla="*/ 163 h 163"/>
                <a:gd name="T28" fmla="*/ 65 w 166"/>
                <a:gd name="T29" fmla="*/ 144 h 163"/>
                <a:gd name="T30" fmla="*/ 62 w 166"/>
                <a:gd name="T31" fmla="*/ 153 h 163"/>
                <a:gd name="T32" fmla="*/ 72 w 166"/>
                <a:gd name="T33" fmla="*/ 153 h 163"/>
                <a:gd name="T34" fmla="*/ 75 w 166"/>
                <a:gd name="T35" fmla="*/ 143 h 163"/>
                <a:gd name="T36" fmla="*/ 109 w 166"/>
                <a:gd name="T37" fmla="*/ 126 h 163"/>
                <a:gd name="T38" fmla="*/ 102 w 166"/>
                <a:gd name="T39" fmla="*/ 116 h 163"/>
                <a:gd name="T40" fmla="*/ 80 w 166"/>
                <a:gd name="T41" fmla="*/ 131 h 163"/>
                <a:gd name="T42" fmla="*/ 61 w 166"/>
                <a:gd name="T43" fmla="*/ 129 h 163"/>
                <a:gd name="T44" fmla="*/ 35 w 166"/>
                <a:gd name="T45" fmla="*/ 148 h 163"/>
                <a:gd name="T46" fmla="*/ 17 w 166"/>
                <a:gd name="T47" fmla="*/ 126 h 163"/>
                <a:gd name="T48" fmla="*/ 89 w 166"/>
                <a:gd name="T49" fmla="*/ 72 h 163"/>
                <a:gd name="T50" fmla="*/ 89 w 166"/>
                <a:gd name="T51" fmla="*/ 46 h 163"/>
                <a:gd name="T52" fmla="*/ 147 w 166"/>
                <a:gd name="T53" fmla="*/ 133 h 163"/>
                <a:gd name="T54" fmla="*/ 116 w 166"/>
                <a:gd name="T55" fmla="*/ 156 h 163"/>
                <a:gd name="T56" fmla="*/ 136 w 166"/>
                <a:gd name="T57" fmla="*/ 156 h 163"/>
                <a:gd name="T58" fmla="*/ 166 w 166"/>
                <a:gd name="T59" fmla="*/ 132 h 163"/>
                <a:gd name="T60" fmla="*/ 123 w 166"/>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6" h="163">
                  <a:moveTo>
                    <a:pt x="123" y="77"/>
                  </a:moveTo>
                  <a:lnTo>
                    <a:pt x="123" y="57"/>
                  </a:lnTo>
                  <a:lnTo>
                    <a:pt x="117" y="64"/>
                  </a:lnTo>
                  <a:lnTo>
                    <a:pt x="117" y="43"/>
                  </a:lnTo>
                  <a:lnTo>
                    <a:pt x="109" y="53"/>
                  </a:lnTo>
                  <a:lnTo>
                    <a:pt x="109" y="30"/>
                  </a:lnTo>
                  <a:lnTo>
                    <a:pt x="101" y="44"/>
                  </a:lnTo>
                  <a:lnTo>
                    <a:pt x="77" y="10"/>
                  </a:lnTo>
                  <a:lnTo>
                    <a:pt x="76" y="62"/>
                  </a:lnTo>
                  <a:lnTo>
                    <a:pt x="75" y="62"/>
                  </a:lnTo>
                  <a:lnTo>
                    <a:pt x="6" y="0"/>
                  </a:lnTo>
                  <a:lnTo>
                    <a:pt x="59" y="76"/>
                  </a:lnTo>
                  <a:lnTo>
                    <a:pt x="0" y="125"/>
                  </a:lnTo>
                  <a:lnTo>
                    <a:pt x="37" y="163"/>
                  </a:lnTo>
                  <a:lnTo>
                    <a:pt x="65" y="144"/>
                  </a:lnTo>
                  <a:lnTo>
                    <a:pt x="62" y="153"/>
                  </a:lnTo>
                  <a:lnTo>
                    <a:pt x="72" y="153"/>
                  </a:lnTo>
                  <a:lnTo>
                    <a:pt x="75" y="143"/>
                  </a:lnTo>
                  <a:lnTo>
                    <a:pt x="109" y="126"/>
                  </a:lnTo>
                  <a:lnTo>
                    <a:pt x="102" y="116"/>
                  </a:lnTo>
                  <a:lnTo>
                    <a:pt x="80" y="131"/>
                  </a:lnTo>
                  <a:lnTo>
                    <a:pt x="61" y="129"/>
                  </a:lnTo>
                  <a:lnTo>
                    <a:pt x="35" y="148"/>
                  </a:lnTo>
                  <a:lnTo>
                    <a:pt x="17" y="126"/>
                  </a:lnTo>
                  <a:lnTo>
                    <a:pt x="89" y="72"/>
                  </a:lnTo>
                  <a:lnTo>
                    <a:pt x="89" y="46"/>
                  </a:lnTo>
                  <a:lnTo>
                    <a:pt x="147" y="133"/>
                  </a:lnTo>
                  <a:lnTo>
                    <a:pt x="116" y="156"/>
                  </a:lnTo>
                  <a:lnTo>
                    <a:pt x="136" y="156"/>
                  </a:lnTo>
                  <a:lnTo>
                    <a:pt x="166" y="132"/>
                  </a:lnTo>
                  <a:lnTo>
                    <a:pt x="123"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0" name="Freeform 9"/>
            <p:cNvSpPr>
              <a:spLocks/>
            </p:cNvSpPr>
            <p:nvPr/>
          </p:nvSpPr>
          <p:spPr bwMode="auto">
            <a:xfrm>
              <a:off x="4549775" y="4932363"/>
              <a:ext cx="12700" cy="9525"/>
            </a:xfrm>
            <a:custGeom>
              <a:avLst/>
              <a:gdLst>
                <a:gd name="T0" fmla="*/ 1 w 8"/>
                <a:gd name="T1" fmla="*/ 0 h 6"/>
                <a:gd name="T2" fmla="*/ 0 w 8"/>
                <a:gd name="T3" fmla="*/ 6 h 6"/>
                <a:gd name="T4" fmla="*/ 6 w 8"/>
                <a:gd name="T5" fmla="*/ 6 h 6"/>
                <a:gd name="T6" fmla="*/ 8 w 8"/>
                <a:gd name="T7" fmla="*/ 0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0" y="6"/>
                  </a:lnTo>
                  <a:lnTo>
                    <a:pt x="6" y="6"/>
                  </a:lnTo>
                  <a:lnTo>
                    <a:pt x="8"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1" name="Freeform 10"/>
            <p:cNvSpPr>
              <a:spLocks/>
            </p:cNvSpPr>
            <p:nvPr/>
          </p:nvSpPr>
          <p:spPr bwMode="auto">
            <a:xfrm>
              <a:off x="4564063" y="4932363"/>
              <a:ext cx="14288" cy="9525"/>
            </a:xfrm>
            <a:custGeom>
              <a:avLst/>
              <a:gdLst>
                <a:gd name="T0" fmla="*/ 2 w 9"/>
                <a:gd name="T1" fmla="*/ 0 h 6"/>
                <a:gd name="T2" fmla="*/ 0 w 9"/>
                <a:gd name="T3" fmla="*/ 6 h 6"/>
                <a:gd name="T4" fmla="*/ 7 w 9"/>
                <a:gd name="T5" fmla="*/ 6 h 6"/>
                <a:gd name="T6" fmla="*/ 9 w 9"/>
                <a:gd name="T7" fmla="*/ 0 h 6"/>
                <a:gd name="T8" fmla="*/ 2 w 9"/>
                <a:gd name="T9" fmla="*/ 0 h 6"/>
              </a:gdLst>
              <a:ahLst/>
              <a:cxnLst>
                <a:cxn ang="0">
                  <a:pos x="T0" y="T1"/>
                </a:cxn>
                <a:cxn ang="0">
                  <a:pos x="T2" y="T3"/>
                </a:cxn>
                <a:cxn ang="0">
                  <a:pos x="T4" y="T5"/>
                </a:cxn>
                <a:cxn ang="0">
                  <a:pos x="T6" y="T7"/>
                </a:cxn>
                <a:cxn ang="0">
                  <a:pos x="T8" y="T9"/>
                </a:cxn>
              </a:cxnLst>
              <a:rect l="0" t="0" r="r" b="b"/>
              <a:pathLst>
                <a:path w="9" h="6">
                  <a:moveTo>
                    <a:pt x="2" y="0"/>
                  </a:moveTo>
                  <a:lnTo>
                    <a:pt x="0" y="6"/>
                  </a:lnTo>
                  <a:lnTo>
                    <a:pt x="7" y="6"/>
                  </a:lnTo>
                  <a:lnTo>
                    <a:pt x="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2" name="Freeform 11"/>
            <p:cNvSpPr>
              <a:spLocks/>
            </p:cNvSpPr>
            <p:nvPr/>
          </p:nvSpPr>
          <p:spPr bwMode="auto">
            <a:xfrm>
              <a:off x="4578350" y="4932363"/>
              <a:ext cx="14288" cy="9525"/>
            </a:xfrm>
            <a:custGeom>
              <a:avLst/>
              <a:gdLst>
                <a:gd name="T0" fmla="*/ 2 w 9"/>
                <a:gd name="T1" fmla="*/ 0 h 6"/>
                <a:gd name="T2" fmla="*/ 0 w 9"/>
                <a:gd name="T3" fmla="*/ 6 h 6"/>
                <a:gd name="T4" fmla="*/ 7 w 9"/>
                <a:gd name="T5" fmla="*/ 6 h 6"/>
                <a:gd name="T6" fmla="*/ 9 w 9"/>
                <a:gd name="T7" fmla="*/ 0 h 6"/>
                <a:gd name="T8" fmla="*/ 2 w 9"/>
                <a:gd name="T9" fmla="*/ 0 h 6"/>
              </a:gdLst>
              <a:ahLst/>
              <a:cxnLst>
                <a:cxn ang="0">
                  <a:pos x="T0" y="T1"/>
                </a:cxn>
                <a:cxn ang="0">
                  <a:pos x="T2" y="T3"/>
                </a:cxn>
                <a:cxn ang="0">
                  <a:pos x="T4" y="T5"/>
                </a:cxn>
                <a:cxn ang="0">
                  <a:pos x="T6" y="T7"/>
                </a:cxn>
                <a:cxn ang="0">
                  <a:pos x="T8" y="T9"/>
                </a:cxn>
              </a:cxnLst>
              <a:rect l="0" t="0" r="r" b="b"/>
              <a:pathLst>
                <a:path w="9" h="6">
                  <a:moveTo>
                    <a:pt x="2" y="0"/>
                  </a:moveTo>
                  <a:lnTo>
                    <a:pt x="0" y="6"/>
                  </a:lnTo>
                  <a:lnTo>
                    <a:pt x="7" y="6"/>
                  </a:lnTo>
                  <a:lnTo>
                    <a:pt x="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3" name="Freeform 12"/>
            <p:cNvSpPr>
              <a:spLocks/>
            </p:cNvSpPr>
            <p:nvPr/>
          </p:nvSpPr>
          <p:spPr bwMode="auto">
            <a:xfrm>
              <a:off x="4594225" y="4932363"/>
              <a:ext cx="12700" cy="9525"/>
            </a:xfrm>
            <a:custGeom>
              <a:avLst/>
              <a:gdLst>
                <a:gd name="T0" fmla="*/ 1 w 8"/>
                <a:gd name="T1" fmla="*/ 0 h 6"/>
                <a:gd name="T2" fmla="*/ 0 w 8"/>
                <a:gd name="T3" fmla="*/ 6 h 6"/>
                <a:gd name="T4" fmla="*/ 6 w 8"/>
                <a:gd name="T5" fmla="*/ 6 h 6"/>
                <a:gd name="T6" fmla="*/ 8 w 8"/>
                <a:gd name="T7" fmla="*/ 0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0" y="6"/>
                  </a:lnTo>
                  <a:lnTo>
                    <a:pt x="6" y="6"/>
                  </a:lnTo>
                  <a:lnTo>
                    <a:pt x="8"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4" name="Freeform 13"/>
            <p:cNvSpPr>
              <a:spLocks noEditPoints="1"/>
            </p:cNvSpPr>
            <p:nvPr/>
          </p:nvSpPr>
          <p:spPr bwMode="auto">
            <a:xfrm>
              <a:off x="4484688" y="4903788"/>
              <a:ext cx="58738" cy="38100"/>
            </a:xfrm>
            <a:custGeom>
              <a:avLst/>
              <a:gdLst>
                <a:gd name="T0" fmla="*/ 60 w 60"/>
                <a:gd name="T1" fmla="*/ 34 h 39"/>
                <a:gd name="T2" fmla="*/ 36 w 60"/>
                <a:gd name="T3" fmla="*/ 34 h 39"/>
                <a:gd name="T4" fmla="*/ 36 w 60"/>
                <a:gd name="T5" fmla="*/ 29 h 39"/>
                <a:gd name="T6" fmla="*/ 60 w 60"/>
                <a:gd name="T7" fmla="*/ 29 h 39"/>
                <a:gd name="T8" fmla="*/ 60 w 60"/>
                <a:gd name="T9" fmla="*/ 23 h 39"/>
                <a:gd name="T10" fmla="*/ 36 w 60"/>
                <a:gd name="T11" fmla="*/ 23 h 39"/>
                <a:gd name="T12" fmla="*/ 36 w 60"/>
                <a:gd name="T13" fmla="*/ 21 h 39"/>
                <a:gd name="T14" fmla="*/ 55 w 60"/>
                <a:gd name="T15" fmla="*/ 21 h 39"/>
                <a:gd name="T16" fmla="*/ 60 w 60"/>
                <a:gd name="T17" fmla="*/ 16 h 39"/>
                <a:gd name="T18" fmla="*/ 60 w 60"/>
                <a:gd name="T19" fmla="*/ 0 h 39"/>
                <a:gd name="T20" fmla="*/ 0 w 60"/>
                <a:gd name="T21" fmla="*/ 0 h 39"/>
                <a:gd name="T22" fmla="*/ 0 w 60"/>
                <a:gd name="T23" fmla="*/ 21 h 39"/>
                <a:gd name="T24" fmla="*/ 24 w 60"/>
                <a:gd name="T25" fmla="*/ 21 h 39"/>
                <a:gd name="T26" fmla="*/ 24 w 60"/>
                <a:gd name="T27" fmla="*/ 23 h 39"/>
                <a:gd name="T28" fmla="*/ 0 w 60"/>
                <a:gd name="T29" fmla="*/ 23 h 39"/>
                <a:gd name="T30" fmla="*/ 0 w 60"/>
                <a:gd name="T31" fmla="*/ 29 h 39"/>
                <a:gd name="T32" fmla="*/ 24 w 60"/>
                <a:gd name="T33" fmla="*/ 29 h 39"/>
                <a:gd name="T34" fmla="*/ 24 w 60"/>
                <a:gd name="T35" fmla="*/ 34 h 39"/>
                <a:gd name="T36" fmla="*/ 0 w 60"/>
                <a:gd name="T37" fmla="*/ 34 h 39"/>
                <a:gd name="T38" fmla="*/ 0 w 60"/>
                <a:gd name="T39" fmla="*/ 39 h 39"/>
                <a:gd name="T40" fmla="*/ 60 w 60"/>
                <a:gd name="T41" fmla="*/ 39 h 39"/>
                <a:gd name="T42" fmla="*/ 60 w 60"/>
                <a:gd name="T43" fmla="*/ 34 h 39"/>
                <a:gd name="T44" fmla="*/ 36 w 60"/>
                <a:gd name="T45" fmla="*/ 5 h 39"/>
                <a:gd name="T46" fmla="*/ 49 w 60"/>
                <a:gd name="T47" fmla="*/ 5 h 39"/>
                <a:gd name="T48" fmla="*/ 49 w 60"/>
                <a:gd name="T49" fmla="*/ 14 h 39"/>
                <a:gd name="T50" fmla="*/ 46 w 60"/>
                <a:gd name="T51" fmla="*/ 16 h 39"/>
                <a:gd name="T52" fmla="*/ 46 w 60"/>
                <a:gd name="T53" fmla="*/ 16 h 39"/>
                <a:gd name="T54" fmla="*/ 47 w 60"/>
                <a:gd name="T55" fmla="*/ 6 h 39"/>
                <a:gd name="T56" fmla="*/ 40 w 60"/>
                <a:gd name="T57" fmla="*/ 6 h 39"/>
                <a:gd name="T58" fmla="*/ 38 w 60"/>
                <a:gd name="T59" fmla="*/ 16 h 39"/>
                <a:gd name="T60" fmla="*/ 36 w 60"/>
                <a:gd name="T61" fmla="*/ 16 h 39"/>
                <a:gd name="T62" fmla="*/ 36 w 60"/>
                <a:gd name="T63" fmla="*/ 5 h 39"/>
                <a:gd name="T64" fmla="*/ 24 w 60"/>
                <a:gd name="T65" fmla="*/ 16 h 39"/>
                <a:gd name="T66" fmla="*/ 22 w 60"/>
                <a:gd name="T67" fmla="*/ 16 h 39"/>
                <a:gd name="T68" fmla="*/ 20 w 60"/>
                <a:gd name="T69" fmla="*/ 6 h 39"/>
                <a:gd name="T70" fmla="*/ 12 w 60"/>
                <a:gd name="T71" fmla="*/ 6 h 39"/>
                <a:gd name="T72" fmla="*/ 14 w 60"/>
                <a:gd name="T73" fmla="*/ 16 h 39"/>
                <a:gd name="T74" fmla="*/ 11 w 60"/>
                <a:gd name="T75" fmla="*/ 16 h 39"/>
                <a:gd name="T76" fmla="*/ 11 w 60"/>
                <a:gd name="T77" fmla="*/ 5 h 39"/>
                <a:gd name="T78" fmla="*/ 24 w 60"/>
                <a:gd name="T79" fmla="*/ 5 h 39"/>
                <a:gd name="T80" fmla="*/ 24 w 60"/>
                <a:gd name="T81"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39">
                  <a:moveTo>
                    <a:pt x="60" y="34"/>
                  </a:moveTo>
                  <a:cubicBezTo>
                    <a:pt x="36" y="34"/>
                    <a:pt x="36" y="34"/>
                    <a:pt x="36" y="34"/>
                  </a:cubicBezTo>
                  <a:cubicBezTo>
                    <a:pt x="36" y="29"/>
                    <a:pt x="36" y="29"/>
                    <a:pt x="36" y="29"/>
                  </a:cubicBezTo>
                  <a:cubicBezTo>
                    <a:pt x="60" y="29"/>
                    <a:pt x="60" y="29"/>
                    <a:pt x="60" y="29"/>
                  </a:cubicBezTo>
                  <a:cubicBezTo>
                    <a:pt x="60" y="23"/>
                    <a:pt x="60" y="23"/>
                    <a:pt x="60" y="23"/>
                  </a:cubicBezTo>
                  <a:cubicBezTo>
                    <a:pt x="36" y="23"/>
                    <a:pt x="36" y="23"/>
                    <a:pt x="36" y="23"/>
                  </a:cubicBezTo>
                  <a:cubicBezTo>
                    <a:pt x="36" y="21"/>
                    <a:pt x="36" y="21"/>
                    <a:pt x="36" y="21"/>
                  </a:cubicBezTo>
                  <a:cubicBezTo>
                    <a:pt x="55" y="21"/>
                    <a:pt x="55" y="21"/>
                    <a:pt x="55" y="21"/>
                  </a:cubicBezTo>
                  <a:cubicBezTo>
                    <a:pt x="59" y="21"/>
                    <a:pt x="60" y="20"/>
                    <a:pt x="60" y="16"/>
                  </a:cubicBezTo>
                  <a:cubicBezTo>
                    <a:pt x="60" y="0"/>
                    <a:pt x="60" y="0"/>
                    <a:pt x="60" y="0"/>
                  </a:cubicBezTo>
                  <a:cubicBezTo>
                    <a:pt x="0" y="0"/>
                    <a:pt x="0" y="0"/>
                    <a:pt x="0" y="0"/>
                  </a:cubicBezTo>
                  <a:cubicBezTo>
                    <a:pt x="0" y="21"/>
                    <a:pt x="0" y="21"/>
                    <a:pt x="0" y="21"/>
                  </a:cubicBezTo>
                  <a:cubicBezTo>
                    <a:pt x="24" y="21"/>
                    <a:pt x="24" y="21"/>
                    <a:pt x="24" y="21"/>
                  </a:cubicBezTo>
                  <a:cubicBezTo>
                    <a:pt x="24" y="23"/>
                    <a:pt x="24" y="23"/>
                    <a:pt x="24" y="23"/>
                  </a:cubicBezTo>
                  <a:cubicBezTo>
                    <a:pt x="0" y="23"/>
                    <a:pt x="0" y="23"/>
                    <a:pt x="0" y="23"/>
                  </a:cubicBezTo>
                  <a:cubicBezTo>
                    <a:pt x="0" y="29"/>
                    <a:pt x="0" y="29"/>
                    <a:pt x="0" y="29"/>
                  </a:cubicBezTo>
                  <a:cubicBezTo>
                    <a:pt x="24" y="29"/>
                    <a:pt x="24" y="29"/>
                    <a:pt x="24" y="29"/>
                  </a:cubicBezTo>
                  <a:cubicBezTo>
                    <a:pt x="24" y="34"/>
                    <a:pt x="24" y="34"/>
                    <a:pt x="24" y="34"/>
                  </a:cubicBezTo>
                  <a:cubicBezTo>
                    <a:pt x="0" y="34"/>
                    <a:pt x="0" y="34"/>
                    <a:pt x="0" y="34"/>
                  </a:cubicBezTo>
                  <a:cubicBezTo>
                    <a:pt x="0" y="39"/>
                    <a:pt x="0" y="39"/>
                    <a:pt x="0" y="39"/>
                  </a:cubicBezTo>
                  <a:cubicBezTo>
                    <a:pt x="60" y="39"/>
                    <a:pt x="60" y="39"/>
                    <a:pt x="60" y="39"/>
                  </a:cubicBezTo>
                  <a:lnTo>
                    <a:pt x="60" y="34"/>
                  </a:lnTo>
                  <a:close/>
                  <a:moveTo>
                    <a:pt x="36" y="5"/>
                  </a:moveTo>
                  <a:cubicBezTo>
                    <a:pt x="49" y="5"/>
                    <a:pt x="49" y="5"/>
                    <a:pt x="49" y="5"/>
                  </a:cubicBezTo>
                  <a:cubicBezTo>
                    <a:pt x="49" y="14"/>
                    <a:pt x="49" y="14"/>
                    <a:pt x="49" y="14"/>
                  </a:cubicBezTo>
                  <a:cubicBezTo>
                    <a:pt x="49" y="16"/>
                    <a:pt x="48" y="16"/>
                    <a:pt x="46" y="16"/>
                  </a:cubicBezTo>
                  <a:cubicBezTo>
                    <a:pt x="46" y="16"/>
                    <a:pt x="46" y="16"/>
                    <a:pt x="46" y="16"/>
                  </a:cubicBezTo>
                  <a:cubicBezTo>
                    <a:pt x="47" y="6"/>
                    <a:pt x="47" y="6"/>
                    <a:pt x="47" y="6"/>
                  </a:cubicBezTo>
                  <a:cubicBezTo>
                    <a:pt x="40" y="6"/>
                    <a:pt x="40" y="6"/>
                    <a:pt x="40" y="6"/>
                  </a:cubicBezTo>
                  <a:cubicBezTo>
                    <a:pt x="38" y="16"/>
                    <a:pt x="38" y="16"/>
                    <a:pt x="38" y="16"/>
                  </a:cubicBezTo>
                  <a:cubicBezTo>
                    <a:pt x="36" y="16"/>
                    <a:pt x="36" y="16"/>
                    <a:pt x="36" y="16"/>
                  </a:cubicBezTo>
                  <a:lnTo>
                    <a:pt x="36" y="5"/>
                  </a:lnTo>
                  <a:close/>
                  <a:moveTo>
                    <a:pt x="24" y="16"/>
                  </a:moveTo>
                  <a:cubicBezTo>
                    <a:pt x="22" y="16"/>
                    <a:pt x="22" y="16"/>
                    <a:pt x="22" y="16"/>
                  </a:cubicBezTo>
                  <a:cubicBezTo>
                    <a:pt x="20" y="6"/>
                    <a:pt x="20" y="6"/>
                    <a:pt x="20" y="6"/>
                  </a:cubicBezTo>
                  <a:cubicBezTo>
                    <a:pt x="12" y="6"/>
                    <a:pt x="12" y="6"/>
                    <a:pt x="12" y="6"/>
                  </a:cubicBezTo>
                  <a:cubicBezTo>
                    <a:pt x="14" y="16"/>
                    <a:pt x="14" y="16"/>
                    <a:pt x="14" y="16"/>
                  </a:cubicBezTo>
                  <a:cubicBezTo>
                    <a:pt x="11" y="16"/>
                    <a:pt x="11" y="16"/>
                    <a:pt x="11" y="16"/>
                  </a:cubicBezTo>
                  <a:cubicBezTo>
                    <a:pt x="11" y="5"/>
                    <a:pt x="11" y="5"/>
                    <a:pt x="11" y="5"/>
                  </a:cubicBezTo>
                  <a:cubicBezTo>
                    <a:pt x="24" y="5"/>
                    <a:pt x="24" y="5"/>
                    <a:pt x="24" y="5"/>
                  </a:cubicBezTo>
                  <a:lnTo>
                    <a:pt x="2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5" name="Freeform 14"/>
            <p:cNvSpPr>
              <a:spLocks/>
            </p:cNvSpPr>
            <p:nvPr/>
          </p:nvSpPr>
          <p:spPr bwMode="auto">
            <a:xfrm>
              <a:off x="4546600" y="4903788"/>
              <a:ext cx="77788" cy="15875"/>
            </a:xfrm>
            <a:custGeom>
              <a:avLst/>
              <a:gdLst>
                <a:gd name="T0" fmla="*/ 0 w 49"/>
                <a:gd name="T1" fmla="*/ 3 h 10"/>
                <a:gd name="T2" fmla="*/ 40 w 49"/>
                <a:gd name="T3" fmla="*/ 3 h 10"/>
                <a:gd name="T4" fmla="*/ 40 w 49"/>
                <a:gd name="T5" fmla="*/ 10 h 10"/>
                <a:gd name="T6" fmla="*/ 48 w 49"/>
                <a:gd name="T7" fmla="*/ 10 h 10"/>
                <a:gd name="T8" fmla="*/ 49 w 49"/>
                <a:gd name="T9" fmla="*/ 0 h 10"/>
                <a:gd name="T10" fmla="*/ 0 w 49"/>
                <a:gd name="T11" fmla="*/ 0 h 10"/>
                <a:gd name="T12" fmla="*/ 0 w 49"/>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49" h="10">
                  <a:moveTo>
                    <a:pt x="0" y="3"/>
                  </a:moveTo>
                  <a:lnTo>
                    <a:pt x="40" y="3"/>
                  </a:lnTo>
                  <a:lnTo>
                    <a:pt x="40" y="10"/>
                  </a:lnTo>
                  <a:lnTo>
                    <a:pt x="48" y="10"/>
                  </a:lnTo>
                  <a:lnTo>
                    <a:pt x="49" y="0"/>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6" name="Freeform 15"/>
            <p:cNvSpPr>
              <a:spLocks/>
            </p:cNvSpPr>
            <p:nvPr/>
          </p:nvSpPr>
          <p:spPr bwMode="auto">
            <a:xfrm>
              <a:off x="4562475" y="4910138"/>
              <a:ext cx="61913" cy="41275"/>
            </a:xfrm>
            <a:custGeom>
              <a:avLst/>
              <a:gdLst>
                <a:gd name="T0" fmla="*/ 16 w 62"/>
                <a:gd name="T1" fmla="*/ 0 h 43"/>
                <a:gd name="T2" fmla="*/ 2 w 62"/>
                <a:gd name="T3" fmla="*/ 0 h 43"/>
                <a:gd name="T4" fmla="*/ 0 w 62"/>
                <a:gd name="T5" fmla="*/ 17 h 43"/>
                <a:gd name="T6" fmla="*/ 47 w 62"/>
                <a:gd name="T7" fmla="*/ 17 h 43"/>
                <a:gd name="T8" fmla="*/ 47 w 62"/>
                <a:gd name="T9" fmla="*/ 34 h 43"/>
                <a:gd name="T10" fmla="*/ 61 w 62"/>
                <a:gd name="T11" fmla="*/ 42 h 43"/>
                <a:gd name="T12" fmla="*/ 62 w 62"/>
                <a:gd name="T13" fmla="*/ 41 h 43"/>
                <a:gd name="T14" fmla="*/ 62 w 62"/>
                <a:gd name="T15" fmla="*/ 12 h 43"/>
                <a:gd name="T16" fmla="*/ 14 w 62"/>
                <a:gd name="T17" fmla="*/ 12 h 43"/>
                <a:gd name="T18" fmla="*/ 16 w 62"/>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3">
                  <a:moveTo>
                    <a:pt x="16" y="0"/>
                  </a:moveTo>
                  <a:cubicBezTo>
                    <a:pt x="2" y="0"/>
                    <a:pt x="2" y="0"/>
                    <a:pt x="2" y="0"/>
                  </a:cubicBezTo>
                  <a:cubicBezTo>
                    <a:pt x="0" y="17"/>
                    <a:pt x="0" y="17"/>
                    <a:pt x="0" y="17"/>
                  </a:cubicBezTo>
                  <a:cubicBezTo>
                    <a:pt x="47" y="17"/>
                    <a:pt x="47" y="17"/>
                    <a:pt x="47" y="17"/>
                  </a:cubicBezTo>
                  <a:cubicBezTo>
                    <a:pt x="47" y="34"/>
                    <a:pt x="47" y="34"/>
                    <a:pt x="47" y="34"/>
                  </a:cubicBezTo>
                  <a:cubicBezTo>
                    <a:pt x="47" y="34"/>
                    <a:pt x="60" y="41"/>
                    <a:pt x="61" y="42"/>
                  </a:cubicBezTo>
                  <a:cubicBezTo>
                    <a:pt x="62" y="43"/>
                    <a:pt x="62" y="41"/>
                    <a:pt x="62" y="41"/>
                  </a:cubicBezTo>
                  <a:cubicBezTo>
                    <a:pt x="62" y="12"/>
                    <a:pt x="62" y="12"/>
                    <a:pt x="62" y="12"/>
                  </a:cubicBezTo>
                  <a:cubicBezTo>
                    <a:pt x="14" y="12"/>
                    <a:pt x="14" y="12"/>
                    <a:pt x="14" y="12"/>
                  </a:cubicBez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7" name="Freeform 16"/>
            <p:cNvSpPr>
              <a:spLocks noEditPoints="1"/>
            </p:cNvSpPr>
            <p:nvPr/>
          </p:nvSpPr>
          <p:spPr bwMode="auto">
            <a:xfrm>
              <a:off x="4640263" y="4903788"/>
              <a:ext cx="33338" cy="46037"/>
            </a:xfrm>
            <a:custGeom>
              <a:avLst/>
              <a:gdLst>
                <a:gd name="T0" fmla="*/ 15 w 34"/>
                <a:gd name="T1" fmla="*/ 0 h 47"/>
                <a:gd name="T2" fmla="*/ 0 w 34"/>
                <a:gd name="T3" fmla="*/ 0 h 47"/>
                <a:gd name="T4" fmla="*/ 0 w 34"/>
                <a:gd name="T5" fmla="*/ 47 h 47"/>
                <a:gd name="T6" fmla="*/ 10 w 34"/>
                <a:gd name="T7" fmla="*/ 47 h 47"/>
                <a:gd name="T8" fmla="*/ 10 w 34"/>
                <a:gd name="T9" fmla="*/ 29 h 47"/>
                <a:gd name="T10" fmla="*/ 17 w 34"/>
                <a:gd name="T11" fmla="*/ 29 h 47"/>
                <a:gd name="T12" fmla="*/ 34 w 34"/>
                <a:gd name="T13" fmla="*/ 15 h 47"/>
                <a:gd name="T14" fmla="*/ 15 w 34"/>
                <a:gd name="T15" fmla="*/ 0 h 47"/>
                <a:gd name="T16" fmla="*/ 13 w 34"/>
                <a:gd name="T17" fmla="*/ 21 h 47"/>
                <a:gd name="T18" fmla="*/ 10 w 34"/>
                <a:gd name="T19" fmla="*/ 21 h 47"/>
                <a:gd name="T20" fmla="*/ 10 w 34"/>
                <a:gd name="T21" fmla="*/ 8 h 47"/>
                <a:gd name="T22" fmla="*/ 13 w 34"/>
                <a:gd name="T23" fmla="*/ 8 h 47"/>
                <a:gd name="T24" fmla="*/ 23 w 34"/>
                <a:gd name="T25" fmla="*/ 15 h 47"/>
                <a:gd name="T26" fmla="*/ 13 w 34"/>
                <a:gd name="T27"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7">
                  <a:moveTo>
                    <a:pt x="15" y="0"/>
                  </a:moveTo>
                  <a:cubicBezTo>
                    <a:pt x="0" y="0"/>
                    <a:pt x="0" y="0"/>
                    <a:pt x="0" y="0"/>
                  </a:cubicBezTo>
                  <a:cubicBezTo>
                    <a:pt x="0" y="47"/>
                    <a:pt x="0" y="47"/>
                    <a:pt x="0" y="47"/>
                  </a:cubicBezTo>
                  <a:cubicBezTo>
                    <a:pt x="10" y="47"/>
                    <a:pt x="10" y="47"/>
                    <a:pt x="10" y="47"/>
                  </a:cubicBezTo>
                  <a:cubicBezTo>
                    <a:pt x="10" y="29"/>
                    <a:pt x="10" y="29"/>
                    <a:pt x="10" y="29"/>
                  </a:cubicBezTo>
                  <a:cubicBezTo>
                    <a:pt x="17" y="29"/>
                    <a:pt x="17" y="29"/>
                    <a:pt x="17" y="29"/>
                  </a:cubicBezTo>
                  <a:cubicBezTo>
                    <a:pt x="28" y="28"/>
                    <a:pt x="33" y="24"/>
                    <a:pt x="34" y="15"/>
                  </a:cubicBezTo>
                  <a:cubicBezTo>
                    <a:pt x="34" y="5"/>
                    <a:pt x="27" y="0"/>
                    <a:pt x="15" y="0"/>
                  </a:cubicBezTo>
                  <a:close/>
                  <a:moveTo>
                    <a:pt x="13" y="21"/>
                  </a:moveTo>
                  <a:cubicBezTo>
                    <a:pt x="12" y="21"/>
                    <a:pt x="11" y="21"/>
                    <a:pt x="10" y="21"/>
                  </a:cubicBezTo>
                  <a:cubicBezTo>
                    <a:pt x="10" y="8"/>
                    <a:pt x="10" y="8"/>
                    <a:pt x="10" y="8"/>
                  </a:cubicBezTo>
                  <a:cubicBezTo>
                    <a:pt x="11" y="8"/>
                    <a:pt x="12" y="8"/>
                    <a:pt x="13" y="8"/>
                  </a:cubicBezTo>
                  <a:cubicBezTo>
                    <a:pt x="20" y="7"/>
                    <a:pt x="23" y="10"/>
                    <a:pt x="23" y="15"/>
                  </a:cubicBezTo>
                  <a:cubicBezTo>
                    <a:pt x="23" y="20"/>
                    <a:pt x="20" y="22"/>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8" name="Freeform 17"/>
            <p:cNvSpPr>
              <a:spLocks noEditPoints="1"/>
            </p:cNvSpPr>
            <p:nvPr/>
          </p:nvSpPr>
          <p:spPr bwMode="auto">
            <a:xfrm>
              <a:off x="4689475" y="4903788"/>
              <a:ext cx="33338" cy="46037"/>
            </a:xfrm>
            <a:custGeom>
              <a:avLst/>
              <a:gdLst>
                <a:gd name="T0" fmla="*/ 15 w 34"/>
                <a:gd name="T1" fmla="*/ 0 h 47"/>
                <a:gd name="T2" fmla="*/ 0 w 34"/>
                <a:gd name="T3" fmla="*/ 0 h 47"/>
                <a:gd name="T4" fmla="*/ 0 w 34"/>
                <a:gd name="T5" fmla="*/ 47 h 47"/>
                <a:gd name="T6" fmla="*/ 10 w 34"/>
                <a:gd name="T7" fmla="*/ 47 h 47"/>
                <a:gd name="T8" fmla="*/ 10 w 34"/>
                <a:gd name="T9" fmla="*/ 29 h 47"/>
                <a:gd name="T10" fmla="*/ 18 w 34"/>
                <a:gd name="T11" fmla="*/ 29 h 47"/>
                <a:gd name="T12" fmla="*/ 34 w 34"/>
                <a:gd name="T13" fmla="*/ 15 h 47"/>
                <a:gd name="T14" fmla="*/ 15 w 34"/>
                <a:gd name="T15" fmla="*/ 0 h 47"/>
                <a:gd name="T16" fmla="*/ 13 w 34"/>
                <a:gd name="T17" fmla="*/ 21 h 47"/>
                <a:gd name="T18" fmla="*/ 10 w 34"/>
                <a:gd name="T19" fmla="*/ 21 h 47"/>
                <a:gd name="T20" fmla="*/ 10 w 34"/>
                <a:gd name="T21" fmla="*/ 8 h 47"/>
                <a:gd name="T22" fmla="*/ 13 w 34"/>
                <a:gd name="T23" fmla="*/ 8 h 47"/>
                <a:gd name="T24" fmla="*/ 23 w 34"/>
                <a:gd name="T25" fmla="*/ 15 h 47"/>
                <a:gd name="T26" fmla="*/ 13 w 34"/>
                <a:gd name="T27"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7">
                  <a:moveTo>
                    <a:pt x="15" y="0"/>
                  </a:moveTo>
                  <a:cubicBezTo>
                    <a:pt x="0" y="0"/>
                    <a:pt x="0" y="0"/>
                    <a:pt x="0" y="0"/>
                  </a:cubicBezTo>
                  <a:cubicBezTo>
                    <a:pt x="0" y="47"/>
                    <a:pt x="0" y="47"/>
                    <a:pt x="0" y="47"/>
                  </a:cubicBezTo>
                  <a:cubicBezTo>
                    <a:pt x="10" y="47"/>
                    <a:pt x="10" y="47"/>
                    <a:pt x="10" y="47"/>
                  </a:cubicBezTo>
                  <a:cubicBezTo>
                    <a:pt x="10" y="29"/>
                    <a:pt x="10" y="29"/>
                    <a:pt x="10" y="29"/>
                  </a:cubicBezTo>
                  <a:cubicBezTo>
                    <a:pt x="18" y="29"/>
                    <a:pt x="18" y="29"/>
                    <a:pt x="18" y="29"/>
                  </a:cubicBezTo>
                  <a:cubicBezTo>
                    <a:pt x="28" y="28"/>
                    <a:pt x="33" y="24"/>
                    <a:pt x="34" y="15"/>
                  </a:cubicBezTo>
                  <a:cubicBezTo>
                    <a:pt x="34" y="5"/>
                    <a:pt x="28" y="0"/>
                    <a:pt x="15" y="0"/>
                  </a:cubicBezTo>
                  <a:close/>
                  <a:moveTo>
                    <a:pt x="13" y="21"/>
                  </a:moveTo>
                  <a:cubicBezTo>
                    <a:pt x="12" y="21"/>
                    <a:pt x="11" y="21"/>
                    <a:pt x="10" y="21"/>
                  </a:cubicBezTo>
                  <a:cubicBezTo>
                    <a:pt x="10" y="8"/>
                    <a:pt x="10" y="8"/>
                    <a:pt x="10" y="8"/>
                  </a:cubicBezTo>
                  <a:cubicBezTo>
                    <a:pt x="11" y="8"/>
                    <a:pt x="12" y="8"/>
                    <a:pt x="13" y="8"/>
                  </a:cubicBezTo>
                  <a:cubicBezTo>
                    <a:pt x="20" y="7"/>
                    <a:pt x="23" y="10"/>
                    <a:pt x="23" y="15"/>
                  </a:cubicBezTo>
                  <a:cubicBezTo>
                    <a:pt x="23" y="20"/>
                    <a:pt x="20" y="22"/>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19" name="Freeform 18"/>
            <p:cNvSpPr>
              <a:spLocks/>
            </p:cNvSpPr>
            <p:nvPr/>
          </p:nvSpPr>
          <p:spPr bwMode="auto">
            <a:xfrm>
              <a:off x="4733925" y="4903788"/>
              <a:ext cx="38100" cy="46037"/>
            </a:xfrm>
            <a:custGeom>
              <a:avLst/>
              <a:gdLst>
                <a:gd name="T0" fmla="*/ 0 w 24"/>
                <a:gd name="T1" fmla="*/ 0 h 29"/>
                <a:gd name="T2" fmla="*/ 0 w 24"/>
                <a:gd name="T3" fmla="*/ 5 h 29"/>
                <a:gd name="T4" fmla="*/ 9 w 24"/>
                <a:gd name="T5" fmla="*/ 5 h 29"/>
                <a:gd name="T6" fmla="*/ 9 w 24"/>
                <a:gd name="T7" fmla="*/ 29 h 29"/>
                <a:gd name="T8" fmla="*/ 15 w 24"/>
                <a:gd name="T9" fmla="*/ 29 h 29"/>
                <a:gd name="T10" fmla="*/ 15 w 24"/>
                <a:gd name="T11" fmla="*/ 5 h 29"/>
                <a:gd name="T12" fmla="*/ 24 w 24"/>
                <a:gd name="T13" fmla="*/ 5 h 29"/>
                <a:gd name="T14" fmla="*/ 24 w 24"/>
                <a:gd name="T15" fmla="*/ 0 h 29"/>
                <a:gd name="T16" fmla="*/ 0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0" y="0"/>
                  </a:moveTo>
                  <a:lnTo>
                    <a:pt x="0" y="5"/>
                  </a:lnTo>
                  <a:lnTo>
                    <a:pt x="9" y="5"/>
                  </a:lnTo>
                  <a:lnTo>
                    <a:pt x="9" y="29"/>
                  </a:lnTo>
                  <a:lnTo>
                    <a:pt x="15" y="29"/>
                  </a:lnTo>
                  <a:lnTo>
                    <a:pt x="15" y="5"/>
                  </a:lnTo>
                  <a:lnTo>
                    <a:pt x="24" y="5"/>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sp>
          <p:nvSpPr>
            <p:cNvPr id="20" name="Freeform 19"/>
            <p:cNvSpPr>
              <a:spLocks/>
            </p:cNvSpPr>
            <p:nvPr/>
          </p:nvSpPr>
          <p:spPr bwMode="auto">
            <a:xfrm>
              <a:off x="4481513" y="4943475"/>
              <a:ext cx="138113" cy="14287"/>
            </a:xfrm>
            <a:custGeom>
              <a:avLst/>
              <a:gdLst>
                <a:gd name="T0" fmla="*/ 81 w 140"/>
                <a:gd name="T1" fmla="*/ 7 h 15"/>
                <a:gd name="T2" fmla="*/ 0 w 140"/>
                <a:gd name="T3" fmla="*/ 8 h 15"/>
                <a:gd name="T4" fmla="*/ 4 w 140"/>
                <a:gd name="T5" fmla="*/ 13 h 15"/>
                <a:gd name="T6" fmla="*/ 80 w 140"/>
                <a:gd name="T7" fmla="*/ 13 h 15"/>
                <a:gd name="T8" fmla="*/ 106 w 140"/>
                <a:gd name="T9" fmla="*/ 15 h 15"/>
                <a:gd name="T10" fmla="*/ 140 w 140"/>
                <a:gd name="T11" fmla="*/ 8 h 15"/>
                <a:gd name="T12" fmla="*/ 133 w 140"/>
                <a:gd name="T13" fmla="*/ 4 h 15"/>
                <a:gd name="T14" fmla="*/ 81 w 140"/>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5">
                  <a:moveTo>
                    <a:pt x="81" y="7"/>
                  </a:moveTo>
                  <a:cubicBezTo>
                    <a:pt x="41" y="0"/>
                    <a:pt x="5" y="4"/>
                    <a:pt x="0" y="8"/>
                  </a:cubicBezTo>
                  <a:cubicBezTo>
                    <a:pt x="4" y="13"/>
                    <a:pt x="4" y="13"/>
                    <a:pt x="4" y="13"/>
                  </a:cubicBezTo>
                  <a:cubicBezTo>
                    <a:pt x="7" y="11"/>
                    <a:pt x="39" y="6"/>
                    <a:pt x="80" y="13"/>
                  </a:cubicBezTo>
                  <a:cubicBezTo>
                    <a:pt x="90" y="14"/>
                    <a:pt x="99" y="15"/>
                    <a:pt x="106" y="15"/>
                  </a:cubicBezTo>
                  <a:cubicBezTo>
                    <a:pt x="129" y="15"/>
                    <a:pt x="140" y="8"/>
                    <a:pt x="140" y="8"/>
                  </a:cubicBezTo>
                  <a:cubicBezTo>
                    <a:pt x="133" y="4"/>
                    <a:pt x="133" y="4"/>
                    <a:pt x="133" y="4"/>
                  </a:cubicBezTo>
                  <a:cubicBezTo>
                    <a:pt x="131" y="5"/>
                    <a:pt x="121" y="13"/>
                    <a:pt x="8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defRPr/>
              </a:pPr>
              <a:endParaRPr lang="zh-CN" altLang="en-US" sz="1800">
                <a:solidFill>
                  <a:prstClr val="black"/>
                </a:solidFill>
              </a:endParaRPr>
            </a:p>
          </p:txBody>
        </p:sp>
      </p:grpSp>
      <p:sp>
        <p:nvSpPr>
          <p:cNvPr id="21" name="矩形 20"/>
          <p:cNvSpPr/>
          <p:nvPr userDrawn="1"/>
        </p:nvSpPr>
        <p:spPr>
          <a:xfrm>
            <a:off x="0" y="1219201"/>
            <a:ext cx="12192000" cy="5638800"/>
          </a:xfrm>
          <a:custGeom>
            <a:avLst/>
            <a:gdLst>
              <a:gd name="connsiteX0" fmla="*/ 0 w 9144000"/>
              <a:gd name="connsiteY0" fmla="*/ 0 h 3895725"/>
              <a:gd name="connsiteX1" fmla="*/ 9144000 w 9144000"/>
              <a:gd name="connsiteY1" fmla="*/ 0 h 3895725"/>
              <a:gd name="connsiteX2" fmla="*/ 9144000 w 9144000"/>
              <a:gd name="connsiteY2" fmla="*/ 3895725 h 3895725"/>
              <a:gd name="connsiteX3" fmla="*/ 0 w 9144000"/>
              <a:gd name="connsiteY3" fmla="*/ 3895725 h 3895725"/>
              <a:gd name="connsiteX4" fmla="*/ 0 w 9144000"/>
              <a:gd name="connsiteY4" fmla="*/ 0 h 3895725"/>
              <a:gd name="connsiteX0" fmla="*/ 0 w 9144000"/>
              <a:gd name="connsiteY0" fmla="*/ 161925 h 3895725"/>
              <a:gd name="connsiteX1" fmla="*/ 9144000 w 9144000"/>
              <a:gd name="connsiteY1" fmla="*/ 0 h 3895725"/>
              <a:gd name="connsiteX2" fmla="*/ 9144000 w 9144000"/>
              <a:gd name="connsiteY2" fmla="*/ 3895725 h 3895725"/>
              <a:gd name="connsiteX3" fmla="*/ 0 w 9144000"/>
              <a:gd name="connsiteY3" fmla="*/ 3895725 h 3895725"/>
              <a:gd name="connsiteX4" fmla="*/ 0 w 9144000"/>
              <a:gd name="connsiteY4" fmla="*/ 161925 h 3895725"/>
              <a:gd name="connsiteX0" fmla="*/ 0 w 9144000"/>
              <a:gd name="connsiteY0" fmla="*/ 314325 h 4048125"/>
              <a:gd name="connsiteX1" fmla="*/ 9144000 w 9144000"/>
              <a:gd name="connsiteY1" fmla="*/ 0 h 4048125"/>
              <a:gd name="connsiteX2" fmla="*/ 9144000 w 9144000"/>
              <a:gd name="connsiteY2" fmla="*/ 4048125 h 4048125"/>
              <a:gd name="connsiteX3" fmla="*/ 0 w 9144000"/>
              <a:gd name="connsiteY3" fmla="*/ 4048125 h 4048125"/>
              <a:gd name="connsiteX4" fmla="*/ 0 w 9144000"/>
              <a:gd name="connsiteY4" fmla="*/ 314325 h 4048125"/>
              <a:gd name="connsiteX0" fmla="*/ 0 w 9144000"/>
              <a:gd name="connsiteY0" fmla="*/ 438150 h 4048125"/>
              <a:gd name="connsiteX1" fmla="*/ 9144000 w 9144000"/>
              <a:gd name="connsiteY1" fmla="*/ 0 h 4048125"/>
              <a:gd name="connsiteX2" fmla="*/ 9144000 w 9144000"/>
              <a:gd name="connsiteY2" fmla="*/ 4048125 h 4048125"/>
              <a:gd name="connsiteX3" fmla="*/ 0 w 9144000"/>
              <a:gd name="connsiteY3" fmla="*/ 4048125 h 4048125"/>
              <a:gd name="connsiteX4" fmla="*/ 0 w 9144000"/>
              <a:gd name="connsiteY4" fmla="*/ 438150 h 4048125"/>
              <a:gd name="connsiteX0" fmla="*/ 0 w 9144000"/>
              <a:gd name="connsiteY0" fmla="*/ 531425 h 4141400"/>
              <a:gd name="connsiteX1" fmla="*/ 9144000 w 9144000"/>
              <a:gd name="connsiteY1" fmla="*/ 0 h 4141400"/>
              <a:gd name="connsiteX2" fmla="*/ 9144000 w 9144000"/>
              <a:gd name="connsiteY2" fmla="*/ 4141400 h 4141400"/>
              <a:gd name="connsiteX3" fmla="*/ 0 w 9144000"/>
              <a:gd name="connsiteY3" fmla="*/ 4141400 h 4141400"/>
              <a:gd name="connsiteX4" fmla="*/ 0 w 9144000"/>
              <a:gd name="connsiteY4" fmla="*/ 531425 h 4141400"/>
              <a:gd name="connsiteX0" fmla="*/ 0 w 9144000"/>
              <a:gd name="connsiteY0" fmla="*/ 643355 h 4141400"/>
              <a:gd name="connsiteX1" fmla="*/ 9144000 w 9144000"/>
              <a:gd name="connsiteY1" fmla="*/ 0 h 4141400"/>
              <a:gd name="connsiteX2" fmla="*/ 9144000 w 9144000"/>
              <a:gd name="connsiteY2" fmla="*/ 4141400 h 4141400"/>
              <a:gd name="connsiteX3" fmla="*/ 0 w 9144000"/>
              <a:gd name="connsiteY3" fmla="*/ 4141400 h 4141400"/>
              <a:gd name="connsiteX4" fmla="*/ 0 w 9144000"/>
              <a:gd name="connsiteY4" fmla="*/ 643355 h 41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141400">
                <a:moveTo>
                  <a:pt x="0" y="643355"/>
                </a:moveTo>
                <a:lnTo>
                  <a:pt x="9144000" y="0"/>
                </a:lnTo>
                <a:lnTo>
                  <a:pt x="9144000" y="4141400"/>
                </a:lnTo>
                <a:lnTo>
                  <a:pt x="0" y="4141400"/>
                </a:lnTo>
                <a:lnTo>
                  <a:pt x="0" y="643355"/>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endParaRPr lang="zh-CN" altLang="en-US" sz="1733">
              <a:solidFill>
                <a:prstClr val="white"/>
              </a:solidFill>
            </a:endParaRPr>
          </a:p>
        </p:txBody>
      </p:sp>
    </p:spTree>
    <p:extLst>
      <p:ext uri="{BB962C8B-B14F-4D97-AF65-F5344CB8AC3E}">
        <p14:creationId xmlns:p14="http://schemas.microsoft.com/office/powerpoint/2010/main" val="5420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3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435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217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E21514D2-8C7F-4115-88A0-AB9B53AD2ECF}" type="datetimeFigureOut">
              <a:rPr lang="zh-CN" altLang="en-US" smtClean="0">
                <a:solidFill>
                  <a:prstClr val="black"/>
                </a:solidFill>
              </a:rPr>
              <a:pPr defTabSz="914377">
                <a:defRPr/>
              </a:pPr>
              <a:t>16/6/22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B1942069-98F2-4059-A3D7-B7ABA59DCEA5}"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109339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91227F3A-D42F-4A45-9D3C-25998F3A0640}" type="datetimeFigureOut">
              <a:rPr lang="zh-CN" altLang="en-US" smtClean="0">
                <a:solidFill>
                  <a:prstClr val="black"/>
                </a:solidFill>
              </a:rPr>
              <a:pPr defTabSz="914377">
                <a:defRPr/>
              </a:pPr>
              <a:t>16/6/22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CE621ED9-780C-44E5-8047-D281DF07E65D}"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439711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699B079A-82F6-4DF0-A4EC-BFB25853D2FE}" type="datetimeFigureOut">
              <a:rPr lang="zh-CN" altLang="en-US" smtClean="0">
                <a:solidFill>
                  <a:prstClr val="black"/>
                </a:solidFill>
              </a:rPr>
              <a:pPr defTabSz="914377">
                <a:defRPr/>
              </a:pPr>
              <a:t>16/6/22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69BF69FB-84D9-4D7C-A2BA-23DBD40A912D}"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87484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33323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6FC3BB7E-0836-4CF9-A214-6F152E2B4FDF}" type="datetimeFigureOut">
              <a:rPr lang="zh-CN" altLang="en-US" smtClean="0">
                <a:solidFill>
                  <a:prstClr val="black"/>
                </a:solidFill>
              </a:rPr>
              <a:pPr defTabSz="914377">
                <a:defRPr/>
              </a:pPr>
              <a:t>16/6/22</a:t>
            </a:fld>
            <a:endParaRPr lang="zh-CN" altLang="en-US">
              <a:solidFill>
                <a:prstClr val="black"/>
              </a:solidFill>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zh-CN" altLang="en-US">
              <a:solidFill>
                <a:prstClr val="black"/>
              </a:solidFill>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92165215-5A42-45BE-BD14-C8D83778B065}"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937703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8FF745BB-B568-4A9C-908D-B7A978576466}" type="datetimeFigureOut">
              <a:rPr lang="zh-CN" altLang="en-US" smtClean="0">
                <a:solidFill>
                  <a:prstClr val="black"/>
                </a:solidFill>
              </a:rPr>
              <a:pPr defTabSz="914377">
                <a:defRPr/>
              </a:pPr>
              <a:t>16/6/22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8FB3DB4B-0BE4-4731-8127-BBB63A63D079}"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043042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234A4653-A4CE-4EC7-814A-43C6F1B751D1}" type="datetimeFigureOut">
              <a:rPr lang="zh-CN" altLang="en-US" smtClean="0">
                <a:solidFill>
                  <a:prstClr val="black"/>
                </a:solidFill>
              </a:rPr>
              <a:pPr defTabSz="914377">
                <a:defRPr/>
              </a:pPr>
              <a:t>16/6/22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CA544A1A-E637-4C9A-8222-3E27107042B3}"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506606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B8F31807-729B-450E-AA4F-4F4E0F1A839E}" type="datetimeFigureOut">
              <a:rPr lang="zh-CN" altLang="en-US" smtClean="0">
                <a:solidFill>
                  <a:prstClr val="black"/>
                </a:solidFill>
              </a:rPr>
              <a:pPr defTabSz="914377">
                <a:defRPr/>
              </a:pPr>
              <a:t>16/6/22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AE6BA679-B176-4835-A909-F5CDA9AEB747}"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440265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AB9757B2-41DE-4062-A478-DF26DD6E4233}" type="datetimeFigureOut">
              <a:rPr lang="zh-CN" altLang="en-US" smtClean="0">
                <a:solidFill>
                  <a:prstClr val="black"/>
                </a:solidFill>
              </a:rPr>
              <a:pPr defTabSz="914377">
                <a:defRPr/>
              </a:pPr>
              <a:t>16/6/22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5846FF93-444C-46CC-AD7E-8E47BE320D0E}"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010274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14CE482C-F3E0-4714-BDAF-BFEAC04540D0}" type="datetimeFigureOut">
              <a:rPr lang="en-US" smtClean="0">
                <a:solidFill>
                  <a:prstClr val="black"/>
                </a:solidFill>
              </a:rPr>
              <a:pPr defTabSz="914377">
                <a:defRPr/>
              </a:pPr>
              <a:t>6/22/16</a:t>
            </a:fld>
            <a:endParaRPr lang="en-US">
              <a:solidFill>
                <a:prstClr val="black"/>
              </a:solidFill>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endParaRPr lang="en-US">
              <a:solidFill>
                <a:prstClr val="black"/>
              </a:solidFill>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lvl1pPr eaLnBrk="1" fontAlgn="auto" hangingPunct="1">
              <a:spcBef>
                <a:spcPts val="0"/>
              </a:spcBef>
              <a:spcAft>
                <a:spcPts val="0"/>
              </a:spcAft>
              <a:defRPr sz="1800">
                <a:latin typeface="+mn-lt"/>
                <a:ea typeface="+mn-ea"/>
              </a:defRPr>
            </a:lvl1pPr>
          </a:lstStyle>
          <a:p>
            <a:pPr defTabSz="914377">
              <a:defRPr/>
            </a:pPr>
            <a:fld id="{7D546877-6B94-4981-B02D-66EFB671F8D4}" type="slidenum">
              <a:rPr lang="en-US" smtClean="0">
                <a:solidFill>
                  <a:prstClr val="black"/>
                </a:solidFill>
              </a:rPr>
              <a:pPr defTabSz="914377">
                <a:defRPr/>
              </a:pPr>
              <a:t>‹#›</a:t>
            </a:fld>
            <a:endParaRPr lang="en-US">
              <a:solidFill>
                <a:prstClr val="black"/>
              </a:solidFill>
            </a:endParaRPr>
          </a:p>
        </p:txBody>
      </p:sp>
    </p:spTree>
    <p:extLst>
      <p:ext uri="{BB962C8B-B14F-4D97-AF65-F5344CB8AC3E}">
        <p14:creationId xmlns:p14="http://schemas.microsoft.com/office/powerpoint/2010/main" val="1774872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842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4"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96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6350" y="0"/>
            <a:ext cx="12198350" cy="6873875"/>
          </a:xfrm>
          <a:prstGeom prst="rect">
            <a:avLst/>
          </a:prstGeom>
          <a:gradFill flip="none" rotWithShape="1">
            <a:gsLst>
              <a:gs pos="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a typeface="微软雅黑" panose="020B0503020204020204" pitchFamily="34" charset="-122"/>
            </a:endParaRPr>
          </a:p>
        </p:txBody>
      </p:sp>
      <p:sp>
        <p:nvSpPr>
          <p:cNvPr id="3" name="KSO_CT2"/>
          <p:cNvSpPr>
            <a:spLocks noGrp="1"/>
          </p:cNvSpPr>
          <p:nvPr>
            <p:ph type="subTitle" idx="1"/>
          </p:nvPr>
        </p:nvSpPr>
        <p:spPr>
          <a:xfrm>
            <a:off x="3732731" y="3010158"/>
            <a:ext cx="4726539" cy="380743"/>
          </a:xfrm>
          <a:prstGeom prst="roundRect">
            <a:avLst>
              <a:gd name="adj" fmla="val 50000"/>
            </a:avLst>
          </a:prstGeom>
          <a:noFill/>
          <a:ln w="19050">
            <a:solidFill>
              <a:schemeClr val="accent2">
                <a:lumMod val="60000"/>
                <a:lumOff val="40000"/>
              </a:schemeClr>
            </a:solidFill>
          </a:ln>
        </p:spPr>
        <p:txBody>
          <a:bodyPr anchor="ctr">
            <a:noAutofit/>
          </a:bodyPr>
          <a:lstStyle>
            <a:lvl1pPr marL="0" indent="0" algn="ctr">
              <a:buNone/>
              <a:defRPr sz="1800" baseline="0">
                <a:solidFill>
                  <a:schemeClr val="accent2"/>
                </a:solidFill>
                <a:latin typeface="Arial" pitchFamily="34" charset="0"/>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p>
        </p:txBody>
      </p:sp>
      <p:sp>
        <p:nvSpPr>
          <p:cNvPr id="7" name="KSO_CT1"/>
          <p:cNvSpPr>
            <a:spLocks noGrp="1"/>
          </p:cNvSpPr>
          <p:nvPr>
            <p:ph type="title"/>
          </p:nvPr>
        </p:nvSpPr>
        <p:spPr>
          <a:xfrm>
            <a:off x="908521" y="2085976"/>
            <a:ext cx="10374961" cy="866415"/>
          </a:xfrm>
        </p:spPr>
        <p:txBody>
          <a:bodyPr>
            <a:noAutofit/>
          </a:bodyPr>
          <a:lstStyle>
            <a:lvl1pPr algn="ctr">
              <a:defRPr sz="4400" baseline="0">
                <a:gradFill flip="none" rotWithShape="1">
                  <a:gsLst>
                    <a:gs pos="0">
                      <a:schemeClr val="accent1"/>
                    </a:gs>
                    <a:gs pos="50000">
                      <a:schemeClr val="accent2">
                        <a:lumMod val="75000"/>
                      </a:schemeClr>
                    </a:gs>
                    <a:gs pos="100000">
                      <a:schemeClr val="accent1">
                        <a:lumMod val="75000"/>
                        <a:shade val="100000"/>
                        <a:satMod val="115000"/>
                      </a:schemeClr>
                    </a:gs>
                  </a:gsLst>
                  <a:lin ang="2700000" scaled="1"/>
                  <a:tileRect/>
                </a:gradFill>
                <a:latin typeface="Arial" pitchFamily="34" charset="0"/>
                <a:ea typeface="微软雅黑" panose="020B0503020204020204" pitchFamily="34"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720704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584200" y="273050"/>
            <a:ext cx="11029950" cy="698400"/>
          </a:xfrm>
        </p:spPr>
        <p:txBody>
          <a:bodyPr/>
          <a:lstStyle/>
          <a:p>
            <a:r>
              <a:rPr lang="zh-CN" altLang="en-US" smtClean="0"/>
              <a:t>单击此处编辑母版标题样式</a:t>
            </a:r>
            <a:endParaRPr lang="en-US" dirty="0"/>
          </a:p>
        </p:txBody>
      </p:sp>
      <p:sp>
        <p:nvSpPr>
          <p:cNvPr id="3" name="KSO_BC1"/>
          <p:cNvSpPr>
            <a:spLocks noGrp="1"/>
          </p:cNvSpPr>
          <p:nvPr>
            <p:ph idx="1"/>
          </p:nvPr>
        </p:nvSpPr>
        <p:spPr/>
        <p:txBody>
          <a:bodyPr>
            <a:normAutofit/>
          </a:bodyPr>
          <a:lstStyle>
            <a:lvl1pPr>
              <a:defRPr sz="2400">
                <a:solidFill>
                  <a:srgbClr val="000000"/>
                </a:solidFill>
              </a:defRPr>
            </a:lvl1pPr>
            <a:lvl2pPr>
              <a:defRPr>
                <a:solidFill>
                  <a:srgbClr val="000000"/>
                </a:solidFill>
              </a:defRPr>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523686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4104000" y="2613600"/>
            <a:ext cx="5446800" cy="1184400"/>
          </a:xfrm>
          <a:solidFill>
            <a:schemeClr val="accent3"/>
          </a:solidFill>
          <a:ln>
            <a:noFill/>
          </a:ln>
        </p:spPr>
        <p:txBody>
          <a:bodyPr anchor="ctr" anchorCtr="0">
            <a:normAutofit/>
          </a:bodyPr>
          <a:lstStyle>
            <a:lvl1pPr algn="ctr">
              <a:defRPr sz="3600">
                <a:solidFill>
                  <a:schemeClr val="bg1"/>
                </a:solidFill>
              </a:defRPr>
            </a:lvl1pPr>
          </a:lstStyle>
          <a:p>
            <a:r>
              <a:rPr lang="zh-CN" altLang="en-US" dirty="0" smtClean="0"/>
              <a:t>编辑母版标题样式</a:t>
            </a:r>
            <a:endParaRPr lang="en-US" dirty="0"/>
          </a:p>
        </p:txBody>
      </p:sp>
      <p:sp>
        <p:nvSpPr>
          <p:cNvPr id="3" name="KSO_ST2"/>
          <p:cNvSpPr>
            <a:spLocks noGrp="1"/>
          </p:cNvSpPr>
          <p:nvPr>
            <p:ph type="body" idx="1"/>
          </p:nvPr>
        </p:nvSpPr>
        <p:spPr>
          <a:xfrm>
            <a:off x="4579499" y="3798000"/>
            <a:ext cx="4495801" cy="373878"/>
          </a:xfrm>
          <a:prstGeom prst="roundRect">
            <a:avLst>
              <a:gd name="adj" fmla="val 50000"/>
            </a:avLst>
          </a:prstGeom>
          <a:ln w="19050">
            <a:solidFill>
              <a:schemeClr val="accent2">
                <a:lumMod val="60000"/>
                <a:lumOff val="40000"/>
              </a:schemeClr>
            </a:solidFill>
          </a:ln>
        </p:spPr>
        <p:txBody>
          <a:bodyPr anchor="ctr">
            <a:normAutofit/>
          </a:bodyPr>
          <a:lstStyle>
            <a:lvl1pPr marL="0" indent="0" algn="ctr">
              <a:buNone/>
              <a:defRPr sz="16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cxnSp>
        <p:nvCxnSpPr>
          <p:cNvPr id="7" name="MH_Others_1"/>
          <p:cNvCxnSpPr/>
          <p:nvPr>
            <p:custDataLst>
              <p:tags r:id="rId1"/>
            </p:custDataLst>
          </p:nvPr>
        </p:nvCxnSpPr>
        <p:spPr>
          <a:xfrm>
            <a:off x="4095750" y="705436"/>
            <a:ext cx="0" cy="5002304"/>
          </a:xfrm>
          <a:prstGeom prst="line">
            <a:avLst/>
          </a:prstGeom>
          <a:ln w="22225">
            <a:gradFill>
              <a:gsLst>
                <a:gs pos="0">
                  <a:schemeClr val="accent1">
                    <a:lumMod val="5000"/>
                    <a:lumOff val="95000"/>
                    <a:alpha val="0"/>
                  </a:schemeClr>
                </a:gs>
                <a:gs pos="50000">
                  <a:schemeClr val="accent3"/>
                </a:gs>
                <a:gs pos="100000">
                  <a:srgbClr val="FFFFFF">
                    <a:alpha val="0"/>
                  </a:srgbClr>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28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Date Placeholder 4"/>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45982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583200" y="1428025"/>
            <a:ext cx="5219084" cy="4873022"/>
          </a:xfrm>
        </p:spPr>
        <p:txBody>
          <a:bodyPr/>
          <a:lstStyle>
            <a:lvl1pPr>
              <a:defRPr sz="2400">
                <a:solidFill>
                  <a:srgbClr val="000000"/>
                </a:solidFill>
              </a:defRPr>
            </a:lvl1pPr>
            <a:lvl2pPr>
              <a:defRPr sz="2000">
                <a:solidFill>
                  <a:srgbClr val="000000"/>
                </a:solidFill>
              </a:defRPr>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KSO_BC2"/>
          <p:cNvSpPr>
            <a:spLocks noGrp="1"/>
          </p:cNvSpPr>
          <p:nvPr>
            <p:ph sz="half" idx="2"/>
          </p:nvPr>
        </p:nvSpPr>
        <p:spPr>
          <a:xfrm>
            <a:off x="6395066" y="1428025"/>
            <a:ext cx="5219084" cy="4873022"/>
          </a:xfrm>
        </p:spPr>
        <p:txBody>
          <a:bodyPr/>
          <a:lstStyle>
            <a:lvl1pPr>
              <a:defRPr sz="2400">
                <a:solidFill>
                  <a:srgbClr val="000000"/>
                </a:solidFill>
              </a:defRPr>
            </a:lvl1pPr>
            <a:lvl2pPr>
              <a:defRPr sz="2000">
                <a:solidFill>
                  <a:srgbClr val="000000"/>
                </a:solidFill>
              </a:defRPr>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801901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583200" y="273600"/>
            <a:ext cx="11030400" cy="698400"/>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583200" y="1376362"/>
            <a:ext cx="5157787"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KSO_BC1"/>
          <p:cNvSpPr>
            <a:spLocks noGrp="1"/>
          </p:cNvSpPr>
          <p:nvPr>
            <p:ph sz="half" idx="2"/>
          </p:nvPr>
        </p:nvSpPr>
        <p:spPr>
          <a:xfrm>
            <a:off x="583200" y="2200274"/>
            <a:ext cx="5157787" cy="3684588"/>
          </a:xfrm>
        </p:spPr>
        <p:txBody>
          <a:bodyPr/>
          <a:lstStyle>
            <a:lvl1pPr>
              <a:defRPr sz="2400"/>
            </a:lvl1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Text Placeholder 4"/>
          <p:cNvSpPr>
            <a:spLocks noGrp="1"/>
          </p:cNvSpPr>
          <p:nvPr>
            <p:ph type="body" sz="quarter" idx="3"/>
          </p:nvPr>
        </p:nvSpPr>
        <p:spPr>
          <a:xfrm>
            <a:off x="6431846" y="1376362"/>
            <a:ext cx="5183188"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KSO_BC2"/>
          <p:cNvSpPr>
            <a:spLocks noGrp="1"/>
          </p:cNvSpPr>
          <p:nvPr>
            <p:ph sz="quarter" idx="4"/>
          </p:nvPr>
        </p:nvSpPr>
        <p:spPr>
          <a:xfrm>
            <a:off x="6431846" y="2200274"/>
            <a:ext cx="5183188" cy="3684588"/>
          </a:xfrm>
        </p:spPr>
        <p:txBody>
          <a:bodyPr/>
          <a:lstStyle>
            <a:lvl1pPr>
              <a:defRPr sz="2400"/>
            </a:lvl1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217023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椭圆 5"/>
          <p:cNvSpPr/>
          <p:nvPr/>
        </p:nvSpPr>
        <p:spPr>
          <a:xfrm>
            <a:off x="3757614" y="2936875"/>
            <a:ext cx="2312987" cy="2311400"/>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dirty="0">
              <a:solidFill>
                <a:srgbClr val="FFFFFF"/>
              </a:solidFill>
              <a:ea typeface="微软雅黑" panose="020B0503020204020204" pitchFamily="34" charset="-122"/>
            </a:endParaRPr>
          </a:p>
        </p:txBody>
      </p:sp>
      <p:sp>
        <p:nvSpPr>
          <p:cNvPr id="7" name="椭圆 6"/>
          <p:cNvSpPr/>
          <p:nvPr/>
        </p:nvSpPr>
        <p:spPr>
          <a:xfrm>
            <a:off x="6680201" y="3906839"/>
            <a:ext cx="1317625" cy="1317625"/>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dirty="0">
              <a:solidFill>
                <a:srgbClr val="FFFFFF"/>
              </a:solidFill>
              <a:ea typeface="微软雅黑" panose="020B0503020204020204" pitchFamily="34" charset="-122"/>
            </a:endParaRPr>
          </a:p>
        </p:txBody>
      </p:sp>
      <p:sp>
        <p:nvSpPr>
          <p:cNvPr id="8" name="椭圆 7"/>
          <p:cNvSpPr/>
          <p:nvPr/>
        </p:nvSpPr>
        <p:spPr>
          <a:xfrm>
            <a:off x="7348538" y="3624263"/>
            <a:ext cx="887412" cy="889000"/>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dirty="0">
              <a:solidFill>
                <a:srgbClr val="FFFFFF"/>
              </a:solidFill>
              <a:ea typeface="微软雅黑" panose="020B0503020204020204" pitchFamily="34" charset="-122"/>
            </a:endParaRPr>
          </a:p>
        </p:txBody>
      </p:sp>
      <p:sp>
        <p:nvSpPr>
          <p:cNvPr id="9" name="椭圆 8"/>
          <p:cNvSpPr/>
          <p:nvPr/>
        </p:nvSpPr>
        <p:spPr>
          <a:xfrm>
            <a:off x="4079875" y="1268414"/>
            <a:ext cx="4052888" cy="4052887"/>
          </a:xfrm>
          <a:prstGeom prst="ellipse">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en-US" altLang="zh-CN" sz="4800" dirty="0">
              <a:solidFill>
                <a:srgbClr val="FFFFFF"/>
              </a:solidFill>
              <a:ea typeface="微软雅黑" panose="020B0503020204020204" pitchFamily="34" charset="-122"/>
            </a:endParaRPr>
          </a:p>
        </p:txBody>
      </p:sp>
      <p:sp>
        <p:nvSpPr>
          <p:cNvPr id="2" name="KSO_BT1"/>
          <p:cNvSpPr>
            <a:spLocks noGrp="1"/>
          </p:cNvSpPr>
          <p:nvPr>
            <p:ph type="title" hasCustomPrompt="1"/>
          </p:nvPr>
        </p:nvSpPr>
        <p:spPr>
          <a:xfrm>
            <a:off x="4510800" y="2289600"/>
            <a:ext cx="3132000" cy="1728000"/>
          </a:xfrm>
        </p:spPr>
        <p:txBody>
          <a:bodyPr anchor="ctr" anchorCtr="0">
            <a:normAutofit/>
          </a:bodyPr>
          <a:lstStyle>
            <a:lvl1pPr algn="ctr">
              <a:defRPr sz="5600">
                <a:solidFill>
                  <a:schemeClr val="bg1"/>
                </a:solidFill>
              </a:defRPr>
            </a:lvl1pPr>
          </a:lstStyle>
          <a:p>
            <a:r>
              <a:rPr lang="zh-CN" altLang="en-US" dirty="0" smtClean="0"/>
              <a:t>编辑标题</a:t>
            </a:r>
            <a:endParaRPr lang="en-US" dirty="0"/>
          </a:p>
        </p:txBody>
      </p:sp>
    </p:spTree>
    <p:extLst>
      <p:ext uri="{BB962C8B-B14F-4D97-AF65-F5344CB8AC3E}">
        <p14:creationId xmlns:p14="http://schemas.microsoft.com/office/powerpoint/2010/main" val="328375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166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hasCustomPrompt="1"/>
          </p:nvPr>
        </p:nvSpPr>
        <p:spPr>
          <a:xfrm>
            <a:off x="583200" y="586800"/>
            <a:ext cx="11030400" cy="698400"/>
          </a:xfrm>
        </p:spPr>
        <p:txBody>
          <a:bodyPr/>
          <a:lstStyle>
            <a:lvl1pPr algn="ctr">
              <a:defRPr sz="3200"/>
            </a:lvl1pPr>
          </a:lstStyle>
          <a:p>
            <a:r>
              <a:rPr lang="zh-CN" altLang="en-US" dirty="0" smtClean="0"/>
              <a:t>单击此处编辑母版标题样式 </a:t>
            </a:r>
            <a:endParaRPr lang="en-US" dirty="0"/>
          </a:p>
        </p:txBody>
      </p:sp>
      <p:sp>
        <p:nvSpPr>
          <p:cNvPr id="3" name="KSO_BC1"/>
          <p:cNvSpPr>
            <a:spLocks noGrp="1"/>
          </p:cNvSpPr>
          <p:nvPr>
            <p:ph type="pic" idx="1"/>
          </p:nvPr>
        </p:nvSpPr>
        <p:spPr>
          <a:xfrm>
            <a:off x="1792800" y="1882800"/>
            <a:ext cx="3258000" cy="3740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smtClean="0"/>
              <a:t>单击图标添加图片</a:t>
            </a:r>
            <a:endParaRPr lang="en-US" noProof="0" dirty="0"/>
          </a:p>
        </p:txBody>
      </p:sp>
      <p:sp>
        <p:nvSpPr>
          <p:cNvPr id="4" name="KSO_BC2"/>
          <p:cNvSpPr>
            <a:spLocks noGrp="1"/>
          </p:cNvSpPr>
          <p:nvPr>
            <p:ph type="body" sz="half" idx="2"/>
          </p:nvPr>
        </p:nvSpPr>
        <p:spPr>
          <a:xfrm>
            <a:off x="5641200" y="1882800"/>
            <a:ext cx="4608000" cy="3740400"/>
          </a:xfrm>
        </p:spPr>
        <p:txBody>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extLst>
      <p:ext uri="{BB962C8B-B14F-4D97-AF65-F5344CB8AC3E}">
        <p14:creationId xmlns:p14="http://schemas.microsoft.com/office/powerpoint/2010/main" val="1560565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690144" y="352245"/>
            <a:ext cx="934455" cy="6151586"/>
          </a:xfrm>
        </p:spPr>
        <p:txBody>
          <a:bodyPr vert="horz" anchor="t" anchorCtr="0"/>
          <a:lstStyle>
            <a:lvl1pPr algn="ctr">
              <a:defRPr/>
            </a:lvl1pPr>
          </a:lstStyle>
          <a:p>
            <a:r>
              <a:rPr lang="zh-CN" altLang="en-US" smtClean="0"/>
              <a:t>单击此处编辑母版标题样式</a:t>
            </a:r>
            <a:endParaRPr lang="en-US" dirty="0"/>
          </a:p>
        </p:txBody>
      </p:sp>
      <p:sp>
        <p:nvSpPr>
          <p:cNvPr id="3" name="KSO_BC1"/>
          <p:cNvSpPr>
            <a:spLocks noGrp="1"/>
          </p:cNvSpPr>
          <p:nvPr>
            <p:ph type="body" orient="vert" idx="1"/>
          </p:nvPr>
        </p:nvSpPr>
        <p:spPr>
          <a:xfrm>
            <a:off x="579550" y="352245"/>
            <a:ext cx="9930864" cy="6151586"/>
          </a:xfrm>
        </p:spPr>
        <p:txBody>
          <a:bodyPr vert="eaVert"/>
          <a:lstStyle>
            <a:lvl1pPr>
              <a:spcBef>
                <a:spcPts val="300"/>
              </a:spcBef>
              <a:spcAft>
                <a:spcPts val="300"/>
              </a:spcAft>
              <a:defRPr sz="2400"/>
            </a:lvl1pPr>
            <a:lvl2pPr marL="539750" indent="-179705">
              <a:spcBef>
                <a:spcPts val="300"/>
              </a:spcBef>
              <a:spcAft>
                <a:spcPts val="300"/>
              </a:spcAft>
              <a:buClrTx/>
              <a:buFont typeface="Arial" pitchFamily="34" charset="0"/>
              <a:buChar char="•"/>
              <a:defRPr sz="2000">
                <a:solidFill>
                  <a:srgbClr val="000000"/>
                </a:solidFill>
              </a:defRPr>
            </a:lvl2pPr>
            <a:lvl3pPr marL="720090" indent="-179705">
              <a:spcBef>
                <a:spcPts val="300"/>
              </a:spcBef>
              <a:spcAft>
                <a:spcPts val="300"/>
              </a:spcAft>
              <a:defRPr/>
            </a:lvl3pPr>
            <a:lvl4pPr marL="899795" indent="-179705">
              <a:spcBef>
                <a:spcPts val="300"/>
              </a:spcBef>
              <a:spcAft>
                <a:spcPts val="300"/>
              </a:spcAft>
              <a:defRPr>
                <a:solidFill>
                  <a:srgbClr val="000000"/>
                </a:solidFill>
              </a:defRPr>
            </a:lvl4pPr>
            <a:lvl5pPr marL="1080135" indent="-179705">
              <a:spcBef>
                <a:spcPts val="300"/>
              </a:spcBef>
              <a:spcAft>
                <a:spcPts val="300"/>
              </a:spcAft>
              <a:defRPr>
                <a:solidFill>
                  <a:srgbClr val="000000"/>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417292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4" name="内容占位符 3"/>
          <p:cNvSpPr>
            <a:spLocks noGrp="1"/>
          </p:cNvSpPr>
          <p:nvPr>
            <p:ph sz="quarter" idx="10"/>
          </p:nvPr>
        </p:nvSpPr>
        <p:spPr>
          <a:xfrm>
            <a:off x="293688" y="347663"/>
            <a:ext cx="11604625" cy="6259512"/>
          </a:xfrm>
        </p:spPr>
        <p:txBody>
          <a:bodyPr/>
          <a:lstStyle>
            <a:lvl1pPr marL="0" indent="288290">
              <a:spcBef>
                <a:spcPts val="0"/>
              </a:spcBef>
              <a:spcAft>
                <a:spcPts val="0"/>
              </a:spcAft>
              <a:defRPr sz="2400">
                <a:solidFill>
                  <a:srgbClr val="000000"/>
                </a:solidFill>
              </a:defRPr>
            </a:lvl1pPr>
            <a:lvl2pPr marL="539750" indent="-179705">
              <a:spcBef>
                <a:spcPts val="0"/>
              </a:spcBef>
              <a:spcAft>
                <a:spcPts val="0"/>
              </a:spcAft>
              <a:buClrTx/>
              <a:buFont typeface="Arial" pitchFamily="34" charset="0"/>
              <a:buChar char="•"/>
              <a:defRPr sz="2000">
                <a:solidFill>
                  <a:srgbClr val="000000"/>
                </a:solidFill>
              </a:defRPr>
            </a:lvl2pPr>
            <a:lvl3pPr marL="720090" indent="-179705">
              <a:defRPr sz="1800"/>
            </a:lvl3pPr>
            <a:lvl4pPr marL="899795" indent="-179705">
              <a:defRPr sz="1800"/>
            </a:lvl4pPr>
            <a:lvl5pPr marL="1080135" indent="-179705">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486235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16926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00540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40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Date Placeholder 6"/>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1885349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0723"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文本框 2"/>
          <p:cNvSpPr txBox="1">
            <a:spLocks noChangeArrowheads="1"/>
          </p:cNvSpPr>
          <p:nvPr userDrawn="1"/>
        </p:nvSpPr>
        <p:spPr bwMode="auto">
          <a:xfrm>
            <a:off x="2942168" y="548218"/>
            <a:ext cx="6618661" cy="69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5" tIns="60957" rIns="121915" bIns="60957">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32">
              <a:defRPr/>
            </a:pPr>
            <a:r>
              <a:rPr lang="en-US" altLang="zh-CN" sz="3733" dirty="0" smtClean="0">
                <a:solidFill>
                  <a:prstClr val="white"/>
                </a:solidFill>
                <a:latin typeface="Arial" panose="020B0604020202020204" pitchFamily="34" charset="0"/>
                <a:cs typeface="Arial" panose="020B0604020202020204" pitchFamily="34" charset="0"/>
              </a:rPr>
              <a:t>Please Add Your </a:t>
            </a:r>
            <a:r>
              <a:rPr lang="en-US" altLang="zh-CN" sz="3733" b="1" dirty="0" smtClean="0">
                <a:solidFill>
                  <a:prstClr val="white"/>
                </a:solidFill>
                <a:latin typeface="Arial" panose="020B0604020202020204" pitchFamily="34" charset="0"/>
                <a:cs typeface="Arial" panose="020B0604020202020204" pitchFamily="34" charset="0"/>
              </a:rPr>
              <a:t>Title In Here</a:t>
            </a:r>
            <a:endParaRPr lang="zh-CN" altLang="en-US" sz="3733" b="1" dirty="0">
              <a:solidFill>
                <a:prstClr val="white"/>
              </a:solidFill>
              <a:latin typeface="Arial" panose="020B0604020202020204" pitchFamily="34" charset="0"/>
              <a:cs typeface="Arial" panose="020B0604020202020204" pitchFamily="34" charset="0"/>
            </a:endParaRPr>
          </a:p>
        </p:txBody>
      </p:sp>
      <p:sp>
        <p:nvSpPr>
          <p:cNvPr id="4" name="文本框 3"/>
          <p:cNvSpPr txBox="1">
            <a:spLocks noChangeArrowheads="1"/>
          </p:cNvSpPr>
          <p:nvPr userDrawn="1"/>
        </p:nvSpPr>
        <p:spPr bwMode="auto">
          <a:xfrm>
            <a:off x="4868336" y="1202267"/>
            <a:ext cx="2346145" cy="32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5" tIns="60957" rIns="121915" bIns="60957">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32">
              <a:defRPr/>
            </a:pPr>
            <a:r>
              <a:rPr lang="en-US" altLang="zh-CN" sz="1333" dirty="0" smtClean="0">
                <a:solidFill>
                  <a:prstClr val="white"/>
                </a:solidFill>
                <a:latin typeface="Arial" panose="020B0604020202020204" pitchFamily="34" charset="0"/>
                <a:cs typeface="Arial" panose="020B0604020202020204" pitchFamily="34" charset="0"/>
              </a:rPr>
              <a:t>please add your title in here</a:t>
            </a:r>
            <a:endParaRPr lang="zh-CN" altLang="en-US" sz="1333" dirty="0">
              <a:solidFill>
                <a:prstClr val="white"/>
              </a:solidFill>
              <a:latin typeface="Arial" panose="020B0604020202020204" pitchFamily="34" charset="0"/>
              <a:cs typeface="Arial" panose="020B0604020202020204" pitchFamily="34" charset="0"/>
            </a:endParaRPr>
          </a:p>
        </p:txBody>
      </p:sp>
      <p:grpSp>
        <p:nvGrpSpPr>
          <p:cNvPr id="5" name="组合 4"/>
          <p:cNvGrpSpPr/>
          <p:nvPr userDrawn="1"/>
        </p:nvGrpSpPr>
        <p:grpSpPr>
          <a:xfrm>
            <a:off x="11431272" y="5839463"/>
            <a:ext cx="387349" cy="488948"/>
            <a:chOff x="4481513" y="4638676"/>
            <a:chExt cx="290512" cy="366711"/>
          </a:xfrm>
          <a:solidFill>
            <a:schemeClr val="bg1"/>
          </a:solidFill>
        </p:grpSpPr>
        <p:sp>
          <p:nvSpPr>
            <p:cNvPr id="6" name="Freeform 5"/>
            <p:cNvSpPr>
              <a:spLocks/>
            </p:cNvSpPr>
            <p:nvPr/>
          </p:nvSpPr>
          <p:spPr bwMode="auto">
            <a:xfrm>
              <a:off x="4598988" y="4784725"/>
              <a:ext cx="46038" cy="23812"/>
            </a:xfrm>
            <a:custGeom>
              <a:avLst/>
              <a:gdLst>
                <a:gd name="T0" fmla="*/ 0 w 29"/>
                <a:gd name="T1" fmla="*/ 13 h 15"/>
                <a:gd name="T2" fmla="*/ 18 w 29"/>
                <a:gd name="T3" fmla="*/ 15 h 15"/>
                <a:gd name="T4" fmla="*/ 29 w 29"/>
                <a:gd name="T5" fmla="*/ 1 h 15"/>
                <a:gd name="T6" fmla="*/ 14 w 29"/>
                <a:gd name="T7" fmla="*/ 0 h 15"/>
                <a:gd name="T8" fmla="*/ 0 w 29"/>
                <a:gd name="T9" fmla="*/ 13 h 15"/>
              </a:gdLst>
              <a:ahLst/>
              <a:cxnLst>
                <a:cxn ang="0">
                  <a:pos x="T0" y="T1"/>
                </a:cxn>
                <a:cxn ang="0">
                  <a:pos x="T2" y="T3"/>
                </a:cxn>
                <a:cxn ang="0">
                  <a:pos x="T4" y="T5"/>
                </a:cxn>
                <a:cxn ang="0">
                  <a:pos x="T6" y="T7"/>
                </a:cxn>
                <a:cxn ang="0">
                  <a:pos x="T8" y="T9"/>
                </a:cxn>
              </a:cxnLst>
              <a:rect l="0" t="0" r="r" b="b"/>
              <a:pathLst>
                <a:path w="29" h="15">
                  <a:moveTo>
                    <a:pt x="0" y="13"/>
                  </a:moveTo>
                  <a:lnTo>
                    <a:pt x="18" y="15"/>
                  </a:lnTo>
                  <a:lnTo>
                    <a:pt x="29" y="1"/>
                  </a:lnTo>
                  <a:lnTo>
                    <a:pt x="14"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7" name="Freeform 6"/>
            <p:cNvSpPr>
              <a:spLocks/>
            </p:cNvSpPr>
            <p:nvPr/>
          </p:nvSpPr>
          <p:spPr bwMode="auto">
            <a:xfrm>
              <a:off x="4562475" y="4962525"/>
              <a:ext cx="50800" cy="42862"/>
            </a:xfrm>
            <a:custGeom>
              <a:avLst/>
              <a:gdLst>
                <a:gd name="T0" fmla="*/ 6 w 32"/>
                <a:gd name="T1" fmla="*/ 0 h 27"/>
                <a:gd name="T2" fmla="*/ 0 w 32"/>
                <a:gd name="T3" fmla="*/ 27 h 27"/>
                <a:gd name="T4" fmla="*/ 32 w 32"/>
                <a:gd name="T5" fmla="*/ 0 h 27"/>
                <a:gd name="T6" fmla="*/ 6 w 32"/>
                <a:gd name="T7" fmla="*/ 0 h 27"/>
              </a:gdLst>
              <a:ahLst/>
              <a:cxnLst>
                <a:cxn ang="0">
                  <a:pos x="T0" y="T1"/>
                </a:cxn>
                <a:cxn ang="0">
                  <a:pos x="T2" y="T3"/>
                </a:cxn>
                <a:cxn ang="0">
                  <a:pos x="T4" y="T5"/>
                </a:cxn>
                <a:cxn ang="0">
                  <a:pos x="T6" y="T7"/>
                </a:cxn>
              </a:cxnLst>
              <a:rect l="0" t="0" r="r" b="b"/>
              <a:pathLst>
                <a:path w="32" h="27">
                  <a:moveTo>
                    <a:pt x="6" y="0"/>
                  </a:moveTo>
                  <a:lnTo>
                    <a:pt x="0" y="27"/>
                  </a:lnTo>
                  <a:lnTo>
                    <a:pt x="32"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8" name="Freeform 7"/>
            <p:cNvSpPr>
              <a:spLocks/>
            </p:cNvSpPr>
            <p:nvPr/>
          </p:nvSpPr>
          <p:spPr bwMode="auto">
            <a:xfrm>
              <a:off x="4591050" y="4962525"/>
              <a:ext cx="107950" cy="38100"/>
            </a:xfrm>
            <a:custGeom>
              <a:avLst/>
              <a:gdLst>
                <a:gd name="T0" fmla="*/ 58 w 68"/>
                <a:gd name="T1" fmla="*/ 0 h 24"/>
                <a:gd name="T2" fmla="*/ 31 w 68"/>
                <a:gd name="T3" fmla="*/ 0 h 24"/>
                <a:gd name="T4" fmla="*/ 0 w 68"/>
                <a:gd name="T5" fmla="*/ 24 h 24"/>
                <a:gd name="T6" fmla="*/ 68 w 68"/>
                <a:gd name="T7" fmla="*/ 24 h 24"/>
                <a:gd name="T8" fmla="*/ 47 w 68"/>
                <a:gd name="T9" fmla="*/ 11 h 24"/>
                <a:gd name="T10" fmla="*/ 58 w 68"/>
                <a:gd name="T11" fmla="*/ 0 h 24"/>
              </a:gdLst>
              <a:ahLst/>
              <a:cxnLst>
                <a:cxn ang="0">
                  <a:pos x="T0" y="T1"/>
                </a:cxn>
                <a:cxn ang="0">
                  <a:pos x="T2" y="T3"/>
                </a:cxn>
                <a:cxn ang="0">
                  <a:pos x="T4" y="T5"/>
                </a:cxn>
                <a:cxn ang="0">
                  <a:pos x="T6" y="T7"/>
                </a:cxn>
                <a:cxn ang="0">
                  <a:pos x="T8" y="T9"/>
                </a:cxn>
                <a:cxn ang="0">
                  <a:pos x="T10" y="T11"/>
                </a:cxn>
              </a:cxnLst>
              <a:rect l="0" t="0" r="r" b="b"/>
              <a:pathLst>
                <a:path w="68" h="24">
                  <a:moveTo>
                    <a:pt x="58" y="0"/>
                  </a:moveTo>
                  <a:lnTo>
                    <a:pt x="31" y="0"/>
                  </a:lnTo>
                  <a:lnTo>
                    <a:pt x="0" y="24"/>
                  </a:lnTo>
                  <a:lnTo>
                    <a:pt x="68" y="24"/>
                  </a:lnTo>
                  <a:lnTo>
                    <a:pt x="47" y="11"/>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9" name="Freeform 8"/>
            <p:cNvSpPr>
              <a:spLocks/>
            </p:cNvSpPr>
            <p:nvPr/>
          </p:nvSpPr>
          <p:spPr bwMode="auto">
            <a:xfrm>
              <a:off x="4491038" y="4638676"/>
              <a:ext cx="263525" cy="258762"/>
            </a:xfrm>
            <a:custGeom>
              <a:avLst/>
              <a:gdLst>
                <a:gd name="T0" fmla="*/ 123 w 166"/>
                <a:gd name="T1" fmla="*/ 77 h 163"/>
                <a:gd name="T2" fmla="*/ 123 w 166"/>
                <a:gd name="T3" fmla="*/ 57 h 163"/>
                <a:gd name="T4" fmla="*/ 117 w 166"/>
                <a:gd name="T5" fmla="*/ 64 h 163"/>
                <a:gd name="T6" fmla="*/ 117 w 166"/>
                <a:gd name="T7" fmla="*/ 43 h 163"/>
                <a:gd name="T8" fmla="*/ 109 w 166"/>
                <a:gd name="T9" fmla="*/ 53 h 163"/>
                <a:gd name="T10" fmla="*/ 109 w 166"/>
                <a:gd name="T11" fmla="*/ 30 h 163"/>
                <a:gd name="T12" fmla="*/ 101 w 166"/>
                <a:gd name="T13" fmla="*/ 44 h 163"/>
                <a:gd name="T14" fmla="*/ 77 w 166"/>
                <a:gd name="T15" fmla="*/ 10 h 163"/>
                <a:gd name="T16" fmla="*/ 76 w 166"/>
                <a:gd name="T17" fmla="*/ 62 h 163"/>
                <a:gd name="T18" fmla="*/ 75 w 166"/>
                <a:gd name="T19" fmla="*/ 62 h 163"/>
                <a:gd name="T20" fmla="*/ 6 w 166"/>
                <a:gd name="T21" fmla="*/ 0 h 163"/>
                <a:gd name="T22" fmla="*/ 59 w 166"/>
                <a:gd name="T23" fmla="*/ 76 h 163"/>
                <a:gd name="T24" fmla="*/ 0 w 166"/>
                <a:gd name="T25" fmla="*/ 125 h 163"/>
                <a:gd name="T26" fmla="*/ 37 w 166"/>
                <a:gd name="T27" fmla="*/ 163 h 163"/>
                <a:gd name="T28" fmla="*/ 65 w 166"/>
                <a:gd name="T29" fmla="*/ 144 h 163"/>
                <a:gd name="T30" fmla="*/ 62 w 166"/>
                <a:gd name="T31" fmla="*/ 153 h 163"/>
                <a:gd name="T32" fmla="*/ 72 w 166"/>
                <a:gd name="T33" fmla="*/ 153 h 163"/>
                <a:gd name="T34" fmla="*/ 75 w 166"/>
                <a:gd name="T35" fmla="*/ 143 h 163"/>
                <a:gd name="T36" fmla="*/ 109 w 166"/>
                <a:gd name="T37" fmla="*/ 126 h 163"/>
                <a:gd name="T38" fmla="*/ 102 w 166"/>
                <a:gd name="T39" fmla="*/ 116 h 163"/>
                <a:gd name="T40" fmla="*/ 80 w 166"/>
                <a:gd name="T41" fmla="*/ 131 h 163"/>
                <a:gd name="T42" fmla="*/ 61 w 166"/>
                <a:gd name="T43" fmla="*/ 129 h 163"/>
                <a:gd name="T44" fmla="*/ 35 w 166"/>
                <a:gd name="T45" fmla="*/ 148 h 163"/>
                <a:gd name="T46" fmla="*/ 17 w 166"/>
                <a:gd name="T47" fmla="*/ 126 h 163"/>
                <a:gd name="T48" fmla="*/ 89 w 166"/>
                <a:gd name="T49" fmla="*/ 72 h 163"/>
                <a:gd name="T50" fmla="*/ 89 w 166"/>
                <a:gd name="T51" fmla="*/ 46 h 163"/>
                <a:gd name="T52" fmla="*/ 147 w 166"/>
                <a:gd name="T53" fmla="*/ 133 h 163"/>
                <a:gd name="T54" fmla="*/ 116 w 166"/>
                <a:gd name="T55" fmla="*/ 156 h 163"/>
                <a:gd name="T56" fmla="*/ 136 w 166"/>
                <a:gd name="T57" fmla="*/ 156 h 163"/>
                <a:gd name="T58" fmla="*/ 166 w 166"/>
                <a:gd name="T59" fmla="*/ 132 h 163"/>
                <a:gd name="T60" fmla="*/ 123 w 166"/>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6" h="163">
                  <a:moveTo>
                    <a:pt x="123" y="77"/>
                  </a:moveTo>
                  <a:lnTo>
                    <a:pt x="123" y="57"/>
                  </a:lnTo>
                  <a:lnTo>
                    <a:pt x="117" y="64"/>
                  </a:lnTo>
                  <a:lnTo>
                    <a:pt x="117" y="43"/>
                  </a:lnTo>
                  <a:lnTo>
                    <a:pt x="109" y="53"/>
                  </a:lnTo>
                  <a:lnTo>
                    <a:pt x="109" y="30"/>
                  </a:lnTo>
                  <a:lnTo>
                    <a:pt x="101" y="44"/>
                  </a:lnTo>
                  <a:lnTo>
                    <a:pt x="77" y="10"/>
                  </a:lnTo>
                  <a:lnTo>
                    <a:pt x="76" y="62"/>
                  </a:lnTo>
                  <a:lnTo>
                    <a:pt x="75" y="62"/>
                  </a:lnTo>
                  <a:lnTo>
                    <a:pt x="6" y="0"/>
                  </a:lnTo>
                  <a:lnTo>
                    <a:pt x="59" y="76"/>
                  </a:lnTo>
                  <a:lnTo>
                    <a:pt x="0" y="125"/>
                  </a:lnTo>
                  <a:lnTo>
                    <a:pt x="37" y="163"/>
                  </a:lnTo>
                  <a:lnTo>
                    <a:pt x="65" y="144"/>
                  </a:lnTo>
                  <a:lnTo>
                    <a:pt x="62" y="153"/>
                  </a:lnTo>
                  <a:lnTo>
                    <a:pt x="72" y="153"/>
                  </a:lnTo>
                  <a:lnTo>
                    <a:pt x="75" y="143"/>
                  </a:lnTo>
                  <a:lnTo>
                    <a:pt x="109" y="126"/>
                  </a:lnTo>
                  <a:lnTo>
                    <a:pt x="102" y="116"/>
                  </a:lnTo>
                  <a:lnTo>
                    <a:pt x="80" y="131"/>
                  </a:lnTo>
                  <a:lnTo>
                    <a:pt x="61" y="129"/>
                  </a:lnTo>
                  <a:lnTo>
                    <a:pt x="35" y="148"/>
                  </a:lnTo>
                  <a:lnTo>
                    <a:pt x="17" y="126"/>
                  </a:lnTo>
                  <a:lnTo>
                    <a:pt x="89" y="72"/>
                  </a:lnTo>
                  <a:lnTo>
                    <a:pt x="89" y="46"/>
                  </a:lnTo>
                  <a:lnTo>
                    <a:pt x="147" y="133"/>
                  </a:lnTo>
                  <a:lnTo>
                    <a:pt x="116" y="156"/>
                  </a:lnTo>
                  <a:lnTo>
                    <a:pt x="136" y="156"/>
                  </a:lnTo>
                  <a:lnTo>
                    <a:pt x="166" y="132"/>
                  </a:lnTo>
                  <a:lnTo>
                    <a:pt x="123"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0" name="Freeform 9"/>
            <p:cNvSpPr>
              <a:spLocks/>
            </p:cNvSpPr>
            <p:nvPr/>
          </p:nvSpPr>
          <p:spPr bwMode="auto">
            <a:xfrm>
              <a:off x="4549775" y="4932363"/>
              <a:ext cx="12700" cy="9525"/>
            </a:xfrm>
            <a:custGeom>
              <a:avLst/>
              <a:gdLst>
                <a:gd name="T0" fmla="*/ 1 w 8"/>
                <a:gd name="T1" fmla="*/ 0 h 6"/>
                <a:gd name="T2" fmla="*/ 0 w 8"/>
                <a:gd name="T3" fmla="*/ 6 h 6"/>
                <a:gd name="T4" fmla="*/ 6 w 8"/>
                <a:gd name="T5" fmla="*/ 6 h 6"/>
                <a:gd name="T6" fmla="*/ 8 w 8"/>
                <a:gd name="T7" fmla="*/ 0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0" y="6"/>
                  </a:lnTo>
                  <a:lnTo>
                    <a:pt x="6" y="6"/>
                  </a:lnTo>
                  <a:lnTo>
                    <a:pt x="8"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1" name="Freeform 10"/>
            <p:cNvSpPr>
              <a:spLocks/>
            </p:cNvSpPr>
            <p:nvPr/>
          </p:nvSpPr>
          <p:spPr bwMode="auto">
            <a:xfrm>
              <a:off x="4564063" y="4932363"/>
              <a:ext cx="14288" cy="9525"/>
            </a:xfrm>
            <a:custGeom>
              <a:avLst/>
              <a:gdLst>
                <a:gd name="T0" fmla="*/ 2 w 9"/>
                <a:gd name="T1" fmla="*/ 0 h 6"/>
                <a:gd name="T2" fmla="*/ 0 w 9"/>
                <a:gd name="T3" fmla="*/ 6 h 6"/>
                <a:gd name="T4" fmla="*/ 7 w 9"/>
                <a:gd name="T5" fmla="*/ 6 h 6"/>
                <a:gd name="T6" fmla="*/ 9 w 9"/>
                <a:gd name="T7" fmla="*/ 0 h 6"/>
                <a:gd name="T8" fmla="*/ 2 w 9"/>
                <a:gd name="T9" fmla="*/ 0 h 6"/>
              </a:gdLst>
              <a:ahLst/>
              <a:cxnLst>
                <a:cxn ang="0">
                  <a:pos x="T0" y="T1"/>
                </a:cxn>
                <a:cxn ang="0">
                  <a:pos x="T2" y="T3"/>
                </a:cxn>
                <a:cxn ang="0">
                  <a:pos x="T4" y="T5"/>
                </a:cxn>
                <a:cxn ang="0">
                  <a:pos x="T6" y="T7"/>
                </a:cxn>
                <a:cxn ang="0">
                  <a:pos x="T8" y="T9"/>
                </a:cxn>
              </a:cxnLst>
              <a:rect l="0" t="0" r="r" b="b"/>
              <a:pathLst>
                <a:path w="9" h="6">
                  <a:moveTo>
                    <a:pt x="2" y="0"/>
                  </a:moveTo>
                  <a:lnTo>
                    <a:pt x="0" y="6"/>
                  </a:lnTo>
                  <a:lnTo>
                    <a:pt x="7" y="6"/>
                  </a:lnTo>
                  <a:lnTo>
                    <a:pt x="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2" name="Freeform 11"/>
            <p:cNvSpPr>
              <a:spLocks/>
            </p:cNvSpPr>
            <p:nvPr/>
          </p:nvSpPr>
          <p:spPr bwMode="auto">
            <a:xfrm>
              <a:off x="4578350" y="4932363"/>
              <a:ext cx="14288" cy="9525"/>
            </a:xfrm>
            <a:custGeom>
              <a:avLst/>
              <a:gdLst>
                <a:gd name="T0" fmla="*/ 2 w 9"/>
                <a:gd name="T1" fmla="*/ 0 h 6"/>
                <a:gd name="T2" fmla="*/ 0 w 9"/>
                <a:gd name="T3" fmla="*/ 6 h 6"/>
                <a:gd name="T4" fmla="*/ 7 w 9"/>
                <a:gd name="T5" fmla="*/ 6 h 6"/>
                <a:gd name="T6" fmla="*/ 9 w 9"/>
                <a:gd name="T7" fmla="*/ 0 h 6"/>
                <a:gd name="T8" fmla="*/ 2 w 9"/>
                <a:gd name="T9" fmla="*/ 0 h 6"/>
              </a:gdLst>
              <a:ahLst/>
              <a:cxnLst>
                <a:cxn ang="0">
                  <a:pos x="T0" y="T1"/>
                </a:cxn>
                <a:cxn ang="0">
                  <a:pos x="T2" y="T3"/>
                </a:cxn>
                <a:cxn ang="0">
                  <a:pos x="T4" y="T5"/>
                </a:cxn>
                <a:cxn ang="0">
                  <a:pos x="T6" y="T7"/>
                </a:cxn>
                <a:cxn ang="0">
                  <a:pos x="T8" y="T9"/>
                </a:cxn>
              </a:cxnLst>
              <a:rect l="0" t="0" r="r" b="b"/>
              <a:pathLst>
                <a:path w="9" h="6">
                  <a:moveTo>
                    <a:pt x="2" y="0"/>
                  </a:moveTo>
                  <a:lnTo>
                    <a:pt x="0" y="6"/>
                  </a:lnTo>
                  <a:lnTo>
                    <a:pt x="7" y="6"/>
                  </a:lnTo>
                  <a:lnTo>
                    <a:pt x="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3" name="Freeform 12"/>
            <p:cNvSpPr>
              <a:spLocks/>
            </p:cNvSpPr>
            <p:nvPr/>
          </p:nvSpPr>
          <p:spPr bwMode="auto">
            <a:xfrm>
              <a:off x="4594225" y="4932363"/>
              <a:ext cx="12700" cy="9525"/>
            </a:xfrm>
            <a:custGeom>
              <a:avLst/>
              <a:gdLst>
                <a:gd name="T0" fmla="*/ 1 w 8"/>
                <a:gd name="T1" fmla="*/ 0 h 6"/>
                <a:gd name="T2" fmla="*/ 0 w 8"/>
                <a:gd name="T3" fmla="*/ 6 h 6"/>
                <a:gd name="T4" fmla="*/ 6 w 8"/>
                <a:gd name="T5" fmla="*/ 6 h 6"/>
                <a:gd name="T6" fmla="*/ 8 w 8"/>
                <a:gd name="T7" fmla="*/ 0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0" y="6"/>
                  </a:lnTo>
                  <a:lnTo>
                    <a:pt x="6" y="6"/>
                  </a:lnTo>
                  <a:lnTo>
                    <a:pt x="8"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4" name="Freeform 13"/>
            <p:cNvSpPr>
              <a:spLocks noEditPoints="1"/>
            </p:cNvSpPr>
            <p:nvPr/>
          </p:nvSpPr>
          <p:spPr bwMode="auto">
            <a:xfrm>
              <a:off x="4484688" y="4903788"/>
              <a:ext cx="58738" cy="38100"/>
            </a:xfrm>
            <a:custGeom>
              <a:avLst/>
              <a:gdLst>
                <a:gd name="T0" fmla="*/ 60 w 60"/>
                <a:gd name="T1" fmla="*/ 34 h 39"/>
                <a:gd name="T2" fmla="*/ 36 w 60"/>
                <a:gd name="T3" fmla="*/ 34 h 39"/>
                <a:gd name="T4" fmla="*/ 36 w 60"/>
                <a:gd name="T5" fmla="*/ 29 h 39"/>
                <a:gd name="T6" fmla="*/ 60 w 60"/>
                <a:gd name="T7" fmla="*/ 29 h 39"/>
                <a:gd name="T8" fmla="*/ 60 w 60"/>
                <a:gd name="T9" fmla="*/ 23 h 39"/>
                <a:gd name="T10" fmla="*/ 36 w 60"/>
                <a:gd name="T11" fmla="*/ 23 h 39"/>
                <a:gd name="T12" fmla="*/ 36 w 60"/>
                <a:gd name="T13" fmla="*/ 21 h 39"/>
                <a:gd name="T14" fmla="*/ 55 w 60"/>
                <a:gd name="T15" fmla="*/ 21 h 39"/>
                <a:gd name="T16" fmla="*/ 60 w 60"/>
                <a:gd name="T17" fmla="*/ 16 h 39"/>
                <a:gd name="T18" fmla="*/ 60 w 60"/>
                <a:gd name="T19" fmla="*/ 0 h 39"/>
                <a:gd name="T20" fmla="*/ 0 w 60"/>
                <a:gd name="T21" fmla="*/ 0 h 39"/>
                <a:gd name="T22" fmla="*/ 0 w 60"/>
                <a:gd name="T23" fmla="*/ 21 h 39"/>
                <a:gd name="T24" fmla="*/ 24 w 60"/>
                <a:gd name="T25" fmla="*/ 21 h 39"/>
                <a:gd name="T26" fmla="*/ 24 w 60"/>
                <a:gd name="T27" fmla="*/ 23 h 39"/>
                <a:gd name="T28" fmla="*/ 0 w 60"/>
                <a:gd name="T29" fmla="*/ 23 h 39"/>
                <a:gd name="T30" fmla="*/ 0 w 60"/>
                <a:gd name="T31" fmla="*/ 29 h 39"/>
                <a:gd name="T32" fmla="*/ 24 w 60"/>
                <a:gd name="T33" fmla="*/ 29 h 39"/>
                <a:gd name="T34" fmla="*/ 24 w 60"/>
                <a:gd name="T35" fmla="*/ 34 h 39"/>
                <a:gd name="T36" fmla="*/ 0 w 60"/>
                <a:gd name="T37" fmla="*/ 34 h 39"/>
                <a:gd name="T38" fmla="*/ 0 w 60"/>
                <a:gd name="T39" fmla="*/ 39 h 39"/>
                <a:gd name="T40" fmla="*/ 60 w 60"/>
                <a:gd name="T41" fmla="*/ 39 h 39"/>
                <a:gd name="T42" fmla="*/ 60 w 60"/>
                <a:gd name="T43" fmla="*/ 34 h 39"/>
                <a:gd name="T44" fmla="*/ 36 w 60"/>
                <a:gd name="T45" fmla="*/ 5 h 39"/>
                <a:gd name="T46" fmla="*/ 49 w 60"/>
                <a:gd name="T47" fmla="*/ 5 h 39"/>
                <a:gd name="T48" fmla="*/ 49 w 60"/>
                <a:gd name="T49" fmla="*/ 14 h 39"/>
                <a:gd name="T50" fmla="*/ 46 w 60"/>
                <a:gd name="T51" fmla="*/ 16 h 39"/>
                <a:gd name="T52" fmla="*/ 46 w 60"/>
                <a:gd name="T53" fmla="*/ 16 h 39"/>
                <a:gd name="T54" fmla="*/ 47 w 60"/>
                <a:gd name="T55" fmla="*/ 6 h 39"/>
                <a:gd name="T56" fmla="*/ 40 w 60"/>
                <a:gd name="T57" fmla="*/ 6 h 39"/>
                <a:gd name="T58" fmla="*/ 38 w 60"/>
                <a:gd name="T59" fmla="*/ 16 h 39"/>
                <a:gd name="T60" fmla="*/ 36 w 60"/>
                <a:gd name="T61" fmla="*/ 16 h 39"/>
                <a:gd name="T62" fmla="*/ 36 w 60"/>
                <a:gd name="T63" fmla="*/ 5 h 39"/>
                <a:gd name="T64" fmla="*/ 24 w 60"/>
                <a:gd name="T65" fmla="*/ 16 h 39"/>
                <a:gd name="T66" fmla="*/ 22 w 60"/>
                <a:gd name="T67" fmla="*/ 16 h 39"/>
                <a:gd name="T68" fmla="*/ 20 w 60"/>
                <a:gd name="T69" fmla="*/ 6 h 39"/>
                <a:gd name="T70" fmla="*/ 12 w 60"/>
                <a:gd name="T71" fmla="*/ 6 h 39"/>
                <a:gd name="T72" fmla="*/ 14 w 60"/>
                <a:gd name="T73" fmla="*/ 16 h 39"/>
                <a:gd name="T74" fmla="*/ 11 w 60"/>
                <a:gd name="T75" fmla="*/ 16 h 39"/>
                <a:gd name="T76" fmla="*/ 11 w 60"/>
                <a:gd name="T77" fmla="*/ 5 h 39"/>
                <a:gd name="T78" fmla="*/ 24 w 60"/>
                <a:gd name="T79" fmla="*/ 5 h 39"/>
                <a:gd name="T80" fmla="*/ 24 w 60"/>
                <a:gd name="T81"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39">
                  <a:moveTo>
                    <a:pt x="60" y="34"/>
                  </a:moveTo>
                  <a:cubicBezTo>
                    <a:pt x="36" y="34"/>
                    <a:pt x="36" y="34"/>
                    <a:pt x="36" y="34"/>
                  </a:cubicBezTo>
                  <a:cubicBezTo>
                    <a:pt x="36" y="29"/>
                    <a:pt x="36" y="29"/>
                    <a:pt x="36" y="29"/>
                  </a:cubicBezTo>
                  <a:cubicBezTo>
                    <a:pt x="60" y="29"/>
                    <a:pt x="60" y="29"/>
                    <a:pt x="60" y="29"/>
                  </a:cubicBezTo>
                  <a:cubicBezTo>
                    <a:pt x="60" y="23"/>
                    <a:pt x="60" y="23"/>
                    <a:pt x="60" y="23"/>
                  </a:cubicBezTo>
                  <a:cubicBezTo>
                    <a:pt x="36" y="23"/>
                    <a:pt x="36" y="23"/>
                    <a:pt x="36" y="23"/>
                  </a:cubicBezTo>
                  <a:cubicBezTo>
                    <a:pt x="36" y="21"/>
                    <a:pt x="36" y="21"/>
                    <a:pt x="36" y="21"/>
                  </a:cubicBezTo>
                  <a:cubicBezTo>
                    <a:pt x="55" y="21"/>
                    <a:pt x="55" y="21"/>
                    <a:pt x="55" y="21"/>
                  </a:cubicBezTo>
                  <a:cubicBezTo>
                    <a:pt x="59" y="21"/>
                    <a:pt x="60" y="20"/>
                    <a:pt x="60" y="16"/>
                  </a:cubicBezTo>
                  <a:cubicBezTo>
                    <a:pt x="60" y="0"/>
                    <a:pt x="60" y="0"/>
                    <a:pt x="60" y="0"/>
                  </a:cubicBezTo>
                  <a:cubicBezTo>
                    <a:pt x="0" y="0"/>
                    <a:pt x="0" y="0"/>
                    <a:pt x="0" y="0"/>
                  </a:cubicBezTo>
                  <a:cubicBezTo>
                    <a:pt x="0" y="21"/>
                    <a:pt x="0" y="21"/>
                    <a:pt x="0" y="21"/>
                  </a:cubicBezTo>
                  <a:cubicBezTo>
                    <a:pt x="24" y="21"/>
                    <a:pt x="24" y="21"/>
                    <a:pt x="24" y="21"/>
                  </a:cubicBezTo>
                  <a:cubicBezTo>
                    <a:pt x="24" y="23"/>
                    <a:pt x="24" y="23"/>
                    <a:pt x="24" y="23"/>
                  </a:cubicBezTo>
                  <a:cubicBezTo>
                    <a:pt x="0" y="23"/>
                    <a:pt x="0" y="23"/>
                    <a:pt x="0" y="23"/>
                  </a:cubicBezTo>
                  <a:cubicBezTo>
                    <a:pt x="0" y="29"/>
                    <a:pt x="0" y="29"/>
                    <a:pt x="0" y="29"/>
                  </a:cubicBezTo>
                  <a:cubicBezTo>
                    <a:pt x="24" y="29"/>
                    <a:pt x="24" y="29"/>
                    <a:pt x="24" y="29"/>
                  </a:cubicBezTo>
                  <a:cubicBezTo>
                    <a:pt x="24" y="34"/>
                    <a:pt x="24" y="34"/>
                    <a:pt x="24" y="34"/>
                  </a:cubicBezTo>
                  <a:cubicBezTo>
                    <a:pt x="0" y="34"/>
                    <a:pt x="0" y="34"/>
                    <a:pt x="0" y="34"/>
                  </a:cubicBezTo>
                  <a:cubicBezTo>
                    <a:pt x="0" y="39"/>
                    <a:pt x="0" y="39"/>
                    <a:pt x="0" y="39"/>
                  </a:cubicBezTo>
                  <a:cubicBezTo>
                    <a:pt x="60" y="39"/>
                    <a:pt x="60" y="39"/>
                    <a:pt x="60" y="39"/>
                  </a:cubicBezTo>
                  <a:lnTo>
                    <a:pt x="60" y="34"/>
                  </a:lnTo>
                  <a:close/>
                  <a:moveTo>
                    <a:pt x="36" y="5"/>
                  </a:moveTo>
                  <a:cubicBezTo>
                    <a:pt x="49" y="5"/>
                    <a:pt x="49" y="5"/>
                    <a:pt x="49" y="5"/>
                  </a:cubicBezTo>
                  <a:cubicBezTo>
                    <a:pt x="49" y="14"/>
                    <a:pt x="49" y="14"/>
                    <a:pt x="49" y="14"/>
                  </a:cubicBezTo>
                  <a:cubicBezTo>
                    <a:pt x="49" y="16"/>
                    <a:pt x="48" y="16"/>
                    <a:pt x="46" y="16"/>
                  </a:cubicBezTo>
                  <a:cubicBezTo>
                    <a:pt x="46" y="16"/>
                    <a:pt x="46" y="16"/>
                    <a:pt x="46" y="16"/>
                  </a:cubicBezTo>
                  <a:cubicBezTo>
                    <a:pt x="47" y="6"/>
                    <a:pt x="47" y="6"/>
                    <a:pt x="47" y="6"/>
                  </a:cubicBezTo>
                  <a:cubicBezTo>
                    <a:pt x="40" y="6"/>
                    <a:pt x="40" y="6"/>
                    <a:pt x="40" y="6"/>
                  </a:cubicBezTo>
                  <a:cubicBezTo>
                    <a:pt x="38" y="16"/>
                    <a:pt x="38" y="16"/>
                    <a:pt x="38" y="16"/>
                  </a:cubicBezTo>
                  <a:cubicBezTo>
                    <a:pt x="36" y="16"/>
                    <a:pt x="36" y="16"/>
                    <a:pt x="36" y="16"/>
                  </a:cubicBezTo>
                  <a:lnTo>
                    <a:pt x="36" y="5"/>
                  </a:lnTo>
                  <a:close/>
                  <a:moveTo>
                    <a:pt x="24" y="16"/>
                  </a:moveTo>
                  <a:cubicBezTo>
                    <a:pt x="22" y="16"/>
                    <a:pt x="22" y="16"/>
                    <a:pt x="22" y="16"/>
                  </a:cubicBezTo>
                  <a:cubicBezTo>
                    <a:pt x="20" y="6"/>
                    <a:pt x="20" y="6"/>
                    <a:pt x="20" y="6"/>
                  </a:cubicBezTo>
                  <a:cubicBezTo>
                    <a:pt x="12" y="6"/>
                    <a:pt x="12" y="6"/>
                    <a:pt x="12" y="6"/>
                  </a:cubicBezTo>
                  <a:cubicBezTo>
                    <a:pt x="14" y="16"/>
                    <a:pt x="14" y="16"/>
                    <a:pt x="14" y="16"/>
                  </a:cubicBezTo>
                  <a:cubicBezTo>
                    <a:pt x="11" y="16"/>
                    <a:pt x="11" y="16"/>
                    <a:pt x="11" y="16"/>
                  </a:cubicBezTo>
                  <a:cubicBezTo>
                    <a:pt x="11" y="5"/>
                    <a:pt x="11" y="5"/>
                    <a:pt x="11" y="5"/>
                  </a:cubicBezTo>
                  <a:cubicBezTo>
                    <a:pt x="24" y="5"/>
                    <a:pt x="24" y="5"/>
                    <a:pt x="24" y="5"/>
                  </a:cubicBezTo>
                  <a:lnTo>
                    <a:pt x="2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5" name="Freeform 14"/>
            <p:cNvSpPr>
              <a:spLocks/>
            </p:cNvSpPr>
            <p:nvPr/>
          </p:nvSpPr>
          <p:spPr bwMode="auto">
            <a:xfrm>
              <a:off x="4546600" y="4903788"/>
              <a:ext cx="77788" cy="15875"/>
            </a:xfrm>
            <a:custGeom>
              <a:avLst/>
              <a:gdLst>
                <a:gd name="T0" fmla="*/ 0 w 49"/>
                <a:gd name="T1" fmla="*/ 3 h 10"/>
                <a:gd name="T2" fmla="*/ 40 w 49"/>
                <a:gd name="T3" fmla="*/ 3 h 10"/>
                <a:gd name="T4" fmla="*/ 40 w 49"/>
                <a:gd name="T5" fmla="*/ 10 h 10"/>
                <a:gd name="T6" fmla="*/ 48 w 49"/>
                <a:gd name="T7" fmla="*/ 10 h 10"/>
                <a:gd name="T8" fmla="*/ 49 w 49"/>
                <a:gd name="T9" fmla="*/ 0 h 10"/>
                <a:gd name="T10" fmla="*/ 0 w 49"/>
                <a:gd name="T11" fmla="*/ 0 h 10"/>
                <a:gd name="T12" fmla="*/ 0 w 49"/>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49" h="10">
                  <a:moveTo>
                    <a:pt x="0" y="3"/>
                  </a:moveTo>
                  <a:lnTo>
                    <a:pt x="40" y="3"/>
                  </a:lnTo>
                  <a:lnTo>
                    <a:pt x="40" y="10"/>
                  </a:lnTo>
                  <a:lnTo>
                    <a:pt x="48" y="10"/>
                  </a:lnTo>
                  <a:lnTo>
                    <a:pt x="49" y="0"/>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6" name="Freeform 15"/>
            <p:cNvSpPr>
              <a:spLocks/>
            </p:cNvSpPr>
            <p:nvPr/>
          </p:nvSpPr>
          <p:spPr bwMode="auto">
            <a:xfrm>
              <a:off x="4562475" y="4910138"/>
              <a:ext cx="61913" cy="41275"/>
            </a:xfrm>
            <a:custGeom>
              <a:avLst/>
              <a:gdLst>
                <a:gd name="T0" fmla="*/ 16 w 62"/>
                <a:gd name="T1" fmla="*/ 0 h 43"/>
                <a:gd name="T2" fmla="*/ 2 w 62"/>
                <a:gd name="T3" fmla="*/ 0 h 43"/>
                <a:gd name="T4" fmla="*/ 0 w 62"/>
                <a:gd name="T5" fmla="*/ 17 h 43"/>
                <a:gd name="T6" fmla="*/ 47 w 62"/>
                <a:gd name="T7" fmla="*/ 17 h 43"/>
                <a:gd name="T8" fmla="*/ 47 w 62"/>
                <a:gd name="T9" fmla="*/ 34 h 43"/>
                <a:gd name="T10" fmla="*/ 61 w 62"/>
                <a:gd name="T11" fmla="*/ 42 h 43"/>
                <a:gd name="T12" fmla="*/ 62 w 62"/>
                <a:gd name="T13" fmla="*/ 41 h 43"/>
                <a:gd name="T14" fmla="*/ 62 w 62"/>
                <a:gd name="T15" fmla="*/ 12 h 43"/>
                <a:gd name="T16" fmla="*/ 14 w 62"/>
                <a:gd name="T17" fmla="*/ 12 h 43"/>
                <a:gd name="T18" fmla="*/ 16 w 62"/>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3">
                  <a:moveTo>
                    <a:pt x="16" y="0"/>
                  </a:moveTo>
                  <a:cubicBezTo>
                    <a:pt x="2" y="0"/>
                    <a:pt x="2" y="0"/>
                    <a:pt x="2" y="0"/>
                  </a:cubicBezTo>
                  <a:cubicBezTo>
                    <a:pt x="0" y="17"/>
                    <a:pt x="0" y="17"/>
                    <a:pt x="0" y="17"/>
                  </a:cubicBezTo>
                  <a:cubicBezTo>
                    <a:pt x="47" y="17"/>
                    <a:pt x="47" y="17"/>
                    <a:pt x="47" y="17"/>
                  </a:cubicBezTo>
                  <a:cubicBezTo>
                    <a:pt x="47" y="34"/>
                    <a:pt x="47" y="34"/>
                    <a:pt x="47" y="34"/>
                  </a:cubicBezTo>
                  <a:cubicBezTo>
                    <a:pt x="47" y="34"/>
                    <a:pt x="60" y="41"/>
                    <a:pt x="61" y="42"/>
                  </a:cubicBezTo>
                  <a:cubicBezTo>
                    <a:pt x="62" y="43"/>
                    <a:pt x="62" y="41"/>
                    <a:pt x="62" y="41"/>
                  </a:cubicBezTo>
                  <a:cubicBezTo>
                    <a:pt x="62" y="12"/>
                    <a:pt x="62" y="12"/>
                    <a:pt x="62" y="12"/>
                  </a:cubicBezTo>
                  <a:cubicBezTo>
                    <a:pt x="14" y="12"/>
                    <a:pt x="14" y="12"/>
                    <a:pt x="14" y="12"/>
                  </a:cubicBez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7" name="Freeform 16"/>
            <p:cNvSpPr>
              <a:spLocks noEditPoints="1"/>
            </p:cNvSpPr>
            <p:nvPr/>
          </p:nvSpPr>
          <p:spPr bwMode="auto">
            <a:xfrm>
              <a:off x="4640263" y="4903788"/>
              <a:ext cx="33338" cy="46037"/>
            </a:xfrm>
            <a:custGeom>
              <a:avLst/>
              <a:gdLst>
                <a:gd name="T0" fmla="*/ 15 w 34"/>
                <a:gd name="T1" fmla="*/ 0 h 47"/>
                <a:gd name="T2" fmla="*/ 0 w 34"/>
                <a:gd name="T3" fmla="*/ 0 h 47"/>
                <a:gd name="T4" fmla="*/ 0 w 34"/>
                <a:gd name="T5" fmla="*/ 47 h 47"/>
                <a:gd name="T6" fmla="*/ 10 w 34"/>
                <a:gd name="T7" fmla="*/ 47 h 47"/>
                <a:gd name="T8" fmla="*/ 10 w 34"/>
                <a:gd name="T9" fmla="*/ 29 h 47"/>
                <a:gd name="T10" fmla="*/ 17 w 34"/>
                <a:gd name="T11" fmla="*/ 29 h 47"/>
                <a:gd name="T12" fmla="*/ 34 w 34"/>
                <a:gd name="T13" fmla="*/ 15 h 47"/>
                <a:gd name="T14" fmla="*/ 15 w 34"/>
                <a:gd name="T15" fmla="*/ 0 h 47"/>
                <a:gd name="T16" fmla="*/ 13 w 34"/>
                <a:gd name="T17" fmla="*/ 21 h 47"/>
                <a:gd name="T18" fmla="*/ 10 w 34"/>
                <a:gd name="T19" fmla="*/ 21 h 47"/>
                <a:gd name="T20" fmla="*/ 10 w 34"/>
                <a:gd name="T21" fmla="*/ 8 h 47"/>
                <a:gd name="T22" fmla="*/ 13 w 34"/>
                <a:gd name="T23" fmla="*/ 8 h 47"/>
                <a:gd name="T24" fmla="*/ 23 w 34"/>
                <a:gd name="T25" fmla="*/ 15 h 47"/>
                <a:gd name="T26" fmla="*/ 13 w 34"/>
                <a:gd name="T27"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7">
                  <a:moveTo>
                    <a:pt x="15" y="0"/>
                  </a:moveTo>
                  <a:cubicBezTo>
                    <a:pt x="0" y="0"/>
                    <a:pt x="0" y="0"/>
                    <a:pt x="0" y="0"/>
                  </a:cubicBezTo>
                  <a:cubicBezTo>
                    <a:pt x="0" y="47"/>
                    <a:pt x="0" y="47"/>
                    <a:pt x="0" y="47"/>
                  </a:cubicBezTo>
                  <a:cubicBezTo>
                    <a:pt x="10" y="47"/>
                    <a:pt x="10" y="47"/>
                    <a:pt x="10" y="47"/>
                  </a:cubicBezTo>
                  <a:cubicBezTo>
                    <a:pt x="10" y="29"/>
                    <a:pt x="10" y="29"/>
                    <a:pt x="10" y="29"/>
                  </a:cubicBezTo>
                  <a:cubicBezTo>
                    <a:pt x="17" y="29"/>
                    <a:pt x="17" y="29"/>
                    <a:pt x="17" y="29"/>
                  </a:cubicBezTo>
                  <a:cubicBezTo>
                    <a:pt x="28" y="28"/>
                    <a:pt x="33" y="24"/>
                    <a:pt x="34" y="15"/>
                  </a:cubicBezTo>
                  <a:cubicBezTo>
                    <a:pt x="34" y="5"/>
                    <a:pt x="27" y="0"/>
                    <a:pt x="15" y="0"/>
                  </a:cubicBezTo>
                  <a:close/>
                  <a:moveTo>
                    <a:pt x="13" y="21"/>
                  </a:moveTo>
                  <a:cubicBezTo>
                    <a:pt x="12" y="21"/>
                    <a:pt x="11" y="21"/>
                    <a:pt x="10" y="21"/>
                  </a:cubicBezTo>
                  <a:cubicBezTo>
                    <a:pt x="10" y="8"/>
                    <a:pt x="10" y="8"/>
                    <a:pt x="10" y="8"/>
                  </a:cubicBezTo>
                  <a:cubicBezTo>
                    <a:pt x="11" y="8"/>
                    <a:pt x="12" y="8"/>
                    <a:pt x="13" y="8"/>
                  </a:cubicBezTo>
                  <a:cubicBezTo>
                    <a:pt x="20" y="7"/>
                    <a:pt x="23" y="10"/>
                    <a:pt x="23" y="15"/>
                  </a:cubicBezTo>
                  <a:cubicBezTo>
                    <a:pt x="23" y="20"/>
                    <a:pt x="20" y="22"/>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8" name="Freeform 17"/>
            <p:cNvSpPr>
              <a:spLocks noEditPoints="1"/>
            </p:cNvSpPr>
            <p:nvPr/>
          </p:nvSpPr>
          <p:spPr bwMode="auto">
            <a:xfrm>
              <a:off x="4689475" y="4903788"/>
              <a:ext cx="33338" cy="46037"/>
            </a:xfrm>
            <a:custGeom>
              <a:avLst/>
              <a:gdLst>
                <a:gd name="T0" fmla="*/ 15 w 34"/>
                <a:gd name="T1" fmla="*/ 0 h 47"/>
                <a:gd name="T2" fmla="*/ 0 w 34"/>
                <a:gd name="T3" fmla="*/ 0 h 47"/>
                <a:gd name="T4" fmla="*/ 0 w 34"/>
                <a:gd name="T5" fmla="*/ 47 h 47"/>
                <a:gd name="T6" fmla="*/ 10 w 34"/>
                <a:gd name="T7" fmla="*/ 47 h 47"/>
                <a:gd name="T8" fmla="*/ 10 w 34"/>
                <a:gd name="T9" fmla="*/ 29 h 47"/>
                <a:gd name="T10" fmla="*/ 18 w 34"/>
                <a:gd name="T11" fmla="*/ 29 h 47"/>
                <a:gd name="T12" fmla="*/ 34 w 34"/>
                <a:gd name="T13" fmla="*/ 15 h 47"/>
                <a:gd name="T14" fmla="*/ 15 w 34"/>
                <a:gd name="T15" fmla="*/ 0 h 47"/>
                <a:gd name="T16" fmla="*/ 13 w 34"/>
                <a:gd name="T17" fmla="*/ 21 h 47"/>
                <a:gd name="T18" fmla="*/ 10 w 34"/>
                <a:gd name="T19" fmla="*/ 21 h 47"/>
                <a:gd name="T20" fmla="*/ 10 w 34"/>
                <a:gd name="T21" fmla="*/ 8 h 47"/>
                <a:gd name="T22" fmla="*/ 13 w 34"/>
                <a:gd name="T23" fmla="*/ 8 h 47"/>
                <a:gd name="T24" fmla="*/ 23 w 34"/>
                <a:gd name="T25" fmla="*/ 15 h 47"/>
                <a:gd name="T26" fmla="*/ 13 w 34"/>
                <a:gd name="T27"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7">
                  <a:moveTo>
                    <a:pt x="15" y="0"/>
                  </a:moveTo>
                  <a:cubicBezTo>
                    <a:pt x="0" y="0"/>
                    <a:pt x="0" y="0"/>
                    <a:pt x="0" y="0"/>
                  </a:cubicBezTo>
                  <a:cubicBezTo>
                    <a:pt x="0" y="47"/>
                    <a:pt x="0" y="47"/>
                    <a:pt x="0" y="47"/>
                  </a:cubicBezTo>
                  <a:cubicBezTo>
                    <a:pt x="10" y="47"/>
                    <a:pt x="10" y="47"/>
                    <a:pt x="10" y="47"/>
                  </a:cubicBezTo>
                  <a:cubicBezTo>
                    <a:pt x="10" y="29"/>
                    <a:pt x="10" y="29"/>
                    <a:pt x="10" y="29"/>
                  </a:cubicBezTo>
                  <a:cubicBezTo>
                    <a:pt x="18" y="29"/>
                    <a:pt x="18" y="29"/>
                    <a:pt x="18" y="29"/>
                  </a:cubicBezTo>
                  <a:cubicBezTo>
                    <a:pt x="28" y="28"/>
                    <a:pt x="33" y="24"/>
                    <a:pt x="34" y="15"/>
                  </a:cubicBezTo>
                  <a:cubicBezTo>
                    <a:pt x="34" y="5"/>
                    <a:pt x="28" y="0"/>
                    <a:pt x="15" y="0"/>
                  </a:cubicBezTo>
                  <a:close/>
                  <a:moveTo>
                    <a:pt x="13" y="21"/>
                  </a:moveTo>
                  <a:cubicBezTo>
                    <a:pt x="12" y="21"/>
                    <a:pt x="11" y="21"/>
                    <a:pt x="10" y="21"/>
                  </a:cubicBezTo>
                  <a:cubicBezTo>
                    <a:pt x="10" y="8"/>
                    <a:pt x="10" y="8"/>
                    <a:pt x="10" y="8"/>
                  </a:cubicBezTo>
                  <a:cubicBezTo>
                    <a:pt x="11" y="8"/>
                    <a:pt x="12" y="8"/>
                    <a:pt x="13" y="8"/>
                  </a:cubicBezTo>
                  <a:cubicBezTo>
                    <a:pt x="20" y="7"/>
                    <a:pt x="23" y="10"/>
                    <a:pt x="23" y="15"/>
                  </a:cubicBezTo>
                  <a:cubicBezTo>
                    <a:pt x="23" y="20"/>
                    <a:pt x="20" y="22"/>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9" name="Freeform 18"/>
            <p:cNvSpPr>
              <a:spLocks/>
            </p:cNvSpPr>
            <p:nvPr/>
          </p:nvSpPr>
          <p:spPr bwMode="auto">
            <a:xfrm>
              <a:off x="4733925" y="4903788"/>
              <a:ext cx="38100" cy="46037"/>
            </a:xfrm>
            <a:custGeom>
              <a:avLst/>
              <a:gdLst>
                <a:gd name="T0" fmla="*/ 0 w 24"/>
                <a:gd name="T1" fmla="*/ 0 h 29"/>
                <a:gd name="T2" fmla="*/ 0 w 24"/>
                <a:gd name="T3" fmla="*/ 5 h 29"/>
                <a:gd name="T4" fmla="*/ 9 w 24"/>
                <a:gd name="T5" fmla="*/ 5 h 29"/>
                <a:gd name="T6" fmla="*/ 9 w 24"/>
                <a:gd name="T7" fmla="*/ 29 h 29"/>
                <a:gd name="T8" fmla="*/ 15 w 24"/>
                <a:gd name="T9" fmla="*/ 29 h 29"/>
                <a:gd name="T10" fmla="*/ 15 w 24"/>
                <a:gd name="T11" fmla="*/ 5 h 29"/>
                <a:gd name="T12" fmla="*/ 24 w 24"/>
                <a:gd name="T13" fmla="*/ 5 h 29"/>
                <a:gd name="T14" fmla="*/ 24 w 24"/>
                <a:gd name="T15" fmla="*/ 0 h 29"/>
                <a:gd name="T16" fmla="*/ 0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0" y="0"/>
                  </a:moveTo>
                  <a:lnTo>
                    <a:pt x="0" y="5"/>
                  </a:lnTo>
                  <a:lnTo>
                    <a:pt x="9" y="5"/>
                  </a:lnTo>
                  <a:lnTo>
                    <a:pt x="9" y="29"/>
                  </a:lnTo>
                  <a:lnTo>
                    <a:pt x="15" y="29"/>
                  </a:lnTo>
                  <a:lnTo>
                    <a:pt x="15" y="5"/>
                  </a:lnTo>
                  <a:lnTo>
                    <a:pt x="24" y="5"/>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20" name="Freeform 19"/>
            <p:cNvSpPr>
              <a:spLocks/>
            </p:cNvSpPr>
            <p:nvPr/>
          </p:nvSpPr>
          <p:spPr bwMode="auto">
            <a:xfrm>
              <a:off x="4481513" y="4943475"/>
              <a:ext cx="138113" cy="14287"/>
            </a:xfrm>
            <a:custGeom>
              <a:avLst/>
              <a:gdLst>
                <a:gd name="T0" fmla="*/ 81 w 140"/>
                <a:gd name="T1" fmla="*/ 7 h 15"/>
                <a:gd name="T2" fmla="*/ 0 w 140"/>
                <a:gd name="T3" fmla="*/ 8 h 15"/>
                <a:gd name="T4" fmla="*/ 4 w 140"/>
                <a:gd name="T5" fmla="*/ 13 h 15"/>
                <a:gd name="T6" fmla="*/ 80 w 140"/>
                <a:gd name="T7" fmla="*/ 13 h 15"/>
                <a:gd name="T8" fmla="*/ 106 w 140"/>
                <a:gd name="T9" fmla="*/ 15 h 15"/>
                <a:gd name="T10" fmla="*/ 140 w 140"/>
                <a:gd name="T11" fmla="*/ 8 h 15"/>
                <a:gd name="T12" fmla="*/ 133 w 140"/>
                <a:gd name="T13" fmla="*/ 4 h 15"/>
                <a:gd name="T14" fmla="*/ 81 w 140"/>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5">
                  <a:moveTo>
                    <a:pt x="81" y="7"/>
                  </a:moveTo>
                  <a:cubicBezTo>
                    <a:pt x="41" y="0"/>
                    <a:pt x="5" y="4"/>
                    <a:pt x="0" y="8"/>
                  </a:cubicBezTo>
                  <a:cubicBezTo>
                    <a:pt x="4" y="13"/>
                    <a:pt x="4" y="13"/>
                    <a:pt x="4" y="13"/>
                  </a:cubicBezTo>
                  <a:cubicBezTo>
                    <a:pt x="7" y="11"/>
                    <a:pt x="39" y="6"/>
                    <a:pt x="80" y="13"/>
                  </a:cubicBezTo>
                  <a:cubicBezTo>
                    <a:pt x="90" y="14"/>
                    <a:pt x="99" y="15"/>
                    <a:pt x="106" y="15"/>
                  </a:cubicBezTo>
                  <a:cubicBezTo>
                    <a:pt x="129" y="15"/>
                    <a:pt x="140" y="8"/>
                    <a:pt x="140" y="8"/>
                  </a:cubicBezTo>
                  <a:cubicBezTo>
                    <a:pt x="133" y="4"/>
                    <a:pt x="133" y="4"/>
                    <a:pt x="133" y="4"/>
                  </a:cubicBezTo>
                  <a:cubicBezTo>
                    <a:pt x="131" y="5"/>
                    <a:pt x="121" y="13"/>
                    <a:pt x="8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grpSp>
    </p:spTree>
    <p:extLst>
      <p:ext uri="{BB962C8B-B14F-4D97-AF65-F5344CB8AC3E}">
        <p14:creationId xmlns:p14="http://schemas.microsoft.com/office/powerpoint/2010/main" val="112003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3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graphicFrame>
        <p:nvGraphicFramePr>
          <p:cNvPr id="2" name="对象 2"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1747"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文本框 3"/>
          <p:cNvSpPr txBox="1">
            <a:spLocks noChangeArrowheads="1"/>
          </p:cNvSpPr>
          <p:nvPr userDrawn="1"/>
        </p:nvSpPr>
        <p:spPr bwMode="auto">
          <a:xfrm>
            <a:off x="2942168" y="548218"/>
            <a:ext cx="6618661" cy="69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5" tIns="60957" rIns="121915" bIns="60957">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32">
              <a:defRPr/>
            </a:pPr>
            <a:r>
              <a:rPr lang="en-US" altLang="zh-CN" sz="3733" dirty="0" smtClean="0">
                <a:solidFill>
                  <a:prstClr val="white"/>
                </a:solidFill>
                <a:latin typeface="Arial" panose="020B0604020202020204" pitchFamily="34" charset="0"/>
                <a:cs typeface="Arial" panose="020B0604020202020204" pitchFamily="34" charset="0"/>
              </a:rPr>
              <a:t>Please Add Your </a:t>
            </a:r>
            <a:r>
              <a:rPr lang="en-US" altLang="zh-CN" sz="3733" b="1" dirty="0" smtClean="0">
                <a:solidFill>
                  <a:prstClr val="white"/>
                </a:solidFill>
                <a:latin typeface="Arial" panose="020B0604020202020204" pitchFamily="34" charset="0"/>
                <a:cs typeface="Arial" panose="020B0604020202020204" pitchFamily="34" charset="0"/>
              </a:rPr>
              <a:t>Title In Here</a:t>
            </a:r>
            <a:endParaRPr lang="zh-CN" altLang="en-US" sz="3733" b="1" dirty="0">
              <a:solidFill>
                <a:prstClr val="white"/>
              </a:solidFill>
              <a:latin typeface="Arial" panose="020B0604020202020204" pitchFamily="34" charset="0"/>
              <a:cs typeface="Arial" panose="020B0604020202020204" pitchFamily="34" charset="0"/>
            </a:endParaRPr>
          </a:p>
        </p:txBody>
      </p:sp>
      <p:sp>
        <p:nvSpPr>
          <p:cNvPr id="4" name="文本框 4"/>
          <p:cNvSpPr txBox="1">
            <a:spLocks noChangeArrowheads="1"/>
          </p:cNvSpPr>
          <p:nvPr userDrawn="1"/>
        </p:nvSpPr>
        <p:spPr bwMode="auto">
          <a:xfrm>
            <a:off x="4868336" y="1202267"/>
            <a:ext cx="2346145" cy="32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5" tIns="60957" rIns="121915" bIns="60957">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914332">
              <a:defRPr/>
            </a:pPr>
            <a:r>
              <a:rPr lang="en-US" altLang="zh-CN" sz="1333" dirty="0" smtClean="0">
                <a:solidFill>
                  <a:prstClr val="white"/>
                </a:solidFill>
                <a:latin typeface="Arial" panose="020B0604020202020204" pitchFamily="34" charset="0"/>
                <a:cs typeface="Arial" panose="020B0604020202020204" pitchFamily="34" charset="0"/>
              </a:rPr>
              <a:t>please add your title in here</a:t>
            </a:r>
            <a:endParaRPr lang="zh-CN" altLang="en-US" sz="1333" dirty="0">
              <a:solidFill>
                <a:prstClr val="white"/>
              </a:solidFill>
              <a:latin typeface="Arial" panose="020B0604020202020204" pitchFamily="34" charset="0"/>
              <a:cs typeface="Arial" panose="020B0604020202020204" pitchFamily="34" charset="0"/>
            </a:endParaRPr>
          </a:p>
        </p:txBody>
      </p:sp>
      <p:grpSp>
        <p:nvGrpSpPr>
          <p:cNvPr id="5" name="组合 4"/>
          <p:cNvGrpSpPr/>
          <p:nvPr userDrawn="1"/>
        </p:nvGrpSpPr>
        <p:grpSpPr>
          <a:xfrm>
            <a:off x="11431272" y="5839463"/>
            <a:ext cx="387349" cy="488948"/>
            <a:chOff x="4481513" y="4638676"/>
            <a:chExt cx="290512" cy="366711"/>
          </a:xfrm>
          <a:solidFill>
            <a:schemeClr val="bg1"/>
          </a:solidFill>
        </p:grpSpPr>
        <p:sp>
          <p:nvSpPr>
            <p:cNvPr id="6" name="Freeform 5"/>
            <p:cNvSpPr>
              <a:spLocks/>
            </p:cNvSpPr>
            <p:nvPr/>
          </p:nvSpPr>
          <p:spPr bwMode="auto">
            <a:xfrm>
              <a:off x="4598988" y="4784725"/>
              <a:ext cx="46038" cy="23812"/>
            </a:xfrm>
            <a:custGeom>
              <a:avLst/>
              <a:gdLst>
                <a:gd name="T0" fmla="*/ 0 w 29"/>
                <a:gd name="T1" fmla="*/ 13 h 15"/>
                <a:gd name="T2" fmla="*/ 18 w 29"/>
                <a:gd name="T3" fmla="*/ 15 h 15"/>
                <a:gd name="T4" fmla="*/ 29 w 29"/>
                <a:gd name="T5" fmla="*/ 1 h 15"/>
                <a:gd name="T6" fmla="*/ 14 w 29"/>
                <a:gd name="T7" fmla="*/ 0 h 15"/>
                <a:gd name="T8" fmla="*/ 0 w 29"/>
                <a:gd name="T9" fmla="*/ 13 h 15"/>
              </a:gdLst>
              <a:ahLst/>
              <a:cxnLst>
                <a:cxn ang="0">
                  <a:pos x="T0" y="T1"/>
                </a:cxn>
                <a:cxn ang="0">
                  <a:pos x="T2" y="T3"/>
                </a:cxn>
                <a:cxn ang="0">
                  <a:pos x="T4" y="T5"/>
                </a:cxn>
                <a:cxn ang="0">
                  <a:pos x="T6" y="T7"/>
                </a:cxn>
                <a:cxn ang="0">
                  <a:pos x="T8" y="T9"/>
                </a:cxn>
              </a:cxnLst>
              <a:rect l="0" t="0" r="r" b="b"/>
              <a:pathLst>
                <a:path w="29" h="15">
                  <a:moveTo>
                    <a:pt x="0" y="13"/>
                  </a:moveTo>
                  <a:lnTo>
                    <a:pt x="18" y="15"/>
                  </a:lnTo>
                  <a:lnTo>
                    <a:pt x="29" y="1"/>
                  </a:lnTo>
                  <a:lnTo>
                    <a:pt x="14"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7" name="Freeform 6"/>
            <p:cNvSpPr>
              <a:spLocks/>
            </p:cNvSpPr>
            <p:nvPr/>
          </p:nvSpPr>
          <p:spPr bwMode="auto">
            <a:xfrm>
              <a:off x="4562475" y="4962525"/>
              <a:ext cx="50800" cy="42862"/>
            </a:xfrm>
            <a:custGeom>
              <a:avLst/>
              <a:gdLst>
                <a:gd name="T0" fmla="*/ 6 w 32"/>
                <a:gd name="T1" fmla="*/ 0 h 27"/>
                <a:gd name="T2" fmla="*/ 0 w 32"/>
                <a:gd name="T3" fmla="*/ 27 h 27"/>
                <a:gd name="T4" fmla="*/ 32 w 32"/>
                <a:gd name="T5" fmla="*/ 0 h 27"/>
                <a:gd name="T6" fmla="*/ 6 w 32"/>
                <a:gd name="T7" fmla="*/ 0 h 27"/>
              </a:gdLst>
              <a:ahLst/>
              <a:cxnLst>
                <a:cxn ang="0">
                  <a:pos x="T0" y="T1"/>
                </a:cxn>
                <a:cxn ang="0">
                  <a:pos x="T2" y="T3"/>
                </a:cxn>
                <a:cxn ang="0">
                  <a:pos x="T4" y="T5"/>
                </a:cxn>
                <a:cxn ang="0">
                  <a:pos x="T6" y="T7"/>
                </a:cxn>
              </a:cxnLst>
              <a:rect l="0" t="0" r="r" b="b"/>
              <a:pathLst>
                <a:path w="32" h="27">
                  <a:moveTo>
                    <a:pt x="6" y="0"/>
                  </a:moveTo>
                  <a:lnTo>
                    <a:pt x="0" y="27"/>
                  </a:lnTo>
                  <a:lnTo>
                    <a:pt x="32"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8" name="Freeform 7"/>
            <p:cNvSpPr>
              <a:spLocks/>
            </p:cNvSpPr>
            <p:nvPr/>
          </p:nvSpPr>
          <p:spPr bwMode="auto">
            <a:xfrm>
              <a:off x="4591050" y="4962525"/>
              <a:ext cx="107950" cy="38100"/>
            </a:xfrm>
            <a:custGeom>
              <a:avLst/>
              <a:gdLst>
                <a:gd name="T0" fmla="*/ 58 w 68"/>
                <a:gd name="T1" fmla="*/ 0 h 24"/>
                <a:gd name="T2" fmla="*/ 31 w 68"/>
                <a:gd name="T3" fmla="*/ 0 h 24"/>
                <a:gd name="T4" fmla="*/ 0 w 68"/>
                <a:gd name="T5" fmla="*/ 24 h 24"/>
                <a:gd name="T6" fmla="*/ 68 w 68"/>
                <a:gd name="T7" fmla="*/ 24 h 24"/>
                <a:gd name="T8" fmla="*/ 47 w 68"/>
                <a:gd name="T9" fmla="*/ 11 h 24"/>
                <a:gd name="T10" fmla="*/ 58 w 68"/>
                <a:gd name="T11" fmla="*/ 0 h 24"/>
              </a:gdLst>
              <a:ahLst/>
              <a:cxnLst>
                <a:cxn ang="0">
                  <a:pos x="T0" y="T1"/>
                </a:cxn>
                <a:cxn ang="0">
                  <a:pos x="T2" y="T3"/>
                </a:cxn>
                <a:cxn ang="0">
                  <a:pos x="T4" y="T5"/>
                </a:cxn>
                <a:cxn ang="0">
                  <a:pos x="T6" y="T7"/>
                </a:cxn>
                <a:cxn ang="0">
                  <a:pos x="T8" y="T9"/>
                </a:cxn>
                <a:cxn ang="0">
                  <a:pos x="T10" y="T11"/>
                </a:cxn>
              </a:cxnLst>
              <a:rect l="0" t="0" r="r" b="b"/>
              <a:pathLst>
                <a:path w="68" h="24">
                  <a:moveTo>
                    <a:pt x="58" y="0"/>
                  </a:moveTo>
                  <a:lnTo>
                    <a:pt x="31" y="0"/>
                  </a:lnTo>
                  <a:lnTo>
                    <a:pt x="0" y="24"/>
                  </a:lnTo>
                  <a:lnTo>
                    <a:pt x="68" y="24"/>
                  </a:lnTo>
                  <a:lnTo>
                    <a:pt x="47" y="11"/>
                  </a:lnTo>
                  <a:lnTo>
                    <a:pt x="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9" name="Freeform 8"/>
            <p:cNvSpPr>
              <a:spLocks/>
            </p:cNvSpPr>
            <p:nvPr/>
          </p:nvSpPr>
          <p:spPr bwMode="auto">
            <a:xfrm>
              <a:off x="4491038" y="4638676"/>
              <a:ext cx="263525" cy="258762"/>
            </a:xfrm>
            <a:custGeom>
              <a:avLst/>
              <a:gdLst>
                <a:gd name="T0" fmla="*/ 123 w 166"/>
                <a:gd name="T1" fmla="*/ 77 h 163"/>
                <a:gd name="T2" fmla="*/ 123 w 166"/>
                <a:gd name="T3" fmla="*/ 57 h 163"/>
                <a:gd name="T4" fmla="*/ 117 w 166"/>
                <a:gd name="T5" fmla="*/ 64 h 163"/>
                <a:gd name="T6" fmla="*/ 117 w 166"/>
                <a:gd name="T7" fmla="*/ 43 h 163"/>
                <a:gd name="T8" fmla="*/ 109 w 166"/>
                <a:gd name="T9" fmla="*/ 53 h 163"/>
                <a:gd name="T10" fmla="*/ 109 w 166"/>
                <a:gd name="T11" fmla="*/ 30 h 163"/>
                <a:gd name="T12" fmla="*/ 101 w 166"/>
                <a:gd name="T13" fmla="*/ 44 h 163"/>
                <a:gd name="T14" fmla="*/ 77 w 166"/>
                <a:gd name="T15" fmla="*/ 10 h 163"/>
                <a:gd name="T16" fmla="*/ 76 w 166"/>
                <a:gd name="T17" fmla="*/ 62 h 163"/>
                <a:gd name="T18" fmla="*/ 75 w 166"/>
                <a:gd name="T19" fmla="*/ 62 h 163"/>
                <a:gd name="T20" fmla="*/ 6 w 166"/>
                <a:gd name="T21" fmla="*/ 0 h 163"/>
                <a:gd name="T22" fmla="*/ 59 w 166"/>
                <a:gd name="T23" fmla="*/ 76 h 163"/>
                <a:gd name="T24" fmla="*/ 0 w 166"/>
                <a:gd name="T25" fmla="*/ 125 h 163"/>
                <a:gd name="T26" fmla="*/ 37 w 166"/>
                <a:gd name="T27" fmla="*/ 163 h 163"/>
                <a:gd name="T28" fmla="*/ 65 w 166"/>
                <a:gd name="T29" fmla="*/ 144 h 163"/>
                <a:gd name="T30" fmla="*/ 62 w 166"/>
                <a:gd name="T31" fmla="*/ 153 h 163"/>
                <a:gd name="T32" fmla="*/ 72 w 166"/>
                <a:gd name="T33" fmla="*/ 153 h 163"/>
                <a:gd name="T34" fmla="*/ 75 w 166"/>
                <a:gd name="T35" fmla="*/ 143 h 163"/>
                <a:gd name="T36" fmla="*/ 109 w 166"/>
                <a:gd name="T37" fmla="*/ 126 h 163"/>
                <a:gd name="T38" fmla="*/ 102 w 166"/>
                <a:gd name="T39" fmla="*/ 116 h 163"/>
                <a:gd name="T40" fmla="*/ 80 w 166"/>
                <a:gd name="T41" fmla="*/ 131 h 163"/>
                <a:gd name="T42" fmla="*/ 61 w 166"/>
                <a:gd name="T43" fmla="*/ 129 h 163"/>
                <a:gd name="T44" fmla="*/ 35 w 166"/>
                <a:gd name="T45" fmla="*/ 148 h 163"/>
                <a:gd name="T46" fmla="*/ 17 w 166"/>
                <a:gd name="T47" fmla="*/ 126 h 163"/>
                <a:gd name="T48" fmla="*/ 89 w 166"/>
                <a:gd name="T49" fmla="*/ 72 h 163"/>
                <a:gd name="T50" fmla="*/ 89 w 166"/>
                <a:gd name="T51" fmla="*/ 46 h 163"/>
                <a:gd name="T52" fmla="*/ 147 w 166"/>
                <a:gd name="T53" fmla="*/ 133 h 163"/>
                <a:gd name="T54" fmla="*/ 116 w 166"/>
                <a:gd name="T55" fmla="*/ 156 h 163"/>
                <a:gd name="T56" fmla="*/ 136 w 166"/>
                <a:gd name="T57" fmla="*/ 156 h 163"/>
                <a:gd name="T58" fmla="*/ 166 w 166"/>
                <a:gd name="T59" fmla="*/ 132 h 163"/>
                <a:gd name="T60" fmla="*/ 123 w 166"/>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6" h="163">
                  <a:moveTo>
                    <a:pt x="123" y="77"/>
                  </a:moveTo>
                  <a:lnTo>
                    <a:pt x="123" y="57"/>
                  </a:lnTo>
                  <a:lnTo>
                    <a:pt x="117" y="64"/>
                  </a:lnTo>
                  <a:lnTo>
                    <a:pt x="117" y="43"/>
                  </a:lnTo>
                  <a:lnTo>
                    <a:pt x="109" y="53"/>
                  </a:lnTo>
                  <a:lnTo>
                    <a:pt x="109" y="30"/>
                  </a:lnTo>
                  <a:lnTo>
                    <a:pt x="101" y="44"/>
                  </a:lnTo>
                  <a:lnTo>
                    <a:pt x="77" y="10"/>
                  </a:lnTo>
                  <a:lnTo>
                    <a:pt x="76" y="62"/>
                  </a:lnTo>
                  <a:lnTo>
                    <a:pt x="75" y="62"/>
                  </a:lnTo>
                  <a:lnTo>
                    <a:pt x="6" y="0"/>
                  </a:lnTo>
                  <a:lnTo>
                    <a:pt x="59" y="76"/>
                  </a:lnTo>
                  <a:lnTo>
                    <a:pt x="0" y="125"/>
                  </a:lnTo>
                  <a:lnTo>
                    <a:pt x="37" y="163"/>
                  </a:lnTo>
                  <a:lnTo>
                    <a:pt x="65" y="144"/>
                  </a:lnTo>
                  <a:lnTo>
                    <a:pt x="62" y="153"/>
                  </a:lnTo>
                  <a:lnTo>
                    <a:pt x="72" y="153"/>
                  </a:lnTo>
                  <a:lnTo>
                    <a:pt x="75" y="143"/>
                  </a:lnTo>
                  <a:lnTo>
                    <a:pt x="109" y="126"/>
                  </a:lnTo>
                  <a:lnTo>
                    <a:pt x="102" y="116"/>
                  </a:lnTo>
                  <a:lnTo>
                    <a:pt x="80" y="131"/>
                  </a:lnTo>
                  <a:lnTo>
                    <a:pt x="61" y="129"/>
                  </a:lnTo>
                  <a:lnTo>
                    <a:pt x="35" y="148"/>
                  </a:lnTo>
                  <a:lnTo>
                    <a:pt x="17" y="126"/>
                  </a:lnTo>
                  <a:lnTo>
                    <a:pt x="89" y="72"/>
                  </a:lnTo>
                  <a:lnTo>
                    <a:pt x="89" y="46"/>
                  </a:lnTo>
                  <a:lnTo>
                    <a:pt x="147" y="133"/>
                  </a:lnTo>
                  <a:lnTo>
                    <a:pt x="116" y="156"/>
                  </a:lnTo>
                  <a:lnTo>
                    <a:pt x="136" y="156"/>
                  </a:lnTo>
                  <a:lnTo>
                    <a:pt x="166" y="132"/>
                  </a:lnTo>
                  <a:lnTo>
                    <a:pt x="123"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0" name="Freeform 9"/>
            <p:cNvSpPr>
              <a:spLocks/>
            </p:cNvSpPr>
            <p:nvPr/>
          </p:nvSpPr>
          <p:spPr bwMode="auto">
            <a:xfrm>
              <a:off x="4549775" y="4932363"/>
              <a:ext cx="12700" cy="9525"/>
            </a:xfrm>
            <a:custGeom>
              <a:avLst/>
              <a:gdLst>
                <a:gd name="T0" fmla="*/ 1 w 8"/>
                <a:gd name="T1" fmla="*/ 0 h 6"/>
                <a:gd name="T2" fmla="*/ 0 w 8"/>
                <a:gd name="T3" fmla="*/ 6 h 6"/>
                <a:gd name="T4" fmla="*/ 6 w 8"/>
                <a:gd name="T5" fmla="*/ 6 h 6"/>
                <a:gd name="T6" fmla="*/ 8 w 8"/>
                <a:gd name="T7" fmla="*/ 0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0" y="6"/>
                  </a:lnTo>
                  <a:lnTo>
                    <a:pt x="6" y="6"/>
                  </a:lnTo>
                  <a:lnTo>
                    <a:pt x="8"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1" name="Freeform 10"/>
            <p:cNvSpPr>
              <a:spLocks/>
            </p:cNvSpPr>
            <p:nvPr/>
          </p:nvSpPr>
          <p:spPr bwMode="auto">
            <a:xfrm>
              <a:off x="4564063" y="4932363"/>
              <a:ext cx="14288" cy="9525"/>
            </a:xfrm>
            <a:custGeom>
              <a:avLst/>
              <a:gdLst>
                <a:gd name="T0" fmla="*/ 2 w 9"/>
                <a:gd name="T1" fmla="*/ 0 h 6"/>
                <a:gd name="T2" fmla="*/ 0 w 9"/>
                <a:gd name="T3" fmla="*/ 6 h 6"/>
                <a:gd name="T4" fmla="*/ 7 w 9"/>
                <a:gd name="T5" fmla="*/ 6 h 6"/>
                <a:gd name="T6" fmla="*/ 9 w 9"/>
                <a:gd name="T7" fmla="*/ 0 h 6"/>
                <a:gd name="T8" fmla="*/ 2 w 9"/>
                <a:gd name="T9" fmla="*/ 0 h 6"/>
              </a:gdLst>
              <a:ahLst/>
              <a:cxnLst>
                <a:cxn ang="0">
                  <a:pos x="T0" y="T1"/>
                </a:cxn>
                <a:cxn ang="0">
                  <a:pos x="T2" y="T3"/>
                </a:cxn>
                <a:cxn ang="0">
                  <a:pos x="T4" y="T5"/>
                </a:cxn>
                <a:cxn ang="0">
                  <a:pos x="T6" y="T7"/>
                </a:cxn>
                <a:cxn ang="0">
                  <a:pos x="T8" y="T9"/>
                </a:cxn>
              </a:cxnLst>
              <a:rect l="0" t="0" r="r" b="b"/>
              <a:pathLst>
                <a:path w="9" h="6">
                  <a:moveTo>
                    <a:pt x="2" y="0"/>
                  </a:moveTo>
                  <a:lnTo>
                    <a:pt x="0" y="6"/>
                  </a:lnTo>
                  <a:lnTo>
                    <a:pt x="7" y="6"/>
                  </a:lnTo>
                  <a:lnTo>
                    <a:pt x="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2" name="Freeform 11"/>
            <p:cNvSpPr>
              <a:spLocks/>
            </p:cNvSpPr>
            <p:nvPr/>
          </p:nvSpPr>
          <p:spPr bwMode="auto">
            <a:xfrm>
              <a:off x="4578350" y="4932363"/>
              <a:ext cx="14288" cy="9525"/>
            </a:xfrm>
            <a:custGeom>
              <a:avLst/>
              <a:gdLst>
                <a:gd name="T0" fmla="*/ 2 w 9"/>
                <a:gd name="T1" fmla="*/ 0 h 6"/>
                <a:gd name="T2" fmla="*/ 0 w 9"/>
                <a:gd name="T3" fmla="*/ 6 h 6"/>
                <a:gd name="T4" fmla="*/ 7 w 9"/>
                <a:gd name="T5" fmla="*/ 6 h 6"/>
                <a:gd name="T6" fmla="*/ 9 w 9"/>
                <a:gd name="T7" fmla="*/ 0 h 6"/>
                <a:gd name="T8" fmla="*/ 2 w 9"/>
                <a:gd name="T9" fmla="*/ 0 h 6"/>
              </a:gdLst>
              <a:ahLst/>
              <a:cxnLst>
                <a:cxn ang="0">
                  <a:pos x="T0" y="T1"/>
                </a:cxn>
                <a:cxn ang="0">
                  <a:pos x="T2" y="T3"/>
                </a:cxn>
                <a:cxn ang="0">
                  <a:pos x="T4" y="T5"/>
                </a:cxn>
                <a:cxn ang="0">
                  <a:pos x="T6" y="T7"/>
                </a:cxn>
                <a:cxn ang="0">
                  <a:pos x="T8" y="T9"/>
                </a:cxn>
              </a:cxnLst>
              <a:rect l="0" t="0" r="r" b="b"/>
              <a:pathLst>
                <a:path w="9" h="6">
                  <a:moveTo>
                    <a:pt x="2" y="0"/>
                  </a:moveTo>
                  <a:lnTo>
                    <a:pt x="0" y="6"/>
                  </a:lnTo>
                  <a:lnTo>
                    <a:pt x="7" y="6"/>
                  </a:lnTo>
                  <a:lnTo>
                    <a:pt x="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3" name="Freeform 12"/>
            <p:cNvSpPr>
              <a:spLocks/>
            </p:cNvSpPr>
            <p:nvPr/>
          </p:nvSpPr>
          <p:spPr bwMode="auto">
            <a:xfrm>
              <a:off x="4594225" y="4932363"/>
              <a:ext cx="12700" cy="9525"/>
            </a:xfrm>
            <a:custGeom>
              <a:avLst/>
              <a:gdLst>
                <a:gd name="T0" fmla="*/ 1 w 8"/>
                <a:gd name="T1" fmla="*/ 0 h 6"/>
                <a:gd name="T2" fmla="*/ 0 w 8"/>
                <a:gd name="T3" fmla="*/ 6 h 6"/>
                <a:gd name="T4" fmla="*/ 6 w 8"/>
                <a:gd name="T5" fmla="*/ 6 h 6"/>
                <a:gd name="T6" fmla="*/ 8 w 8"/>
                <a:gd name="T7" fmla="*/ 0 h 6"/>
                <a:gd name="T8" fmla="*/ 1 w 8"/>
                <a:gd name="T9" fmla="*/ 0 h 6"/>
              </a:gdLst>
              <a:ahLst/>
              <a:cxnLst>
                <a:cxn ang="0">
                  <a:pos x="T0" y="T1"/>
                </a:cxn>
                <a:cxn ang="0">
                  <a:pos x="T2" y="T3"/>
                </a:cxn>
                <a:cxn ang="0">
                  <a:pos x="T4" y="T5"/>
                </a:cxn>
                <a:cxn ang="0">
                  <a:pos x="T6" y="T7"/>
                </a:cxn>
                <a:cxn ang="0">
                  <a:pos x="T8" y="T9"/>
                </a:cxn>
              </a:cxnLst>
              <a:rect l="0" t="0" r="r" b="b"/>
              <a:pathLst>
                <a:path w="8" h="6">
                  <a:moveTo>
                    <a:pt x="1" y="0"/>
                  </a:moveTo>
                  <a:lnTo>
                    <a:pt x="0" y="6"/>
                  </a:lnTo>
                  <a:lnTo>
                    <a:pt x="6" y="6"/>
                  </a:lnTo>
                  <a:lnTo>
                    <a:pt x="8"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4" name="Freeform 13"/>
            <p:cNvSpPr>
              <a:spLocks noEditPoints="1"/>
            </p:cNvSpPr>
            <p:nvPr/>
          </p:nvSpPr>
          <p:spPr bwMode="auto">
            <a:xfrm>
              <a:off x="4484688" y="4903788"/>
              <a:ext cx="58738" cy="38100"/>
            </a:xfrm>
            <a:custGeom>
              <a:avLst/>
              <a:gdLst>
                <a:gd name="T0" fmla="*/ 60 w 60"/>
                <a:gd name="T1" fmla="*/ 34 h 39"/>
                <a:gd name="T2" fmla="*/ 36 w 60"/>
                <a:gd name="T3" fmla="*/ 34 h 39"/>
                <a:gd name="T4" fmla="*/ 36 w 60"/>
                <a:gd name="T5" fmla="*/ 29 h 39"/>
                <a:gd name="T6" fmla="*/ 60 w 60"/>
                <a:gd name="T7" fmla="*/ 29 h 39"/>
                <a:gd name="T8" fmla="*/ 60 w 60"/>
                <a:gd name="T9" fmla="*/ 23 h 39"/>
                <a:gd name="T10" fmla="*/ 36 w 60"/>
                <a:gd name="T11" fmla="*/ 23 h 39"/>
                <a:gd name="T12" fmla="*/ 36 w 60"/>
                <a:gd name="T13" fmla="*/ 21 h 39"/>
                <a:gd name="T14" fmla="*/ 55 w 60"/>
                <a:gd name="T15" fmla="*/ 21 h 39"/>
                <a:gd name="T16" fmla="*/ 60 w 60"/>
                <a:gd name="T17" fmla="*/ 16 h 39"/>
                <a:gd name="T18" fmla="*/ 60 w 60"/>
                <a:gd name="T19" fmla="*/ 0 h 39"/>
                <a:gd name="T20" fmla="*/ 0 w 60"/>
                <a:gd name="T21" fmla="*/ 0 h 39"/>
                <a:gd name="T22" fmla="*/ 0 w 60"/>
                <a:gd name="T23" fmla="*/ 21 h 39"/>
                <a:gd name="T24" fmla="*/ 24 w 60"/>
                <a:gd name="T25" fmla="*/ 21 h 39"/>
                <a:gd name="T26" fmla="*/ 24 w 60"/>
                <a:gd name="T27" fmla="*/ 23 h 39"/>
                <a:gd name="T28" fmla="*/ 0 w 60"/>
                <a:gd name="T29" fmla="*/ 23 h 39"/>
                <a:gd name="T30" fmla="*/ 0 w 60"/>
                <a:gd name="T31" fmla="*/ 29 h 39"/>
                <a:gd name="T32" fmla="*/ 24 w 60"/>
                <a:gd name="T33" fmla="*/ 29 h 39"/>
                <a:gd name="T34" fmla="*/ 24 w 60"/>
                <a:gd name="T35" fmla="*/ 34 h 39"/>
                <a:gd name="T36" fmla="*/ 0 w 60"/>
                <a:gd name="T37" fmla="*/ 34 h 39"/>
                <a:gd name="T38" fmla="*/ 0 w 60"/>
                <a:gd name="T39" fmla="*/ 39 h 39"/>
                <a:gd name="T40" fmla="*/ 60 w 60"/>
                <a:gd name="T41" fmla="*/ 39 h 39"/>
                <a:gd name="T42" fmla="*/ 60 w 60"/>
                <a:gd name="T43" fmla="*/ 34 h 39"/>
                <a:gd name="T44" fmla="*/ 36 w 60"/>
                <a:gd name="T45" fmla="*/ 5 h 39"/>
                <a:gd name="T46" fmla="*/ 49 w 60"/>
                <a:gd name="T47" fmla="*/ 5 h 39"/>
                <a:gd name="T48" fmla="*/ 49 w 60"/>
                <a:gd name="T49" fmla="*/ 14 h 39"/>
                <a:gd name="T50" fmla="*/ 46 w 60"/>
                <a:gd name="T51" fmla="*/ 16 h 39"/>
                <a:gd name="T52" fmla="*/ 46 w 60"/>
                <a:gd name="T53" fmla="*/ 16 h 39"/>
                <a:gd name="T54" fmla="*/ 47 w 60"/>
                <a:gd name="T55" fmla="*/ 6 h 39"/>
                <a:gd name="T56" fmla="*/ 40 w 60"/>
                <a:gd name="T57" fmla="*/ 6 h 39"/>
                <a:gd name="T58" fmla="*/ 38 w 60"/>
                <a:gd name="T59" fmla="*/ 16 h 39"/>
                <a:gd name="T60" fmla="*/ 36 w 60"/>
                <a:gd name="T61" fmla="*/ 16 h 39"/>
                <a:gd name="T62" fmla="*/ 36 w 60"/>
                <a:gd name="T63" fmla="*/ 5 h 39"/>
                <a:gd name="T64" fmla="*/ 24 w 60"/>
                <a:gd name="T65" fmla="*/ 16 h 39"/>
                <a:gd name="T66" fmla="*/ 22 w 60"/>
                <a:gd name="T67" fmla="*/ 16 h 39"/>
                <a:gd name="T68" fmla="*/ 20 w 60"/>
                <a:gd name="T69" fmla="*/ 6 h 39"/>
                <a:gd name="T70" fmla="*/ 12 w 60"/>
                <a:gd name="T71" fmla="*/ 6 h 39"/>
                <a:gd name="T72" fmla="*/ 14 w 60"/>
                <a:gd name="T73" fmla="*/ 16 h 39"/>
                <a:gd name="T74" fmla="*/ 11 w 60"/>
                <a:gd name="T75" fmla="*/ 16 h 39"/>
                <a:gd name="T76" fmla="*/ 11 w 60"/>
                <a:gd name="T77" fmla="*/ 5 h 39"/>
                <a:gd name="T78" fmla="*/ 24 w 60"/>
                <a:gd name="T79" fmla="*/ 5 h 39"/>
                <a:gd name="T80" fmla="*/ 24 w 60"/>
                <a:gd name="T81"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39">
                  <a:moveTo>
                    <a:pt x="60" y="34"/>
                  </a:moveTo>
                  <a:cubicBezTo>
                    <a:pt x="36" y="34"/>
                    <a:pt x="36" y="34"/>
                    <a:pt x="36" y="34"/>
                  </a:cubicBezTo>
                  <a:cubicBezTo>
                    <a:pt x="36" y="29"/>
                    <a:pt x="36" y="29"/>
                    <a:pt x="36" y="29"/>
                  </a:cubicBezTo>
                  <a:cubicBezTo>
                    <a:pt x="60" y="29"/>
                    <a:pt x="60" y="29"/>
                    <a:pt x="60" y="29"/>
                  </a:cubicBezTo>
                  <a:cubicBezTo>
                    <a:pt x="60" y="23"/>
                    <a:pt x="60" y="23"/>
                    <a:pt x="60" y="23"/>
                  </a:cubicBezTo>
                  <a:cubicBezTo>
                    <a:pt x="36" y="23"/>
                    <a:pt x="36" y="23"/>
                    <a:pt x="36" y="23"/>
                  </a:cubicBezTo>
                  <a:cubicBezTo>
                    <a:pt x="36" y="21"/>
                    <a:pt x="36" y="21"/>
                    <a:pt x="36" y="21"/>
                  </a:cubicBezTo>
                  <a:cubicBezTo>
                    <a:pt x="55" y="21"/>
                    <a:pt x="55" y="21"/>
                    <a:pt x="55" y="21"/>
                  </a:cubicBezTo>
                  <a:cubicBezTo>
                    <a:pt x="59" y="21"/>
                    <a:pt x="60" y="20"/>
                    <a:pt x="60" y="16"/>
                  </a:cubicBezTo>
                  <a:cubicBezTo>
                    <a:pt x="60" y="0"/>
                    <a:pt x="60" y="0"/>
                    <a:pt x="60" y="0"/>
                  </a:cubicBezTo>
                  <a:cubicBezTo>
                    <a:pt x="0" y="0"/>
                    <a:pt x="0" y="0"/>
                    <a:pt x="0" y="0"/>
                  </a:cubicBezTo>
                  <a:cubicBezTo>
                    <a:pt x="0" y="21"/>
                    <a:pt x="0" y="21"/>
                    <a:pt x="0" y="21"/>
                  </a:cubicBezTo>
                  <a:cubicBezTo>
                    <a:pt x="24" y="21"/>
                    <a:pt x="24" y="21"/>
                    <a:pt x="24" y="21"/>
                  </a:cubicBezTo>
                  <a:cubicBezTo>
                    <a:pt x="24" y="23"/>
                    <a:pt x="24" y="23"/>
                    <a:pt x="24" y="23"/>
                  </a:cubicBezTo>
                  <a:cubicBezTo>
                    <a:pt x="0" y="23"/>
                    <a:pt x="0" y="23"/>
                    <a:pt x="0" y="23"/>
                  </a:cubicBezTo>
                  <a:cubicBezTo>
                    <a:pt x="0" y="29"/>
                    <a:pt x="0" y="29"/>
                    <a:pt x="0" y="29"/>
                  </a:cubicBezTo>
                  <a:cubicBezTo>
                    <a:pt x="24" y="29"/>
                    <a:pt x="24" y="29"/>
                    <a:pt x="24" y="29"/>
                  </a:cubicBezTo>
                  <a:cubicBezTo>
                    <a:pt x="24" y="34"/>
                    <a:pt x="24" y="34"/>
                    <a:pt x="24" y="34"/>
                  </a:cubicBezTo>
                  <a:cubicBezTo>
                    <a:pt x="0" y="34"/>
                    <a:pt x="0" y="34"/>
                    <a:pt x="0" y="34"/>
                  </a:cubicBezTo>
                  <a:cubicBezTo>
                    <a:pt x="0" y="39"/>
                    <a:pt x="0" y="39"/>
                    <a:pt x="0" y="39"/>
                  </a:cubicBezTo>
                  <a:cubicBezTo>
                    <a:pt x="60" y="39"/>
                    <a:pt x="60" y="39"/>
                    <a:pt x="60" y="39"/>
                  </a:cubicBezTo>
                  <a:lnTo>
                    <a:pt x="60" y="34"/>
                  </a:lnTo>
                  <a:close/>
                  <a:moveTo>
                    <a:pt x="36" y="5"/>
                  </a:moveTo>
                  <a:cubicBezTo>
                    <a:pt x="49" y="5"/>
                    <a:pt x="49" y="5"/>
                    <a:pt x="49" y="5"/>
                  </a:cubicBezTo>
                  <a:cubicBezTo>
                    <a:pt x="49" y="14"/>
                    <a:pt x="49" y="14"/>
                    <a:pt x="49" y="14"/>
                  </a:cubicBezTo>
                  <a:cubicBezTo>
                    <a:pt x="49" y="16"/>
                    <a:pt x="48" y="16"/>
                    <a:pt x="46" y="16"/>
                  </a:cubicBezTo>
                  <a:cubicBezTo>
                    <a:pt x="46" y="16"/>
                    <a:pt x="46" y="16"/>
                    <a:pt x="46" y="16"/>
                  </a:cubicBezTo>
                  <a:cubicBezTo>
                    <a:pt x="47" y="6"/>
                    <a:pt x="47" y="6"/>
                    <a:pt x="47" y="6"/>
                  </a:cubicBezTo>
                  <a:cubicBezTo>
                    <a:pt x="40" y="6"/>
                    <a:pt x="40" y="6"/>
                    <a:pt x="40" y="6"/>
                  </a:cubicBezTo>
                  <a:cubicBezTo>
                    <a:pt x="38" y="16"/>
                    <a:pt x="38" y="16"/>
                    <a:pt x="38" y="16"/>
                  </a:cubicBezTo>
                  <a:cubicBezTo>
                    <a:pt x="36" y="16"/>
                    <a:pt x="36" y="16"/>
                    <a:pt x="36" y="16"/>
                  </a:cubicBezTo>
                  <a:lnTo>
                    <a:pt x="36" y="5"/>
                  </a:lnTo>
                  <a:close/>
                  <a:moveTo>
                    <a:pt x="24" y="16"/>
                  </a:moveTo>
                  <a:cubicBezTo>
                    <a:pt x="22" y="16"/>
                    <a:pt x="22" y="16"/>
                    <a:pt x="22" y="16"/>
                  </a:cubicBezTo>
                  <a:cubicBezTo>
                    <a:pt x="20" y="6"/>
                    <a:pt x="20" y="6"/>
                    <a:pt x="20" y="6"/>
                  </a:cubicBezTo>
                  <a:cubicBezTo>
                    <a:pt x="12" y="6"/>
                    <a:pt x="12" y="6"/>
                    <a:pt x="12" y="6"/>
                  </a:cubicBezTo>
                  <a:cubicBezTo>
                    <a:pt x="14" y="16"/>
                    <a:pt x="14" y="16"/>
                    <a:pt x="14" y="16"/>
                  </a:cubicBezTo>
                  <a:cubicBezTo>
                    <a:pt x="11" y="16"/>
                    <a:pt x="11" y="16"/>
                    <a:pt x="11" y="16"/>
                  </a:cubicBezTo>
                  <a:cubicBezTo>
                    <a:pt x="11" y="5"/>
                    <a:pt x="11" y="5"/>
                    <a:pt x="11" y="5"/>
                  </a:cubicBezTo>
                  <a:cubicBezTo>
                    <a:pt x="24" y="5"/>
                    <a:pt x="24" y="5"/>
                    <a:pt x="24" y="5"/>
                  </a:cubicBezTo>
                  <a:lnTo>
                    <a:pt x="2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5" name="Freeform 14"/>
            <p:cNvSpPr>
              <a:spLocks/>
            </p:cNvSpPr>
            <p:nvPr/>
          </p:nvSpPr>
          <p:spPr bwMode="auto">
            <a:xfrm>
              <a:off x="4546600" y="4903788"/>
              <a:ext cx="77788" cy="15875"/>
            </a:xfrm>
            <a:custGeom>
              <a:avLst/>
              <a:gdLst>
                <a:gd name="T0" fmla="*/ 0 w 49"/>
                <a:gd name="T1" fmla="*/ 3 h 10"/>
                <a:gd name="T2" fmla="*/ 40 w 49"/>
                <a:gd name="T3" fmla="*/ 3 h 10"/>
                <a:gd name="T4" fmla="*/ 40 w 49"/>
                <a:gd name="T5" fmla="*/ 10 h 10"/>
                <a:gd name="T6" fmla="*/ 48 w 49"/>
                <a:gd name="T7" fmla="*/ 10 h 10"/>
                <a:gd name="T8" fmla="*/ 49 w 49"/>
                <a:gd name="T9" fmla="*/ 0 h 10"/>
                <a:gd name="T10" fmla="*/ 0 w 49"/>
                <a:gd name="T11" fmla="*/ 0 h 10"/>
                <a:gd name="T12" fmla="*/ 0 w 49"/>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49" h="10">
                  <a:moveTo>
                    <a:pt x="0" y="3"/>
                  </a:moveTo>
                  <a:lnTo>
                    <a:pt x="40" y="3"/>
                  </a:lnTo>
                  <a:lnTo>
                    <a:pt x="40" y="10"/>
                  </a:lnTo>
                  <a:lnTo>
                    <a:pt x="48" y="10"/>
                  </a:lnTo>
                  <a:lnTo>
                    <a:pt x="49" y="0"/>
                  </a:lnTo>
                  <a:lnTo>
                    <a:pt x="0"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6" name="Freeform 15"/>
            <p:cNvSpPr>
              <a:spLocks/>
            </p:cNvSpPr>
            <p:nvPr/>
          </p:nvSpPr>
          <p:spPr bwMode="auto">
            <a:xfrm>
              <a:off x="4562475" y="4910138"/>
              <a:ext cx="61913" cy="41275"/>
            </a:xfrm>
            <a:custGeom>
              <a:avLst/>
              <a:gdLst>
                <a:gd name="T0" fmla="*/ 16 w 62"/>
                <a:gd name="T1" fmla="*/ 0 h 43"/>
                <a:gd name="T2" fmla="*/ 2 w 62"/>
                <a:gd name="T3" fmla="*/ 0 h 43"/>
                <a:gd name="T4" fmla="*/ 0 w 62"/>
                <a:gd name="T5" fmla="*/ 17 h 43"/>
                <a:gd name="T6" fmla="*/ 47 w 62"/>
                <a:gd name="T7" fmla="*/ 17 h 43"/>
                <a:gd name="T8" fmla="*/ 47 w 62"/>
                <a:gd name="T9" fmla="*/ 34 h 43"/>
                <a:gd name="T10" fmla="*/ 61 w 62"/>
                <a:gd name="T11" fmla="*/ 42 h 43"/>
                <a:gd name="T12" fmla="*/ 62 w 62"/>
                <a:gd name="T13" fmla="*/ 41 h 43"/>
                <a:gd name="T14" fmla="*/ 62 w 62"/>
                <a:gd name="T15" fmla="*/ 12 h 43"/>
                <a:gd name="T16" fmla="*/ 14 w 62"/>
                <a:gd name="T17" fmla="*/ 12 h 43"/>
                <a:gd name="T18" fmla="*/ 16 w 62"/>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3">
                  <a:moveTo>
                    <a:pt x="16" y="0"/>
                  </a:moveTo>
                  <a:cubicBezTo>
                    <a:pt x="2" y="0"/>
                    <a:pt x="2" y="0"/>
                    <a:pt x="2" y="0"/>
                  </a:cubicBezTo>
                  <a:cubicBezTo>
                    <a:pt x="0" y="17"/>
                    <a:pt x="0" y="17"/>
                    <a:pt x="0" y="17"/>
                  </a:cubicBezTo>
                  <a:cubicBezTo>
                    <a:pt x="47" y="17"/>
                    <a:pt x="47" y="17"/>
                    <a:pt x="47" y="17"/>
                  </a:cubicBezTo>
                  <a:cubicBezTo>
                    <a:pt x="47" y="34"/>
                    <a:pt x="47" y="34"/>
                    <a:pt x="47" y="34"/>
                  </a:cubicBezTo>
                  <a:cubicBezTo>
                    <a:pt x="47" y="34"/>
                    <a:pt x="60" y="41"/>
                    <a:pt x="61" y="42"/>
                  </a:cubicBezTo>
                  <a:cubicBezTo>
                    <a:pt x="62" y="43"/>
                    <a:pt x="62" y="41"/>
                    <a:pt x="62" y="41"/>
                  </a:cubicBezTo>
                  <a:cubicBezTo>
                    <a:pt x="62" y="12"/>
                    <a:pt x="62" y="12"/>
                    <a:pt x="62" y="12"/>
                  </a:cubicBezTo>
                  <a:cubicBezTo>
                    <a:pt x="14" y="12"/>
                    <a:pt x="14" y="12"/>
                    <a:pt x="14" y="12"/>
                  </a:cubicBez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7" name="Freeform 16"/>
            <p:cNvSpPr>
              <a:spLocks noEditPoints="1"/>
            </p:cNvSpPr>
            <p:nvPr/>
          </p:nvSpPr>
          <p:spPr bwMode="auto">
            <a:xfrm>
              <a:off x="4640263" y="4903788"/>
              <a:ext cx="33338" cy="46037"/>
            </a:xfrm>
            <a:custGeom>
              <a:avLst/>
              <a:gdLst>
                <a:gd name="T0" fmla="*/ 15 w 34"/>
                <a:gd name="T1" fmla="*/ 0 h 47"/>
                <a:gd name="T2" fmla="*/ 0 w 34"/>
                <a:gd name="T3" fmla="*/ 0 h 47"/>
                <a:gd name="T4" fmla="*/ 0 w 34"/>
                <a:gd name="T5" fmla="*/ 47 h 47"/>
                <a:gd name="T6" fmla="*/ 10 w 34"/>
                <a:gd name="T7" fmla="*/ 47 h 47"/>
                <a:gd name="T8" fmla="*/ 10 w 34"/>
                <a:gd name="T9" fmla="*/ 29 h 47"/>
                <a:gd name="T10" fmla="*/ 17 w 34"/>
                <a:gd name="T11" fmla="*/ 29 h 47"/>
                <a:gd name="T12" fmla="*/ 34 w 34"/>
                <a:gd name="T13" fmla="*/ 15 h 47"/>
                <a:gd name="T14" fmla="*/ 15 w 34"/>
                <a:gd name="T15" fmla="*/ 0 h 47"/>
                <a:gd name="T16" fmla="*/ 13 w 34"/>
                <a:gd name="T17" fmla="*/ 21 h 47"/>
                <a:gd name="T18" fmla="*/ 10 w 34"/>
                <a:gd name="T19" fmla="*/ 21 h 47"/>
                <a:gd name="T20" fmla="*/ 10 w 34"/>
                <a:gd name="T21" fmla="*/ 8 h 47"/>
                <a:gd name="T22" fmla="*/ 13 w 34"/>
                <a:gd name="T23" fmla="*/ 8 h 47"/>
                <a:gd name="T24" fmla="*/ 23 w 34"/>
                <a:gd name="T25" fmla="*/ 15 h 47"/>
                <a:gd name="T26" fmla="*/ 13 w 34"/>
                <a:gd name="T27"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7">
                  <a:moveTo>
                    <a:pt x="15" y="0"/>
                  </a:moveTo>
                  <a:cubicBezTo>
                    <a:pt x="0" y="0"/>
                    <a:pt x="0" y="0"/>
                    <a:pt x="0" y="0"/>
                  </a:cubicBezTo>
                  <a:cubicBezTo>
                    <a:pt x="0" y="47"/>
                    <a:pt x="0" y="47"/>
                    <a:pt x="0" y="47"/>
                  </a:cubicBezTo>
                  <a:cubicBezTo>
                    <a:pt x="10" y="47"/>
                    <a:pt x="10" y="47"/>
                    <a:pt x="10" y="47"/>
                  </a:cubicBezTo>
                  <a:cubicBezTo>
                    <a:pt x="10" y="29"/>
                    <a:pt x="10" y="29"/>
                    <a:pt x="10" y="29"/>
                  </a:cubicBezTo>
                  <a:cubicBezTo>
                    <a:pt x="17" y="29"/>
                    <a:pt x="17" y="29"/>
                    <a:pt x="17" y="29"/>
                  </a:cubicBezTo>
                  <a:cubicBezTo>
                    <a:pt x="28" y="28"/>
                    <a:pt x="33" y="24"/>
                    <a:pt x="34" y="15"/>
                  </a:cubicBezTo>
                  <a:cubicBezTo>
                    <a:pt x="34" y="5"/>
                    <a:pt x="27" y="0"/>
                    <a:pt x="15" y="0"/>
                  </a:cubicBezTo>
                  <a:close/>
                  <a:moveTo>
                    <a:pt x="13" y="21"/>
                  </a:moveTo>
                  <a:cubicBezTo>
                    <a:pt x="12" y="21"/>
                    <a:pt x="11" y="21"/>
                    <a:pt x="10" y="21"/>
                  </a:cubicBezTo>
                  <a:cubicBezTo>
                    <a:pt x="10" y="8"/>
                    <a:pt x="10" y="8"/>
                    <a:pt x="10" y="8"/>
                  </a:cubicBezTo>
                  <a:cubicBezTo>
                    <a:pt x="11" y="8"/>
                    <a:pt x="12" y="8"/>
                    <a:pt x="13" y="8"/>
                  </a:cubicBezTo>
                  <a:cubicBezTo>
                    <a:pt x="20" y="7"/>
                    <a:pt x="23" y="10"/>
                    <a:pt x="23" y="15"/>
                  </a:cubicBezTo>
                  <a:cubicBezTo>
                    <a:pt x="23" y="20"/>
                    <a:pt x="20" y="22"/>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8" name="Freeform 17"/>
            <p:cNvSpPr>
              <a:spLocks noEditPoints="1"/>
            </p:cNvSpPr>
            <p:nvPr/>
          </p:nvSpPr>
          <p:spPr bwMode="auto">
            <a:xfrm>
              <a:off x="4689475" y="4903788"/>
              <a:ext cx="33338" cy="46037"/>
            </a:xfrm>
            <a:custGeom>
              <a:avLst/>
              <a:gdLst>
                <a:gd name="T0" fmla="*/ 15 w 34"/>
                <a:gd name="T1" fmla="*/ 0 h 47"/>
                <a:gd name="T2" fmla="*/ 0 w 34"/>
                <a:gd name="T3" fmla="*/ 0 h 47"/>
                <a:gd name="T4" fmla="*/ 0 w 34"/>
                <a:gd name="T5" fmla="*/ 47 h 47"/>
                <a:gd name="T6" fmla="*/ 10 w 34"/>
                <a:gd name="T7" fmla="*/ 47 h 47"/>
                <a:gd name="T8" fmla="*/ 10 w 34"/>
                <a:gd name="T9" fmla="*/ 29 h 47"/>
                <a:gd name="T10" fmla="*/ 18 w 34"/>
                <a:gd name="T11" fmla="*/ 29 h 47"/>
                <a:gd name="T12" fmla="*/ 34 w 34"/>
                <a:gd name="T13" fmla="*/ 15 h 47"/>
                <a:gd name="T14" fmla="*/ 15 w 34"/>
                <a:gd name="T15" fmla="*/ 0 h 47"/>
                <a:gd name="T16" fmla="*/ 13 w 34"/>
                <a:gd name="T17" fmla="*/ 21 h 47"/>
                <a:gd name="T18" fmla="*/ 10 w 34"/>
                <a:gd name="T19" fmla="*/ 21 h 47"/>
                <a:gd name="T20" fmla="*/ 10 w 34"/>
                <a:gd name="T21" fmla="*/ 8 h 47"/>
                <a:gd name="T22" fmla="*/ 13 w 34"/>
                <a:gd name="T23" fmla="*/ 8 h 47"/>
                <a:gd name="T24" fmla="*/ 23 w 34"/>
                <a:gd name="T25" fmla="*/ 15 h 47"/>
                <a:gd name="T26" fmla="*/ 13 w 34"/>
                <a:gd name="T27" fmla="*/ 2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47">
                  <a:moveTo>
                    <a:pt x="15" y="0"/>
                  </a:moveTo>
                  <a:cubicBezTo>
                    <a:pt x="0" y="0"/>
                    <a:pt x="0" y="0"/>
                    <a:pt x="0" y="0"/>
                  </a:cubicBezTo>
                  <a:cubicBezTo>
                    <a:pt x="0" y="47"/>
                    <a:pt x="0" y="47"/>
                    <a:pt x="0" y="47"/>
                  </a:cubicBezTo>
                  <a:cubicBezTo>
                    <a:pt x="10" y="47"/>
                    <a:pt x="10" y="47"/>
                    <a:pt x="10" y="47"/>
                  </a:cubicBezTo>
                  <a:cubicBezTo>
                    <a:pt x="10" y="29"/>
                    <a:pt x="10" y="29"/>
                    <a:pt x="10" y="29"/>
                  </a:cubicBezTo>
                  <a:cubicBezTo>
                    <a:pt x="18" y="29"/>
                    <a:pt x="18" y="29"/>
                    <a:pt x="18" y="29"/>
                  </a:cubicBezTo>
                  <a:cubicBezTo>
                    <a:pt x="28" y="28"/>
                    <a:pt x="33" y="24"/>
                    <a:pt x="34" y="15"/>
                  </a:cubicBezTo>
                  <a:cubicBezTo>
                    <a:pt x="34" y="5"/>
                    <a:pt x="28" y="0"/>
                    <a:pt x="15" y="0"/>
                  </a:cubicBezTo>
                  <a:close/>
                  <a:moveTo>
                    <a:pt x="13" y="21"/>
                  </a:moveTo>
                  <a:cubicBezTo>
                    <a:pt x="12" y="21"/>
                    <a:pt x="11" y="21"/>
                    <a:pt x="10" y="21"/>
                  </a:cubicBezTo>
                  <a:cubicBezTo>
                    <a:pt x="10" y="8"/>
                    <a:pt x="10" y="8"/>
                    <a:pt x="10" y="8"/>
                  </a:cubicBezTo>
                  <a:cubicBezTo>
                    <a:pt x="11" y="8"/>
                    <a:pt x="12" y="8"/>
                    <a:pt x="13" y="8"/>
                  </a:cubicBezTo>
                  <a:cubicBezTo>
                    <a:pt x="20" y="7"/>
                    <a:pt x="23" y="10"/>
                    <a:pt x="23" y="15"/>
                  </a:cubicBezTo>
                  <a:cubicBezTo>
                    <a:pt x="23" y="20"/>
                    <a:pt x="20" y="22"/>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19" name="Freeform 18"/>
            <p:cNvSpPr>
              <a:spLocks/>
            </p:cNvSpPr>
            <p:nvPr/>
          </p:nvSpPr>
          <p:spPr bwMode="auto">
            <a:xfrm>
              <a:off x="4733925" y="4903788"/>
              <a:ext cx="38100" cy="46037"/>
            </a:xfrm>
            <a:custGeom>
              <a:avLst/>
              <a:gdLst>
                <a:gd name="T0" fmla="*/ 0 w 24"/>
                <a:gd name="T1" fmla="*/ 0 h 29"/>
                <a:gd name="T2" fmla="*/ 0 w 24"/>
                <a:gd name="T3" fmla="*/ 5 h 29"/>
                <a:gd name="T4" fmla="*/ 9 w 24"/>
                <a:gd name="T5" fmla="*/ 5 h 29"/>
                <a:gd name="T6" fmla="*/ 9 w 24"/>
                <a:gd name="T7" fmla="*/ 29 h 29"/>
                <a:gd name="T8" fmla="*/ 15 w 24"/>
                <a:gd name="T9" fmla="*/ 29 h 29"/>
                <a:gd name="T10" fmla="*/ 15 w 24"/>
                <a:gd name="T11" fmla="*/ 5 h 29"/>
                <a:gd name="T12" fmla="*/ 24 w 24"/>
                <a:gd name="T13" fmla="*/ 5 h 29"/>
                <a:gd name="T14" fmla="*/ 24 w 24"/>
                <a:gd name="T15" fmla="*/ 0 h 29"/>
                <a:gd name="T16" fmla="*/ 0 w 24"/>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
                  <a:moveTo>
                    <a:pt x="0" y="0"/>
                  </a:moveTo>
                  <a:lnTo>
                    <a:pt x="0" y="5"/>
                  </a:lnTo>
                  <a:lnTo>
                    <a:pt x="9" y="5"/>
                  </a:lnTo>
                  <a:lnTo>
                    <a:pt x="9" y="29"/>
                  </a:lnTo>
                  <a:lnTo>
                    <a:pt x="15" y="29"/>
                  </a:lnTo>
                  <a:lnTo>
                    <a:pt x="15" y="5"/>
                  </a:lnTo>
                  <a:lnTo>
                    <a:pt x="24" y="5"/>
                  </a:lnTo>
                  <a:lnTo>
                    <a:pt x="2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sp>
          <p:nvSpPr>
            <p:cNvPr id="20" name="Freeform 19"/>
            <p:cNvSpPr>
              <a:spLocks/>
            </p:cNvSpPr>
            <p:nvPr/>
          </p:nvSpPr>
          <p:spPr bwMode="auto">
            <a:xfrm>
              <a:off x="4481513" y="4943475"/>
              <a:ext cx="138113" cy="14287"/>
            </a:xfrm>
            <a:custGeom>
              <a:avLst/>
              <a:gdLst>
                <a:gd name="T0" fmla="*/ 81 w 140"/>
                <a:gd name="T1" fmla="*/ 7 h 15"/>
                <a:gd name="T2" fmla="*/ 0 w 140"/>
                <a:gd name="T3" fmla="*/ 8 h 15"/>
                <a:gd name="T4" fmla="*/ 4 w 140"/>
                <a:gd name="T5" fmla="*/ 13 h 15"/>
                <a:gd name="T6" fmla="*/ 80 w 140"/>
                <a:gd name="T7" fmla="*/ 13 h 15"/>
                <a:gd name="T8" fmla="*/ 106 w 140"/>
                <a:gd name="T9" fmla="*/ 15 h 15"/>
                <a:gd name="T10" fmla="*/ 140 w 140"/>
                <a:gd name="T11" fmla="*/ 8 h 15"/>
                <a:gd name="T12" fmla="*/ 133 w 140"/>
                <a:gd name="T13" fmla="*/ 4 h 15"/>
                <a:gd name="T14" fmla="*/ 81 w 140"/>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5">
                  <a:moveTo>
                    <a:pt x="81" y="7"/>
                  </a:moveTo>
                  <a:cubicBezTo>
                    <a:pt x="41" y="0"/>
                    <a:pt x="5" y="4"/>
                    <a:pt x="0" y="8"/>
                  </a:cubicBezTo>
                  <a:cubicBezTo>
                    <a:pt x="4" y="13"/>
                    <a:pt x="4" y="13"/>
                    <a:pt x="4" y="13"/>
                  </a:cubicBezTo>
                  <a:cubicBezTo>
                    <a:pt x="7" y="11"/>
                    <a:pt x="39" y="6"/>
                    <a:pt x="80" y="13"/>
                  </a:cubicBezTo>
                  <a:cubicBezTo>
                    <a:pt x="90" y="14"/>
                    <a:pt x="99" y="15"/>
                    <a:pt x="106" y="15"/>
                  </a:cubicBezTo>
                  <a:cubicBezTo>
                    <a:pt x="129" y="15"/>
                    <a:pt x="140" y="8"/>
                    <a:pt x="140" y="8"/>
                  </a:cubicBezTo>
                  <a:cubicBezTo>
                    <a:pt x="133" y="4"/>
                    <a:pt x="133" y="4"/>
                    <a:pt x="133" y="4"/>
                  </a:cubicBezTo>
                  <a:cubicBezTo>
                    <a:pt x="131" y="5"/>
                    <a:pt x="121" y="13"/>
                    <a:pt x="8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32">
                <a:defRPr/>
              </a:pPr>
              <a:endParaRPr lang="zh-CN" altLang="en-US" sz="1867">
                <a:solidFill>
                  <a:prstClr val="black"/>
                </a:solidFill>
              </a:endParaRPr>
            </a:p>
          </p:txBody>
        </p:sp>
      </p:grpSp>
      <p:sp>
        <p:nvSpPr>
          <p:cNvPr id="21" name="矩形 20"/>
          <p:cNvSpPr/>
          <p:nvPr userDrawn="1"/>
        </p:nvSpPr>
        <p:spPr>
          <a:xfrm>
            <a:off x="0" y="1219200"/>
            <a:ext cx="12192000" cy="5638800"/>
          </a:xfrm>
          <a:custGeom>
            <a:avLst/>
            <a:gdLst>
              <a:gd name="connsiteX0" fmla="*/ 0 w 9144000"/>
              <a:gd name="connsiteY0" fmla="*/ 0 h 3895725"/>
              <a:gd name="connsiteX1" fmla="*/ 9144000 w 9144000"/>
              <a:gd name="connsiteY1" fmla="*/ 0 h 3895725"/>
              <a:gd name="connsiteX2" fmla="*/ 9144000 w 9144000"/>
              <a:gd name="connsiteY2" fmla="*/ 3895725 h 3895725"/>
              <a:gd name="connsiteX3" fmla="*/ 0 w 9144000"/>
              <a:gd name="connsiteY3" fmla="*/ 3895725 h 3895725"/>
              <a:gd name="connsiteX4" fmla="*/ 0 w 9144000"/>
              <a:gd name="connsiteY4" fmla="*/ 0 h 3895725"/>
              <a:gd name="connsiteX0" fmla="*/ 0 w 9144000"/>
              <a:gd name="connsiteY0" fmla="*/ 161925 h 3895725"/>
              <a:gd name="connsiteX1" fmla="*/ 9144000 w 9144000"/>
              <a:gd name="connsiteY1" fmla="*/ 0 h 3895725"/>
              <a:gd name="connsiteX2" fmla="*/ 9144000 w 9144000"/>
              <a:gd name="connsiteY2" fmla="*/ 3895725 h 3895725"/>
              <a:gd name="connsiteX3" fmla="*/ 0 w 9144000"/>
              <a:gd name="connsiteY3" fmla="*/ 3895725 h 3895725"/>
              <a:gd name="connsiteX4" fmla="*/ 0 w 9144000"/>
              <a:gd name="connsiteY4" fmla="*/ 161925 h 3895725"/>
              <a:gd name="connsiteX0" fmla="*/ 0 w 9144000"/>
              <a:gd name="connsiteY0" fmla="*/ 314325 h 4048125"/>
              <a:gd name="connsiteX1" fmla="*/ 9144000 w 9144000"/>
              <a:gd name="connsiteY1" fmla="*/ 0 h 4048125"/>
              <a:gd name="connsiteX2" fmla="*/ 9144000 w 9144000"/>
              <a:gd name="connsiteY2" fmla="*/ 4048125 h 4048125"/>
              <a:gd name="connsiteX3" fmla="*/ 0 w 9144000"/>
              <a:gd name="connsiteY3" fmla="*/ 4048125 h 4048125"/>
              <a:gd name="connsiteX4" fmla="*/ 0 w 9144000"/>
              <a:gd name="connsiteY4" fmla="*/ 314325 h 4048125"/>
              <a:gd name="connsiteX0" fmla="*/ 0 w 9144000"/>
              <a:gd name="connsiteY0" fmla="*/ 438150 h 4048125"/>
              <a:gd name="connsiteX1" fmla="*/ 9144000 w 9144000"/>
              <a:gd name="connsiteY1" fmla="*/ 0 h 4048125"/>
              <a:gd name="connsiteX2" fmla="*/ 9144000 w 9144000"/>
              <a:gd name="connsiteY2" fmla="*/ 4048125 h 4048125"/>
              <a:gd name="connsiteX3" fmla="*/ 0 w 9144000"/>
              <a:gd name="connsiteY3" fmla="*/ 4048125 h 4048125"/>
              <a:gd name="connsiteX4" fmla="*/ 0 w 9144000"/>
              <a:gd name="connsiteY4" fmla="*/ 438150 h 4048125"/>
              <a:gd name="connsiteX0" fmla="*/ 0 w 9144000"/>
              <a:gd name="connsiteY0" fmla="*/ 531425 h 4141400"/>
              <a:gd name="connsiteX1" fmla="*/ 9144000 w 9144000"/>
              <a:gd name="connsiteY1" fmla="*/ 0 h 4141400"/>
              <a:gd name="connsiteX2" fmla="*/ 9144000 w 9144000"/>
              <a:gd name="connsiteY2" fmla="*/ 4141400 h 4141400"/>
              <a:gd name="connsiteX3" fmla="*/ 0 w 9144000"/>
              <a:gd name="connsiteY3" fmla="*/ 4141400 h 4141400"/>
              <a:gd name="connsiteX4" fmla="*/ 0 w 9144000"/>
              <a:gd name="connsiteY4" fmla="*/ 531425 h 4141400"/>
              <a:gd name="connsiteX0" fmla="*/ 0 w 9144000"/>
              <a:gd name="connsiteY0" fmla="*/ 643355 h 4141400"/>
              <a:gd name="connsiteX1" fmla="*/ 9144000 w 9144000"/>
              <a:gd name="connsiteY1" fmla="*/ 0 h 4141400"/>
              <a:gd name="connsiteX2" fmla="*/ 9144000 w 9144000"/>
              <a:gd name="connsiteY2" fmla="*/ 4141400 h 4141400"/>
              <a:gd name="connsiteX3" fmla="*/ 0 w 9144000"/>
              <a:gd name="connsiteY3" fmla="*/ 4141400 h 4141400"/>
              <a:gd name="connsiteX4" fmla="*/ 0 w 9144000"/>
              <a:gd name="connsiteY4" fmla="*/ 643355 h 41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141400">
                <a:moveTo>
                  <a:pt x="0" y="643355"/>
                </a:moveTo>
                <a:lnTo>
                  <a:pt x="9144000" y="0"/>
                </a:lnTo>
                <a:lnTo>
                  <a:pt x="9144000" y="4141400"/>
                </a:lnTo>
                <a:lnTo>
                  <a:pt x="0" y="4141400"/>
                </a:lnTo>
                <a:lnTo>
                  <a:pt x="0" y="643355"/>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defTabSz="914332" eaLnBrk="0" fontAlgn="base" hangingPunct="0">
              <a:spcBef>
                <a:spcPct val="0"/>
              </a:spcBef>
              <a:spcAft>
                <a:spcPct val="0"/>
              </a:spcAft>
              <a:defRPr/>
            </a:pPr>
            <a:endParaRPr lang="zh-CN" altLang="en-US" sz="1733">
              <a:solidFill>
                <a:prstClr val="white"/>
              </a:solidFill>
            </a:endParaRPr>
          </a:p>
        </p:txBody>
      </p:sp>
    </p:spTree>
    <p:extLst>
      <p:ext uri="{BB962C8B-B14F-4D97-AF65-F5344CB8AC3E}">
        <p14:creationId xmlns:p14="http://schemas.microsoft.com/office/powerpoint/2010/main" val="140514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30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graphicFrame>
        <p:nvGraphicFramePr>
          <p:cNvPr id="2" name="对象 2"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2771"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图片 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36821" y="165100"/>
            <a:ext cx="96096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7688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553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graphicFrame>
        <p:nvGraphicFramePr>
          <p:cNvPr id="4"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3795"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1851" y="1709742"/>
            <a:ext cx="10515600" cy="2852737"/>
          </a:xfrm>
          <a:prstGeom prst="rect">
            <a:avLst/>
          </a:prstGeom>
        </p:spPr>
        <p:txBody>
          <a:bodyPr lIns="91436" tIns="45718" rIns="91436" bIns="45718"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lIns="91436" tIns="45718" rIns="91436" bIns="45718"/>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67">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smtClean="0"/>
              <a:t>单击此处编辑母版文本样式</a:t>
            </a:r>
          </a:p>
        </p:txBody>
      </p:sp>
      <p:sp>
        <p:nvSpPr>
          <p:cNvPr id="5" name="Date Placeholder 3"/>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BE150FD6-C2EA-4878-801C-EC7A450A691B}" type="datetimeFigureOut">
              <a:rPr lang="zh-CN" altLang="en-US" smtClean="0">
                <a:solidFill>
                  <a:prstClr val="black"/>
                </a:solidFill>
              </a:rPr>
              <a:pPr defTabSz="914332">
                <a:defRPr/>
              </a:pPr>
              <a:t>16/6/22</a:t>
            </a:fld>
            <a:endParaRPr lang="zh-CN" altLang="en-US">
              <a:solidFill>
                <a:prstClr val="black"/>
              </a:solidFill>
            </a:endParaRPr>
          </a:p>
        </p:txBody>
      </p:sp>
      <p:sp>
        <p:nvSpPr>
          <p:cNvPr id="6" name="Footer Placeholder 4"/>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zh-CN" altLang="en-US">
              <a:solidFill>
                <a:prstClr val="black"/>
              </a:solidFill>
            </a:endParaRPr>
          </a:p>
        </p:txBody>
      </p:sp>
      <p:sp>
        <p:nvSpPr>
          <p:cNvPr id="7" name="Slide Number Placeholder 5"/>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8E3891E4-C089-45B1-AFAB-8A56D1F91C41}" type="slidenum">
              <a:rPr lang="zh-CN" altLang="en-US" sz="1733" smtClean="0">
                <a:solidFill>
                  <a:prstClr val="black"/>
                </a:solidFill>
              </a:rPr>
              <a:pPr defTabSz="914332" fontAlgn="base">
                <a:spcBef>
                  <a:spcPct val="0"/>
                </a:spcBef>
                <a:spcAft>
                  <a:spcPct val="0"/>
                </a:spcAft>
              </a:pPr>
              <a:t>‹#›</a:t>
            </a:fld>
            <a:endParaRPr lang="zh-CN" altLang="en-US" sz="1733" smtClean="0">
              <a:solidFill>
                <a:prstClr val="black"/>
              </a:solidFill>
            </a:endParaRPr>
          </a:p>
        </p:txBody>
      </p:sp>
    </p:spTree>
    <p:extLst>
      <p:ext uri="{BB962C8B-B14F-4D97-AF65-F5344CB8AC3E}">
        <p14:creationId xmlns:p14="http://schemas.microsoft.com/office/powerpoint/2010/main" val="20277353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graphicFrame>
        <p:nvGraphicFramePr>
          <p:cNvPr id="5"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4819"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8200" y="365125"/>
            <a:ext cx="10515600" cy="1325563"/>
          </a:xfrm>
          <a:prstGeom prst="rect">
            <a:avLst/>
          </a:prstGeom>
        </p:spPr>
        <p:txBody>
          <a:bodyPr lIns="91436" tIns="45718" rIns="91436" bIns="45718"/>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6" name="Date Placeholder 4"/>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B19143EF-62F5-4D46-B560-5B4D7E70976D}" type="datetimeFigureOut">
              <a:rPr lang="zh-CN" altLang="en-US" smtClean="0">
                <a:solidFill>
                  <a:prstClr val="black"/>
                </a:solidFill>
              </a:rPr>
              <a:pPr defTabSz="914332">
                <a:defRPr/>
              </a:pPr>
              <a:t>16/6/22</a:t>
            </a:fld>
            <a:endParaRPr lang="zh-CN" altLang="en-US">
              <a:solidFill>
                <a:prstClr val="black"/>
              </a:solidFill>
            </a:endParaRPr>
          </a:p>
        </p:txBody>
      </p:sp>
      <p:sp>
        <p:nvSpPr>
          <p:cNvPr id="7" name="Footer Placeholder 5"/>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zh-CN" altLang="en-US">
              <a:solidFill>
                <a:prstClr val="black"/>
              </a:solidFill>
            </a:endParaRPr>
          </a:p>
        </p:txBody>
      </p:sp>
      <p:sp>
        <p:nvSpPr>
          <p:cNvPr id="8" name="Slide Number Placeholder 6"/>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E0C48196-959A-48C6-8589-1750FA03F84E}" type="slidenum">
              <a:rPr lang="zh-CN" altLang="en-US" sz="1733" smtClean="0">
                <a:solidFill>
                  <a:prstClr val="black"/>
                </a:solidFill>
              </a:rPr>
              <a:pPr defTabSz="914332" fontAlgn="base">
                <a:spcBef>
                  <a:spcPct val="0"/>
                </a:spcBef>
                <a:spcAft>
                  <a:spcPct val="0"/>
                </a:spcAft>
              </a:pPr>
              <a:t>‹#›</a:t>
            </a:fld>
            <a:endParaRPr lang="zh-CN" altLang="en-US" sz="1733" smtClean="0">
              <a:solidFill>
                <a:prstClr val="black"/>
              </a:solidFill>
            </a:endParaRPr>
          </a:p>
        </p:txBody>
      </p:sp>
    </p:spTree>
    <p:extLst>
      <p:ext uri="{BB962C8B-B14F-4D97-AF65-F5344CB8AC3E}">
        <p14:creationId xmlns:p14="http://schemas.microsoft.com/office/powerpoint/2010/main" val="1492219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graphicFrame>
        <p:nvGraphicFramePr>
          <p:cNvPr id="7"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5843"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9788" y="365125"/>
            <a:ext cx="10515600" cy="1325563"/>
          </a:xfrm>
          <a:prstGeom prst="rect">
            <a:avLst/>
          </a:prstGeom>
        </p:spPr>
        <p:txBody>
          <a:bodyPr lIns="91436" tIns="45718" rIns="91436" bIns="45718"/>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lIns="91436" tIns="45718" rIns="91436" bIns="45718" anchor="b"/>
          <a:lstStyle>
            <a:lvl1pPr marL="0" indent="0">
              <a:buNone/>
              <a:defRPr sz="2400" b="1"/>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3" y="1681163"/>
            <a:ext cx="5183188" cy="823912"/>
          </a:xfrm>
          <a:prstGeom prst="rect">
            <a:avLst/>
          </a:prstGeom>
        </p:spPr>
        <p:txBody>
          <a:bodyPr lIns="91436" tIns="45718" rIns="91436" bIns="45718" anchor="b"/>
          <a:lstStyle>
            <a:lvl1pPr marL="0" indent="0">
              <a:buNone/>
              <a:defRPr sz="2400" b="1"/>
            </a:lvl1pPr>
            <a:lvl2pPr marL="457167" indent="0">
              <a:buNone/>
              <a:defRPr sz="2000" b="1"/>
            </a:lvl2pPr>
            <a:lvl3pPr marL="914332" indent="0">
              <a:buNone/>
              <a:defRPr sz="1867"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3" y="2505075"/>
            <a:ext cx="5183188" cy="3684588"/>
          </a:xfrm>
          <a:prstGeom prst="rect">
            <a:avLst/>
          </a:prstGeom>
        </p:spPr>
        <p:txBody>
          <a:bodyPr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8" name="Date Placeholder 6"/>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2A726B43-0078-4019-A249-237F97D3ABA5}" type="datetimeFigureOut">
              <a:rPr lang="zh-CN" altLang="en-US" smtClean="0">
                <a:solidFill>
                  <a:prstClr val="black"/>
                </a:solidFill>
              </a:rPr>
              <a:pPr defTabSz="914332">
                <a:defRPr/>
              </a:pPr>
              <a:t>16/6/22</a:t>
            </a:fld>
            <a:endParaRPr lang="zh-CN" altLang="en-US">
              <a:solidFill>
                <a:prstClr val="black"/>
              </a:solidFill>
            </a:endParaRPr>
          </a:p>
        </p:txBody>
      </p:sp>
      <p:sp>
        <p:nvSpPr>
          <p:cNvPr id="9" name="Footer Placeholder 7"/>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zh-CN" altLang="en-US">
              <a:solidFill>
                <a:prstClr val="black"/>
              </a:solidFill>
            </a:endParaRPr>
          </a:p>
        </p:txBody>
      </p:sp>
      <p:sp>
        <p:nvSpPr>
          <p:cNvPr id="10" name="Slide Number Placeholder 8"/>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52DCF8E6-721A-425F-B8C3-2E1018990D71}" type="slidenum">
              <a:rPr lang="zh-CN" altLang="en-US" sz="1733" smtClean="0">
                <a:solidFill>
                  <a:prstClr val="black"/>
                </a:solidFill>
              </a:rPr>
              <a:pPr defTabSz="914332" fontAlgn="base">
                <a:spcBef>
                  <a:spcPct val="0"/>
                </a:spcBef>
                <a:spcAft>
                  <a:spcPct val="0"/>
                </a:spcAft>
              </a:pPr>
              <a:t>‹#›</a:t>
            </a:fld>
            <a:endParaRPr lang="zh-CN" altLang="en-US" sz="1733" smtClean="0">
              <a:solidFill>
                <a:prstClr val="black"/>
              </a:solidFill>
            </a:endParaRPr>
          </a:p>
        </p:txBody>
      </p:sp>
    </p:spTree>
    <p:extLst>
      <p:ext uri="{BB962C8B-B14F-4D97-AF65-F5344CB8AC3E}">
        <p14:creationId xmlns:p14="http://schemas.microsoft.com/office/powerpoint/2010/main" val="1407654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graphicFrame>
        <p:nvGraphicFramePr>
          <p:cNvPr id="3"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6867"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8200" y="365125"/>
            <a:ext cx="10515600" cy="1325563"/>
          </a:xfrm>
          <a:prstGeom prst="rect">
            <a:avLst/>
          </a:prstGeom>
        </p:spPr>
        <p:txBody>
          <a:bodyPr lIns="91436" tIns="45718" rIns="91436" bIns="45718"/>
          <a:lstStyle/>
          <a:p>
            <a:r>
              <a:rPr lang="zh-CN" altLang="en-US" smtClean="0"/>
              <a:t>单击此处编辑母版标题样式</a:t>
            </a:r>
            <a:endParaRPr lang="en-US" dirty="0"/>
          </a:p>
        </p:txBody>
      </p:sp>
      <p:sp>
        <p:nvSpPr>
          <p:cNvPr id="4" name="Date Placeholder 2"/>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5EE864E6-0597-4C28-BC67-19E1C7FEF778}" type="datetimeFigureOut">
              <a:rPr lang="zh-CN" altLang="en-US" smtClean="0">
                <a:solidFill>
                  <a:prstClr val="black"/>
                </a:solidFill>
              </a:rPr>
              <a:pPr defTabSz="914332">
                <a:defRPr/>
              </a:pPr>
              <a:t>16/6/22</a:t>
            </a:fld>
            <a:endParaRPr lang="zh-CN" altLang="en-US">
              <a:solidFill>
                <a:prstClr val="black"/>
              </a:solidFill>
            </a:endParaRPr>
          </a:p>
        </p:txBody>
      </p:sp>
      <p:sp>
        <p:nvSpPr>
          <p:cNvPr id="5" name="Footer Placeholder 3"/>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zh-CN" altLang="en-US">
              <a:solidFill>
                <a:prstClr val="black"/>
              </a:solidFill>
            </a:endParaRPr>
          </a:p>
        </p:txBody>
      </p:sp>
      <p:sp>
        <p:nvSpPr>
          <p:cNvPr id="6" name="Slide Number Placeholder 4"/>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A9860959-34F4-4CF8-8E4B-D3583009E585}" type="slidenum">
              <a:rPr lang="zh-CN" altLang="en-US" sz="1733" smtClean="0">
                <a:solidFill>
                  <a:prstClr val="black"/>
                </a:solidFill>
              </a:rPr>
              <a:pPr defTabSz="914332" fontAlgn="base">
                <a:spcBef>
                  <a:spcPct val="0"/>
                </a:spcBef>
                <a:spcAft>
                  <a:spcPct val="0"/>
                </a:spcAft>
              </a:pPr>
              <a:t>‹#›</a:t>
            </a:fld>
            <a:endParaRPr lang="zh-CN" altLang="en-US" sz="1733" smtClean="0">
              <a:solidFill>
                <a:prstClr val="black"/>
              </a:solidFill>
            </a:endParaRPr>
          </a:p>
        </p:txBody>
      </p:sp>
    </p:spTree>
    <p:extLst>
      <p:ext uri="{BB962C8B-B14F-4D97-AF65-F5344CB8AC3E}">
        <p14:creationId xmlns:p14="http://schemas.microsoft.com/office/powerpoint/2010/main" val="760365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对象 2"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7891"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Date Placeholder 1"/>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BC9A8D42-A2F4-4CB0-A2A9-A943D95D924F}" type="datetimeFigureOut">
              <a:rPr lang="zh-CN" altLang="en-US" smtClean="0">
                <a:solidFill>
                  <a:prstClr val="black"/>
                </a:solidFill>
              </a:rPr>
              <a:pPr defTabSz="914332">
                <a:defRPr/>
              </a:pPr>
              <a:t>16/6/22</a:t>
            </a:fld>
            <a:endParaRPr lang="zh-CN" altLang="en-US">
              <a:solidFill>
                <a:prstClr val="black"/>
              </a:solidFill>
            </a:endParaRPr>
          </a:p>
        </p:txBody>
      </p:sp>
      <p:sp>
        <p:nvSpPr>
          <p:cNvPr id="4" name="Footer Placeholder 2"/>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zh-CN" altLang="en-US">
              <a:solidFill>
                <a:prstClr val="black"/>
              </a:solidFill>
            </a:endParaRPr>
          </a:p>
        </p:txBody>
      </p:sp>
      <p:sp>
        <p:nvSpPr>
          <p:cNvPr id="5" name="Slide Number Placeholder 3"/>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D576735B-C2EC-4A02-AE7A-4EB3A1F8D85A}" type="slidenum">
              <a:rPr lang="zh-CN" altLang="en-US" sz="1733" smtClean="0">
                <a:solidFill>
                  <a:prstClr val="black"/>
                </a:solidFill>
              </a:rPr>
              <a:pPr defTabSz="914332" fontAlgn="base">
                <a:spcBef>
                  <a:spcPct val="0"/>
                </a:spcBef>
                <a:spcAft>
                  <a:spcPct val="0"/>
                </a:spcAft>
              </a:pPr>
              <a:t>‹#›</a:t>
            </a:fld>
            <a:endParaRPr lang="zh-CN" altLang="en-US" sz="1733" smtClean="0">
              <a:solidFill>
                <a:prstClr val="black"/>
              </a:solidFill>
            </a:endParaRPr>
          </a:p>
        </p:txBody>
      </p:sp>
    </p:spTree>
    <p:extLst>
      <p:ext uri="{BB962C8B-B14F-4D97-AF65-F5344CB8AC3E}">
        <p14:creationId xmlns:p14="http://schemas.microsoft.com/office/powerpoint/2010/main" val="326093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graphicFrame>
        <p:nvGraphicFramePr>
          <p:cNvPr id="5"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8915"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9788" y="457200"/>
            <a:ext cx="3932237" cy="1600200"/>
          </a:xfrm>
          <a:prstGeom prst="rect">
            <a:avLst/>
          </a:prstGeom>
        </p:spPr>
        <p:txBody>
          <a:bodyPr lIns="91436" tIns="45718" rIns="91436" bIns="45718"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9"/>
            <a:ext cx="6172200" cy="4873625"/>
          </a:xfrm>
          <a:prstGeom prst="rect">
            <a:avLst/>
          </a:prstGeom>
        </p:spPr>
        <p:txBody>
          <a:bodyPr lIns="91436" tIns="45718" rIns="9143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3"/>
            <a:ext cx="3932237" cy="3811588"/>
          </a:xfrm>
          <a:prstGeom prst="rect">
            <a:avLst/>
          </a:prstGeom>
        </p:spPr>
        <p:txBody>
          <a:bodyPr lIns="91436" tIns="45718" rIns="91436" bIns="45718"/>
          <a:lstStyle>
            <a:lvl1pPr marL="0" indent="0">
              <a:buNone/>
              <a:defRPr sz="1600"/>
            </a:lvl1pPr>
            <a:lvl2pPr marL="457167" indent="0">
              <a:buNone/>
              <a:defRPr sz="1467"/>
            </a:lvl2pPr>
            <a:lvl3pPr marL="914332" indent="0">
              <a:buNone/>
              <a:defRPr sz="1200"/>
            </a:lvl3pPr>
            <a:lvl4pPr marL="1371498" indent="0">
              <a:buNone/>
              <a:defRPr sz="1067"/>
            </a:lvl4pPr>
            <a:lvl5pPr marL="1828664" indent="0">
              <a:buNone/>
              <a:defRPr sz="1067"/>
            </a:lvl5pPr>
            <a:lvl6pPr marL="2285830" indent="0">
              <a:buNone/>
              <a:defRPr sz="1067"/>
            </a:lvl6pPr>
            <a:lvl7pPr marL="2742994" indent="0">
              <a:buNone/>
              <a:defRPr sz="1067"/>
            </a:lvl7pPr>
            <a:lvl8pPr marL="3200160" indent="0">
              <a:buNone/>
              <a:defRPr sz="1067"/>
            </a:lvl8pPr>
            <a:lvl9pPr marL="3657327" indent="0">
              <a:buNone/>
              <a:defRPr sz="1067"/>
            </a:lvl9pPr>
          </a:lstStyle>
          <a:p>
            <a:pPr lvl="0"/>
            <a:r>
              <a:rPr lang="zh-CN" altLang="en-US" smtClean="0"/>
              <a:t>单击此处编辑母版文本样式</a:t>
            </a:r>
          </a:p>
        </p:txBody>
      </p:sp>
      <p:sp>
        <p:nvSpPr>
          <p:cNvPr id="6" name="Date Placeholder 4"/>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629AC914-0BEA-4D11-86D9-AD3D65A23C46}" type="datetimeFigureOut">
              <a:rPr lang="zh-CN" altLang="en-US" smtClean="0">
                <a:solidFill>
                  <a:prstClr val="black"/>
                </a:solidFill>
              </a:rPr>
              <a:pPr defTabSz="914332">
                <a:defRPr/>
              </a:pPr>
              <a:t>16/6/22</a:t>
            </a:fld>
            <a:endParaRPr lang="zh-CN" altLang="en-US">
              <a:solidFill>
                <a:prstClr val="black"/>
              </a:solidFill>
            </a:endParaRPr>
          </a:p>
        </p:txBody>
      </p:sp>
      <p:sp>
        <p:nvSpPr>
          <p:cNvPr id="7" name="Footer Placeholder 5"/>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zh-CN" altLang="en-US">
              <a:solidFill>
                <a:prstClr val="black"/>
              </a:solidFill>
            </a:endParaRPr>
          </a:p>
        </p:txBody>
      </p:sp>
      <p:sp>
        <p:nvSpPr>
          <p:cNvPr id="8" name="Slide Number Placeholder 6"/>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993802C4-DD93-4F3C-AFEF-C3A31F31F042}" type="slidenum">
              <a:rPr lang="zh-CN" altLang="en-US" sz="1733" smtClean="0">
                <a:solidFill>
                  <a:prstClr val="black"/>
                </a:solidFill>
              </a:rPr>
              <a:pPr defTabSz="914332" fontAlgn="base">
                <a:spcBef>
                  <a:spcPct val="0"/>
                </a:spcBef>
                <a:spcAft>
                  <a:spcPct val="0"/>
                </a:spcAft>
              </a:pPr>
              <a:t>‹#›</a:t>
            </a:fld>
            <a:endParaRPr lang="zh-CN" altLang="en-US" sz="1733" smtClean="0">
              <a:solidFill>
                <a:prstClr val="black"/>
              </a:solidFill>
            </a:endParaRPr>
          </a:p>
        </p:txBody>
      </p:sp>
    </p:spTree>
    <p:extLst>
      <p:ext uri="{BB962C8B-B14F-4D97-AF65-F5344CB8AC3E}">
        <p14:creationId xmlns:p14="http://schemas.microsoft.com/office/powerpoint/2010/main" val="173627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94170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graphicFrame>
        <p:nvGraphicFramePr>
          <p:cNvPr id="5"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39939"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9788" y="457200"/>
            <a:ext cx="3932237" cy="1600200"/>
          </a:xfrm>
          <a:prstGeom prst="rect">
            <a:avLst/>
          </a:prstGeom>
        </p:spPr>
        <p:txBody>
          <a:bodyPr lIns="91436" tIns="45718" rIns="91436" bIns="45718"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9"/>
            <a:ext cx="6172200" cy="4873625"/>
          </a:xfrm>
          <a:prstGeom prst="rect">
            <a:avLst/>
          </a:prstGeom>
        </p:spPr>
        <p:txBody>
          <a:bodyPr lIns="91436" tIns="45718" rIns="91436" bIns="45718" anchor="t"/>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839788" y="2057403"/>
            <a:ext cx="3932237" cy="3811588"/>
          </a:xfrm>
          <a:prstGeom prst="rect">
            <a:avLst/>
          </a:prstGeom>
        </p:spPr>
        <p:txBody>
          <a:bodyPr lIns="91436" tIns="45718" rIns="91436" bIns="45718"/>
          <a:lstStyle>
            <a:lvl1pPr marL="0" indent="0">
              <a:buNone/>
              <a:defRPr sz="1600"/>
            </a:lvl1pPr>
            <a:lvl2pPr marL="457167" indent="0">
              <a:buNone/>
              <a:defRPr sz="1467"/>
            </a:lvl2pPr>
            <a:lvl3pPr marL="914332" indent="0">
              <a:buNone/>
              <a:defRPr sz="1200"/>
            </a:lvl3pPr>
            <a:lvl4pPr marL="1371498" indent="0">
              <a:buNone/>
              <a:defRPr sz="1067"/>
            </a:lvl4pPr>
            <a:lvl5pPr marL="1828664" indent="0">
              <a:buNone/>
              <a:defRPr sz="1067"/>
            </a:lvl5pPr>
            <a:lvl6pPr marL="2285830" indent="0">
              <a:buNone/>
              <a:defRPr sz="1067"/>
            </a:lvl6pPr>
            <a:lvl7pPr marL="2742994" indent="0">
              <a:buNone/>
              <a:defRPr sz="1067"/>
            </a:lvl7pPr>
            <a:lvl8pPr marL="3200160" indent="0">
              <a:buNone/>
              <a:defRPr sz="1067"/>
            </a:lvl8pPr>
            <a:lvl9pPr marL="3657327" indent="0">
              <a:buNone/>
              <a:defRPr sz="1067"/>
            </a:lvl9pPr>
          </a:lstStyle>
          <a:p>
            <a:pPr lvl="0"/>
            <a:r>
              <a:rPr lang="zh-CN" altLang="en-US" smtClean="0"/>
              <a:t>单击此处编辑母版文本样式</a:t>
            </a:r>
          </a:p>
        </p:txBody>
      </p:sp>
      <p:sp>
        <p:nvSpPr>
          <p:cNvPr id="6" name="Date Placeholder 4"/>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22A3DE49-4199-4F7A-BFA8-05A2FD22F7B0}" type="datetimeFigureOut">
              <a:rPr lang="zh-CN" altLang="en-US" smtClean="0">
                <a:solidFill>
                  <a:prstClr val="black"/>
                </a:solidFill>
              </a:rPr>
              <a:pPr defTabSz="914332">
                <a:defRPr/>
              </a:pPr>
              <a:t>16/6/22</a:t>
            </a:fld>
            <a:endParaRPr lang="zh-CN" altLang="en-US">
              <a:solidFill>
                <a:prstClr val="black"/>
              </a:solidFill>
            </a:endParaRPr>
          </a:p>
        </p:txBody>
      </p:sp>
      <p:sp>
        <p:nvSpPr>
          <p:cNvPr id="7" name="Footer Placeholder 5"/>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zh-CN" altLang="en-US">
              <a:solidFill>
                <a:prstClr val="black"/>
              </a:solidFill>
            </a:endParaRPr>
          </a:p>
        </p:txBody>
      </p:sp>
      <p:sp>
        <p:nvSpPr>
          <p:cNvPr id="8" name="Slide Number Placeholder 6"/>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26C9924C-90A9-48FD-A6AF-6AE2A7C45814}" type="slidenum">
              <a:rPr lang="zh-CN" altLang="en-US" sz="1733" smtClean="0">
                <a:solidFill>
                  <a:prstClr val="black"/>
                </a:solidFill>
              </a:rPr>
              <a:pPr defTabSz="914332" fontAlgn="base">
                <a:spcBef>
                  <a:spcPct val="0"/>
                </a:spcBef>
                <a:spcAft>
                  <a:spcPct val="0"/>
                </a:spcAft>
              </a:pPr>
              <a:t>‹#›</a:t>
            </a:fld>
            <a:endParaRPr lang="zh-CN" altLang="en-US" sz="1733" smtClean="0">
              <a:solidFill>
                <a:prstClr val="black"/>
              </a:solidFill>
            </a:endParaRPr>
          </a:p>
        </p:txBody>
      </p:sp>
    </p:spTree>
    <p:extLst>
      <p:ext uri="{BB962C8B-B14F-4D97-AF65-F5344CB8AC3E}">
        <p14:creationId xmlns:p14="http://schemas.microsoft.com/office/powerpoint/2010/main" val="721976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graphicFrame>
        <p:nvGraphicFramePr>
          <p:cNvPr id="4"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40963"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8200" y="365125"/>
            <a:ext cx="10515600" cy="1325563"/>
          </a:xfrm>
          <a:prstGeom prst="rect">
            <a:avLst/>
          </a:prstGeom>
        </p:spPr>
        <p:txBody>
          <a:bodyPr lIns="91436" tIns="45718" rIns="91436" bIns="45718"/>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3"/>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D789019F-3480-4237-8EA3-3441F0451B0B}" type="datetimeFigureOut">
              <a:rPr lang="zh-CN" altLang="en-US" smtClean="0">
                <a:solidFill>
                  <a:prstClr val="black"/>
                </a:solidFill>
              </a:rPr>
              <a:pPr defTabSz="914332">
                <a:defRPr/>
              </a:pPr>
              <a:t>16/6/22</a:t>
            </a:fld>
            <a:endParaRPr lang="zh-CN" altLang="en-US">
              <a:solidFill>
                <a:prstClr val="black"/>
              </a:solidFill>
            </a:endParaRPr>
          </a:p>
        </p:txBody>
      </p:sp>
      <p:sp>
        <p:nvSpPr>
          <p:cNvPr id="6" name="Footer Placeholder 4"/>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zh-CN" altLang="en-US">
              <a:solidFill>
                <a:prstClr val="black"/>
              </a:solidFill>
            </a:endParaRPr>
          </a:p>
        </p:txBody>
      </p:sp>
      <p:sp>
        <p:nvSpPr>
          <p:cNvPr id="7" name="Slide Number Placeholder 5"/>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E8D74AC4-B646-45F4-AAD4-76A17DDEADF1}" type="slidenum">
              <a:rPr lang="zh-CN" altLang="en-US" sz="1733" smtClean="0">
                <a:solidFill>
                  <a:prstClr val="black"/>
                </a:solidFill>
              </a:rPr>
              <a:pPr defTabSz="914332" fontAlgn="base">
                <a:spcBef>
                  <a:spcPct val="0"/>
                </a:spcBef>
                <a:spcAft>
                  <a:spcPct val="0"/>
                </a:spcAft>
              </a:pPr>
              <a:t>‹#›</a:t>
            </a:fld>
            <a:endParaRPr lang="zh-CN" altLang="en-US" sz="1733" smtClean="0">
              <a:solidFill>
                <a:prstClr val="black"/>
              </a:solidFill>
            </a:endParaRPr>
          </a:p>
        </p:txBody>
      </p:sp>
    </p:spTree>
    <p:extLst>
      <p:ext uri="{BB962C8B-B14F-4D97-AF65-F5344CB8AC3E}">
        <p14:creationId xmlns:p14="http://schemas.microsoft.com/office/powerpoint/2010/main" val="7075780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graphicFrame>
        <p:nvGraphicFramePr>
          <p:cNvPr id="4"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41987"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Vertical Title 1"/>
          <p:cNvSpPr>
            <a:spLocks noGrp="1"/>
          </p:cNvSpPr>
          <p:nvPr>
            <p:ph type="title" orient="vert"/>
          </p:nvPr>
        </p:nvSpPr>
        <p:spPr>
          <a:xfrm>
            <a:off x="8724902" y="365129"/>
            <a:ext cx="2628900" cy="5811839"/>
          </a:xfrm>
          <a:prstGeom prst="rect">
            <a:avLst/>
          </a:prstGeom>
        </p:spPr>
        <p:txBody>
          <a:bodyPr vert="eaVert" lIns="91436" tIns="45718" rIns="91436" bIns="45718"/>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3" y="365129"/>
            <a:ext cx="7734300" cy="5811839"/>
          </a:xfrm>
          <a:prstGeom prst="rect">
            <a:avLst/>
          </a:prstGeom>
        </p:spPr>
        <p:txBody>
          <a:bodyPr vert="eaVert" lIns="91436" tIns="45718" rIns="91436" bIns="4571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3"/>
          <p:cNvSpPr>
            <a:spLocks noGrp="1"/>
          </p:cNvSpPr>
          <p:nvPr>
            <p:ph type="dt" sz="half" idx="10"/>
          </p:nvPr>
        </p:nvSpPr>
        <p:spPr>
          <a:xfrm>
            <a:off x="838200" y="6356354"/>
            <a:ext cx="27432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fld id="{C6FD13B4-D877-42B3-B540-F4BCD607B8AA}" type="datetimeFigureOut">
              <a:rPr lang="en-US" smtClean="0">
                <a:solidFill>
                  <a:prstClr val="black"/>
                </a:solidFill>
              </a:rPr>
              <a:pPr defTabSz="914332">
                <a:defRPr/>
              </a:pPr>
              <a:t>6/22/16</a:t>
            </a:fld>
            <a:endParaRPr lang="en-US">
              <a:solidFill>
                <a:prstClr val="black"/>
              </a:solidFill>
            </a:endParaRPr>
          </a:p>
        </p:txBody>
      </p:sp>
      <p:sp>
        <p:nvSpPr>
          <p:cNvPr id="6" name="Footer Placeholder 4"/>
          <p:cNvSpPr>
            <a:spLocks noGrp="1"/>
          </p:cNvSpPr>
          <p:nvPr>
            <p:ph type="ftr" sz="quarter" idx="11"/>
          </p:nvPr>
        </p:nvSpPr>
        <p:spPr>
          <a:xfrm>
            <a:off x="4038600" y="6356354"/>
            <a:ext cx="4114800" cy="366183"/>
          </a:xfrm>
          <a:prstGeom prst="rect">
            <a:avLst/>
          </a:prstGeom>
        </p:spPr>
        <p:txBody>
          <a:bodyPr lIns="91436" tIns="45718" rIns="91436" bIns="45718"/>
          <a:lstStyle>
            <a:lvl1pPr eaLnBrk="1" fontAlgn="auto" hangingPunct="1">
              <a:spcBef>
                <a:spcPts val="0"/>
              </a:spcBef>
              <a:spcAft>
                <a:spcPts val="0"/>
              </a:spcAft>
              <a:defRPr sz="1867">
                <a:latin typeface="+mn-lt"/>
                <a:ea typeface="+mn-ea"/>
              </a:defRPr>
            </a:lvl1pPr>
          </a:lstStyle>
          <a:p>
            <a:pPr defTabSz="914332">
              <a:defRPr/>
            </a:pPr>
            <a:endParaRPr lang="en-US">
              <a:solidFill>
                <a:prstClr val="black"/>
              </a:solidFill>
            </a:endParaRPr>
          </a:p>
        </p:txBody>
      </p:sp>
      <p:sp>
        <p:nvSpPr>
          <p:cNvPr id="7" name="Slide Number Placeholder 5"/>
          <p:cNvSpPr>
            <a:spLocks noGrp="1"/>
          </p:cNvSpPr>
          <p:nvPr>
            <p:ph type="sldNum" sz="quarter" idx="12"/>
          </p:nvPr>
        </p:nvSpPr>
        <p:spPr>
          <a:xfrm>
            <a:off x="8610600" y="6356354"/>
            <a:ext cx="2743200" cy="366183"/>
          </a:xfrm>
          <a:prstGeom prst="rect">
            <a:avLst/>
          </a:prstGeom>
        </p:spPr>
        <p:txBody>
          <a:bodyPr vert="horz" wrap="square" lIns="91436" tIns="45718" rIns="91436" bIns="45718" numCol="1" anchor="t" anchorCtr="0" compatLnSpc="1">
            <a:prstTxWarp prst="textNoShape">
              <a:avLst/>
            </a:prstTxWarp>
          </a:bodyPr>
          <a:lstStyle>
            <a:lvl1pPr eaLnBrk="1" hangingPunct="1">
              <a:defRPr/>
            </a:lvl1pPr>
          </a:lstStyle>
          <a:p>
            <a:pPr defTabSz="914332" fontAlgn="base">
              <a:spcBef>
                <a:spcPct val="0"/>
              </a:spcBef>
              <a:spcAft>
                <a:spcPct val="0"/>
              </a:spcAft>
            </a:pPr>
            <a:fld id="{62ED9179-6636-464C-8CC8-4FFA2C25E57A}" type="slidenum">
              <a:rPr lang="en-US" altLang="zh-CN" sz="1733" smtClean="0">
                <a:solidFill>
                  <a:prstClr val="black"/>
                </a:solidFill>
              </a:rPr>
              <a:pPr defTabSz="914332" fontAlgn="base">
                <a:spcBef>
                  <a:spcPct val="0"/>
                </a:spcBef>
                <a:spcAft>
                  <a:spcPct val="0"/>
                </a:spcAft>
              </a:pPr>
              <a:t>‹#›</a:t>
            </a:fld>
            <a:endParaRPr lang="en-US" altLang="zh-CN" sz="1733" smtClean="0">
              <a:solidFill>
                <a:prstClr val="black"/>
              </a:solidFill>
            </a:endParaRPr>
          </a:p>
        </p:txBody>
      </p:sp>
    </p:spTree>
    <p:extLst>
      <p:ext uri="{BB962C8B-B14F-4D97-AF65-F5344CB8AC3E}">
        <p14:creationId xmlns:p14="http://schemas.microsoft.com/office/powerpoint/2010/main" val="3441166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567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724400" y="365127"/>
            <a:ext cx="2621280" cy="420552"/>
          </a:xfrm>
          <a:prstGeom prst="rect">
            <a:avLst/>
          </a:prstGeom>
        </p:spPr>
        <p:txBody>
          <a:bodyPr lIns="91436" tIns="45718" rIns="91436" bIns="45718"/>
          <a:lstStyle>
            <a:lvl1pPr marL="0" indent="0">
              <a:buNone/>
              <a:defRPr sz="2400" b="1"/>
            </a:lvl1pPr>
          </a:lstStyle>
          <a:p>
            <a:pPr lvl="0"/>
            <a:r>
              <a:rPr lang="zh-CN" altLang="en-US" smtClean="0"/>
              <a:t>单击此处编辑母版文本样式</a:t>
            </a:r>
          </a:p>
        </p:txBody>
      </p:sp>
    </p:spTree>
    <p:extLst>
      <p:ext uri="{BB962C8B-B14F-4D97-AF65-F5344CB8AC3E}">
        <p14:creationId xmlns:p14="http://schemas.microsoft.com/office/powerpoint/2010/main" val="618266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graphicFrame>
        <p:nvGraphicFramePr>
          <p:cNvPr id="3" name="对象 1" hidden="1"/>
          <p:cNvGraphicFramePr>
            <a:graphicFrameLocks noChangeAspect="1"/>
          </p:cNvGraphicFramePr>
          <p:nvPr userDrawn="1">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43011"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a:xfrm>
            <a:off x="4448181" y="365130"/>
            <a:ext cx="3305175" cy="587375"/>
          </a:xfrm>
          <a:prstGeom prst="rect">
            <a:avLst/>
          </a:prstGeom>
        </p:spPr>
        <p:txBody>
          <a:bodyPr lIns="91436" tIns="45718" rIns="91436" bIns="45718">
            <a:normAutofit/>
          </a:bodyPr>
          <a:lstStyle>
            <a:lvl1pPr>
              <a:defRPr sz="2400" b="1">
                <a:solidFill>
                  <a:srgbClr val="157E9F"/>
                </a:solidFill>
                <a:latin typeface="+mj-ea"/>
                <a:ea typeface="+mj-ea"/>
              </a:defRPr>
            </a:lvl1p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188560529"/>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a:prstGeom prst="rect">
            <a:avLst/>
          </a:prstGeom>
        </p:spPr>
        <p:txBody>
          <a:bodyPr lIns="54857" tIns="27429" rIns="54857" bIns="27429"/>
          <a:lstStyle/>
          <a:p>
            <a:pPr defTabSz="1219110"/>
            <a:fld id="{42416144-EF6D-40D4-A5E7-4186A879A4AF}" type="datetimeFigureOut">
              <a:rPr lang="zh-CN" altLang="en-US" smtClean="0">
                <a:solidFill>
                  <a:prstClr val="black"/>
                </a:solidFill>
              </a:rPr>
              <a:pPr defTabSz="1219110"/>
              <a:t>16/6/22</a:t>
            </a:fld>
            <a:endParaRPr lang="zh-CN" altLang="en-US">
              <a:solidFill>
                <a:prstClr val="black"/>
              </a:solidFill>
            </a:endParaRPr>
          </a:p>
        </p:txBody>
      </p:sp>
      <p:sp>
        <p:nvSpPr>
          <p:cNvPr id="5" name="页脚占位符 4"/>
          <p:cNvSpPr>
            <a:spLocks noGrp="1"/>
          </p:cNvSpPr>
          <p:nvPr>
            <p:ph type="ftr" sz="quarter" idx="11"/>
          </p:nvPr>
        </p:nvSpPr>
        <p:spPr>
          <a:xfrm>
            <a:off x="4038601" y="6356354"/>
            <a:ext cx="4114800" cy="365125"/>
          </a:xfrm>
          <a:prstGeom prst="rect">
            <a:avLst/>
          </a:prstGeom>
        </p:spPr>
        <p:txBody>
          <a:bodyPr lIns="54857" tIns="27429" rIns="54857" bIns="27429"/>
          <a:lstStyle/>
          <a:p>
            <a:pPr defTabSz="1219110"/>
            <a:endParaRPr lang="zh-CN" altLang="en-US">
              <a:solidFill>
                <a:prstClr val="black"/>
              </a:solidFill>
            </a:endParaRPr>
          </a:p>
        </p:txBody>
      </p:sp>
      <p:sp>
        <p:nvSpPr>
          <p:cNvPr id="6" name="灯片编号占位符 5"/>
          <p:cNvSpPr>
            <a:spLocks noGrp="1"/>
          </p:cNvSpPr>
          <p:nvPr>
            <p:ph type="sldNum" sz="quarter" idx="12"/>
          </p:nvPr>
        </p:nvSpPr>
        <p:spPr>
          <a:xfrm>
            <a:off x="8610601" y="6356354"/>
            <a:ext cx="2743200" cy="365125"/>
          </a:xfrm>
          <a:prstGeom prst="rect">
            <a:avLst/>
          </a:prstGeom>
        </p:spPr>
        <p:txBody>
          <a:bodyPr lIns="54857" tIns="27429" rIns="54857" bIns="27429"/>
          <a:lstStyle/>
          <a:p>
            <a:pPr defTabSz="1219110"/>
            <a:fld id="{205DD524-664C-4773-B70C-2926D2725B72}" type="slidenum">
              <a:rPr lang="zh-CN" altLang="en-US" smtClean="0">
                <a:solidFill>
                  <a:prstClr val="black"/>
                </a:solidFill>
              </a:rPr>
              <a:pPr defTabSz="1219110"/>
              <a:t>‹#›</a:t>
            </a:fld>
            <a:endParaRPr lang="zh-CN" altLang="en-US">
              <a:solidFill>
                <a:prstClr val="black"/>
              </a:solidFill>
            </a:endParaRPr>
          </a:p>
        </p:txBody>
      </p:sp>
    </p:spTree>
    <p:extLst>
      <p:ext uri="{BB962C8B-B14F-4D97-AF65-F5344CB8AC3E}">
        <p14:creationId xmlns:p14="http://schemas.microsoft.com/office/powerpoint/2010/main" val="196659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20515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129236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1CE0BB20-B828-4988-ABC2-0E6342E0809E}" type="datetimeFigureOut">
              <a:rPr lang="zh-CN" altLang="en-US" smtClean="0"/>
              <a:t>16/6/22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10512168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slideLayout" Target="../slideLayouts/slideLayout49.xml"/><Relationship Id="rId14" Type="http://schemas.openxmlformats.org/officeDocument/2006/relationships/theme" Target="../theme/theme4.xml"/><Relationship Id="rId15" Type="http://schemas.openxmlformats.org/officeDocument/2006/relationships/image" Target="../media/image2.jpe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8.xml"/><Relationship Id="rId20" Type="http://schemas.openxmlformats.org/officeDocument/2006/relationships/tags" Target="../tags/tag2.xml"/><Relationship Id="rId21" Type="http://schemas.openxmlformats.org/officeDocument/2006/relationships/image" Target="../media/image6.png"/><Relationship Id="rId22" Type="http://schemas.openxmlformats.org/officeDocument/2006/relationships/oleObject" Target="../embeddings/oleObject1.bin"/><Relationship Id="rId23" Type="http://schemas.openxmlformats.org/officeDocument/2006/relationships/image" Target="../media/image5.emf"/><Relationship Id="rId10" Type="http://schemas.openxmlformats.org/officeDocument/2006/relationships/slideLayout" Target="../slideLayouts/slideLayout59.xml"/><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slideLayout" Target="../slideLayouts/slideLayout63.xml"/><Relationship Id="rId15" Type="http://schemas.openxmlformats.org/officeDocument/2006/relationships/slideLayout" Target="../slideLayouts/slideLayout64.xml"/><Relationship Id="rId16" Type="http://schemas.openxmlformats.org/officeDocument/2006/relationships/slideLayout" Target="../slideLayouts/slideLayout65.xml"/><Relationship Id="rId17" Type="http://schemas.openxmlformats.org/officeDocument/2006/relationships/slideLayout" Target="../slideLayouts/slideLayout66.xml"/><Relationship Id="rId18" Type="http://schemas.openxmlformats.org/officeDocument/2006/relationships/theme" Target="../theme/theme5.xml"/><Relationship Id="rId19" Type="http://schemas.openxmlformats.org/officeDocument/2006/relationships/vmlDrawing" Target="../drawings/vmlDrawing1.v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0BB20-B828-4988-ABC2-0E6342E0809E}" type="datetimeFigureOut">
              <a:rPr lang="zh-CN" altLang="en-US" smtClean="0"/>
              <a:t>16/6/22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8855E-52CF-4D9E-8F14-240265A8FFA3}" type="slidenum">
              <a:rPr lang="zh-CN" altLang="en-US" smtClean="0"/>
              <a:t>‹#›</a:t>
            </a:fld>
            <a:endParaRPr lang="zh-CN" altLang="en-US"/>
          </a:p>
        </p:txBody>
      </p:sp>
    </p:spTree>
    <p:extLst>
      <p:ext uri="{BB962C8B-B14F-4D97-AF65-F5344CB8AC3E}">
        <p14:creationId xmlns:p14="http://schemas.microsoft.com/office/powerpoint/2010/main" val="24834752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6BC5B-656C-43D9-BD11-24E428B222FF}" type="datetimeFigureOut">
              <a:rPr lang="zh-CN" altLang="en-US" smtClean="0">
                <a:solidFill>
                  <a:prstClr val="black">
                    <a:tint val="75000"/>
                  </a:prstClr>
                </a:solidFill>
              </a:rPr>
              <a:pPr/>
              <a:t>16/6/22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E3153-9CB8-4849-9DC2-896FAC30574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805536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22951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图片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0" y="0"/>
            <a:ext cx="12192000" cy="68484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a typeface="微软雅黑" panose="020B0503020204020204" pitchFamily="34" charset="-122"/>
            </a:endParaRPr>
          </a:p>
        </p:txBody>
      </p:sp>
      <p:sp>
        <p:nvSpPr>
          <p:cNvPr id="2" name="KSO_BT1"/>
          <p:cNvSpPr>
            <a:spLocks noGrp="1"/>
          </p:cNvSpPr>
          <p:nvPr>
            <p:ph type="title"/>
          </p:nvPr>
        </p:nvSpPr>
        <p:spPr>
          <a:xfrm>
            <a:off x="584200" y="273050"/>
            <a:ext cx="11029950" cy="700088"/>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1029" name="KSO_BC1"/>
          <p:cNvSpPr>
            <a:spLocks noGrp="1"/>
          </p:cNvSpPr>
          <p:nvPr>
            <p:ph type="body" idx="1"/>
          </p:nvPr>
        </p:nvSpPr>
        <p:spPr bwMode="auto">
          <a:xfrm>
            <a:off x="584200" y="1543050"/>
            <a:ext cx="110172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74184090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rtl="0" fontAlgn="base">
        <a:lnSpc>
          <a:spcPct val="90000"/>
        </a:lnSpc>
        <a:spcBef>
          <a:spcPct val="0"/>
        </a:spcBef>
        <a:spcAft>
          <a:spcPct val="0"/>
        </a:spcAft>
        <a:defRPr sz="3000" b="1" kern="120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Arial" pitchFamily="34" charset="0"/>
          <a:ea typeface="微软雅黑" panose="020B0503020204020204" pitchFamily="34" charset="-122"/>
          <a:cs typeface="+mj-cs"/>
        </a:defRPr>
      </a:lvl1pPr>
      <a:lvl2pPr algn="l" rtl="0" fontAlgn="base">
        <a:lnSpc>
          <a:spcPct val="90000"/>
        </a:lnSpc>
        <a:spcBef>
          <a:spcPct val="0"/>
        </a:spcBef>
        <a:spcAft>
          <a:spcPct val="0"/>
        </a:spcAft>
        <a:defRPr sz="3000" b="1">
          <a:solidFill>
            <a:schemeClr val="tx1"/>
          </a:solidFill>
          <a:latin typeface="Arial" pitchFamily="34" charset="0"/>
          <a:ea typeface="黑体" pitchFamily="49" charset="-122"/>
        </a:defRPr>
      </a:lvl2pPr>
      <a:lvl3pPr algn="l" rtl="0" fontAlgn="base">
        <a:lnSpc>
          <a:spcPct val="90000"/>
        </a:lnSpc>
        <a:spcBef>
          <a:spcPct val="0"/>
        </a:spcBef>
        <a:spcAft>
          <a:spcPct val="0"/>
        </a:spcAft>
        <a:defRPr sz="3000" b="1">
          <a:solidFill>
            <a:schemeClr val="tx1"/>
          </a:solidFill>
          <a:latin typeface="Arial" pitchFamily="34" charset="0"/>
          <a:ea typeface="黑体" pitchFamily="49" charset="-122"/>
        </a:defRPr>
      </a:lvl3pPr>
      <a:lvl4pPr algn="l" rtl="0" fontAlgn="base">
        <a:lnSpc>
          <a:spcPct val="90000"/>
        </a:lnSpc>
        <a:spcBef>
          <a:spcPct val="0"/>
        </a:spcBef>
        <a:spcAft>
          <a:spcPct val="0"/>
        </a:spcAft>
        <a:defRPr sz="3000" b="1">
          <a:solidFill>
            <a:schemeClr val="tx1"/>
          </a:solidFill>
          <a:latin typeface="Arial" pitchFamily="34" charset="0"/>
          <a:ea typeface="黑体" pitchFamily="49" charset="-122"/>
        </a:defRPr>
      </a:lvl4pPr>
      <a:lvl5pPr algn="l" rtl="0" fontAlgn="base">
        <a:lnSpc>
          <a:spcPct val="90000"/>
        </a:lnSpc>
        <a:spcBef>
          <a:spcPct val="0"/>
        </a:spcBef>
        <a:spcAft>
          <a:spcPct val="0"/>
        </a:spcAft>
        <a:defRPr sz="3000" b="1">
          <a:solidFill>
            <a:schemeClr val="tx1"/>
          </a:solidFill>
          <a:latin typeface="Arial" pitchFamily="34" charset="0"/>
          <a:ea typeface="黑体" pitchFamily="49" charset="-122"/>
        </a:defRPr>
      </a:lvl5pPr>
      <a:lvl6pPr marL="457200" algn="l" rtl="0" fontAlgn="base">
        <a:lnSpc>
          <a:spcPct val="90000"/>
        </a:lnSpc>
        <a:spcBef>
          <a:spcPct val="0"/>
        </a:spcBef>
        <a:spcAft>
          <a:spcPct val="0"/>
        </a:spcAft>
        <a:defRPr sz="3000" b="1">
          <a:solidFill>
            <a:schemeClr val="tx1"/>
          </a:solidFill>
          <a:latin typeface="Arial" pitchFamily="34" charset="0"/>
          <a:ea typeface="黑体" pitchFamily="49" charset="-122"/>
        </a:defRPr>
      </a:lvl6pPr>
      <a:lvl7pPr marL="914400" algn="l" rtl="0" fontAlgn="base">
        <a:lnSpc>
          <a:spcPct val="90000"/>
        </a:lnSpc>
        <a:spcBef>
          <a:spcPct val="0"/>
        </a:spcBef>
        <a:spcAft>
          <a:spcPct val="0"/>
        </a:spcAft>
        <a:defRPr sz="3000" b="1">
          <a:solidFill>
            <a:schemeClr val="tx1"/>
          </a:solidFill>
          <a:latin typeface="Arial" pitchFamily="34" charset="0"/>
          <a:ea typeface="黑体" pitchFamily="49" charset="-122"/>
        </a:defRPr>
      </a:lvl7pPr>
      <a:lvl8pPr marL="1371600" algn="l" rtl="0" fontAlgn="base">
        <a:lnSpc>
          <a:spcPct val="90000"/>
        </a:lnSpc>
        <a:spcBef>
          <a:spcPct val="0"/>
        </a:spcBef>
        <a:spcAft>
          <a:spcPct val="0"/>
        </a:spcAft>
        <a:defRPr sz="3000" b="1">
          <a:solidFill>
            <a:schemeClr val="tx1"/>
          </a:solidFill>
          <a:latin typeface="Arial" pitchFamily="34" charset="0"/>
          <a:ea typeface="黑体" pitchFamily="49" charset="-122"/>
        </a:defRPr>
      </a:lvl8pPr>
      <a:lvl9pPr marL="1828800" algn="l" rtl="0" fontAlgn="base">
        <a:lnSpc>
          <a:spcPct val="90000"/>
        </a:lnSpc>
        <a:spcBef>
          <a:spcPct val="0"/>
        </a:spcBef>
        <a:spcAft>
          <a:spcPct val="0"/>
        </a:spcAft>
        <a:defRPr sz="3000" b="1">
          <a:solidFill>
            <a:schemeClr val="tx1"/>
          </a:solidFill>
          <a:latin typeface="Arial" pitchFamily="34" charset="0"/>
          <a:ea typeface="黑体" pitchFamily="49" charset="-122"/>
        </a:defRPr>
      </a:lvl9pPr>
    </p:titleStyle>
    <p:bodyStyle>
      <a:lvl1pPr marL="357505" indent="-357505" algn="just" rtl="0" fontAlgn="base">
        <a:spcBef>
          <a:spcPts val="300"/>
        </a:spcBef>
        <a:spcAft>
          <a:spcPts val="300"/>
        </a:spcAft>
        <a:buClr>
          <a:schemeClr val="accent2"/>
        </a:buClr>
        <a:buSzPct val="60000"/>
        <a:buFont typeface="Wingdings 2" pitchFamily="18" charset="2"/>
        <a:buChar char=""/>
        <a:defRPr sz="2400" kern="1200">
          <a:solidFill>
            <a:srgbClr val="000000"/>
          </a:solidFill>
          <a:latin typeface="Arial" pitchFamily="34" charset="0"/>
          <a:ea typeface="微软雅黑" panose="020B0503020204020204" pitchFamily="34" charset="-122"/>
          <a:cs typeface="+mn-cs"/>
        </a:defRPr>
      </a:lvl1pPr>
      <a:lvl2pPr marL="360045" indent="-179705" algn="just" rtl="0" fontAlgn="base">
        <a:spcBef>
          <a:spcPts val="300"/>
        </a:spcBef>
        <a:spcAft>
          <a:spcPts val="300"/>
        </a:spcAft>
        <a:buClrTx/>
        <a:buFont typeface="Arial" pitchFamily="34" charset="0"/>
        <a:buChar char="•"/>
        <a:defRPr sz="2000" kern="1200">
          <a:solidFill>
            <a:srgbClr val="000000"/>
          </a:solidFill>
          <a:latin typeface="幼圆" pitchFamily="49" charset="-122"/>
          <a:ea typeface="微软雅黑" panose="020B0503020204020204" pitchFamily="34" charset="-122"/>
          <a:cs typeface="+mn-cs"/>
        </a:defRPr>
      </a:lvl2pPr>
      <a:lvl3pPr marL="539750" indent="-179705" algn="l" rtl="0" fontAlgn="base">
        <a:spcBef>
          <a:spcPts val="300"/>
        </a:spcBef>
        <a:spcAft>
          <a:spcPts val="300"/>
        </a:spcAft>
        <a:buFont typeface="Arial" pitchFamily="34" charset="0"/>
        <a:buChar char="•"/>
        <a:defRPr sz="1800" kern="1200">
          <a:solidFill>
            <a:schemeClr val="tx1"/>
          </a:solidFill>
          <a:latin typeface="+mn-lt"/>
          <a:ea typeface="微软雅黑" panose="020B0503020204020204" pitchFamily="34" charset="-122"/>
          <a:cs typeface="+mn-cs"/>
        </a:defRPr>
      </a:lvl3pPr>
      <a:lvl4pPr marL="720090" indent="-179705" algn="l" rtl="0" fontAlgn="base">
        <a:spcBef>
          <a:spcPts val="300"/>
        </a:spcBef>
        <a:spcAft>
          <a:spcPts val="300"/>
        </a:spcAft>
        <a:buFont typeface="Arial" pitchFamily="34" charset="0"/>
        <a:buChar char="•"/>
        <a:defRPr sz="1800" kern="1200">
          <a:solidFill>
            <a:schemeClr val="tx1"/>
          </a:solidFill>
          <a:latin typeface="+mn-lt"/>
          <a:ea typeface="微软雅黑" panose="020B0503020204020204" pitchFamily="34" charset="-122"/>
          <a:cs typeface="+mn-cs"/>
        </a:defRPr>
      </a:lvl4pPr>
      <a:lvl5pPr marL="899795" indent="-179705" algn="l" rtl="0" fontAlgn="base">
        <a:spcBef>
          <a:spcPts val="300"/>
        </a:spcBef>
        <a:spcAft>
          <a:spcPts val="300"/>
        </a:spcAft>
        <a:buFont typeface="Arial"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graphicFrame>
        <p:nvGraphicFramePr>
          <p:cNvPr id="1026" name="对象 1" hidden="1"/>
          <p:cNvGraphicFramePr>
            <a:graphicFrameLocks noChangeAspect="1"/>
          </p:cNvGraphicFramePr>
          <p:nvPr userDrawn="1">
            <p:custDataLst>
              <p:tags r:id="rId20"/>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9699" name="think-cell Slide" r:id="rId22" imgW="360" imgH="360" progId="TCLayout.ActiveDocument.1">
                  <p:embed/>
                </p:oleObj>
              </mc:Choice>
              <mc:Fallback>
                <p:oleObj name="think-cell Slide" r:id="rId22" imgW="360" imgH="360" progId="TCLayout.ActiveDocument.1">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19" y="2119"/>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2138891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Lst>
  <p:txStyles>
    <p:titleStyle>
      <a:lvl1pPr algn="l" defTabSz="914332"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32"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defTabSz="914332"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defTabSz="914332"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defTabSz="914332"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609555" algn="l" defTabSz="914332"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1219110" algn="l" defTabSz="914332"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828664" algn="l" defTabSz="914332"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2438218" algn="l" defTabSz="914332"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584" indent="-228584" algn="l" defTabSz="914332"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750" indent="-228584" algn="l" defTabSz="914332"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2pPr>
      <a:lvl3pPr marL="1142914" indent="-228584" algn="l" defTabSz="914332"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080" indent="-228584" algn="l" defTabSz="914332" rtl="0" eaLnBrk="0" fontAlgn="base" hangingPunct="0">
        <a:lnSpc>
          <a:spcPct val="90000"/>
        </a:lnSpc>
        <a:spcBef>
          <a:spcPts val="500"/>
        </a:spcBef>
        <a:spcAft>
          <a:spcPct val="0"/>
        </a:spcAft>
        <a:buFont typeface="Arial" pitchFamily="34" charset="0"/>
        <a:buChar char="•"/>
        <a:defRPr sz="1733" kern="1200">
          <a:solidFill>
            <a:schemeClr val="tx1"/>
          </a:solidFill>
          <a:latin typeface="+mn-lt"/>
          <a:ea typeface="+mn-ea"/>
          <a:cs typeface="+mn-cs"/>
        </a:defRPr>
      </a:lvl4pPr>
      <a:lvl5pPr marL="2057247" indent="-228584" algn="l" defTabSz="914332" rtl="0" eaLnBrk="0" fontAlgn="base" hangingPunct="0">
        <a:lnSpc>
          <a:spcPct val="90000"/>
        </a:lnSpc>
        <a:spcBef>
          <a:spcPts val="500"/>
        </a:spcBef>
        <a:spcAft>
          <a:spcPct val="0"/>
        </a:spcAft>
        <a:buFont typeface="Arial" pitchFamily="34" charset="0"/>
        <a:buChar char="•"/>
        <a:defRPr sz="1733"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4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notesSlide" Target="../notesSlides/notesSlide16.xml"/><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tags" Target="../tags/tag16.xml"/><Relationship Id="rId2" Type="http://schemas.openxmlformats.org/officeDocument/2006/relationships/tags" Target="../tags/tag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tags" Target="../tags/tag18.xml"/><Relationship Id="rId2"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8.emf"/></Relationships>
</file>

<file path=ppt/slides/_rels/slide33.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png"/><Relationship Id="rId10" Type="http://schemas.openxmlformats.org/officeDocument/2006/relationships/image" Target="../media/image5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7" name="组合 16"/>
          <p:cNvGrpSpPr/>
          <p:nvPr/>
        </p:nvGrpSpPr>
        <p:grpSpPr>
          <a:xfrm>
            <a:off x="3039398" y="419100"/>
            <a:ext cx="10248900" cy="7315200"/>
            <a:chOff x="3390900" y="609600"/>
            <a:chExt cx="10248900" cy="7315200"/>
          </a:xfrm>
        </p:grpSpPr>
        <p:sp>
          <p:nvSpPr>
            <p:cNvPr id="14" name="任意多边形 13"/>
            <p:cNvSpPr/>
            <p:nvPr/>
          </p:nvSpPr>
          <p:spPr>
            <a:xfrm>
              <a:off x="3390900" y="1581150"/>
              <a:ext cx="9848850" cy="6343650"/>
            </a:xfrm>
            <a:custGeom>
              <a:avLst/>
              <a:gdLst>
                <a:gd name="connsiteX0" fmla="*/ 0 w 9848850"/>
                <a:gd name="connsiteY0" fmla="*/ 5695950 h 6343650"/>
                <a:gd name="connsiteX1" fmla="*/ 533400 w 9848850"/>
                <a:gd name="connsiteY1" fmla="*/ 4762500 h 6343650"/>
                <a:gd name="connsiteX2" fmla="*/ 1714500 w 9848850"/>
                <a:gd name="connsiteY2" fmla="*/ 3390900 h 6343650"/>
                <a:gd name="connsiteX3" fmla="*/ 2247900 w 9848850"/>
                <a:gd name="connsiteY3" fmla="*/ 4000500 h 6343650"/>
                <a:gd name="connsiteX4" fmla="*/ 552450 w 9848850"/>
                <a:gd name="connsiteY4" fmla="*/ 4743450 h 6343650"/>
                <a:gd name="connsiteX5" fmla="*/ 3200400 w 9848850"/>
                <a:gd name="connsiteY5" fmla="*/ 6229350 h 6343650"/>
                <a:gd name="connsiteX6" fmla="*/ 4819650 w 9848850"/>
                <a:gd name="connsiteY6" fmla="*/ 3467100 h 6343650"/>
                <a:gd name="connsiteX7" fmla="*/ 2228850 w 9848850"/>
                <a:gd name="connsiteY7" fmla="*/ 3943350 h 6343650"/>
                <a:gd name="connsiteX8" fmla="*/ 6819900 w 9848850"/>
                <a:gd name="connsiteY8" fmla="*/ 4248150 h 6343650"/>
                <a:gd name="connsiteX9" fmla="*/ 5695950 w 9848850"/>
                <a:gd name="connsiteY9" fmla="*/ 6343650 h 6343650"/>
                <a:gd name="connsiteX10" fmla="*/ 5734050 w 9848850"/>
                <a:gd name="connsiteY10" fmla="*/ 876300 h 6343650"/>
                <a:gd name="connsiteX11" fmla="*/ 6572250 w 9848850"/>
                <a:gd name="connsiteY11" fmla="*/ 1562100 h 6343650"/>
                <a:gd name="connsiteX12" fmla="*/ 4819650 w 9848850"/>
                <a:gd name="connsiteY12" fmla="*/ 3486150 h 6343650"/>
                <a:gd name="connsiteX13" fmla="*/ 6858000 w 9848850"/>
                <a:gd name="connsiteY13" fmla="*/ 4191000 h 6343650"/>
                <a:gd name="connsiteX14" fmla="*/ 9715500 w 9848850"/>
                <a:gd name="connsiteY14" fmla="*/ 2819400 h 6343650"/>
                <a:gd name="connsiteX15" fmla="*/ 7105650 w 9848850"/>
                <a:gd name="connsiteY15" fmla="*/ 0 h 6343650"/>
                <a:gd name="connsiteX16" fmla="*/ 6629400 w 9848850"/>
                <a:gd name="connsiteY16" fmla="*/ 1600200 h 6343650"/>
                <a:gd name="connsiteX17" fmla="*/ 6762750 w 9848850"/>
                <a:gd name="connsiteY17" fmla="*/ 4229100 h 6343650"/>
                <a:gd name="connsiteX18" fmla="*/ 9848850 w 9848850"/>
                <a:gd name="connsiteY18" fmla="*/ 5981700 h 6343650"/>
                <a:gd name="connsiteX19" fmla="*/ 9848850 w 9848850"/>
                <a:gd name="connsiteY19" fmla="*/ 5981700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8850" h="6343650">
                  <a:moveTo>
                    <a:pt x="0" y="5695950"/>
                  </a:moveTo>
                  <a:lnTo>
                    <a:pt x="533400" y="4762500"/>
                  </a:lnTo>
                  <a:lnTo>
                    <a:pt x="1714500" y="3390900"/>
                  </a:lnTo>
                  <a:lnTo>
                    <a:pt x="2247900" y="4000500"/>
                  </a:lnTo>
                  <a:lnTo>
                    <a:pt x="552450" y="4743450"/>
                  </a:lnTo>
                  <a:lnTo>
                    <a:pt x="3200400" y="6229350"/>
                  </a:lnTo>
                  <a:lnTo>
                    <a:pt x="4819650" y="3467100"/>
                  </a:lnTo>
                  <a:lnTo>
                    <a:pt x="2228850" y="3943350"/>
                  </a:lnTo>
                  <a:lnTo>
                    <a:pt x="6819900" y="4248150"/>
                  </a:lnTo>
                  <a:lnTo>
                    <a:pt x="5695950" y="6343650"/>
                  </a:lnTo>
                  <a:lnTo>
                    <a:pt x="5734050" y="876300"/>
                  </a:lnTo>
                  <a:lnTo>
                    <a:pt x="6572250" y="1562100"/>
                  </a:lnTo>
                  <a:lnTo>
                    <a:pt x="4819650" y="3486150"/>
                  </a:lnTo>
                  <a:lnTo>
                    <a:pt x="6858000" y="4191000"/>
                  </a:lnTo>
                  <a:lnTo>
                    <a:pt x="9715500" y="2819400"/>
                  </a:lnTo>
                  <a:lnTo>
                    <a:pt x="7105650" y="0"/>
                  </a:lnTo>
                  <a:lnTo>
                    <a:pt x="6629400" y="1600200"/>
                  </a:lnTo>
                  <a:lnTo>
                    <a:pt x="6762750" y="4229100"/>
                  </a:lnTo>
                  <a:lnTo>
                    <a:pt x="9848850" y="5981700"/>
                  </a:lnTo>
                  <a:lnTo>
                    <a:pt x="9848850" y="5981700"/>
                  </a:lnTo>
                </a:path>
              </a:pathLst>
            </a:custGeom>
            <a:noFill/>
            <a:ln w="2857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10134600" y="609600"/>
              <a:ext cx="3505200" cy="6896100"/>
            </a:xfrm>
            <a:custGeom>
              <a:avLst/>
              <a:gdLst>
                <a:gd name="connsiteX0" fmla="*/ 457200 w 3505200"/>
                <a:gd name="connsiteY0" fmla="*/ 952500 h 6896100"/>
                <a:gd name="connsiteX1" fmla="*/ 3314700 w 3505200"/>
                <a:gd name="connsiteY1" fmla="*/ 0 h 6896100"/>
                <a:gd name="connsiteX2" fmla="*/ 0 w 3505200"/>
                <a:gd name="connsiteY2" fmla="*/ 2552700 h 6896100"/>
                <a:gd name="connsiteX3" fmla="*/ 3505200 w 3505200"/>
                <a:gd name="connsiteY3" fmla="*/ 4419600 h 6896100"/>
                <a:gd name="connsiteX4" fmla="*/ 2590800 w 3505200"/>
                <a:gd name="connsiteY4" fmla="*/ 689610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0" h="6896100">
                  <a:moveTo>
                    <a:pt x="457200" y="952500"/>
                  </a:moveTo>
                  <a:lnTo>
                    <a:pt x="3314700" y="0"/>
                  </a:lnTo>
                  <a:lnTo>
                    <a:pt x="0" y="2552700"/>
                  </a:lnTo>
                  <a:lnTo>
                    <a:pt x="3505200" y="4419600"/>
                  </a:lnTo>
                  <a:lnTo>
                    <a:pt x="2590800" y="6896100"/>
                  </a:lnTo>
                </a:path>
              </a:pathLst>
            </a:custGeom>
            <a:noFill/>
            <a:ln w="2857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391150" y="5257800"/>
              <a:ext cx="495300" cy="49530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020050" y="4857750"/>
              <a:ext cx="400050" cy="4000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0020300" y="5638800"/>
              <a:ext cx="323850" cy="3238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734550" y="2838450"/>
              <a:ext cx="590550" cy="5905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3752850" y="6191250"/>
              <a:ext cx="323850" cy="3238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0325100" y="1409700"/>
              <a:ext cx="400050" cy="4000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a:off x="6969328" y="3856934"/>
            <a:ext cx="828430" cy="828430"/>
            <a:chOff x="6416878" y="2199584"/>
            <a:chExt cx="828430" cy="828430"/>
          </a:xfrm>
        </p:grpSpPr>
        <p:grpSp>
          <p:nvGrpSpPr>
            <p:cNvPr id="31" name="组合 30"/>
            <p:cNvGrpSpPr/>
            <p:nvPr/>
          </p:nvGrpSpPr>
          <p:grpSpPr>
            <a:xfrm>
              <a:off x="6447483" y="2230189"/>
              <a:ext cx="767220" cy="767220"/>
              <a:chOff x="7275688" y="2530616"/>
              <a:chExt cx="860909" cy="860909"/>
            </a:xfrm>
          </p:grpSpPr>
          <p:grpSp>
            <p:nvGrpSpPr>
              <p:cNvPr id="32" name="组合 31"/>
              <p:cNvGrpSpPr/>
              <p:nvPr/>
            </p:nvGrpSpPr>
            <p:grpSpPr>
              <a:xfrm>
                <a:off x="7275688" y="2530616"/>
                <a:ext cx="860909" cy="860909"/>
                <a:chOff x="7234464" y="2511878"/>
                <a:chExt cx="1009650" cy="1009650"/>
              </a:xfrm>
            </p:grpSpPr>
            <p:sp>
              <p:nvSpPr>
                <p:cNvPr id="40" name="椭圆 3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椭圆 3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椭圆 9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4359478" y="4428434"/>
            <a:ext cx="828430" cy="828430"/>
            <a:chOff x="6416878" y="2199584"/>
            <a:chExt cx="828430" cy="828430"/>
          </a:xfrm>
        </p:grpSpPr>
        <p:grpSp>
          <p:nvGrpSpPr>
            <p:cNvPr id="94" name="组合 93"/>
            <p:cNvGrpSpPr/>
            <p:nvPr/>
          </p:nvGrpSpPr>
          <p:grpSpPr>
            <a:xfrm>
              <a:off x="6447483" y="2230189"/>
              <a:ext cx="767220" cy="767220"/>
              <a:chOff x="7275688" y="2530616"/>
              <a:chExt cx="860909" cy="860909"/>
            </a:xfrm>
          </p:grpSpPr>
          <p:grpSp>
            <p:nvGrpSpPr>
              <p:cNvPr id="96" name="组合 95"/>
              <p:cNvGrpSpPr/>
              <p:nvPr/>
            </p:nvGrpSpPr>
            <p:grpSpPr>
              <a:xfrm>
                <a:off x="7275688" y="2530616"/>
                <a:ext cx="860909" cy="860909"/>
                <a:chOff x="7234464" y="2511878"/>
                <a:chExt cx="1009650" cy="1009650"/>
              </a:xfrm>
            </p:grpSpPr>
            <p:sp>
              <p:nvSpPr>
                <p:cNvPr id="104" name="椭圆 103"/>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7" name="椭圆 9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5" name="椭圆 94"/>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8188528" y="1723334"/>
            <a:ext cx="1069772" cy="1069772"/>
            <a:chOff x="6416878" y="2199584"/>
            <a:chExt cx="828430" cy="828430"/>
          </a:xfrm>
        </p:grpSpPr>
        <p:grpSp>
          <p:nvGrpSpPr>
            <p:cNvPr id="108" name="组合 107"/>
            <p:cNvGrpSpPr/>
            <p:nvPr/>
          </p:nvGrpSpPr>
          <p:grpSpPr>
            <a:xfrm>
              <a:off x="6447483" y="2230189"/>
              <a:ext cx="767220" cy="767220"/>
              <a:chOff x="7275688" y="2530616"/>
              <a:chExt cx="860909" cy="860909"/>
            </a:xfrm>
          </p:grpSpPr>
          <p:grpSp>
            <p:nvGrpSpPr>
              <p:cNvPr id="110" name="组合 109"/>
              <p:cNvGrpSpPr/>
              <p:nvPr/>
            </p:nvGrpSpPr>
            <p:grpSpPr>
              <a:xfrm>
                <a:off x="7275688" y="2530616"/>
                <a:ext cx="860909" cy="860909"/>
                <a:chOff x="7234464" y="2511878"/>
                <a:chExt cx="1009650" cy="1009650"/>
              </a:xfrm>
            </p:grpSpPr>
            <p:sp>
              <p:nvSpPr>
                <p:cNvPr id="118" name="椭圆 11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椭圆 11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椭圆 108"/>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10341179" y="5247585"/>
            <a:ext cx="828430" cy="828430"/>
            <a:chOff x="6416878" y="2199584"/>
            <a:chExt cx="828430" cy="828430"/>
          </a:xfrm>
        </p:grpSpPr>
        <p:grpSp>
          <p:nvGrpSpPr>
            <p:cNvPr id="122" name="组合 121"/>
            <p:cNvGrpSpPr/>
            <p:nvPr/>
          </p:nvGrpSpPr>
          <p:grpSpPr>
            <a:xfrm>
              <a:off x="6447483" y="2230189"/>
              <a:ext cx="767220" cy="767220"/>
              <a:chOff x="7275688" y="2530616"/>
              <a:chExt cx="860909" cy="860909"/>
            </a:xfrm>
          </p:grpSpPr>
          <p:grpSp>
            <p:nvGrpSpPr>
              <p:cNvPr id="124" name="组合 123"/>
              <p:cNvGrpSpPr/>
              <p:nvPr/>
            </p:nvGrpSpPr>
            <p:grpSpPr>
              <a:xfrm>
                <a:off x="7275688" y="2530616"/>
                <a:ext cx="860909" cy="860909"/>
                <a:chOff x="7234464" y="2511878"/>
                <a:chExt cx="1009650" cy="1009650"/>
              </a:xfrm>
            </p:grpSpPr>
            <p:sp>
              <p:nvSpPr>
                <p:cNvPr id="132" name="椭圆 13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椭圆 12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3" name="椭圆 122"/>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10245929" y="599384"/>
            <a:ext cx="828430" cy="828430"/>
            <a:chOff x="6416878" y="2199584"/>
            <a:chExt cx="828430" cy="828430"/>
          </a:xfrm>
        </p:grpSpPr>
        <p:grpSp>
          <p:nvGrpSpPr>
            <p:cNvPr id="136" name="组合 135"/>
            <p:cNvGrpSpPr/>
            <p:nvPr/>
          </p:nvGrpSpPr>
          <p:grpSpPr>
            <a:xfrm>
              <a:off x="6447483" y="2230189"/>
              <a:ext cx="767220" cy="767220"/>
              <a:chOff x="7275688" y="2530616"/>
              <a:chExt cx="860909" cy="860909"/>
            </a:xfrm>
          </p:grpSpPr>
          <p:grpSp>
            <p:nvGrpSpPr>
              <p:cNvPr id="138" name="组合 137"/>
              <p:cNvGrpSpPr/>
              <p:nvPr/>
            </p:nvGrpSpPr>
            <p:grpSpPr>
              <a:xfrm>
                <a:off x="7275688" y="2530616"/>
                <a:ext cx="860909" cy="860909"/>
                <a:chOff x="7234464" y="2511878"/>
                <a:chExt cx="1009650" cy="1009650"/>
              </a:xfrm>
            </p:grpSpPr>
            <p:sp>
              <p:nvSpPr>
                <p:cNvPr id="146" name="椭圆 14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椭圆 13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椭圆 136"/>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 name="组合 148"/>
          <p:cNvGrpSpPr/>
          <p:nvPr/>
        </p:nvGrpSpPr>
        <p:grpSpPr>
          <a:xfrm>
            <a:off x="7007428" y="5838135"/>
            <a:ext cx="1019866" cy="1019866"/>
            <a:chOff x="6416878" y="2199584"/>
            <a:chExt cx="828430" cy="828430"/>
          </a:xfrm>
        </p:grpSpPr>
        <p:grpSp>
          <p:nvGrpSpPr>
            <p:cNvPr id="150" name="组合 149"/>
            <p:cNvGrpSpPr/>
            <p:nvPr/>
          </p:nvGrpSpPr>
          <p:grpSpPr>
            <a:xfrm>
              <a:off x="6447483" y="2230189"/>
              <a:ext cx="767220" cy="767220"/>
              <a:chOff x="7275688" y="2530616"/>
              <a:chExt cx="860909" cy="860909"/>
            </a:xfrm>
          </p:grpSpPr>
          <p:grpSp>
            <p:nvGrpSpPr>
              <p:cNvPr id="152" name="组合 151"/>
              <p:cNvGrpSpPr/>
              <p:nvPr/>
            </p:nvGrpSpPr>
            <p:grpSpPr>
              <a:xfrm>
                <a:off x="7275688" y="2530616"/>
                <a:ext cx="860909" cy="860909"/>
                <a:chOff x="7234464" y="2511878"/>
                <a:chExt cx="1009650" cy="1009650"/>
              </a:xfrm>
            </p:grpSpPr>
            <p:sp>
              <p:nvSpPr>
                <p:cNvPr id="160" name="椭圆 15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3" name="椭圆 15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1" name="椭圆 15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5" name="文本框 164"/>
          <p:cNvSpPr txBox="1"/>
          <p:nvPr/>
        </p:nvSpPr>
        <p:spPr>
          <a:xfrm>
            <a:off x="812488" y="2347747"/>
            <a:ext cx="5748950" cy="707886"/>
          </a:xfrm>
          <a:prstGeom prst="rect">
            <a:avLst/>
          </a:prstGeom>
          <a:noFill/>
        </p:spPr>
        <p:txBody>
          <a:bodyPr wrap="square" rtlCol="0">
            <a:spAutoFit/>
          </a:bodyPr>
          <a:lstStyle/>
          <a:p>
            <a:r>
              <a:rPr lang="en-US" altLang="zh-CN" sz="3600" dirty="0">
                <a:solidFill>
                  <a:schemeClr val="bg1"/>
                </a:solidFill>
                <a:latin typeface="华文细黑" panose="02010600040101010101" pitchFamily="2" charset="-122"/>
                <a:ea typeface="华文细黑" panose="02010600040101010101" pitchFamily="2" charset="-122"/>
              </a:rPr>
              <a:t> </a:t>
            </a:r>
            <a:r>
              <a:rPr lang="zh-CN" altLang="en-US" sz="4000" dirty="0">
                <a:solidFill>
                  <a:schemeClr val="bg1"/>
                </a:solidFill>
                <a:latin typeface="华文细黑" panose="02010600040101010101" pitchFamily="2" charset="-122"/>
                <a:ea typeface="华文细黑" panose="02010600040101010101" pitchFamily="2" charset="-122"/>
              </a:rPr>
              <a:t>云舟知识空间服务系统</a:t>
            </a:r>
            <a:endParaRPr lang="zh-CN" altLang="en-US" sz="6000" dirty="0">
              <a:solidFill>
                <a:schemeClr val="bg1"/>
              </a:solidFill>
              <a:latin typeface="华文细黑" panose="02010600040101010101" pitchFamily="2" charset="-122"/>
              <a:ea typeface="华文细黑" panose="02010600040101010101" pitchFamily="2" charset="-122"/>
            </a:endParaRPr>
          </a:p>
        </p:txBody>
      </p:sp>
      <p:sp>
        <p:nvSpPr>
          <p:cNvPr id="166" name="文本框 165"/>
          <p:cNvSpPr txBox="1"/>
          <p:nvPr/>
        </p:nvSpPr>
        <p:spPr>
          <a:xfrm>
            <a:off x="967784" y="3093216"/>
            <a:ext cx="6273472" cy="400110"/>
          </a:xfrm>
          <a:prstGeom prst="rect">
            <a:avLst/>
          </a:prstGeom>
          <a:noFill/>
          <a:effectLst>
            <a:innerShdw blurRad="114300">
              <a:prstClr val="black"/>
            </a:innerShdw>
          </a:effectLst>
        </p:spPr>
        <p:txBody>
          <a:bodyPr wrap="square" rtlCol="0">
            <a:spAutoFit/>
          </a:bodyPr>
          <a:lstStyle/>
          <a:p>
            <a:r>
              <a:rPr lang="zh-CN" altLang="en-US" sz="2000">
                <a:solidFill>
                  <a:schemeClr val="bg1"/>
                </a:solidFill>
                <a:ea typeface="华文细黑" panose="02010600040101010101" pitchFamily="2" charset="-122"/>
                <a:cs typeface="+mn-ea"/>
                <a:sym typeface="+mn-lt"/>
              </a:rPr>
              <a:t>超星</a:t>
            </a:r>
            <a:r>
              <a:rPr lang="zh-CN" altLang="en-US" sz="2000" smtClean="0">
                <a:solidFill>
                  <a:schemeClr val="bg1"/>
                </a:solidFill>
                <a:ea typeface="华文细黑" panose="02010600040101010101" pitchFamily="2" charset="-122"/>
                <a:cs typeface="+mn-ea"/>
                <a:sym typeface="+mn-lt"/>
              </a:rPr>
              <a:t>集团</a:t>
            </a:r>
            <a:r>
              <a:rPr lang="zh-CN" altLang="en-US" sz="2000" smtClean="0">
                <a:solidFill>
                  <a:schemeClr val="bg1"/>
                </a:solidFill>
                <a:ea typeface="华文细黑" panose="02010600040101010101" pitchFamily="2" charset="-122"/>
                <a:cs typeface="+mn-ea"/>
                <a:sym typeface="+mn-lt"/>
              </a:rPr>
              <a:t>宣传</a:t>
            </a:r>
            <a:r>
              <a:rPr lang="zh-CN" altLang="en-US" sz="2000" smtClean="0">
                <a:solidFill>
                  <a:schemeClr val="bg1"/>
                </a:solidFill>
                <a:ea typeface="华文细黑" panose="02010600040101010101" pitchFamily="2" charset="-122"/>
                <a:cs typeface="+mn-ea"/>
                <a:sym typeface="+mn-lt"/>
              </a:rPr>
              <a:t>部 </a:t>
            </a:r>
            <a:r>
              <a:rPr lang="zh-CN" altLang="en-US" sz="2000" dirty="0">
                <a:solidFill>
                  <a:schemeClr val="bg1"/>
                </a:solidFill>
                <a:ea typeface="华文细黑" panose="02010600040101010101" pitchFamily="2" charset="-122"/>
                <a:cs typeface="+mn-ea"/>
                <a:sym typeface="+mn-lt"/>
              </a:rPr>
              <a:t>张慧敏</a:t>
            </a:r>
            <a:endParaRPr lang="en-US" altLang="zh-CN" sz="2000" dirty="0">
              <a:solidFill>
                <a:schemeClr val="bg1"/>
              </a:solidFill>
              <a:ea typeface="华文细黑" panose="02010600040101010101" pitchFamily="2" charset="-122"/>
              <a:cs typeface="+mn-ea"/>
              <a:sym typeface="+mn-lt"/>
            </a:endParaRPr>
          </a:p>
        </p:txBody>
      </p:sp>
      <p:grpSp>
        <p:nvGrpSpPr>
          <p:cNvPr id="167" name="组合 166"/>
          <p:cNvGrpSpPr/>
          <p:nvPr/>
        </p:nvGrpSpPr>
        <p:grpSpPr>
          <a:xfrm>
            <a:off x="9731578" y="3437835"/>
            <a:ext cx="828430" cy="828430"/>
            <a:chOff x="6416878" y="2199584"/>
            <a:chExt cx="828430" cy="828430"/>
          </a:xfrm>
        </p:grpSpPr>
        <p:grpSp>
          <p:nvGrpSpPr>
            <p:cNvPr id="168" name="组合 167"/>
            <p:cNvGrpSpPr/>
            <p:nvPr/>
          </p:nvGrpSpPr>
          <p:grpSpPr>
            <a:xfrm>
              <a:off x="6447483" y="2230189"/>
              <a:ext cx="767220" cy="767220"/>
              <a:chOff x="7275688" y="2530616"/>
              <a:chExt cx="860909" cy="860909"/>
            </a:xfrm>
          </p:grpSpPr>
          <p:grpSp>
            <p:nvGrpSpPr>
              <p:cNvPr id="170" name="组合 169"/>
              <p:cNvGrpSpPr/>
              <p:nvPr/>
            </p:nvGrpSpPr>
            <p:grpSpPr>
              <a:xfrm>
                <a:off x="7275688" y="2530616"/>
                <a:ext cx="860909" cy="860909"/>
                <a:chOff x="7234464" y="2511878"/>
                <a:chExt cx="1009650" cy="1009650"/>
              </a:xfrm>
            </p:grpSpPr>
            <p:sp>
              <p:nvSpPr>
                <p:cNvPr id="178" name="椭圆 17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17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7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1" name="椭圆 17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17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9" name="椭圆 168"/>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 r="-27123" b="3178"/>
          <a:stretch/>
        </p:blipFill>
        <p:spPr>
          <a:xfrm>
            <a:off x="3847519" y="3159800"/>
            <a:ext cx="882847" cy="269200"/>
          </a:xfrm>
          <a:prstGeom prst="rect">
            <a:avLst/>
          </a:prstGeom>
        </p:spPr>
      </p:pic>
    </p:spTree>
    <p:extLst>
      <p:ext uri="{BB962C8B-B14F-4D97-AF65-F5344CB8AC3E}">
        <p14:creationId xmlns:p14="http://schemas.microsoft.com/office/powerpoint/2010/main" val="19322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par>
                                <p:cTn id="11" presetID="0" presetClass="path" presetSubtype="0" accel="50000" decel="50000" fill="hold" nodeType="withEffect">
                                  <p:stCondLst>
                                    <p:cond delay="0"/>
                                  </p:stCondLst>
                                  <p:childTnLst>
                                    <p:animMotion origin="layout" path="M 0.33451 0.12592 L 0.33451 0.12639 C 0.32865 0.12268 0.32253 0.1206 0.31719 0.1162 C 0.31524 0.11458 0.31329 0.1125 0.31133 0.11134 C 0.3086 0.10926 0.3056 0.1081 0.30274 0.10648 C 0.30144 0.10578 0.29974 0.10555 0.29844 0.10393 C 0.29701 0.10231 0.29571 0.10023 0.29428 0.09907 C 0.29128 0.09699 0.28842 0.09606 0.28555 0.09421 C 0.28412 0.09352 0.28243 0.09328 0.28125 0.09213 C 0.27839 0.08865 0.27592 0.08333 0.27266 0.08217 C 0.26537 0.07893 0.26862 0.08078 0.26264 0.07731 C 0.2573 0.07801 0.25183 0.07708 0.24675 0.07986 C 0.24336 0.08125 0.24141 0.08796 0.23829 0.08958 C 0.23099 0.09259 0.23425 0.09074 0.22813 0.09421 C 0.22618 0.09352 0.22422 0.09282 0.2224 0.09213 C 0.21941 0.09027 0.21667 0.08865 0.21381 0.08703 L 0.20521 0.08217 L 0.20079 0.07986 C 0.19935 0.07893 0.19779 0.07893 0.19662 0.07731 C 0.19519 0.07569 0.19362 0.07384 0.19219 0.07245 C 0.18972 0.07014 0.18451 0.06875 0.1823 0.06759 C 0.17917 0.06597 0.17644 0.06435 0.17357 0.06273 C 0.17214 0.0618 0.17045 0.0618 0.16928 0.06018 C 0.16784 0.05879 0.16641 0.05648 0.16498 0.05555 C 0.16211 0.05324 0.15912 0.05208 0.15639 0.05069 C 0.15495 0.05 0.15352 0.04884 0.15196 0.04814 C 0.15014 0.04745 0.14818 0.04676 0.14636 0.04583 C 0.13438 0.03796 0.1474 0.04259 0.13191 0.03588 C 0.12995 0.03518 0.12396 0.03264 0.12188 0.03102 C 0.12032 0.02963 0.11915 0.02777 0.11758 0.02639 C 0.09857 0.03055 0.10625 0.02986 0.07592 0.02639 C 0.06667 0.025 0.07149 0.02407 0.06446 0.02152 C 0.06159 0.02014 0.05873 0.01921 0.05586 0.01898 C 0.04584 0.01759 0.03581 0.01736 0.02566 0.01666 C 0.02383 0.01574 0.02188 0.01458 0.01993 0.01412 C 0.01576 0.01296 0.01107 0.01389 0.00717 0.01157 L -4.79167E-6 -0.00023 L -4.79167E-6 3.33333E-6 " pathEditMode="relative" rAng="0" ptsTypes="AAAAAAAAAAAAAAAAAAAAAAAAAAAAAAAAAAAAAA">
                                      <p:cBhvr>
                                        <p:cTn id="12" dur="1500" fill="hold"/>
                                        <p:tgtEl>
                                          <p:spTgt spid="107"/>
                                        </p:tgtEl>
                                        <p:attrNameLst>
                                          <p:attrName>ppt_x</p:attrName>
                                          <p:attrName>ppt_y</p:attrName>
                                        </p:attrNameLst>
                                      </p:cBhvr>
                                      <p:rCtr x="-16732" y="-6296"/>
                                    </p:animMotion>
                                  </p:childTnLst>
                                </p:cTn>
                              </p:par>
                              <p:par>
                                <p:cTn id="13" presetID="10" presetClass="entr" presetSubtype="0" fill="hold" nodeType="withEffect">
                                  <p:stCondLst>
                                    <p:cond delay="50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500"/>
                                        <p:tgtEl>
                                          <p:spTgt spid="167"/>
                                        </p:tgtEl>
                                      </p:cBhvr>
                                    </p:animEffect>
                                  </p:childTnLst>
                                </p:cTn>
                              </p:par>
                              <p:par>
                                <p:cTn id="16" presetID="0" presetClass="path" presetSubtype="0" accel="50000" decel="50000" fill="hold" nodeType="withEffect">
                                  <p:stCondLst>
                                    <p:cond delay="500"/>
                                  </p:stCondLst>
                                  <p:childTnLst>
                                    <p:animMotion origin="layout" path="M 0.27344 0.1176 L 0.27344 0.11806 C 0.26862 0.11459 0.26354 0.1125 0.25925 0.10834 C 0.25768 0.10695 0.25599 0.10487 0.25443 0.10394 C 0.25222 0.10186 0.24974 0.10093 0.2474 0.09931 C 0.24636 0.09862 0.24492 0.09838 0.24388 0.09699 C 0.24271 0.09537 0.24167 0.09352 0.2405 0.09237 C 0.23802 0.09051 0.23568 0.08959 0.23333 0.08797 C 0.23216 0.08727 0.23086 0.08704 0.22982 0.08588 C 0.22748 0.08264 0.22552 0.07778 0.22279 0.07662 C 0.2168 0.07362 0.21953 0.07524 0.21458 0.07199 C 0.21029 0.07269 0.20573 0.07199 0.20169 0.07454 C 0.19883 0.0757 0.19727 0.08195 0.19466 0.08357 C 0.1888 0.08635 0.19141 0.08473 0.18646 0.08797 C 0.18477 0.08727 0.1832 0.08658 0.18177 0.08588 C 0.1793 0.08426 0.17708 0.08264 0.17474 0.08125 L 0.16771 0.07662 L 0.16406 0.07454 C 0.16289 0.07362 0.16159 0.07362 0.16068 0.07199 C 0.15951 0.07061 0.1582 0.06875 0.15703 0.0676 C 0.15508 0.06528 0.15078 0.06412 0.14896 0.06297 C 0.14636 0.06158 0.14414 0.05996 0.1418 0.05857 C 0.14063 0.05764 0.13932 0.05764 0.13828 0.05602 C 0.13711 0.05487 0.13594 0.05255 0.13477 0.05186 C 0.13242 0.04954 0.12995 0.04862 0.12774 0.04723 C 0.12656 0.04653 0.12539 0.04561 0.12409 0.04491 C 0.12266 0.04422 0.1211 0.04352 0.11953 0.0426 C 0.10977 0.03542 0.12044 0.03959 0.10781 0.03334 C 0.10612 0.03264 0.1013 0.03033 0.09961 0.02894 C 0.09831 0.02755 0.09727 0.02593 0.0961 0.02454 C 0.08047 0.02848 0.08685 0.02778 0.06198 0.02454 C 0.05443 0.02315 0.05833 0.02246 0.05261 0.01991 C 0.05026 0.01875 0.04792 0.01783 0.04557 0.0176 C 0.03737 0.01621 0.02917 0.01598 0.02097 0.01551 C 0.0194 0.01459 0.01784 0.01343 0.01628 0.01297 C 0.01276 0.01204 0.00899 0.01274 0.00573 0.01065 L -1.45833E-6 -0.00023 L -1.45833E-6 -4.07407E-6 " pathEditMode="relative" rAng="0" ptsTypes="AAAAAAAAAAAAAAAAAAAAAAAAAAAAAAAAAAAAAA">
                                      <p:cBhvr>
                                        <p:cTn id="17" dur="1500" fill="hold"/>
                                        <p:tgtEl>
                                          <p:spTgt spid="167"/>
                                        </p:tgtEl>
                                        <p:attrNameLst>
                                          <p:attrName>ppt_x</p:attrName>
                                          <p:attrName>ppt_y</p:attrName>
                                        </p:attrNameLst>
                                      </p:cBhvr>
                                      <p:rCtr x="-13672" y="-5880"/>
                                    </p:animMotion>
                                  </p:childTnLst>
                                </p:cTn>
                              </p:par>
                              <p:par>
                                <p:cTn id="18" presetID="10" presetClass="entr" presetSubtype="0" fill="hold" nodeType="with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par>
                                <p:cTn id="21" presetID="0" presetClass="path" presetSubtype="0" accel="50000" decel="50000" fill="hold" nodeType="withEffect">
                                  <p:stCondLst>
                                    <p:cond delay="0"/>
                                  </p:stCondLst>
                                  <p:childTnLst>
                                    <p:animMotion origin="layout" path="M 0.21432 0.07986 L 0.21432 0.08032 C 0.21055 0.07777 0.20664 0.07662 0.20312 0.07384 C 0.20195 0.07268 0.20065 0.07129 0.19935 0.0706 C 0.19766 0.06921 0.1957 0.06851 0.19388 0.06759 C 0.1931 0.06712 0.19193 0.06689 0.19114 0.06597 C 0.19023 0.06481 0.18945 0.06365 0.18854 0.06273 C 0.18659 0.06157 0.18476 0.06087 0.18294 0.05972 C 0.18203 0.05925 0.18086 0.05925 0.18008 0.05833 C 0.17825 0.05625 0.17669 0.05277 0.17461 0.05208 C 0.16992 0.05 0.172 0.05115 0.16823 0.04907 C 0.16484 0.04953 0.16133 0.04884 0.15807 0.05069 C 0.15586 0.05138 0.15456 0.05578 0.1526 0.05671 C 0.14792 0.05879 0.15 0.05763 0.14609 0.05972 C 0.14479 0.05925 0.14362 0.05879 0.14245 0.05833 C 0.14049 0.05717 0.1388 0.05625 0.13698 0.05509 L 0.13138 0.05208 L 0.12851 0.05069 C 0.1276 0.05 0.12669 0.05 0.12591 0.04907 C 0.125 0.04791 0.12396 0.04675 0.12305 0.04583 C 0.12148 0.04444 0.1181 0.04351 0.1168 0.04282 C 0.11471 0.04166 0.11302 0.04074 0.1112 0.03981 C 0.11029 0.03912 0.10911 0.03912 0.10833 0.03819 C 0.10742 0.03726 0.10651 0.03564 0.1056 0.03518 C 0.10378 0.03356 0.10182 0.03287 0.10013 0.03194 C 0.09922 0.03171 0.09831 0.03078 0.09726 0.03032 C 0.09609 0.03009 0.09492 0.02962 0.09375 0.02893 C 0.08607 0.02384 0.0944 0.02685 0.0845 0.02268 C 0.0832 0.02222 0.0793 0.0206 0.07799 0.01944 C 0.07708 0.01875 0.0763 0.01736 0.07526 0.01666 C 0.06315 0.01921 0.06797 0.01875 0.04857 0.01666 C 0.04271 0.01574 0.0457 0.01504 0.04128 0.01342 C 0.03945 0.0125 0.0375 0.01203 0.03568 0.0118 C 0.0293 0.01087 0.02292 0.01087 0.01641 0.01041 C 0.01523 0.00972 0.01393 0.00902 0.01276 0.00879 C 0.01003 0.0081 0.00703 0.00856 0.00456 0.00717 L 1.04167E-6 -0.00024 L 1.04167E-6 4.81481E-6 " pathEditMode="relative" rAng="0" ptsTypes="AAAAAAAAAAAAAAAAAAAAAAAAAAAAAAAAAAAAAA">
                                      <p:cBhvr>
                                        <p:cTn id="22" dur="1500" fill="hold"/>
                                        <p:tgtEl>
                                          <p:spTgt spid="135"/>
                                        </p:tgtEl>
                                        <p:attrNameLst>
                                          <p:attrName>ppt_x</p:attrName>
                                          <p:attrName>ppt_y</p:attrName>
                                        </p:attrNameLst>
                                      </p:cBhvr>
                                      <p:rCtr x="-10716" y="-3981"/>
                                    </p:animMotion>
                                  </p:childTnLst>
                                </p:cTn>
                              </p:par>
                              <p:par>
                                <p:cTn id="23" presetID="10" presetClass="entr" presetSubtype="0" fill="hold" nodeType="withEffect">
                                  <p:stCondLst>
                                    <p:cond delay="800"/>
                                  </p:stCondLst>
                                  <p:childTnLst>
                                    <p:set>
                                      <p:cBhvr>
                                        <p:cTn id="24" dur="1" fill="hold">
                                          <p:stCondLst>
                                            <p:cond delay="0"/>
                                          </p:stCondLst>
                                        </p:cTn>
                                        <p:tgtEl>
                                          <p:spTgt spid="121"/>
                                        </p:tgtEl>
                                        <p:attrNameLst>
                                          <p:attrName>style.visibility</p:attrName>
                                        </p:attrNameLst>
                                      </p:cBhvr>
                                      <p:to>
                                        <p:strVal val="visible"/>
                                      </p:to>
                                    </p:set>
                                    <p:animEffect transition="in" filter="fade">
                                      <p:cBhvr>
                                        <p:cTn id="25" dur="500"/>
                                        <p:tgtEl>
                                          <p:spTgt spid="121"/>
                                        </p:tgtEl>
                                      </p:cBhvr>
                                    </p:animEffect>
                                  </p:childTnLst>
                                </p:cTn>
                              </p:par>
                              <p:par>
                                <p:cTn id="26" presetID="0" presetClass="path" presetSubtype="0" accel="50000" decel="50000" fill="hold" nodeType="withEffect">
                                  <p:stCondLst>
                                    <p:cond delay="800"/>
                                  </p:stCondLst>
                                  <p:childTnLst>
                                    <p:animMotion origin="layout" path="M 0.27578 -0.0287 L 0.27578 -0.02986 C 0.2707 -0.0287 0.26563 -0.02777 0.26133 -0.02662 C 0.25964 -0.02662 0.25807 -0.02569 0.25625 -0.02569 C 0.2543 -0.02569 0.25182 -0.02453 0.24935 -0.02453 C 0.24818 -0.02453 0.24688 -0.02453 0.2457 -0.02361 C 0.24453 -0.02361 0.24349 -0.02245 0.24232 -0.02245 C 0.23985 -0.02245 0.2375 -0.02245 0.23503 -0.02129 C 0.23386 -0.02129 0.23255 -0.02129 0.23151 -0.02129 C 0.22917 -0.02037 0.22722 -0.01921 0.22435 -0.01805 C 0.21849 -0.01805 0.22123 -0.01805 0.21628 -0.01713 C 0.21185 -0.01713 0.20729 -0.01713 0.20339 -0.01805 C 0.20039 -0.01805 0.1987 -0.02037 0.19597 -0.02037 C 0.19024 -0.02129 0.19284 -0.02037 0.18776 -0.02129 C 0.18607 -0.02129 0.18451 -0.02129 0.18307 -0.02129 C 0.1806 -0.02037 0.17839 -0.02037 0.17591 -0.01921 L 0.16875 -0.01805 L 0.16537 -0.01805 C 0.16393 -0.01805 0.16263 -0.01805 0.16185 -0.01713 C 0.16068 -0.01713 0.15938 -0.01597 0.1582 -0.01597 C 0.15612 -0.01597 0.15182 -0.01481 0.15 -0.01481 C 0.1474 -0.01481 0.14505 -0.01389 0.14284 -0.01389 C 0.14154 -0.01389 0.14024 -0.01389 0.13919 -0.01273 C 0.13802 -0.01273 0.13672 -0.0118 0.13581 -0.0118 C 0.13347 -0.0118 0.13099 -0.01065 0.12865 -0.01065 C 0.12748 -0.01065 0.12617 -0.01065 0.125 -0.01065 C 0.12344 -0.00972 0.12175 -0.00972 0.12031 -0.00972 C 0.11055 -0.0074 0.12136 -0.00833 0.10847 -0.0074 C 0.10664 -0.0074 0.10182 -0.00625 0.10026 -0.00625 C 0.09883 -0.00532 0.09792 -0.00532 0.09662 -0.00532 C 0.08099 -0.00532 0.08724 -0.00532 0.06237 -0.00532 C 0.05469 -0.00416 0.0586 -0.00416 0.05287 -0.00324 C 0.05039 -0.00324 0.04805 -0.00324 0.04597 -0.00324 C 0.0375 -0.00324 0.02917 -0.00208 0.02083 -0.00208 C 0.0194 -0.00208 0.01784 -0.00208 0.01602 -0.00208 C 0.01276 -0.00208 0.00886 -0.00208 0.00573 -0.00115 L -1.45833E-6 0.00116 L -1.45833E-6 -2.96296E-6 " pathEditMode="relative" rAng="0" ptsTypes="AAAAAAAAAAAAAAAAAAAAAAAAAAAAAAAAAAAAAA">
                                      <p:cBhvr>
                                        <p:cTn id="27" dur="1500" fill="hold"/>
                                        <p:tgtEl>
                                          <p:spTgt spid="121"/>
                                        </p:tgtEl>
                                        <p:attrNameLst>
                                          <p:attrName>ppt_x</p:attrName>
                                          <p:attrName>ppt_y</p:attrName>
                                        </p:attrNameLst>
                                      </p:cBhvr>
                                      <p:rCtr x="-13789" y="1435"/>
                                    </p:animMotion>
                                  </p:childTnLst>
                                </p:cTn>
                              </p:par>
                              <p:par>
                                <p:cTn id="28" presetID="10" presetClass="entr" presetSubtype="0" fill="hold" nodeType="withEffect">
                                  <p:stCondLst>
                                    <p:cond delay="30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500"/>
                                        <p:tgtEl>
                                          <p:spTgt spid="92"/>
                                        </p:tgtEl>
                                      </p:cBhvr>
                                    </p:animEffect>
                                  </p:childTnLst>
                                </p:cTn>
                              </p:par>
                              <p:par>
                                <p:cTn id="31" presetID="0" presetClass="path" presetSubtype="0" accel="50000" decel="50000" fill="hold" nodeType="withEffect">
                                  <p:stCondLst>
                                    <p:cond delay="300"/>
                                  </p:stCondLst>
                                  <p:childTnLst>
                                    <p:animMotion origin="layout" path="M 0.49284 0.19351 L 0.49284 0.19444 C 0.48411 0.18865 0.47513 0.18541 0.46732 0.1787 C 0.46432 0.17615 0.46146 0.17291 0.45859 0.17129 C 0.45456 0.16805 0.45013 0.1662 0.44596 0.16365 C 0.44401 0.16273 0.44154 0.16226 0.43958 0.15972 C 0.4375 0.1574 0.43555 0.15416 0.43346 0.15231 C 0.42904 0.14907 0.42487 0.14768 0.4207 0.1449 C 0.41849 0.14375 0.41601 0.14351 0.41432 0.14166 C 0.41003 0.13634 0.40638 0.12824 0.40169 0.12638 C 0.39088 0.12129 0.3957 0.1243 0.38685 0.11898 C 0.37904 0.1199 0.37096 0.11851 0.36341 0.12268 C 0.35846 0.125 0.3556 0.13518 0.35104 0.13773 C 0.34023 0.14236 0.34505 0.13958 0.33607 0.1449 C 0.3332 0.14375 0.33034 0.14282 0.3276 0.14166 C 0.32318 0.13888 0.31914 0.13634 0.31497 0.13379 L 0.30221 0.12638 L 0.2957 0.12268 C 0.29362 0.12129 0.29128 0.12129 0.28958 0.11898 C 0.2875 0.11643 0.28516 0.11342 0.28307 0.11134 C 0.27943 0.10787 0.27174 0.10578 0.26849 0.10393 C 0.26393 0.10138 0.25989 0.09884 0.2556 0.09652 C 0.25351 0.09513 0.25104 0.09513 0.24935 0.09259 C 0.24726 0.0905 0.24505 0.0868 0.24297 0.08541 C 0.2388 0.08194 0.23437 0.08009 0.23034 0.078 C 0.22825 0.07685 0.22617 0.075 0.22383 0.07407 C 0.22109 0.07291 0.21823 0.07199 0.21562 0.07037 C 0.19792 0.05833 0.21706 0.0655 0.19427 0.05509 C 0.19141 0.05416 0.18255 0.05023 0.17956 0.04768 C 0.17721 0.0456 0.17552 0.04282 0.17318 0.0405 C 0.14518 0.04699 0.15651 0.04583 0.11172 0.0405 C 0.09818 0.03842 0.10521 0.03703 0.09492 0.0331 C 0.09062 0.03101 0.08646 0.02962 0.08229 0.02916 C 0.06745 0.02708 0.05273 0.02662 0.03776 0.02569 C 0.03503 0.0243 0.03216 0.02245 0.0293 0.02175 C 0.02318 0.0199 0.01628 0.02129 0.01055 0.01782 L 1.04167E-6 -0.00024 L 1.04167E-6 4.81481E-6 " pathEditMode="relative" rAng="0" ptsTypes="AAAAAAAAAAAAAAAAAAAAAAAAAAAAAAAAAAAAAA">
                                      <p:cBhvr>
                                        <p:cTn id="32" dur="1500" fill="hold"/>
                                        <p:tgtEl>
                                          <p:spTgt spid="92"/>
                                        </p:tgtEl>
                                        <p:attrNameLst>
                                          <p:attrName>ppt_x</p:attrName>
                                          <p:attrName>ppt_y</p:attrName>
                                        </p:attrNameLst>
                                      </p:cBhvr>
                                      <p:rCtr x="-24648" y="-9653"/>
                                    </p:animMotion>
                                  </p:childTnLst>
                                </p:cTn>
                              </p:par>
                              <p:par>
                                <p:cTn id="33" presetID="10" presetClass="entr" presetSubtype="0" fill="hold" nodeType="withEffect">
                                  <p:stCondLst>
                                    <p:cond delay="1200"/>
                                  </p:stCondLst>
                                  <p:childTnLst>
                                    <p:set>
                                      <p:cBhvr>
                                        <p:cTn id="34" dur="1" fill="hold">
                                          <p:stCondLst>
                                            <p:cond delay="0"/>
                                          </p:stCondLst>
                                        </p:cTn>
                                        <p:tgtEl>
                                          <p:spTgt spid="149"/>
                                        </p:tgtEl>
                                        <p:attrNameLst>
                                          <p:attrName>style.visibility</p:attrName>
                                        </p:attrNameLst>
                                      </p:cBhvr>
                                      <p:to>
                                        <p:strVal val="visible"/>
                                      </p:to>
                                    </p:set>
                                    <p:animEffect transition="in" filter="fade">
                                      <p:cBhvr>
                                        <p:cTn id="35" dur="500"/>
                                        <p:tgtEl>
                                          <p:spTgt spid="149"/>
                                        </p:tgtEl>
                                      </p:cBhvr>
                                    </p:animEffect>
                                  </p:childTnLst>
                                </p:cTn>
                              </p:par>
                              <p:par>
                                <p:cTn id="36" presetID="0" presetClass="path" presetSubtype="0" accel="50000" decel="50000" fill="hold" nodeType="withEffect">
                                  <p:stCondLst>
                                    <p:cond delay="1200"/>
                                  </p:stCondLst>
                                  <p:childTnLst>
                                    <p:animMotion origin="layout" path="M 0.34596 0.17639 L 0.34596 0.17709 C 0.33984 0.17176 0.33346 0.16875 0.32799 0.16274 C 0.32591 0.16042 0.32395 0.15741 0.32187 0.15579 C 0.31914 0.15301 0.31601 0.15139 0.31302 0.14908 C 0.31172 0.14815 0.30989 0.14769 0.30859 0.14561 C 0.30716 0.14329 0.30573 0.14028 0.30429 0.13866 C 0.30117 0.13588 0.29817 0.1345 0.29531 0.13195 C 0.29375 0.13102 0.29205 0.13056 0.29075 0.12894 C 0.28789 0.12408 0.28528 0.11667 0.2819 0.11505 C 0.27435 0.11042 0.27773 0.1132 0.27161 0.10834 C 0.26601 0.10926 0.26041 0.10787 0.25507 0.11181 C 0.25169 0.11366 0.24961 0.12315 0.24635 0.12547 C 0.2388 0.12963 0.24218 0.12709 0.23593 0.13195 C 0.23385 0.13102 0.23177 0.12987 0.22994 0.12894 C 0.22682 0.12639 0.22395 0.12408 0.22109 0.12176 L 0.21211 0.11505 L 0.20755 0.11181 C 0.20612 0.11042 0.20455 0.11042 0.20325 0.10834 C 0.20182 0.10602 0.20013 0.10348 0.19869 0.10139 C 0.19609 0.09815 0.19075 0.0963 0.18841 0.09468 C 0.18528 0.09237 0.18242 0.09005 0.17942 0.08774 C 0.17799 0.08658 0.17617 0.08658 0.175 0.08426 C 0.17356 0.08241 0.172 0.07917 0.17057 0.07778 C 0.16757 0.07454 0.16445 0.07292 0.16172 0.07107 C 0.16015 0.06991 0.15872 0.06829 0.15703 0.06737 C 0.1552 0.06644 0.15312 0.06551 0.1513 0.06412 C 0.13893 0.05325 0.15234 0.05973 0.13632 0.05024 C 0.13437 0.04931 0.12812 0.04561 0.12604 0.04352 C 0.12435 0.04144 0.12317 0.03889 0.12148 0.03704 C 0.10182 0.04283 0.10976 0.0419 0.07838 0.03704 C 0.06888 0.03496 0.07382 0.0338 0.06653 0.0301 C 0.06367 0.02825 0.06067 0.02686 0.05768 0.02662 C 0.04739 0.02454 0.03698 0.02431 0.02643 0.02338 C 0.02461 0.022 0.02252 0.02037 0.02057 0.01968 C 0.01627 0.01806 0.01132 0.01945 0.00729 0.01621 L 3.54167E-6 -0.00023 L 3.54167E-6 -4.44444E-6 " pathEditMode="relative" rAng="0" ptsTypes="AAAAAAAAAAAAAAAAAAAAAAAAAAAAAAAAAAAAAA">
                                      <p:cBhvr>
                                        <p:cTn id="37" dur="1500" fill="hold"/>
                                        <p:tgtEl>
                                          <p:spTgt spid="149"/>
                                        </p:tgtEl>
                                        <p:attrNameLst>
                                          <p:attrName>ppt_x</p:attrName>
                                          <p:attrName>ppt_y</p:attrName>
                                        </p:attrNameLst>
                                      </p:cBhvr>
                                      <p:rCtr x="-17305" y="-8796"/>
                                    </p:animMotion>
                                  </p:childTnLst>
                                </p:cTn>
                              </p:par>
                              <p:par>
                                <p:cTn id="38" presetID="10" presetClass="entr" presetSubtype="0" fill="hold" nodeType="withEffect">
                                  <p:stCondLst>
                                    <p:cond delay="400"/>
                                  </p:stCondLst>
                                  <p:childTnLst>
                                    <p:set>
                                      <p:cBhvr>
                                        <p:cTn id="39" dur="1" fill="hold">
                                          <p:stCondLst>
                                            <p:cond delay="0"/>
                                          </p:stCondLst>
                                        </p:cTn>
                                        <p:tgtEl>
                                          <p:spTgt spid="93"/>
                                        </p:tgtEl>
                                        <p:attrNameLst>
                                          <p:attrName>style.visibility</p:attrName>
                                        </p:attrNameLst>
                                      </p:cBhvr>
                                      <p:to>
                                        <p:strVal val="visible"/>
                                      </p:to>
                                    </p:set>
                                    <p:animEffect transition="in" filter="fade">
                                      <p:cBhvr>
                                        <p:cTn id="40" dur="500"/>
                                        <p:tgtEl>
                                          <p:spTgt spid="93"/>
                                        </p:tgtEl>
                                      </p:cBhvr>
                                    </p:animEffect>
                                  </p:childTnLst>
                                </p:cTn>
                              </p:par>
                              <p:par>
                                <p:cTn id="41" presetID="0" presetClass="path" presetSubtype="0" accel="50000" decel="50000" fill="hold" nodeType="withEffect">
                                  <p:stCondLst>
                                    <p:cond delay="400"/>
                                  </p:stCondLst>
                                  <p:childTnLst>
                                    <p:animMotion origin="layout" path="M 0.68346 0.26227 L 0.68346 0.26342 C 0.67148 0.25555 0.65898 0.25116 0.64804 0.24213 C 0.64401 0.23866 0.63997 0.23449 0.63606 0.23194 C 0.63047 0.22754 0.62435 0.22523 0.61849 0.22176 C 0.61588 0.22037 0.61237 0.21991 0.60976 0.21667 C 0.60677 0.21319 0.60416 0.20879 0.60117 0.20648 C 0.59505 0.20208 0.58919 0.20023 0.58333 0.19629 C 0.58047 0.19491 0.57695 0.19444 0.57461 0.1919 C 0.56875 0.18472 0.56367 0.17361 0.55703 0.17129 C 0.54218 0.16458 0.54882 0.16829 0.53659 0.16111 C 0.52565 0.1625 0.51445 0.16065 0.50403 0.16643 C 0.49713 0.16921 0.49323 0.18333 0.48685 0.18657 C 0.47187 0.19282 0.47851 0.18912 0.46601 0.19629 C 0.46211 0.19491 0.45807 0.19352 0.45429 0.1919 C 0.44817 0.18819 0.44257 0.18472 0.43672 0.18148 L 0.41927 0.17129 L 0.41015 0.16643 C 0.40729 0.16458 0.40403 0.16458 0.40169 0.16111 C 0.39869 0.15764 0.39557 0.15393 0.39257 0.15092 C 0.3875 0.14629 0.37695 0.14329 0.37239 0.14097 C 0.36601 0.1375 0.36041 0.13403 0.35455 0.13079 C 0.35169 0.12893 0.34817 0.12893 0.34583 0.12546 C 0.34284 0.12245 0.33997 0.11782 0.33698 0.11574 C 0.33112 0.11111 0.325 0.10856 0.3194 0.10579 C 0.31653 0.10417 0.31354 0.10185 0.31041 0.10046 C 0.30664 0.09884 0.30273 0.09745 0.29895 0.0956 C 0.27448 0.07917 0.30104 0.08889 0.2694 0.07477 C 0.26549 0.07338 0.25325 0.06805 0.24895 0.06481 C 0.2457 0.0618 0.24336 0.05787 0.24023 0.05509 C 0.2013 0.06366 0.21705 0.06227 0.15507 0.05509 C 0.13619 0.05208 0.14596 0.05023 0.13164 0.04491 C 0.12578 0.04213 0.11992 0.04004 0.11406 0.03958 C 0.09362 0.0368 0.07304 0.03634 0.05234 0.03495 C 0.04856 0.03287 0.04466 0.03055 0.04062 0.02963 C 0.03216 0.02708 0.02252 0.02917 0.01458 0.0243 L 3.54167E-6 -0.00023 L 3.54167E-6 0.00023 " pathEditMode="relative" rAng="0" ptsTypes="AAAAAAAAAAAAAAAAAAAAAAAAAAAAAAAAAAAAAA">
                                      <p:cBhvr>
                                        <p:cTn id="42" dur="1500" fill="hold"/>
                                        <p:tgtEl>
                                          <p:spTgt spid="93"/>
                                        </p:tgtEl>
                                        <p:attrNameLst>
                                          <p:attrName>ppt_x</p:attrName>
                                          <p:attrName>ppt_y</p:attrName>
                                        </p:attrNameLst>
                                      </p:cBhvr>
                                      <p:rCtr x="-34180" y="-13079"/>
                                    </p:animMotion>
                                  </p:childTnLst>
                                </p:cTn>
                              </p:par>
                              <p:par>
                                <p:cTn id="43" presetID="45" presetClass="entr" presetSubtype="0" fill="hold" grpId="0" nodeType="withEffect">
                                  <p:stCondLst>
                                    <p:cond delay="400"/>
                                  </p:stCondLst>
                                  <p:iterate type="lt">
                                    <p:tmPct val="10000"/>
                                  </p:iterate>
                                  <p:childTnLst>
                                    <p:set>
                                      <p:cBhvr>
                                        <p:cTn id="44" dur="1" fill="hold">
                                          <p:stCondLst>
                                            <p:cond delay="0"/>
                                          </p:stCondLst>
                                        </p:cTn>
                                        <p:tgtEl>
                                          <p:spTgt spid="165"/>
                                        </p:tgtEl>
                                        <p:attrNameLst>
                                          <p:attrName>style.visibility</p:attrName>
                                        </p:attrNameLst>
                                      </p:cBhvr>
                                      <p:to>
                                        <p:strVal val="visible"/>
                                      </p:to>
                                    </p:set>
                                    <p:animEffect transition="in" filter="fade">
                                      <p:cBhvr>
                                        <p:cTn id="45" dur="500"/>
                                        <p:tgtEl>
                                          <p:spTgt spid="165"/>
                                        </p:tgtEl>
                                      </p:cBhvr>
                                    </p:animEffect>
                                    <p:anim calcmode="lin" valueType="num">
                                      <p:cBhvr>
                                        <p:cTn id="46" dur="500" fill="hold"/>
                                        <p:tgtEl>
                                          <p:spTgt spid="165"/>
                                        </p:tgtEl>
                                        <p:attrNameLst>
                                          <p:attrName>ppt_w</p:attrName>
                                        </p:attrNameLst>
                                      </p:cBhvr>
                                      <p:tavLst>
                                        <p:tav tm="0" fmla="#ppt_w*sin(2.5*pi*$)">
                                          <p:val>
                                            <p:fltVal val="0"/>
                                          </p:val>
                                        </p:tav>
                                        <p:tav tm="100000">
                                          <p:val>
                                            <p:fltVal val="1"/>
                                          </p:val>
                                        </p:tav>
                                      </p:tavLst>
                                    </p:anim>
                                    <p:anim calcmode="lin" valueType="num">
                                      <p:cBhvr>
                                        <p:cTn id="47" dur="500" fill="hold"/>
                                        <p:tgtEl>
                                          <p:spTgt spid="165"/>
                                        </p:tgtEl>
                                        <p:attrNameLst>
                                          <p:attrName>ppt_h</p:attrName>
                                        </p:attrNameLst>
                                      </p:cBhvr>
                                      <p:tavLst>
                                        <p:tav tm="0">
                                          <p:val>
                                            <p:strVal val="#ppt_h"/>
                                          </p:val>
                                        </p:tav>
                                        <p:tav tm="100000">
                                          <p:val>
                                            <p:strVal val="#ppt_h"/>
                                          </p:val>
                                        </p:tav>
                                      </p:tavLst>
                                    </p:anim>
                                  </p:childTnLst>
                                </p:cTn>
                              </p:par>
                              <p:par>
                                <p:cTn id="48" presetID="45" presetClass="entr" presetSubtype="0" fill="hold" grpId="0" nodeType="withEffect">
                                  <p:stCondLst>
                                    <p:cond delay="0"/>
                                  </p:stCondLst>
                                  <p:iterate type="lt">
                                    <p:tmPct val="10000"/>
                                  </p:iterate>
                                  <p:childTnLst>
                                    <p:set>
                                      <p:cBhvr>
                                        <p:cTn id="49" dur="1" fill="hold">
                                          <p:stCondLst>
                                            <p:cond delay="0"/>
                                          </p:stCondLst>
                                        </p:cTn>
                                        <p:tgtEl>
                                          <p:spTgt spid="166"/>
                                        </p:tgtEl>
                                        <p:attrNameLst>
                                          <p:attrName>style.visibility</p:attrName>
                                        </p:attrNameLst>
                                      </p:cBhvr>
                                      <p:to>
                                        <p:strVal val="visible"/>
                                      </p:to>
                                    </p:set>
                                    <p:animEffect transition="in" filter="fade">
                                      <p:cBhvr>
                                        <p:cTn id="50" dur="500"/>
                                        <p:tgtEl>
                                          <p:spTgt spid="166"/>
                                        </p:tgtEl>
                                      </p:cBhvr>
                                    </p:animEffect>
                                    <p:anim calcmode="lin" valueType="num">
                                      <p:cBhvr>
                                        <p:cTn id="51" dur="500" fill="hold"/>
                                        <p:tgtEl>
                                          <p:spTgt spid="166"/>
                                        </p:tgtEl>
                                        <p:attrNameLst>
                                          <p:attrName>ppt_w</p:attrName>
                                        </p:attrNameLst>
                                      </p:cBhvr>
                                      <p:tavLst>
                                        <p:tav tm="0" fmla="#ppt_w*sin(2.5*pi*$)">
                                          <p:val>
                                            <p:fltVal val="0"/>
                                          </p:val>
                                        </p:tav>
                                        <p:tav tm="100000">
                                          <p:val>
                                            <p:fltVal val="1"/>
                                          </p:val>
                                        </p:tav>
                                      </p:tavLst>
                                    </p:anim>
                                    <p:anim calcmode="lin" valueType="num">
                                      <p:cBhvr>
                                        <p:cTn id="52" dur="500" fill="hold"/>
                                        <p:tgtEl>
                                          <p:spTgt spid="166"/>
                                        </p:tgtEl>
                                        <p:attrNameLst>
                                          <p:attrName>ppt_h</p:attrName>
                                        </p:attrNameLst>
                                      </p:cBhvr>
                                      <p:tavLst>
                                        <p:tav tm="0">
                                          <p:val>
                                            <p:strVal val="#ppt_h"/>
                                          </p:val>
                                        </p:tav>
                                        <p:tav tm="100000">
                                          <p:val>
                                            <p:strVal val="#ppt_h"/>
                                          </p:val>
                                        </p:tav>
                                      </p:tavLst>
                                    </p:anim>
                                  </p:childTnLst>
                                </p:cTn>
                              </p:par>
                              <p:par>
                                <p:cTn id="53" presetID="10"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sp>
        <p:nvSpPr>
          <p:cNvPr id="2" name="椭圆 1"/>
          <p:cNvSpPr/>
          <p:nvPr/>
        </p:nvSpPr>
        <p:spPr>
          <a:xfrm>
            <a:off x="5462823" y="3398376"/>
            <a:ext cx="1267770" cy="12677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9" name="组合 18"/>
          <p:cNvGrpSpPr/>
          <p:nvPr/>
        </p:nvGrpSpPr>
        <p:grpSpPr>
          <a:xfrm>
            <a:off x="5478641" y="3417313"/>
            <a:ext cx="1236133" cy="1236133"/>
            <a:chOff x="4067175" y="2631668"/>
            <a:chExt cx="1236133" cy="1236133"/>
          </a:xfrm>
        </p:grpSpPr>
        <p:sp>
          <p:nvSpPr>
            <p:cNvPr id="20" name="椭圆 19"/>
            <p:cNvSpPr/>
            <p:nvPr/>
          </p:nvSpPr>
          <p:spPr>
            <a:xfrm>
              <a:off x="4067175" y="2631668"/>
              <a:ext cx="1236133" cy="1236133"/>
            </a:xfrm>
            <a:prstGeom prst="ellipse">
              <a:avLst/>
            </a:prstGeom>
            <a:gradFill flip="none" rotWithShape="1">
              <a:gsLst>
                <a:gs pos="100000">
                  <a:schemeClr val="bg1">
                    <a:lumMod val="85000"/>
                  </a:schemeClr>
                </a:gs>
                <a:gs pos="0">
                  <a:schemeClr val="bg1"/>
                </a:gs>
              </a:gsLst>
              <a:lin ang="5400000" scaled="1"/>
              <a:tileRect/>
            </a:gradFill>
            <a:ln w="50800">
              <a:gradFill>
                <a:gsLst>
                  <a:gs pos="0">
                    <a:schemeClr val="bg1"/>
                  </a:gs>
                  <a:gs pos="100000">
                    <a:schemeClr val="bg1">
                      <a:lumMod val="75000"/>
                    </a:schemeClr>
                  </a:gs>
                </a:gsLst>
                <a:lin ang="5400000" scaled="1"/>
              </a:gradFill>
            </a:ln>
            <a:effectLst>
              <a:outerShdw blurRad="50800" dist="38100" dir="5400000" algn="t"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等腰三角形 20"/>
            <p:cNvSpPr/>
            <p:nvPr/>
          </p:nvSpPr>
          <p:spPr>
            <a:xfrm rot="5400000">
              <a:off x="4555580" y="3091879"/>
              <a:ext cx="422631" cy="315709"/>
            </a:xfrm>
            <a:prstGeom prst="triangle">
              <a:avLst/>
            </a:prstGeom>
            <a:solidFill>
              <a:srgbClr val="1A3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7" name="图片 6"/>
          <p:cNvPicPr>
            <a:picLocks noChangeAspect="1"/>
          </p:cNvPicPr>
          <p:nvPr/>
        </p:nvPicPr>
        <p:blipFill>
          <a:blip r:embed="rId3"/>
          <a:stretch>
            <a:fillRect/>
          </a:stretch>
        </p:blipFill>
        <p:spPr>
          <a:xfrm>
            <a:off x="2477127" y="2039419"/>
            <a:ext cx="7239159" cy="1358957"/>
          </a:xfrm>
          <a:prstGeom prst="rect">
            <a:avLst/>
          </a:prstGeom>
        </p:spPr>
      </p:pic>
    </p:spTree>
    <p:extLst>
      <p:ext uri="{BB962C8B-B14F-4D97-AF65-F5344CB8AC3E}">
        <p14:creationId xmlns:p14="http://schemas.microsoft.com/office/powerpoint/2010/main" val="160013314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6" presetClass="emph" presetSubtype="0" fill="hold" grpId="1" nodeType="withEffect">
                                  <p:stCondLst>
                                    <p:cond delay="0"/>
                                  </p:stCondLst>
                                  <p:childTnLst>
                                    <p:animScale>
                                      <p:cBhvr>
                                        <p:cTn id="19" dur="1000" fill="hold"/>
                                        <p:tgtEl>
                                          <p:spTgt spid="2"/>
                                        </p:tgtEl>
                                      </p:cBhvr>
                                      <p:by x="150000" y="150000"/>
                                    </p:animScale>
                                  </p:childTnLst>
                                </p:cTn>
                              </p:par>
                              <p:par>
                                <p:cTn id="20" presetID="10" presetClass="exit" presetSubtype="0" fill="hold" grpId="2" nodeType="withEffect">
                                  <p:stCondLst>
                                    <p:cond delay="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28851" y="2528901"/>
            <a:ext cx="7947606" cy="769441"/>
          </a:xfrm>
          <a:prstGeom prst="rect">
            <a:avLst/>
          </a:prstGeom>
          <a:noFill/>
        </p:spPr>
        <p:txBody>
          <a:bodyPr wrap="square" rtlCol="0">
            <a:spAutoFit/>
          </a:bodyPr>
          <a:lstStyle/>
          <a:p>
            <a:pPr algn="ctr" defTabSz="1219110"/>
            <a:r>
              <a:rPr lang="zh-CN" altLang="en-US" sz="4400" b="1" dirty="0" smtClean="0">
                <a:solidFill>
                  <a:srgbClr val="FFFF00"/>
                </a:solidFill>
                <a:latin typeface="微软雅黑" panose="020B0503020204020204" pitchFamily="34" charset="-122"/>
                <a:ea typeface="微软雅黑" panose="020B0503020204020204" pitchFamily="34" charset="-122"/>
              </a:rPr>
              <a:t>移动设备、</a:t>
            </a:r>
            <a:r>
              <a:rPr lang="en-US" altLang="zh-CN" sz="4400" b="1" dirty="0" smtClean="0">
                <a:solidFill>
                  <a:srgbClr val="FFFF00"/>
                </a:solidFill>
                <a:latin typeface="微软雅黑" panose="020B0503020204020204" pitchFamily="34" charset="-122"/>
                <a:ea typeface="微软雅黑" panose="020B0503020204020204" pitchFamily="34" charset="-122"/>
              </a:rPr>
              <a:t>PC</a:t>
            </a:r>
            <a:r>
              <a:rPr lang="zh-CN" altLang="en-US" sz="4400" b="1" dirty="0" smtClean="0">
                <a:solidFill>
                  <a:srgbClr val="FFFF00"/>
                </a:solidFill>
                <a:latin typeface="微软雅黑" panose="020B0503020204020204" pitchFamily="34" charset="-122"/>
                <a:ea typeface="微软雅黑" panose="020B0503020204020204" pitchFamily="34" charset="-122"/>
              </a:rPr>
              <a:t>全终端平台</a:t>
            </a:r>
            <a:endParaRPr lang="zh-CN" altLang="en-US" sz="44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761932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5514714" y="318549"/>
            <a:ext cx="1579340" cy="652486"/>
          </a:xfrm>
          <a:prstGeom prst="rect">
            <a:avLst/>
          </a:prstGeom>
          <a:noFill/>
        </p:spPr>
        <p:txBody>
          <a:bodyPr wrap="square" rtlCol="0">
            <a:spAutoFit/>
          </a:bodyPr>
          <a:lstStyle/>
          <a:p>
            <a:pPr algn="ctr">
              <a:lnSpc>
                <a:spcPct val="130000"/>
              </a:lnSpc>
            </a:pPr>
            <a:r>
              <a:rPr lang="zh-CN" altLang="en-US" sz="2800" dirty="0" smtClean="0">
                <a:solidFill>
                  <a:srgbClr val="358CC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云舟</a:t>
            </a:r>
          </a:p>
        </p:txBody>
      </p:sp>
      <p:cxnSp>
        <p:nvCxnSpPr>
          <p:cNvPr id="84" name="直接连接符 83"/>
          <p:cNvCxnSpPr/>
          <p:nvPr/>
        </p:nvCxnSpPr>
        <p:spPr>
          <a:xfrm flipV="1">
            <a:off x="6411769" y="1092612"/>
            <a:ext cx="0" cy="354330"/>
          </a:xfrm>
          <a:prstGeom prst="line">
            <a:avLst/>
          </a:prstGeom>
          <a:ln w="22225"/>
        </p:spPr>
        <p:style>
          <a:lnRef idx="3">
            <a:schemeClr val="accent1"/>
          </a:lnRef>
          <a:fillRef idx="0">
            <a:schemeClr val="accent1"/>
          </a:fillRef>
          <a:effectRef idx="2">
            <a:schemeClr val="accent1"/>
          </a:effectRef>
          <a:fontRef idx="minor">
            <a:schemeClr val="tx1"/>
          </a:fontRef>
        </p:style>
      </p:cxnSp>
      <p:cxnSp>
        <p:nvCxnSpPr>
          <p:cNvPr id="85" name="直接连接符 84"/>
          <p:cNvCxnSpPr/>
          <p:nvPr/>
        </p:nvCxnSpPr>
        <p:spPr>
          <a:xfrm>
            <a:off x="3304714" y="1446307"/>
            <a:ext cx="6414770" cy="0"/>
          </a:xfrm>
          <a:prstGeom prst="line">
            <a:avLst/>
          </a:prstGeom>
          <a:ln w="22225"/>
        </p:spPr>
        <p:style>
          <a:lnRef idx="3">
            <a:schemeClr val="accent1"/>
          </a:lnRef>
          <a:fillRef idx="0">
            <a:schemeClr val="accent1"/>
          </a:fillRef>
          <a:effectRef idx="2">
            <a:schemeClr val="accent1"/>
          </a:effectRef>
          <a:fontRef idx="minor">
            <a:schemeClr val="tx1"/>
          </a:fontRef>
        </p:style>
      </p:cxnSp>
      <p:cxnSp>
        <p:nvCxnSpPr>
          <p:cNvPr id="87" name="直接箭头连接符 86"/>
          <p:cNvCxnSpPr/>
          <p:nvPr/>
        </p:nvCxnSpPr>
        <p:spPr>
          <a:xfrm>
            <a:off x="9705514" y="1446307"/>
            <a:ext cx="0" cy="312420"/>
          </a:xfrm>
          <a:prstGeom prst="straightConnector1">
            <a:avLst/>
          </a:prstGeom>
          <a:ln w="22225">
            <a:tailEnd type="arrow" w="med" len="med"/>
          </a:ln>
        </p:spPr>
        <p:style>
          <a:lnRef idx="3">
            <a:schemeClr val="accent1"/>
          </a:lnRef>
          <a:fillRef idx="0">
            <a:schemeClr val="accent1"/>
          </a:fillRef>
          <a:effectRef idx="2">
            <a:schemeClr val="accent1"/>
          </a:effectRef>
          <a:fontRef idx="minor">
            <a:schemeClr val="tx1"/>
          </a:fontRef>
        </p:style>
      </p:cxnSp>
      <p:sp>
        <p:nvSpPr>
          <p:cNvPr id="89" name="流程图: 过程 88"/>
          <p:cNvSpPr/>
          <p:nvPr/>
        </p:nvSpPr>
        <p:spPr>
          <a:xfrm>
            <a:off x="2638945" y="1859057"/>
            <a:ext cx="1349375" cy="808355"/>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微软雅黑" panose="020B0503020204020204" pitchFamily="34" charset="-122"/>
                <a:ea typeface="微软雅黑" panose="020B0503020204020204" pitchFamily="34" charset="-122"/>
                <a:sym typeface="+mn-ea"/>
              </a:rPr>
              <a:t>空间</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90" name="流程图: 过程 89"/>
          <p:cNvSpPr/>
          <p:nvPr/>
        </p:nvSpPr>
        <p:spPr>
          <a:xfrm>
            <a:off x="8872537" y="1886997"/>
            <a:ext cx="1349375" cy="808355"/>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微软雅黑" panose="020B0503020204020204" pitchFamily="34" charset="-122"/>
                <a:ea typeface="微软雅黑" panose="020B0503020204020204" pitchFamily="34" charset="-122"/>
                <a:sym typeface="+mn-ea"/>
              </a:rPr>
              <a:t>社交</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91" name="流程图: 过程 90"/>
          <p:cNvSpPr/>
          <p:nvPr/>
        </p:nvSpPr>
        <p:spPr>
          <a:xfrm>
            <a:off x="5673856" y="1886997"/>
            <a:ext cx="1349375" cy="808355"/>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微软雅黑" panose="020B0503020204020204" pitchFamily="34" charset="-122"/>
                <a:ea typeface="微软雅黑" panose="020B0503020204020204" pitchFamily="34" charset="-122"/>
                <a:sym typeface="+mn-ea"/>
              </a:rPr>
              <a:t>平台</a:t>
            </a:r>
            <a:endParaRPr lang="zh-CN" altLang="en-US" dirty="0">
              <a:solidFill>
                <a:srgbClr val="FFFFFF"/>
              </a:solidFill>
              <a:latin typeface="微软雅黑" panose="020B0503020204020204" pitchFamily="34" charset="-122"/>
              <a:ea typeface="微软雅黑" panose="020B0503020204020204" pitchFamily="34" charset="-122"/>
            </a:endParaRPr>
          </a:p>
        </p:txBody>
      </p:sp>
      <p:cxnSp>
        <p:nvCxnSpPr>
          <p:cNvPr id="92" name="直接箭头连接符 91"/>
          <p:cNvCxnSpPr/>
          <p:nvPr/>
        </p:nvCxnSpPr>
        <p:spPr>
          <a:xfrm>
            <a:off x="3334270" y="1459642"/>
            <a:ext cx="0" cy="312420"/>
          </a:xfrm>
          <a:prstGeom prst="straightConnector1">
            <a:avLst/>
          </a:prstGeom>
          <a:ln w="22225">
            <a:tailEnd type="arrow" w="med" len="med"/>
          </a:ln>
        </p:spPr>
        <p:style>
          <a:lnRef idx="3">
            <a:schemeClr val="accent1"/>
          </a:lnRef>
          <a:fillRef idx="0">
            <a:schemeClr val="accent1"/>
          </a:fillRef>
          <a:effectRef idx="2">
            <a:schemeClr val="accent1"/>
          </a:effectRef>
          <a:fontRef idx="minor">
            <a:schemeClr val="tx1"/>
          </a:fontRef>
        </p:style>
      </p:cxnSp>
      <p:cxnSp>
        <p:nvCxnSpPr>
          <p:cNvPr id="93" name="直接箭头连接符 92"/>
          <p:cNvCxnSpPr/>
          <p:nvPr/>
        </p:nvCxnSpPr>
        <p:spPr>
          <a:xfrm>
            <a:off x="6413002" y="1460277"/>
            <a:ext cx="0" cy="312420"/>
          </a:xfrm>
          <a:prstGeom prst="straightConnector1">
            <a:avLst/>
          </a:prstGeom>
          <a:ln w="22225">
            <a:tailEnd type="arrow" w="med" len="med"/>
          </a:ln>
        </p:spPr>
        <p:style>
          <a:lnRef idx="3">
            <a:schemeClr val="accent1"/>
          </a:lnRef>
          <a:fillRef idx="0">
            <a:schemeClr val="accent1"/>
          </a:fillRef>
          <a:effectRef idx="2">
            <a:schemeClr val="accent1"/>
          </a:effectRef>
          <a:fontRef idx="minor">
            <a:schemeClr val="tx1"/>
          </a:fontRef>
        </p:style>
      </p:cxnSp>
      <p:sp>
        <p:nvSpPr>
          <p:cNvPr id="100" name="下箭头 99"/>
          <p:cNvSpPr/>
          <p:nvPr/>
        </p:nvSpPr>
        <p:spPr>
          <a:xfrm>
            <a:off x="3021850" y="2809652"/>
            <a:ext cx="709930" cy="836930"/>
          </a:xfrm>
          <a:prstGeom prst="down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rgbClr val="3D3F41"/>
              </a:solidFill>
              <a:latin typeface="微软雅黑" panose="020B0503020204020204" pitchFamily="34" charset="-122"/>
              <a:ea typeface="微软雅黑" panose="020B0503020204020204" pitchFamily="34" charset="-122"/>
            </a:endParaRPr>
          </a:p>
        </p:txBody>
      </p:sp>
      <p:sp>
        <p:nvSpPr>
          <p:cNvPr id="103" name="下箭头 102"/>
          <p:cNvSpPr/>
          <p:nvPr/>
        </p:nvSpPr>
        <p:spPr>
          <a:xfrm>
            <a:off x="9198292" y="2838227"/>
            <a:ext cx="709930" cy="836930"/>
          </a:xfrm>
          <a:prstGeom prst="down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rgbClr val="3D3F41"/>
              </a:solidFill>
              <a:latin typeface="微软雅黑" panose="020B0503020204020204" pitchFamily="34" charset="-122"/>
              <a:ea typeface="微软雅黑" panose="020B0503020204020204" pitchFamily="34" charset="-122"/>
            </a:endParaRPr>
          </a:p>
        </p:txBody>
      </p:sp>
      <p:sp>
        <p:nvSpPr>
          <p:cNvPr id="107" name="下箭头 106"/>
          <p:cNvSpPr/>
          <p:nvPr/>
        </p:nvSpPr>
        <p:spPr>
          <a:xfrm>
            <a:off x="6014851" y="2822987"/>
            <a:ext cx="709930" cy="836930"/>
          </a:xfrm>
          <a:prstGeom prst="down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rgbClr val="3D3F41"/>
              </a:solidFill>
              <a:latin typeface="微软雅黑" panose="020B0503020204020204" pitchFamily="34" charset="-122"/>
              <a:ea typeface="微软雅黑" panose="020B0503020204020204" pitchFamily="34" charset="-122"/>
            </a:endParaRPr>
          </a:p>
        </p:txBody>
      </p:sp>
      <p:sp>
        <p:nvSpPr>
          <p:cNvPr id="120" name="圆角矩形 119"/>
          <p:cNvSpPr/>
          <p:nvPr/>
        </p:nvSpPr>
        <p:spPr>
          <a:xfrm>
            <a:off x="2442413" y="3905663"/>
            <a:ext cx="2015130" cy="1591310"/>
          </a:xfrm>
          <a:prstGeom prst="roundRect">
            <a:avLst/>
          </a:prstGeom>
          <a:noFill/>
          <a:ln w="28575" cmpd="sng">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zh-CN" altLang="en-US" b="1" dirty="0">
                <a:solidFill>
                  <a:srgbClr val="3D3F41"/>
                </a:solidFill>
                <a:latin typeface="微软雅黑" panose="020B0503020204020204" pitchFamily="34" charset="-122"/>
                <a:ea typeface="微软雅黑" panose="020B0503020204020204" pitchFamily="34" charset="-122"/>
                <a:sym typeface="Raleway Light"/>
              </a:rPr>
              <a:t>实名制认证</a:t>
            </a:r>
            <a:endParaRPr lang="en-US" altLang="zh-CN" b="1" dirty="0">
              <a:solidFill>
                <a:srgbClr val="3D3F41"/>
              </a:solidFill>
              <a:latin typeface="微软雅黑" panose="020B0503020204020204" pitchFamily="34" charset="-122"/>
              <a:ea typeface="微软雅黑" panose="020B0503020204020204" pitchFamily="34" charset="-122"/>
              <a:sym typeface="Raleway Light"/>
            </a:endParaRPr>
          </a:p>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rPr>
              <a:t>个人书房</a:t>
            </a:r>
            <a:endParaRPr lang="zh-CN" altLang="en-US" b="1" dirty="0">
              <a:solidFill>
                <a:srgbClr val="3D3F4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rPr>
              <a:t>域订阅</a:t>
            </a:r>
            <a:endParaRPr lang="zh-CN" altLang="en-US" b="1" dirty="0">
              <a:solidFill>
                <a:srgbClr val="3D3F4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rPr>
              <a:t>个人日志</a:t>
            </a:r>
            <a:endParaRPr lang="zh-CN" altLang="en-US" b="1" dirty="0">
              <a:solidFill>
                <a:srgbClr val="3D3F41"/>
              </a:solidFill>
              <a:latin typeface="微软雅黑" panose="020B0503020204020204" pitchFamily="34" charset="-122"/>
              <a:ea typeface="微软雅黑" panose="020B0503020204020204" pitchFamily="34" charset="-122"/>
            </a:endParaRPr>
          </a:p>
        </p:txBody>
      </p:sp>
      <p:sp>
        <p:nvSpPr>
          <p:cNvPr id="122" name="圆角矩形 121"/>
          <p:cNvSpPr/>
          <p:nvPr/>
        </p:nvSpPr>
        <p:spPr>
          <a:xfrm>
            <a:off x="8734077" y="3905662"/>
            <a:ext cx="1746250" cy="1591310"/>
          </a:xfrm>
          <a:prstGeom prst="roundRect">
            <a:avLst/>
          </a:prstGeom>
          <a:noFill/>
          <a:ln w="28575" cmpd="sng">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sym typeface="Raleway Light"/>
              </a:rPr>
              <a:t>小组</a:t>
            </a:r>
            <a:endParaRPr lang="en-US" altLang="zh-CN" b="1" dirty="0" smtClean="0">
              <a:solidFill>
                <a:srgbClr val="3D3F41"/>
              </a:solidFill>
              <a:latin typeface="微软雅黑" panose="020B0503020204020204" pitchFamily="34" charset="-122"/>
              <a:ea typeface="微软雅黑" panose="020B0503020204020204" pitchFamily="34" charset="-122"/>
              <a:sym typeface="Raleway Light"/>
            </a:endParaRPr>
          </a:p>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sym typeface="Raleway Light"/>
              </a:rPr>
              <a:t>消息</a:t>
            </a:r>
            <a:endParaRPr lang="en-US" altLang="zh-CN" b="1" dirty="0" smtClean="0">
              <a:solidFill>
                <a:srgbClr val="3D3F41"/>
              </a:solidFill>
              <a:latin typeface="微软雅黑" panose="020B0503020204020204" pitchFamily="34" charset="-122"/>
              <a:ea typeface="微软雅黑" panose="020B0503020204020204" pitchFamily="34" charset="-122"/>
              <a:sym typeface="Raleway Light"/>
            </a:endParaRPr>
          </a:p>
          <a:p>
            <a:pPr marL="285750" indent="-285750">
              <a:buFont typeface="Arial" panose="020B0604020202020204" pitchFamily="34" charset="0"/>
              <a:buChar char="•"/>
            </a:pPr>
            <a:r>
              <a:rPr lang="zh-CN" altLang="en-US" b="1" dirty="0">
                <a:solidFill>
                  <a:srgbClr val="3D3F41"/>
                </a:solidFill>
                <a:latin typeface="微软雅黑" panose="020B0503020204020204" pitchFamily="34" charset="-122"/>
                <a:ea typeface="微软雅黑" panose="020B0503020204020204" pitchFamily="34" charset="-122"/>
                <a:sym typeface="Raleway Light"/>
              </a:rPr>
              <a:t>转发</a:t>
            </a:r>
          </a:p>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sym typeface="Raleway Light"/>
              </a:rPr>
              <a:t>学术圈</a:t>
            </a:r>
            <a:endParaRPr lang="zh-CN" altLang="en-US" b="1" dirty="0">
              <a:solidFill>
                <a:srgbClr val="3D3F41"/>
              </a:solidFill>
              <a:latin typeface="微软雅黑" panose="020B0503020204020204" pitchFamily="34" charset="-122"/>
              <a:ea typeface="微软雅黑" panose="020B0503020204020204" pitchFamily="34" charset="-122"/>
              <a:sym typeface="Raleway Light"/>
            </a:endParaRPr>
          </a:p>
        </p:txBody>
      </p:sp>
      <p:sp>
        <p:nvSpPr>
          <p:cNvPr id="123" name="圆角矩形 122"/>
          <p:cNvSpPr/>
          <p:nvPr/>
        </p:nvSpPr>
        <p:spPr>
          <a:xfrm>
            <a:off x="5628748" y="3905662"/>
            <a:ext cx="1762652" cy="1591310"/>
          </a:xfrm>
          <a:prstGeom prst="roundRect">
            <a:avLst/>
          </a:prstGeom>
          <a:noFill/>
          <a:ln w="28575" cmpd="sng">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sym typeface="Raleway Light"/>
              </a:rPr>
              <a:t>专题创作</a:t>
            </a:r>
            <a:endParaRPr lang="en-US" altLang="zh-CN" b="1" dirty="0" smtClean="0">
              <a:solidFill>
                <a:srgbClr val="3D3F41"/>
              </a:solidFill>
              <a:latin typeface="微软雅黑" panose="020B0503020204020204" pitchFamily="34" charset="-122"/>
              <a:ea typeface="微软雅黑" panose="020B0503020204020204" pitchFamily="34" charset="-122"/>
              <a:sym typeface="Raleway Light"/>
            </a:endParaRPr>
          </a:p>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sym typeface="Raleway Light"/>
              </a:rPr>
              <a:t>域</a:t>
            </a:r>
            <a:r>
              <a:rPr lang="zh-CN" altLang="en-US" b="1" dirty="0">
                <a:solidFill>
                  <a:srgbClr val="3D3F41"/>
                </a:solidFill>
                <a:latin typeface="微软雅黑" panose="020B0503020204020204" pitchFamily="34" charset="-122"/>
                <a:ea typeface="微软雅黑" panose="020B0503020204020204" pitchFamily="34" charset="-122"/>
                <a:sym typeface="Raleway Light"/>
              </a:rPr>
              <a:t>建设</a:t>
            </a:r>
            <a:endParaRPr lang="en-US" altLang="zh-CN" b="1" dirty="0" smtClean="0">
              <a:solidFill>
                <a:srgbClr val="3D3F41"/>
              </a:solidFill>
              <a:latin typeface="微软雅黑" panose="020B0503020204020204" pitchFamily="34" charset="-122"/>
              <a:ea typeface="微软雅黑" panose="020B0503020204020204" pitchFamily="34" charset="-122"/>
              <a:sym typeface="Raleway Light"/>
            </a:endParaRPr>
          </a:p>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sym typeface="Raleway Light"/>
              </a:rPr>
              <a:t>读者管理</a:t>
            </a:r>
            <a:endParaRPr lang="zh-CN" altLang="en-US" b="1" dirty="0">
              <a:solidFill>
                <a:srgbClr val="3D3F41"/>
              </a:solidFill>
              <a:latin typeface="微软雅黑" panose="020B0503020204020204" pitchFamily="34" charset="-122"/>
              <a:ea typeface="微软雅黑" panose="020B0503020204020204" pitchFamily="34" charset="-122"/>
              <a:sym typeface="Raleway Light"/>
            </a:endParaRPr>
          </a:p>
          <a:p>
            <a:pPr marL="285750" indent="-285750">
              <a:buFont typeface="Arial" panose="020B0604020202020204" pitchFamily="34" charset="0"/>
              <a:buChar char="•"/>
            </a:pPr>
            <a:r>
              <a:rPr lang="zh-CN" altLang="en-US" b="1" dirty="0" smtClean="0">
                <a:solidFill>
                  <a:srgbClr val="3D3F41"/>
                </a:solidFill>
                <a:latin typeface="微软雅黑" panose="020B0503020204020204" pitchFamily="34" charset="-122"/>
                <a:ea typeface="微软雅黑" panose="020B0503020204020204" pitchFamily="34" charset="-122"/>
              </a:rPr>
              <a:t>统计分析</a:t>
            </a:r>
            <a:endParaRPr lang="zh-CN" altLang="en-US" b="1" dirty="0">
              <a:solidFill>
                <a:srgbClr val="3D3F41"/>
              </a:solidFill>
              <a:latin typeface="微软雅黑" panose="020B0503020204020204" pitchFamily="34" charset="-122"/>
              <a:ea typeface="微软雅黑" panose="020B0503020204020204" pitchFamily="34" charset="-122"/>
            </a:endParaRPr>
          </a:p>
        </p:txBody>
      </p:sp>
      <p:cxnSp>
        <p:nvCxnSpPr>
          <p:cNvPr id="124" name="直接连接符 123"/>
          <p:cNvCxnSpPr/>
          <p:nvPr/>
        </p:nvCxnSpPr>
        <p:spPr>
          <a:xfrm>
            <a:off x="5556917" y="935132"/>
            <a:ext cx="1537136" cy="0"/>
          </a:xfrm>
          <a:prstGeom prst="line">
            <a:avLst/>
          </a:prstGeom>
          <a:ln w="412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cxnSp>
      <p:sp>
        <p:nvSpPr>
          <p:cNvPr id="30" name="文本框 29"/>
          <p:cNvSpPr txBox="1"/>
          <p:nvPr/>
        </p:nvSpPr>
        <p:spPr>
          <a:xfrm flipH="1">
            <a:off x="540877" y="935132"/>
            <a:ext cx="739775" cy="3416320"/>
          </a:xfrm>
          <a:prstGeom prst="rect">
            <a:avLst/>
          </a:prstGeom>
          <a:noFill/>
        </p:spPr>
        <p:txBody>
          <a:bodyPr wrap="square" rtlCol="0">
            <a:spAutoFit/>
          </a:bodyPr>
          <a:lstStyle/>
          <a:p>
            <a:pPr>
              <a:lnSpc>
                <a:spcPct val="90000"/>
              </a:lnSpc>
              <a:spcBef>
                <a:spcPct val="0"/>
              </a:spcBef>
            </a:pPr>
            <a:r>
              <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ea typeface="微软雅黑" panose="020B0503020204020204" pitchFamily="34" charset="-122"/>
              </a:rPr>
              <a:t>云舟架构图</a:t>
            </a:r>
          </a:p>
        </p:txBody>
      </p:sp>
    </p:spTree>
    <p:extLst>
      <p:ext uri="{BB962C8B-B14F-4D97-AF65-F5344CB8AC3E}">
        <p14:creationId xmlns:p14="http://schemas.microsoft.com/office/powerpoint/2010/main" val="176365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27945" y="2278421"/>
            <a:ext cx="6701446" cy="738664"/>
          </a:xfrm>
          <a:prstGeom prst="rect">
            <a:avLst/>
          </a:prstGeom>
        </p:spPr>
        <p:txBody>
          <a:bodyPr wrap="square">
            <a:spAutoFit/>
          </a:bodyPr>
          <a:lstStyle/>
          <a:p>
            <a:pPr>
              <a:lnSpc>
                <a:spcPct val="150000"/>
              </a:lnSpc>
            </a:pPr>
            <a:r>
              <a:rPr lang="zh-CN" altLang="en-US" sz="2800" dirty="0" smtClean="0">
                <a:solidFill>
                  <a:srgbClr val="3D3F41"/>
                </a:solidFill>
                <a:latin typeface="微软雅黑" panose="020B0503020204020204" pitchFamily="34" charset="-122"/>
                <a:ea typeface="微软雅黑" panose="020B0503020204020204" pitchFamily="34" charset="-122"/>
              </a:rPr>
              <a:t>云舟在</a:t>
            </a:r>
            <a:r>
              <a:rPr lang="en-US" altLang="zh-CN" sz="2800" dirty="0" smtClean="0">
                <a:solidFill>
                  <a:srgbClr val="3D3F41"/>
                </a:solidFill>
                <a:latin typeface="微软雅黑" panose="020B0503020204020204" pitchFamily="34" charset="-122"/>
                <a:ea typeface="微软雅黑" panose="020B0503020204020204" pitchFamily="34" charset="-122"/>
              </a:rPr>
              <a:t>PC</a:t>
            </a:r>
            <a:r>
              <a:rPr lang="zh-CN" altLang="en-US" sz="2800" dirty="0" smtClean="0">
                <a:solidFill>
                  <a:srgbClr val="3D3F41"/>
                </a:solidFill>
                <a:latin typeface="微软雅黑" panose="020B0503020204020204" pitchFamily="34" charset="-122"/>
                <a:ea typeface="微软雅黑" panose="020B0503020204020204" pitchFamily="34" charset="-122"/>
              </a:rPr>
              <a:t>端提供一套专题</a:t>
            </a:r>
            <a:r>
              <a:rPr lang="zh-CN" altLang="en-US" sz="2800" dirty="0">
                <a:solidFill>
                  <a:srgbClr val="3D3F41"/>
                </a:solidFill>
                <a:latin typeface="微软雅黑" panose="020B0503020204020204" pitchFamily="34" charset="-122"/>
                <a:ea typeface="微软雅黑" panose="020B0503020204020204" pitchFamily="34" charset="-122"/>
              </a:rPr>
              <a:t>创作工具</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69" y="254498"/>
            <a:ext cx="3962400" cy="6156960"/>
          </a:xfrm>
          <a:prstGeom prst="rect">
            <a:avLst/>
          </a:prstGeom>
        </p:spPr>
      </p:pic>
    </p:spTree>
    <p:extLst>
      <p:ext uri="{BB962C8B-B14F-4D97-AF65-F5344CB8AC3E}">
        <p14:creationId xmlns:p14="http://schemas.microsoft.com/office/powerpoint/2010/main" val="258357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124" y="0"/>
            <a:ext cx="9688910" cy="9529461"/>
          </a:xfrm>
          <a:prstGeom prst="rect">
            <a:avLst/>
          </a:prstGeom>
        </p:spPr>
      </p:pic>
      <p:sp>
        <p:nvSpPr>
          <p:cNvPr id="5" name="圆角矩形标注 4"/>
          <p:cNvSpPr/>
          <p:nvPr/>
        </p:nvSpPr>
        <p:spPr>
          <a:xfrm>
            <a:off x="3628646" y="4331116"/>
            <a:ext cx="1545464" cy="553792"/>
          </a:xfrm>
          <a:prstGeom prst="wedgeRoundRectCallout">
            <a:avLst>
              <a:gd name="adj1" fmla="val -73332"/>
              <a:gd name="adj2" fmla="val -49127"/>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smtClean="0">
                <a:solidFill>
                  <a:srgbClr val="FFFFFF"/>
                </a:solidFill>
                <a:ea typeface="微软雅黑" panose="020B0503020204020204" pitchFamily="34" charset="-122"/>
              </a:rPr>
              <a:t>专题创作</a:t>
            </a:r>
            <a:endParaRPr lang="zh-CN" altLang="en-US" dirty="0">
              <a:solidFill>
                <a:srgbClr val="FFFFFF"/>
              </a:solidFill>
              <a:ea typeface="微软雅黑" panose="020B0503020204020204" pitchFamily="34" charset="-122"/>
            </a:endParaRPr>
          </a:p>
        </p:txBody>
      </p:sp>
      <p:sp>
        <p:nvSpPr>
          <p:cNvPr id="8" name="矩形 7"/>
          <p:cNvSpPr/>
          <p:nvPr/>
        </p:nvSpPr>
        <p:spPr>
          <a:xfrm>
            <a:off x="514856" y="1561024"/>
            <a:ext cx="764708" cy="3046988"/>
          </a:xfrm>
          <a:prstGeom prst="rect">
            <a:avLst/>
          </a:prstGeom>
        </p:spPr>
        <p:txBody>
          <a:bodyPr wrap="square">
            <a:spAutoFit/>
          </a:bodyPr>
          <a:lstStyle/>
          <a:p>
            <a:r>
              <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rPr>
              <a:t>专题创作</a:t>
            </a:r>
          </a:p>
        </p:txBody>
      </p:sp>
    </p:spTree>
    <p:extLst>
      <p:ext uri="{BB962C8B-B14F-4D97-AF65-F5344CB8AC3E}">
        <p14:creationId xmlns:p14="http://schemas.microsoft.com/office/powerpoint/2010/main" val="154619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19703" y="759984"/>
            <a:ext cx="681521" cy="4524315"/>
          </a:xfrm>
          <a:prstGeom prst="rect">
            <a:avLst/>
          </a:prstGeom>
          <a:noFill/>
        </p:spPr>
        <p:txBody>
          <a:bodyPr wrap="square" rtlCol="0">
            <a:spAutoFit/>
          </a:bodyPr>
          <a:lstStyle/>
          <a:p>
            <a:r>
              <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sym typeface="+mn-ea"/>
              </a:rPr>
              <a:t>专题创建过程</a:t>
            </a:r>
            <a:endPar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41987" y="264674"/>
            <a:ext cx="10745946" cy="6107247"/>
          </a:xfrm>
          <a:prstGeom prst="rect">
            <a:avLst/>
          </a:prstGeom>
        </p:spPr>
      </p:pic>
      <p:pic>
        <p:nvPicPr>
          <p:cNvPr id="10" name="图片 9"/>
          <p:cNvPicPr>
            <a:picLocks noChangeAspect="1"/>
          </p:cNvPicPr>
          <p:nvPr/>
        </p:nvPicPr>
        <p:blipFill>
          <a:blip r:embed="rId4"/>
          <a:stretch>
            <a:fillRect/>
          </a:stretch>
        </p:blipFill>
        <p:spPr>
          <a:xfrm>
            <a:off x="1341987" y="264674"/>
            <a:ext cx="10745946" cy="6107247"/>
          </a:xfrm>
          <a:prstGeom prst="rect">
            <a:avLst/>
          </a:prstGeom>
        </p:spPr>
      </p:pic>
      <p:pic>
        <p:nvPicPr>
          <p:cNvPr id="11" name="图片 10"/>
          <p:cNvPicPr>
            <a:picLocks noChangeAspect="1"/>
          </p:cNvPicPr>
          <p:nvPr/>
        </p:nvPicPr>
        <p:blipFill>
          <a:blip r:embed="rId5"/>
          <a:stretch>
            <a:fillRect/>
          </a:stretch>
        </p:blipFill>
        <p:spPr>
          <a:xfrm>
            <a:off x="1341985" y="264675"/>
            <a:ext cx="10745947" cy="6113908"/>
          </a:xfrm>
          <a:prstGeom prst="rect">
            <a:avLst/>
          </a:prstGeom>
        </p:spPr>
      </p:pic>
      <p:pic>
        <p:nvPicPr>
          <p:cNvPr id="12" name="图片 11"/>
          <p:cNvPicPr>
            <a:picLocks noChangeAspect="1"/>
          </p:cNvPicPr>
          <p:nvPr/>
        </p:nvPicPr>
        <p:blipFill>
          <a:blip r:embed="rId6"/>
          <a:stretch>
            <a:fillRect/>
          </a:stretch>
        </p:blipFill>
        <p:spPr>
          <a:xfrm>
            <a:off x="1341985" y="258647"/>
            <a:ext cx="10733779" cy="6106984"/>
          </a:xfrm>
          <a:prstGeom prst="rect">
            <a:avLst/>
          </a:prstGeom>
        </p:spPr>
      </p:pic>
    </p:spTree>
    <p:extLst>
      <p:ext uri="{BB962C8B-B14F-4D97-AF65-F5344CB8AC3E}">
        <p14:creationId xmlns:p14="http://schemas.microsoft.com/office/powerpoint/2010/main" val="135796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8125" y="904934"/>
            <a:ext cx="10782942" cy="605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椭圆 5"/>
          <p:cNvSpPr/>
          <p:nvPr/>
        </p:nvSpPr>
        <p:spPr>
          <a:xfrm>
            <a:off x="4895503" y="3270828"/>
            <a:ext cx="884767" cy="884767"/>
          </a:xfrm>
          <a:prstGeom prst="ellipse">
            <a:avLst/>
          </a:prstGeom>
          <a:solidFill>
            <a:srgbClr val="66CC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r>
              <a:rPr lang="zh-CN" altLang="en-US" sz="2400" b="1" dirty="0">
                <a:solidFill>
                  <a:srgbClr val="494B4D"/>
                </a:solidFill>
                <a:latin typeface="微软雅黑" panose="020B0503020204020204" pitchFamily="34" charset="-122"/>
                <a:ea typeface="微软雅黑" panose="020B0503020204020204" pitchFamily="34" charset="-122"/>
              </a:rPr>
              <a:t>图书</a:t>
            </a:r>
          </a:p>
        </p:txBody>
      </p:sp>
      <p:sp>
        <p:nvSpPr>
          <p:cNvPr id="7" name="椭圆 6"/>
          <p:cNvSpPr/>
          <p:nvPr/>
        </p:nvSpPr>
        <p:spPr>
          <a:xfrm>
            <a:off x="7331461" y="3067628"/>
            <a:ext cx="1087967" cy="1087967"/>
          </a:xfrm>
          <a:prstGeom prst="ellipse">
            <a:avLst/>
          </a:prstGeom>
          <a:solidFill>
            <a:srgbClr val="66CC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r>
              <a:rPr lang="zh-CN" altLang="en-US" sz="2400" b="1" dirty="0">
                <a:solidFill>
                  <a:srgbClr val="494B4D"/>
                </a:solidFill>
                <a:latin typeface="微软雅黑" panose="020B0503020204020204" pitchFamily="34" charset="-122"/>
                <a:ea typeface="微软雅黑" panose="020B0503020204020204" pitchFamily="34" charset="-122"/>
              </a:rPr>
              <a:t>知识点</a:t>
            </a:r>
          </a:p>
        </p:txBody>
      </p:sp>
      <p:sp>
        <p:nvSpPr>
          <p:cNvPr id="8" name="椭圆 7"/>
          <p:cNvSpPr/>
          <p:nvPr/>
        </p:nvSpPr>
        <p:spPr>
          <a:xfrm>
            <a:off x="6574097" y="5365148"/>
            <a:ext cx="882651" cy="884767"/>
          </a:xfrm>
          <a:prstGeom prst="ellipse">
            <a:avLst/>
          </a:prstGeom>
          <a:solidFill>
            <a:srgbClr val="66CC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r>
              <a:rPr lang="zh-CN" altLang="en-US" sz="2400" b="1" dirty="0">
                <a:solidFill>
                  <a:srgbClr val="494B4D"/>
                </a:solidFill>
                <a:latin typeface="微软雅黑" panose="020B0503020204020204" pitchFamily="34" charset="-122"/>
                <a:ea typeface="微软雅黑" panose="020B0503020204020204" pitchFamily="34" charset="-122"/>
              </a:rPr>
              <a:t>视频</a:t>
            </a:r>
          </a:p>
        </p:txBody>
      </p:sp>
      <p:sp>
        <p:nvSpPr>
          <p:cNvPr id="9" name="椭圆 8"/>
          <p:cNvSpPr/>
          <p:nvPr/>
        </p:nvSpPr>
        <p:spPr>
          <a:xfrm>
            <a:off x="6145865" y="2468843"/>
            <a:ext cx="882651" cy="882649"/>
          </a:xfrm>
          <a:prstGeom prst="ellipse">
            <a:avLst/>
          </a:prstGeom>
          <a:solidFill>
            <a:srgbClr val="66CC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r>
              <a:rPr lang="zh-CN" altLang="en-US" sz="2400" b="1" dirty="0">
                <a:solidFill>
                  <a:srgbClr val="494B4D"/>
                </a:solidFill>
                <a:latin typeface="微软雅黑" panose="020B0503020204020204" pitchFamily="34" charset="-122"/>
                <a:ea typeface="微软雅黑" panose="020B0503020204020204" pitchFamily="34" charset="-122"/>
              </a:rPr>
              <a:t>图片</a:t>
            </a:r>
          </a:p>
        </p:txBody>
      </p:sp>
      <p:sp>
        <p:nvSpPr>
          <p:cNvPr id="10" name="椭圆 9"/>
          <p:cNvSpPr/>
          <p:nvPr/>
        </p:nvSpPr>
        <p:spPr>
          <a:xfrm>
            <a:off x="4455237" y="4684507"/>
            <a:ext cx="882649" cy="882649"/>
          </a:xfrm>
          <a:prstGeom prst="ellipse">
            <a:avLst/>
          </a:prstGeom>
          <a:solidFill>
            <a:srgbClr val="66CC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r>
              <a:rPr lang="zh-CN" altLang="en-US" sz="2400" b="1" dirty="0">
                <a:solidFill>
                  <a:srgbClr val="494B4D"/>
                </a:solidFill>
                <a:latin typeface="微软雅黑" panose="020B0503020204020204" pitchFamily="34" charset="-122"/>
                <a:ea typeface="微软雅黑" panose="020B0503020204020204" pitchFamily="34" charset="-122"/>
              </a:rPr>
              <a:t>文档</a:t>
            </a:r>
          </a:p>
        </p:txBody>
      </p:sp>
      <p:sp>
        <p:nvSpPr>
          <p:cNvPr id="11" name="椭圆 10"/>
          <p:cNvSpPr/>
          <p:nvPr/>
        </p:nvSpPr>
        <p:spPr>
          <a:xfrm>
            <a:off x="7978101" y="4810427"/>
            <a:ext cx="882651" cy="882651"/>
          </a:xfrm>
          <a:prstGeom prst="ellipse">
            <a:avLst/>
          </a:prstGeom>
          <a:solidFill>
            <a:srgbClr val="66CC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r>
              <a:rPr lang="en-US" altLang="zh-CN" sz="2400" b="1" dirty="0">
                <a:solidFill>
                  <a:srgbClr val="494B4D"/>
                </a:solidFill>
                <a:latin typeface="微软雅黑" panose="020B0503020204020204" pitchFamily="34" charset="-122"/>
                <a:ea typeface="微软雅黑" panose="020B0503020204020204" pitchFamily="34" charset="-122"/>
              </a:rPr>
              <a:t>…</a:t>
            </a:r>
            <a:endParaRPr lang="zh-CN" altLang="en-US" sz="2400" b="1" dirty="0">
              <a:solidFill>
                <a:srgbClr val="494B4D"/>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108864" y="12381"/>
            <a:ext cx="3925928" cy="830997"/>
          </a:xfrm>
          <a:prstGeom prst="rect">
            <a:avLst/>
          </a:prstGeom>
          <a:noFill/>
        </p:spPr>
        <p:txBody>
          <a:bodyPr wrap="square" rtlCol="0">
            <a:spAutoFit/>
          </a:bodyPr>
          <a:lstStyle/>
          <a:p>
            <a:r>
              <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sym typeface="+mn-ea"/>
              </a:rPr>
              <a:t>专题创建</a:t>
            </a:r>
            <a:endPar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grpSp>
        <p:nvGrpSpPr>
          <p:cNvPr id="18" name="组 11"/>
          <p:cNvGrpSpPr/>
          <p:nvPr/>
        </p:nvGrpSpPr>
        <p:grpSpPr>
          <a:xfrm>
            <a:off x="4326529" y="303082"/>
            <a:ext cx="2857911" cy="1445746"/>
            <a:chOff x="3167483" y="49477"/>
            <a:chExt cx="1769477" cy="1549903"/>
          </a:xfrm>
          <a:effectLst>
            <a:outerShdw blurRad="50800" dist="76200" dir="2700000" algn="tl" rotWithShape="0">
              <a:prstClr val="black">
                <a:alpha val="40000"/>
              </a:prstClr>
            </a:outerShdw>
          </a:effectLst>
        </p:grpSpPr>
        <p:sp>
          <p:nvSpPr>
            <p:cNvPr id="19" name="Freeform 234"/>
            <p:cNvSpPr>
              <a:spLocks/>
            </p:cNvSpPr>
            <p:nvPr/>
          </p:nvSpPr>
          <p:spPr bwMode="auto">
            <a:xfrm>
              <a:off x="3245569" y="49477"/>
              <a:ext cx="1629542" cy="1549903"/>
            </a:xfrm>
            <a:custGeom>
              <a:avLst/>
              <a:gdLst>
                <a:gd name="T0" fmla="*/ 420 w 471"/>
                <a:gd name="T1" fmla="*/ 0 h 596"/>
                <a:gd name="T2" fmla="*/ 51 w 471"/>
                <a:gd name="T3" fmla="*/ 0 h 596"/>
                <a:gd name="T4" fmla="*/ 0 w 471"/>
                <a:gd name="T5" fmla="*/ 50 h 596"/>
                <a:gd name="T6" fmla="*/ 0 w 471"/>
                <a:gd name="T7" fmla="*/ 420 h 596"/>
                <a:gd name="T8" fmla="*/ 51 w 471"/>
                <a:gd name="T9" fmla="*/ 470 h 596"/>
                <a:gd name="T10" fmla="*/ 181 w 471"/>
                <a:gd name="T11" fmla="*/ 470 h 596"/>
                <a:gd name="T12" fmla="*/ 236 w 471"/>
                <a:gd name="T13" fmla="*/ 596 h 596"/>
                <a:gd name="T14" fmla="*/ 291 w 471"/>
                <a:gd name="T15" fmla="*/ 470 h 596"/>
                <a:gd name="T16" fmla="*/ 420 w 471"/>
                <a:gd name="T17" fmla="*/ 470 h 596"/>
                <a:gd name="T18" fmla="*/ 471 w 471"/>
                <a:gd name="T19" fmla="*/ 420 h 596"/>
                <a:gd name="T20" fmla="*/ 471 w 471"/>
                <a:gd name="T21" fmla="*/ 50 h 596"/>
                <a:gd name="T22" fmla="*/ 420 w 471"/>
                <a:gd name="T23"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1" h="596">
                  <a:moveTo>
                    <a:pt x="420" y="0"/>
                  </a:moveTo>
                  <a:cubicBezTo>
                    <a:pt x="51" y="0"/>
                    <a:pt x="51" y="0"/>
                    <a:pt x="51" y="0"/>
                  </a:cubicBezTo>
                  <a:cubicBezTo>
                    <a:pt x="23" y="0"/>
                    <a:pt x="0" y="23"/>
                    <a:pt x="0" y="50"/>
                  </a:cubicBezTo>
                  <a:cubicBezTo>
                    <a:pt x="0" y="420"/>
                    <a:pt x="0" y="420"/>
                    <a:pt x="0" y="420"/>
                  </a:cubicBezTo>
                  <a:cubicBezTo>
                    <a:pt x="0" y="448"/>
                    <a:pt x="23" y="470"/>
                    <a:pt x="51" y="470"/>
                  </a:cubicBezTo>
                  <a:cubicBezTo>
                    <a:pt x="181" y="470"/>
                    <a:pt x="181" y="470"/>
                    <a:pt x="181" y="470"/>
                  </a:cubicBezTo>
                  <a:cubicBezTo>
                    <a:pt x="236" y="596"/>
                    <a:pt x="236" y="596"/>
                    <a:pt x="236" y="596"/>
                  </a:cubicBezTo>
                  <a:cubicBezTo>
                    <a:pt x="291" y="470"/>
                    <a:pt x="291" y="470"/>
                    <a:pt x="291" y="470"/>
                  </a:cubicBezTo>
                  <a:cubicBezTo>
                    <a:pt x="420" y="470"/>
                    <a:pt x="420" y="470"/>
                    <a:pt x="420" y="470"/>
                  </a:cubicBezTo>
                  <a:cubicBezTo>
                    <a:pt x="448" y="470"/>
                    <a:pt x="471" y="448"/>
                    <a:pt x="471" y="420"/>
                  </a:cubicBezTo>
                  <a:cubicBezTo>
                    <a:pt x="471" y="50"/>
                    <a:pt x="471" y="50"/>
                    <a:pt x="471" y="50"/>
                  </a:cubicBezTo>
                  <a:cubicBezTo>
                    <a:pt x="471" y="23"/>
                    <a:pt x="448" y="0"/>
                    <a:pt x="420" y="0"/>
                  </a:cubicBezTo>
                  <a:close/>
                </a:path>
              </a:pathLst>
            </a:custGeom>
            <a:solidFill>
              <a:schemeClr val="accent1"/>
            </a:solidFill>
            <a:ln>
              <a:noFill/>
            </a:ln>
          </p:spPr>
          <p:txBody>
            <a:bodyPr anchor="ctr"/>
            <a:lstStyle/>
            <a:p>
              <a:pPr algn="ctr">
                <a:defRPr/>
              </a:pPr>
              <a:endParaRPr lang="zh-CN" altLang="en-US" sz="2667" b="1" dirty="0">
                <a:solidFill>
                  <a:srgbClr val="FFFFFF"/>
                </a:solidFill>
                <a:latin typeface="微软雅黑" panose="020B0503020204020204" pitchFamily="34" charset="-122"/>
                <a:ea typeface="微软雅黑" panose="020B0503020204020204" pitchFamily="34" charset="-122"/>
                <a:cs typeface="Microsoft YaHei" charset="0"/>
              </a:endParaRPr>
            </a:p>
          </p:txBody>
        </p:sp>
        <p:sp>
          <p:nvSpPr>
            <p:cNvPr id="20" name="文本框 8"/>
            <p:cNvSpPr txBox="1"/>
            <p:nvPr/>
          </p:nvSpPr>
          <p:spPr>
            <a:xfrm>
              <a:off x="3167483" y="115468"/>
              <a:ext cx="1769477" cy="978989"/>
            </a:xfrm>
            <a:prstGeom prst="rect">
              <a:avLst/>
            </a:prstGeom>
            <a:noFill/>
          </p:spPr>
          <p:txBody>
            <a:bodyPr>
              <a:spAutoFit/>
            </a:bodyPr>
            <a:lstStyle/>
            <a:p>
              <a:pPr algn="ctr">
                <a:defRPr/>
              </a:pPr>
              <a:r>
                <a:rPr lang="zh-CN" altLang="en-US" sz="2667" b="1" dirty="0">
                  <a:solidFill>
                    <a:srgbClr val="FFFFFF"/>
                  </a:solidFill>
                  <a:latin typeface="微软雅黑" panose="020B0503020204020204" pitchFamily="34" charset="-122"/>
                  <a:ea typeface="微软雅黑" panose="020B0503020204020204" pitchFamily="34" charset="-122"/>
                  <a:cs typeface="Microsoft YaHei" charset="0"/>
                </a:rPr>
                <a:t>集成各类</a:t>
              </a:r>
            </a:p>
            <a:p>
              <a:pPr algn="ctr">
                <a:defRPr/>
              </a:pPr>
              <a:r>
                <a:rPr lang="zh-CN" altLang="en-US" sz="2667" b="1" dirty="0">
                  <a:solidFill>
                    <a:srgbClr val="FFFFFF"/>
                  </a:solidFill>
                  <a:latin typeface="微软雅黑" panose="020B0503020204020204" pitchFamily="34" charset="-122"/>
                  <a:ea typeface="微软雅黑" panose="020B0503020204020204" pitchFamily="34" charset="-122"/>
                  <a:cs typeface="Microsoft YaHei" charset="0"/>
                </a:rPr>
                <a:t>可视化编辑工具</a:t>
              </a:r>
            </a:p>
          </p:txBody>
        </p:sp>
      </p:grpSp>
      <p:sp>
        <p:nvSpPr>
          <p:cNvPr id="2" name="圆角矩形标注 1"/>
          <p:cNvSpPr/>
          <p:nvPr/>
        </p:nvSpPr>
        <p:spPr>
          <a:xfrm>
            <a:off x="8543456" y="54588"/>
            <a:ext cx="2295269" cy="1140977"/>
          </a:xfrm>
          <a:prstGeom prst="wedgeRoundRectCallout">
            <a:avLst>
              <a:gd name="adj1" fmla="val 58897"/>
              <a:gd name="adj2" fmla="val 7973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667" b="1" dirty="0">
                <a:solidFill>
                  <a:srgbClr val="FFFFFF"/>
                </a:solidFill>
                <a:latin typeface="微软雅黑" panose="020B0503020204020204" pitchFamily="34" charset="-122"/>
                <a:ea typeface="微软雅黑" panose="020B0503020204020204" pitchFamily="34" charset="-122"/>
                <a:cs typeface="Microsoft YaHei" charset="0"/>
              </a:rPr>
              <a:t>采集图书馆各类资源</a:t>
            </a:r>
          </a:p>
        </p:txBody>
      </p:sp>
      <p:sp>
        <p:nvSpPr>
          <p:cNvPr id="22" name="矩形 21"/>
          <p:cNvSpPr/>
          <p:nvPr/>
        </p:nvSpPr>
        <p:spPr>
          <a:xfrm>
            <a:off x="11361617" y="4210463"/>
            <a:ext cx="470166" cy="4740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972667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anim calcmode="lin" valueType="num">
                                      <p:cBhvr>
                                        <p:cTn id="21" dur="250" fill="hold"/>
                                        <p:tgtEl>
                                          <p:spTgt spid="6"/>
                                        </p:tgtEl>
                                        <p:attrNameLst>
                                          <p:attrName>style.rotation</p:attrName>
                                        </p:attrNameLst>
                                      </p:cBhvr>
                                      <p:tavLst>
                                        <p:tav tm="0">
                                          <p:val>
                                            <p:fltVal val="90"/>
                                          </p:val>
                                        </p:tav>
                                        <p:tav tm="100000">
                                          <p:val>
                                            <p:fltVal val="0"/>
                                          </p:val>
                                        </p:tav>
                                      </p:tavLst>
                                    </p:anim>
                                    <p:animEffect transition="in" filter="fade">
                                      <p:cBhvr>
                                        <p:cTn id="22" dur="250"/>
                                        <p:tgtEl>
                                          <p:spTgt spid="6"/>
                                        </p:tgtEl>
                                      </p:cBhvr>
                                    </p:animEffect>
                                  </p:childTnLst>
                                </p:cTn>
                              </p:par>
                            </p:childTnLst>
                          </p:cTn>
                        </p:par>
                        <p:par>
                          <p:cTn id="23" fill="hold">
                            <p:stCondLst>
                              <p:cond delay="250"/>
                            </p:stCondLst>
                            <p:childTnLst>
                              <p:par>
                                <p:cTn id="24" presetID="3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250" fill="hold"/>
                                        <p:tgtEl>
                                          <p:spTgt spid="7"/>
                                        </p:tgtEl>
                                        <p:attrNameLst>
                                          <p:attrName>ppt_w</p:attrName>
                                        </p:attrNameLst>
                                      </p:cBhvr>
                                      <p:tavLst>
                                        <p:tav tm="0">
                                          <p:val>
                                            <p:fltVal val="0"/>
                                          </p:val>
                                        </p:tav>
                                        <p:tav tm="100000">
                                          <p:val>
                                            <p:strVal val="#ppt_w"/>
                                          </p:val>
                                        </p:tav>
                                      </p:tavLst>
                                    </p:anim>
                                    <p:anim calcmode="lin" valueType="num">
                                      <p:cBhvr>
                                        <p:cTn id="27" dur="250" fill="hold"/>
                                        <p:tgtEl>
                                          <p:spTgt spid="7"/>
                                        </p:tgtEl>
                                        <p:attrNameLst>
                                          <p:attrName>ppt_h</p:attrName>
                                        </p:attrNameLst>
                                      </p:cBhvr>
                                      <p:tavLst>
                                        <p:tav tm="0">
                                          <p:val>
                                            <p:fltVal val="0"/>
                                          </p:val>
                                        </p:tav>
                                        <p:tav tm="100000">
                                          <p:val>
                                            <p:strVal val="#ppt_h"/>
                                          </p:val>
                                        </p:tav>
                                      </p:tavLst>
                                    </p:anim>
                                    <p:anim calcmode="lin" valueType="num">
                                      <p:cBhvr>
                                        <p:cTn id="28" dur="250" fill="hold"/>
                                        <p:tgtEl>
                                          <p:spTgt spid="7"/>
                                        </p:tgtEl>
                                        <p:attrNameLst>
                                          <p:attrName>style.rotation</p:attrName>
                                        </p:attrNameLst>
                                      </p:cBhvr>
                                      <p:tavLst>
                                        <p:tav tm="0">
                                          <p:val>
                                            <p:fltVal val="90"/>
                                          </p:val>
                                        </p:tav>
                                        <p:tav tm="100000">
                                          <p:val>
                                            <p:fltVal val="0"/>
                                          </p:val>
                                        </p:tav>
                                      </p:tavLst>
                                    </p:anim>
                                    <p:animEffect transition="in" filter="fade">
                                      <p:cBhvr>
                                        <p:cTn id="29" dur="250"/>
                                        <p:tgtEl>
                                          <p:spTgt spid="7"/>
                                        </p:tgtEl>
                                      </p:cBhvr>
                                    </p:animEffect>
                                  </p:childTnLst>
                                </p:cTn>
                              </p:par>
                            </p:childTnLst>
                          </p:cTn>
                        </p:par>
                        <p:par>
                          <p:cTn id="30" fill="hold">
                            <p:stCondLst>
                              <p:cond delay="500"/>
                            </p:stCondLst>
                            <p:childTnLst>
                              <p:par>
                                <p:cTn id="31" presetID="31"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250" fill="hold"/>
                                        <p:tgtEl>
                                          <p:spTgt spid="8"/>
                                        </p:tgtEl>
                                        <p:attrNameLst>
                                          <p:attrName>ppt_w</p:attrName>
                                        </p:attrNameLst>
                                      </p:cBhvr>
                                      <p:tavLst>
                                        <p:tav tm="0">
                                          <p:val>
                                            <p:fltVal val="0"/>
                                          </p:val>
                                        </p:tav>
                                        <p:tav tm="100000">
                                          <p:val>
                                            <p:strVal val="#ppt_w"/>
                                          </p:val>
                                        </p:tav>
                                      </p:tavLst>
                                    </p:anim>
                                    <p:anim calcmode="lin" valueType="num">
                                      <p:cBhvr>
                                        <p:cTn id="34" dur="250" fill="hold"/>
                                        <p:tgtEl>
                                          <p:spTgt spid="8"/>
                                        </p:tgtEl>
                                        <p:attrNameLst>
                                          <p:attrName>ppt_h</p:attrName>
                                        </p:attrNameLst>
                                      </p:cBhvr>
                                      <p:tavLst>
                                        <p:tav tm="0">
                                          <p:val>
                                            <p:fltVal val="0"/>
                                          </p:val>
                                        </p:tav>
                                        <p:tav tm="100000">
                                          <p:val>
                                            <p:strVal val="#ppt_h"/>
                                          </p:val>
                                        </p:tav>
                                      </p:tavLst>
                                    </p:anim>
                                    <p:anim calcmode="lin" valueType="num">
                                      <p:cBhvr>
                                        <p:cTn id="35" dur="250" fill="hold"/>
                                        <p:tgtEl>
                                          <p:spTgt spid="8"/>
                                        </p:tgtEl>
                                        <p:attrNameLst>
                                          <p:attrName>style.rotation</p:attrName>
                                        </p:attrNameLst>
                                      </p:cBhvr>
                                      <p:tavLst>
                                        <p:tav tm="0">
                                          <p:val>
                                            <p:fltVal val="90"/>
                                          </p:val>
                                        </p:tav>
                                        <p:tav tm="100000">
                                          <p:val>
                                            <p:fltVal val="0"/>
                                          </p:val>
                                        </p:tav>
                                      </p:tavLst>
                                    </p:anim>
                                    <p:animEffect transition="in" filter="fade">
                                      <p:cBhvr>
                                        <p:cTn id="36" dur="250"/>
                                        <p:tgtEl>
                                          <p:spTgt spid="8"/>
                                        </p:tgtEl>
                                      </p:cBhvr>
                                    </p:animEffect>
                                  </p:childTnLst>
                                </p:cTn>
                              </p:par>
                            </p:childTnLst>
                          </p:cTn>
                        </p:par>
                        <p:par>
                          <p:cTn id="37" fill="hold">
                            <p:stCondLst>
                              <p:cond delay="750"/>
                            </p:stCondLst>
                            <p:childTnLst>
                              <p:par>
                                <p:cTn id="38" presetID="31"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50" fill="hold"/>
                                        <p:tgtEl>
                                          <p:spTgt spid="9"/>
                                        </p:tgtEl>
                                        <p:attrNameLst>
                                          <p:attrName>ppt_w</p:attrName>
                                        </p:attrNameLst>
                                      </p:cBhvr>
                                      <p:tavLst>
                                        <p:tav tm="0">
                                          <p:val>
                                            <p:fltVal val="0"/>
                                          </p:val>
                                        </p:tav>
                                        <p:tav tm="100000">
                                          <p:val>
                                            <p:strVal val="#ppt_w"/>
                                          </p:val>
                                        </p:tav>
                                      </p:tavLst>
                                    </p:anim>
                                    <p:anim calcmode="lin" valueType="num">
                                      <p:cBhvr>
                                        <p:cTn id="41" dur="250" fill="hold"/>
                                        <p:tgtEl>
                                          <p:spTgt spid="9"/>
                                        </p:tgtEl>
                                        <p:attrNameLst>
                                          <p:attrName>ppt_h</p:attrName>
                                        </p:attrNameLst>
                                      </p:cBhvr>
                                      <p:tavLst>
                                        <p:tav tm="0">
                                          <p:val>
                                            <p:fltVal val="0"/>
                                          </p:val>
                                        </p:tav>
                                        <p:tav tm="100000">
                                          <p:val>
                                            <p:strVal val="#ppt_h"/>
                                          </p:val>
                                        </p:tav>
                                      </p:tavLst>
                                    </p:anim>
                                    <p:anim calcmode="lin" valueType="num">
                                      <p:cBhvr>
                                        <p:cTn id="42" dur="250" fill="hold"/>
                                        <p:tgtEl>
                                          <p:spTgt spid="9"/>
                                        </p:tgtEl>
                                        <p:attrNameLst>
                                          <p:attrName>style.rotation</p:attrName>
                                        </p:attrNameLst>
                                      </p:cBhvr>
                                      <p:tavLst>
                                        <p:tav tm="0">
                                          <p:val>
                                            <p:fltVal val="90"/>
                                          </p:val>
                                        </p:tav>
                                        <p:tav tm="100000">
                                          <p:val>
                                            <p:fltVal val="0"/>
                                          </p:val>
                                        </p:tav>
                                      </p:tavLst>
                                    </p:anim>
                                    <p:animEffect transition="in" filter="fade">
                                      <p:cBhvr>
                                        <p:cTn id="43" dur="250"/>
                                        <p:tgtEl>
                                          <p:spTgt spid="9"/>
                                        </p:tgtEl>
                                      </p:cBhvr>
                                    </p:animEffect>
                                  </p:childTnLst>
                                </p:cTn>
                              </p:par>
                            </p:childTnLst>
                          </p:cTn>
                        </p:par>
                        <p:par>
                          <p:cTn id="44" fill="hold">
                            <p:stCondLst>
                              <p:cond delay="1000"/>
                            </p:stCondLst>
                            <p:childTnLst>
                              <p:par>
                                <p:cTn id="45" presetID="31"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50" fill="hold"/>
                                        <p:tgtEl>
                                          <p:spTgt spid="10"/>
                                        </p:tgtEl>
                                        <p:attrNameLst>
                                          <p:attrName>ppt_w</p:attrName>
                                        </p:attrNameLst>
                                      </p:cBhvr>
                                      <p:tavLst>
                                        <p:tav tm="0">
                                          <p:val>
                                            <p:fltVal val="0"/>
                                          </p:val>
                                        </p:tav>
                                        <p:tav tm="100000">
                                          <p:val>
                                            <p:strVal val="#ppt_w"/>
                                          </p:val>
                                        </p:tav>
                                      </p:tavLst>
                                    </p:anim>
                                    <p:anim calcmode="lin" valueType="num">
                                      <p:cBhvr>
                                        <p:cTn id="48" dur="250" fill="hold"/>
                                        <p:tgtEl>
                                          <p:spTgt spid="10"/>
                                        </p:tgtEl>
                                        <p:attrNameLst>
                                          <p:attrName>ppt_h</p:attrName>
                                        </p:attrNameLst>
                                      </p:cBhvr>
                                      <p:tavLst>
                                        <p:tav tm="0">
                                          <p:val>
                                            <p:fltVal val="0"/>
                                          </p:val>
                                        </p:tav>
                                        <p:tav tm="100000">
                                          <p:val>
                                            <p:strVal val="#ppt_h"/>
                                          </p:val>
                                        </p:tav>
                                      </p:tavLst>
                                    </p:anim>
                                    <p:anim calcmode="lin" valueType="num">
                                      <p:cBhvr>
                                        <p:cTn id="49" dur="250" fill="hold"/>
                                        <p:tgtEl>
                                          <p:spTgt spid="10"/>
                                        </p:tgtEl>
                                        <p:attrNameLst>
                                          <p:attrName>style.rotation</p:attrName>
                                        </p:attrNameLst>
                                      </p:cBhvr>
                                      <p:tavLst>
                                        <p:tav tm="0">
                                          <p:val>
                                            <p:fltVal val="90"/>
                                          </p:val>
                                        </p:tav>
                                        <p:tav tm="100000">
                                          <p:val>
                                            <p:fltVal val="0"/>
                                          </p:val>
                                        </p:tav>
                                      </p:tavLst>
                                    </p:anim>
                                    <p:animEffect transition="in" filter="fade">
                                      <p:cBhvr>
                                        <p:cTn id="50" dur="250"/>
                                        <p:tgtEl>
                                          <p:spTgt spid="10"/>
                                        </p:tgtEl>
                                      </p:cBhvr>
                                    </p:animEffect>
                                  </p:childTnLst>
                                </p:cTn>
                              </p:par>
                            </p:childTnLst>
                          </p:cTn>
                        </p:par>
                        <p:par>
                          <p:cTn id="51" fill="hold">
                            <p:stCondLst>
                              <p:cond delay="1250"/>
                            </p:stCondLst>
                            <p:childTnLst>
                              <p:par>
                                <p:cTn id="52" presetID="31"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fltVal val="0"/>
                                          </p:val>
                                        </p:tav>
                                        <p:tav tm="100000">
                                          <p:val>
                                            <p:strVal val="#ppt_w"/>
                                          </p:val>
                                        </p:tav>
                                      </p:tavLst>
                                    </p:anim>
                                    <p:anim calcmode="lin" valueType="num">
                                      <p:cBhvr>
                                        <p:cTn id="55" dur="250" fill="hold"/>
                                        <p:tgtEl>
                                          <p:spTgt spid="11"/>
                                        </p:tgtEl>
                                        <p:attrNameLst>
                                          <p:attrName>ppt_h</p:attrName>
                                        </p:attrNameLst>
                                      </p:cBhvr>
                                      <p:tavLst>
                                        <p:tav tm="0">
                                          <p:val>
                                            <p:fltVal val="0"/>
                                          </p:val>
                                        </p:tav>
                                        <p:tav tm="100000">
                                          <p:val>
                                            <p:strVal val="#ppt_h"/>
                                          </p:val>
                                        </p:tav>
                                      </p:tavLst>
                                    </p:anim>
                                    <p:anim calcmode="lin" valueType="num">
                                      <p:cBhvr>
                                        <p:cTn id="56" dur="250" fill="hold"/>
                                        <p:tgtEl>
                                          <p:spTgt spid="11"/>
                                        </p:tgtEl>
                                        <p:attrNameLst>
                                          <p:attrName>style.rotation</p:attrName>
                                        </p:attrNameLst>
                                      </p:cBhvr>
                                      <p:tavLst>
                                        <p:tav tm="0">
                                          <p:val>
                                            <p:fltVal val="90"/>
                                          </p:val>
                                        </p:tav>
                                        <p:tav tm="100000">
                                          <p:val>
                                            <p:fltVal val="0"/>
                                          </p:val>
                                        </p:tav>
                                      </p:tavLst>
                                    </p:anim>
                                    <p:animEffect transition="in" filter="fade">
                                      <p:cBhvr>
                                        <p:cTn id="57" dur="250"/>
                                        <p:tgtEl>
                                          <p:spTgt spid="11"/>
                                        </p:tgtEl>
                                      </p:cBhvr>
                                    </p:animEffect>
                                  </p:childTnLst>
                                </p:cTn>
                              </p:par>
                              <p:par>
                                <p:cTn id="58" presetID="0" presetClass="path" presetSubtype="0" accel="50000" decel="50000" fill="hold" grpId="1" nodeType="withEffect">
                                  <p:stCondLst>
                                    <p:cond delay="0"/>
                                  </p:stCondLst>
                                  <p:childTnLst>
                                    <p:animMotion origin="layout" path="M -4.16667E-7 4.81481E-6 L 0.17917 0.14583 " pathEditMode="relative" rAng="0" ptsTypes="AA">
                                      <p:cBhvr>
                                        <p:cTn id="59" dur="2000" fill="hold"/>
                                        <p:tgtEl>
                                          <p:spTgt spid="6"/>
                                        </p:tgtEl>
                                        <p:attrNameLst>
                                          <p:attrName>ppt_x</p:attrName>
                                          <p:attrName>ppt_y</p:attrName>
                                        </p:attrNameLst>
                                      </p:cBhvr>
                                      <p:rCtr x="8958" y="7292"/>
                                    </p:animMotion>
                                  </p:childTnLst>
                                </p:cTn>
                              </p:par>
                              <p:par>
                                <p:cTn id="60" presetID="0" presetClass="path" presetSubtype="0" accel="50000" decel="50000" fill="hold" grpId="1" nodeType="withEffect">
                                  <p:stCondLst>
                                    <p:cond delay="0"/>
                                  </p:stCondLst>
                                  <p:childTnLst>
                                    <p:animMotion origin="layout" path="M -3.54167E-6 -3.7037E-7 L -0.22721 -0.03866 " pathEditMode="relative" rAng="0" ptsTypes="AA">
                                      <p:cBhvr>
                                        <p:cTn id="61" dur="2000" fill="hold"/>
                                        <p:tgtEl>
                                          <p:spTgt spid="7"/>
                                        </p:tgtEl>
                                        <p:attrNameLst>
                                          <p:attrName>ppt_x</p:attrName>
                                          <p:attrName>ppt_y</p:attrName>
                                        </p:attrNameLst>
                                      </p:cBhvr>
                                      <p:rCtr x="-11367" y="-1944"/>
                                    </p:animMotion>
                                  </p:childTnLst>
                                </p:cTn>
                              </p:par>
                              <p:par>
                                <p:cTn id="62" presetID="0" presetClass="path" presetSubtype="0" accel="50000" decel="50000" fill="hold" grpId="1" nodeType="withEffect">
                                  <p:stCondLst>
                                    <p:cond delay="0"/>
                                  </p:stCondLst>
                                  <p:childTnLst>
                                    <p:animMotion origin="layout" path="M -6.25E-7 7.40741E-7 L 0.00326 -0.35278 " pathEditMode="relative" rAng="0" ptsTypes="AA">
                                      <p:cBhvr>
                                        <p:cTn id="63" dur="2000" fill="hold"/>
                                        <p:tgtEl>
                                          <p:spTgt spid="8"/>
                                        </p:tgtEl>
                                        <p:attrNameLst>
                                          <p:attrName>ppt_x</p:attrName>
                                          <p:attrName>ppt_y</p:attrName>
                                        </p:attrNameLst>
                                      </p:cBhvr>
                                      <p:rCtr x="156" y="-17639"/>
                                    </p:animMotion>
                                  </p:childTnLst>
                                </p:cTn>
                              </p:par>
                              <p:par>
                                <p:cTn id="64" presetID="0" presetClass="path" presetSubtype="0" accel="50000" decel="50000" fill="hold" grpId="1" nodeType="withEffect">
                                  <p:stCondLst>
                                    <p:cond delay="0"/>
                                  </p:stCondLst>
                                  <p:childTnLst>
                                    <p:animMotion origin="layout" path="M -4.375E-6 4.44444E-6 L -0.07864 0.1625 " pathEditMode="relative" rAng="0" ptsTypes="AA">
                                      <p:cBhvr>
                                        <p:cTn id="65" dur="2000" fill="hold"/>
                                        <p:tgtEl>
                                          <p:spTgt spid="9"/>
                                        </p:tgtEl>
                                        <p:attrNameLst>
                                          <p:attrName>ppt_x</p:attrName>
                                          <p:attrName>ppt_y</p:attrName>
                                        </p:attrNameLst>
                                      </p:cBhvr>
                                      <p:rCtr x="-3932" y="8125"/>
                                    </p:animMotion>
                                  </p:childTnLst>
                                </p:cTn>
                              </p:par>
                              <p:par>
                                <p:cTn id="66" presetID="0" presetClass="path" presetSubtype="0" accel="50000" decel="50000" fill="hold" grpId="1" nodeType="withEffect">
                                  <p:stCondLst>
                                    <p:cond delay="0"/>
                                  </p:stCondLst>
                                  <p:childTnLst>
                                    <p:animMotion origin="layout" path="M -2.5E-6 -3.7037E-6 L 0.22748 -0.19583 " pathEditMode="relative" rAng="0" ptsTypes="AA">
                                      <p:cBhvr>
                                        <p:cTn id="67" dur="2000" fill="hold"/>
                                        <p:tgtEl>
                                          <p:spTgt spid="10"/>
                                        </p:tgtEl>
                                        <p:attrNameLst>
                                          <p:attrName>ppt_x</p:attrName>
                                          <p:attrName>ppt_y</p:attrName>
                                        </p:attrNameLst>
                                      </p:cBhvr>
                                      <p:rCtr x="11367" y="-9792"/>
                                    </p:animMotion>
                                  </p:childTnLst>
                                </p:cTn>
                              </p:par>
                              <p:par>
                                <p:cTn id="68" presetID="0" presetClass="path" presetSubtype="0" accel="50000" decel="50000" fill="hold" grpId="1" nodeType="withEffect">
                                  <p:stCondLst>
                                    <p:cond delay="0"/>
                                  </p:stCondLst>
                                  <p:childTnLst>
                                    <p:animMotion origin="layout" path="M 5E-6 -7.40741E-7 L -0.18659 0.01667 " pathEditMode="relative" rAng="0" ptsTypes="AA">
                                      <p:cBhvr>
                                        <p:cTn id="69" dur="2000" fill="hold"/>
                                        <p:tgtEl>
                                          <p:spTgt spid="11"/>
                                        </p:tgtEl>
                                        <p:attrNameLst>
                                          <p:attrName>ppt_x</p:attrName>
                                          <p:attrName>ppt_y</p:attrName>
                                        </p:attrNameLst>
                                      </p:cBhvr>
                                      <p:rCtr x="-9336" y="833"/>
                                    </p:animMotion>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barn(inVertical)">
                                      <p:cBhvr>
                                        <p:cTn id="7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2"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652"/>
          </a:xfrm>
          <a:prstGeom prst="rect">
            <a:avLst/>
          </a:prstGeom>
        </p:spPr>
      </p:pic>
      <p:sp>
        <p:nvSpPr>
          <p:cNvPr id="4" name="矩形 3"/>
          <p:cNvSpPr/>
          <p:nvPr/>
        </p:nvSpPr>
        <p:spPr>
          <a:xfrm>
            <a:off x="11486368" y="3768448"/>
            <a:ext cx="538618" cy="51545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rgbClr val="FFFFFF"/>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728" y="1578481"/>
            <a:ext cx="5638800" cy="487680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482" y="0"/>
            <a:ext cx="9153036" cy="6858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490" y="0"/>
            <a:ext cx="9116893" cy="6858000"/>
          </a:xfrm>
          <a:prstGeom prst="rect">
            <a:avLst/>
          </a:prstGeom>
        </p:spPr>
      </p:pic>
    </p:spTree>
    <p:extLst>
      <p:ext uri="{BB962C8B-B14F-4D97-AF65-F5344CB8AC3E}">
        <p14:creationId xmlns:p14="http://schemas.microsoft.com/office/powerpoint/2010/main" val="5231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4" presetClass="exit" presetSubtype="10" fill="hold" nodeType="with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par>
                          <p:cTn id="24" fill="hold">
                            <p:stCondLst>
                              <p:cond delay="500"/>
                            </p:stCondLst>
                            <p:childTnLst>
                              <p:par>
                                <p:cTn id="25" presetID="16" presetClass="entr" presetSubtype="37"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out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sted-image.pdf" descr="C:\Users\dongmei\Desktop\QQ截图20160512101541.pngQQ截图20160512101541"/>
          <p:cNvPicPr>
            <a:picLocks noChangeAspect="1"/>
          </p:cNvPicPr>
          <p:nvPr/>
        </p:nvPicPr>
        <p:blipFill>
          <a:blip r:embed="rId5"/>
          <a:srcRect/>
          <a:stretch>
            <a:fillRect/>
          </a:stretch>
        </p:blipFill>
        <p:spPr>
          <a:xfrm>
            <a:off x="535305" y="1040130"/>
            <a:ext cx="7677816" cy="4848052"/>
          </a:xfrm>
          <a:prstGeom prst="rect">
            <a:avLst/>
          </a:prstGeom>
          <a:ln w="25400">
            <a:miter lim="400000"/>
            <a:headEnd/>
            <a:tailEnd/>
          </a:ln>
          <a:effectLst>
            <a:reflection stA="50000" endPos="40000" dir="5400000" sy="-100000" algn="bl" rotWithShape="0"/>
          </a:effectLst>
        </p:spPr>
      </p:pic>
      <p:sp>
        <p:nvSpPr>
          <p:cNvPr id="22" name="文本框 21"/>
          <p:cNvSpPr txBox="1"/>
          <p:nvPr>
            <p:custDataLst>
              <p:tags r:id="rId2"/>
            </p:custDataLst>
          </p:nvPr>
        </p:nvSpPr>
        <p:spPr>
          <a:xfrm>
            <a:off x="716880" y="222600"/>
            <a:ext cx="10515600" cy="730800"/>
          </a:xfrm>
          <a:prstGeom prst="rect">
            <a:avLst/>
          </a:prstGeom>
        </p:spPr>
        <p:txBody>
          <a:bodyPr vert="horz" lIns="90000" tIns="46800" rIns="90000" bIns="46800" rtlCol="0" anchor="ctr">
            <a:normAutofit/>
          </a:bodyPr>
          <a:lstStyle>
            <a:lvl1pPr>
              <a:lnSpc>
                <a:spcPct val="90000"/>
              </a:lnSpc>
              <a:spcBef>
                <a:spcPct val="0"/>
              </a:spcBef>
              <a:buNone/>
              <a:defRPr sz="3600">
                <a:latin typeface="+mj-lt"/>
                <a:ea typeface="+mj-ea"/>
                <a:cs typeface="+mj-cs"/>
              </a:defRPr>
            </a:lvl1pPr>
          </a:lstStyle>
          <a:p>
            <a:r>
              <a:rPr lang="zh-CN" altLang="en-US" sz="4400" dirty="0" smtClean="0">
                <a:solidFill>
                  <a:srgbClr val="3D3F41"/>
                </a:solidFill>
                <a:latin typeface="微软雅黑" panose="020B0503020204020204" pitchFamily="34" charset="-122"/>
                <a:ea typeface="微软雅黑" panose="020B0503020204020204" pitchFamily="34" charset="-122"/>
              </a:rPr>
              <a:t>专题</a:t>
            </a:r>
            <a:endParaRPr lang="zh-CN" altLang="en-US" sz="4400" dirty="0">
              <a:solidFill>
                <a:srgbClr val="3D3F41"/>
              </a:solidFill>
              <a:latin typeface="微软雅黑" panose="020B0503020204020204" pitchFamily="34" charset="-122"/>
              <a:ea typeface="微软雅黑" panose="020B0503020204020204" pitchFamily="34" charset="-122"/>
            </a:endParaRPr>
          </a:p>
        </p:txBody>
      </p:sp>
      <p:pic>
        <p:nvPicPr>
          <p:cNvPr id="6" name="pasted-image.pdf" descr="C:\Users\dongmei\Desktop\QQ截图20160512094517.pngQQ截图20160512094517"/>
          <p:cNvPicPr>
            <a:picLocks noChangeAspect="1"/>
          </p:cNvPicPr>
          <p:nvPr/>
        </p:nvPicPr>
        <p:blipFill>
          <a:blip r:embed="rId6"/>
          <a:srcRect/>
          <a:stretch>
            <a:fillRect/>
          </a:stretch>
        </p:blipFill>
        <p:spPr>
          <a:xfrm>
            <a:off x="7716520" y="1040130"/>
            <a:ext cx="4475480" cy="4378325"/>
          </a:xfrm>
          <a:prstGeom prst="rect">
            <a:avLst/>
          </a:prstGeom>
          <a:ln w="25400">
            <a:miter lim="400000"/>
            <a:headEnd/>
            <a:tailEnd/>
          </a:ln>
          <a:effectLst>
            <a:reflection stA="50000" endPos="40000" dir="5400000" sy="-100000" algn="bl" rotWithShape="0"/>
          </a:effectLst>
        </p:spPr>
      </p:pic>
    </p:spTree>
    <p:custDataLst>
      <p:tags r:id="rId1"/>
    </p:custDataLst>
    <p:extLst>
      <p:ext uri="{BB962C8B-B14F-4D97-AF65-F5344CB8AC3E}">
        <p14:creationId xmlns:p14="http://schemas.microsoft.com/office/powerpoint/2010/main" val="39771528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69" y="254498"/>
            <a:ext cx="3962400" cy="6156960"/>
          </a:xfrm>
          <a:prstGeom prst="rect">
            <a:avLst/>
          </a:prstGeom>
        </p:spPr>
      </p:pic>
      <p:sp>
        <p:nvSpPr>
          <p:cNvPr id="5" name="文本框 4"/>
          <p:cNvSpPr txBox="1"/>
          <p:nvPr/>
        </p:nvSpPr>
        <p:spPr>
          <a:xfrm>
            <a:off x="5034995" y="1645942"/>
            <a:ext cx="7157005" cy="2677656"/>
          </a:xfrm>
          <a:prstGeom prst="rect">
            <a:avLst/>
          </a:prstGeom>
          <a:noFill/>
        </p:spPr>
        <p:txBody>
          <a:bodyPr wrap="square" rtlCol="0">
            <a:spAutoFit/>
          </a:bodyPr>
          <a:lstStyle/>
          <a:p>
            <a:pPr>
              <a:lnSpc>
                <a:spcPct val="150000"/>
              </a:lnSpc>
            </a:pPr>
            <a:r>
              <a:rPr lang="zh-CN" altLang="en-US" sz="2800" dirty="0" smtClean="0">
                <a:solidFill>
                  <a:srgbClr val="3D3F41"/>
                </a:solidFill>
                <a:latin typeface="微软雅黑" panose="020B0503020204020204" pitchFamily="34" charset="-122"/>
                <a:ea typeface="微软雅黑" panose="020B0503020204020204" pitchFamily="34" charset="-122"/>
              </a:rPr>
              <a:t>    云舟专题的特色：</a:t>
            </a:r>
            <a:endParaRPr lang="en-US" altLang="zh-CN" sz="2800" dirty="0" smtClean="0">
              <a:solidFill>
                <a:srgbClr val="3D3F41"/>
              </a:solidFill>
              <a:latin typeface="微软雅黑" panose="020B0503020204020204" pitchFamily="34" charset="-122"/>
              <a:ea typeface="微软雅黑" panose="020B0503020204020204" pitchFamily="34" charset="-122"/>
            </a:endParaRPr>
          </a:p>
          <a:p>
            <a:pPr>
              <a:lnSpc>
                <a:spcPct val="150000"/>
              </a:lnSpc>
            </a:pPr>
            <a:endParaRPr lang="en-US" altLang="zh-CN" sz="2800" dirty="0" smtClean="0">
              <a:solidFill>
                <a:srgbClr val="3D3F41"/>
              </a:solidFill>
              <a:latin typeface="微软雅黑" panose="020B0503020204020204" pitchFamily="34" charset="-122"/>
              <a:ea typeface="微软雅黑" panose="020B0503020204020204" pitchFamily="34" charset="-122"/>
            </a:endParaRPr>
          </a:p>
          <a:p>
            <a:pPr>
              <a:lnSpc>
                <a:spcPct val="150000"/>
              </a:lnSpc>
            </a:pPr>
            <a:r>
              <a:rPr lang="en-US" altLang="zh-CN" sz="2800" dirty="0" smtClean="0">
                <a:solidFill>
                  <a:srgbClr val="3D3F41"/>
                </a:solidFill>
                <a:latin typeface="微软雅黑" panose="020B0503020204020204" pitchFamily="34" charset="-122"/>
                <a:ea typeface="微软雅黑" panose="020B0503020204020204" pitchFamily="34" charset="-122"/>
              </a:rPr>
              <a:t>1</a:t>
            </a:r>
            <a:r>
              <a:rPr lang="zh-CN" altLang="en-US" sz="2800" dirty="0">
                <a:solidFill>
                  <a:srgbClr val="3D3F41"/>
                </a:solidFill>
                <a:latin typeface="微软雅黑" panose="020B0503020204020204" pitchFamily="34" charset="-122"/>
                <a:ea typeface="微软雅黑" panose="020B0503020204020204" pitchFamily="34" charset="-122"/>
              </a:rPr>
              <a:t>、富媒体编辑器与数据条目的完美结合</a:t>
            </a:r>
            <a:endParaRPr lang="zh-CN" altLang="en-US" sz="2400" dirty="0">
              <a:solidFill>
                <a:srgbClr val="3D3F41"/>
              </a:solidFill>
              <a:ea typeface="微软雅黑" pitchFamily="34" charset="-122"/>
            </a:endParaRPr>
          </a:p>
          <a:p>
            <a:pPr>
              <a:lnSpc>
                <a:spcPct val="150000"/>
              </a:lnSpc>
            </a:pPr>
            <a:r>
              <a:rPr lang="en-US" altLang="zh-CN" sz="2800" dirty="0" smtClean="0">
                <a:solidFill>
                  <a:srgbClr val="3D3F41"/>
                </a:solidFill>
                <a:latin typeface="微软雅黑" panose="020B0503020204020204" pitchFamily="34" charset="-122"/>
                <a:ea typeface="微软雅黑" panose="020B0503020204020204" pitchFamily="34" charset="-122"/>
              </a:rPr>
              <a:t>2</a:t>
            </a:r>
            <a:r>
              <a:rPr lang="zh-CN" altLang="en-US" sz="2800" dirty="0">
                <a:solidFill>
                  <a:srgbClr val="3D3F41"/>
                </a:solidFill>
                <a:latin typeface="微软雅黑" panose="020B0503020204020204" pitchFamily="34" charset="-122"/>
                <a:ea typeface="微软雅黑" panose="020B0503020204020204" pitchFamily="34" charset="-122"/>
              </a:rPr>
              <a:t>、基于社交空间</a:t>
            </a:r>
            <a:r>
              <a:rPr lang="zh-CN" altLang="en-US" sz="2800" dirty="0" smtClean="0">
                <a:solidFill>
                  <a:srgbClr val="3D3F41"/>
                </a:solidFill>
                <a:latin typeface="微软雅黑" panose="020B0503020204020204" pitchFamily="34" charset="-122"/>
                <a:ea typeface="微软雅黑" panose="020B0503020204020204" pitchFamily="34" charset="-122"/>
              </a:rPr>
              <a:t>的专题</a:t>
            </a:r>
            <a:endParaRPr lang="en-US" altLang="zh-CN" sz="2800" dirty="0">
              <a:solidFill>
                <a:srgbClr val="3D3F4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31938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6426387" y="2380313"/>
            <a:ext cx="936000" cy="936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3" name="文本框 122"/>
          <p:cNvSpPr txBox="1"/>
          <p:nvPr/>
        </p:nvSpPr>
        <p:spPr>
          <a:xfrm>
            <a:off x="7260750" y="1379957"/>
            <a:ext cx="3512458" cy="586186"/>
          </a:xfrm>
          <a:prstGeom prst="rect">
            <a:avLst/>
          </a:prstGeom>
          <a:noFill/>
          <a:effectLst>
            <a:innerShdw blurRad="114300">
              <a:prstClr val="black"/>
            </a:innerShdw>
          </a:effectLst>
        </p:spPr>
        <p:txBody>
          <a:bodyPr wrap="square" rtlCol="0">
            <a:spAutoFit/>
          </a:bodyPr>
          <a:lstStyle/>
          <a:p>
            <a:pPr algn="ctr"/>
            <a:r>
              <a:rPr lang="zh-CN" altLang="en-US" sz="3209" b="1" dirty="0">
                <a:solidFill>
                  <a:schemeClr val="bg1"/>
                </a:solidFill>
                <a:ea typeface="微软雅黑" panose="020B0503020204020204" pitchFamily="34" charset="-122"/>
                <a:sym typeface="Arial" panose="020B0604020202020204" pitchFamily="34" charset="0"/>
              </a:rPr>
              <a:t>图书馆面临的困惑</a:t>
            </a:r>
            <a:endParaRPr lang="zh-CN" altLang="en-US" sz="3209" b="1" dirty="0">
              <a:solidFill>
                <a:schemeClr val="bg1"/>
              </a:solidFill>
              <a:ea typeface="微软雅黑" panose="020B0503020204020204"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132068" cy="6858000"/>
          </a:xfrm>
          <a:prstGeom prst="rect">
            <a:avLst/>
          </a:prstGeom>
        </p:spPr>
      </p:pic>
      <p:sp>
        <p:nvSpPr>
          <p:cNvPr id="153" name="文本框 152"/>
          <p:cNvSpPr txBox="1"/>
          <p:nvPr/>
        </p:nvSpPr>
        <p:spPr>
          <a:xfrm>
            <a:off x="7369558" y="4098061"/>
            <a:ext cx="5347609" cy="531236"/>
          </a:xfrm>
          <a:prstGeom prst="rect">
            <a:avLst/>
          </a:prstGeom>
          <a:noFill/>
          <a:effectLst>
            <a:innerShdw blurRad="114300">
              <a:prstClr val="black"/>
            </a:innerShdw>
          </a:effectLst>
        </p:spPr>
        <p:txBody>
          <a:bodyPr wrap="square" rtlCol="0">
            <a:spAutoFit/>
          </a:bodyPr>
          <a:lstStyle>
            <a:defPPr>
              <a:defRPr lang="zh-CN"/>
            </a:defPPr>
            <a:lvl1pPr>
              <a:defRPr sz="3200">
                <a:solidFill>
                  <a:schemeClr val="bg1"/>
                </a:solidFill>
                <a:ea typeface="微软雅黑" panose="020B0503020204020204" pitchFamily="34" charset="-122"/>
              </a:defRPr>
            </a:lvl1pPr>
          </a:lstStyle>
          <a:p>
            <a:r>
              <a:rPr lang="zh-CN" altLang="en-US" sz="2852" dirty="0">
                <a:sym typeface="Arial" panose="020B0604020202020204" pitchFamily="34" charset="0"/>
              </a:rPr>
              <a:t>资源同质化严重</a:t>
            </a:r>
            <a:endParaRPr lang="en-US" altLang="zh-CN" sz="2852" dirty="0">
              <a:sym typeface="Arial" panose="020B0604020202020204" pitchFamily="34" charset="0"/>
            </a:endParaRPr>
          </a:p>
        </p:txBody>
      </p:sp>
      <p:sp>
        <p:nvSpPr>
          <p:cNvPr id="154" name="文本框 153"/>
          <p:cNvSpPr txBox="1"/>
          <p:nvPr/>
        </p:nvSpPr>
        <p:spPr>
          <a:xfrm>
            <a:off x="7362054" y="3282709"/>
            <a:ext cx="4347029" cy="531236"/>
          </a:xfrm>
          <a:prstGeom prst="rect">
            <a:avLst/>
          </a:prstGeom>
          <a:noFill/>
          <a:effectLst>
            <a:innerShdw blurRad="114300">
              <a:prstClr val="black"/>
            </a:innerShdw>
          </a:effectLst>
        </p:spPr>
        <p:txBody>
          <a:bodyPr wrap="square" rtlCol="0">
            <a:spAutoFit/>
          </a:bodyPr>
          <a:lstStyle>
            <a:defPPr>
              <a:defRPr lang="zh-CN"/>
            </a:defPPr>
            <a:lvl1pPr>
              <a:defRPr sz="3200">
                <a:solidFill>
                  <a:schemeClr val="bg1"/>
                </a:solidFill>
                <a:ea typeface="微软雅黑" panose="020B0503020204020204" pitchFamily="34" charset="-122"/>
              </a:defRPr>
            </a:lvl1pPr>
          </a:lstStyle>
          <a:p>
            <a:r>
              <a:rPr lang="zh-CN" altLang="en-US" sz="2852" dirty="0">
                <a:sym typeface="Arial" panose="020B0604020202020204" pitchFamily="34" charset="0"/>
              </a:rPr>
              <a:t>图书馆地位下降</a:t>
            </a:r>
            <a:endParaRPr lang="en-US" altLang="zh-CN" sz="2852" dirty="0">
              <a:sym typeface="Arial" panose="020B0604020202020204" pitchFamily="34" charset="0"/>
            </a:endParaRPr>
          </a:p>
        </p:txBody>
      </p:sp>
      <p:sp>
        <p:nvSpPr>
          <p:cNvPr id="190" name="文本框 189"/>
          <p:cNvSpPr txBox="1"/>
          <p:nvPr/>
        </p:nvSpPr>
        <p:spPr>
          <a:xfrm>
            <a:off x="7362054" y="2548251"/>
            <a:ext cx="4347029" cy="531236"/>
          </a:xfrm>
          <a:prstGeom prst="rect">
            <a:avLst/>
          </a:prstGeom>
          <a:noFill/>
          <a:effectLst>
            <a:innerShdw blurRad="114300">
              <a:prstClr val="black"/>
            </a:innerShdw>
          </a:effectLst>
        </p:spPr>
        <p:txBody>
          <a:bodyPr wrap="square" rtlCol="0">
            <a:spAutoFit/>
          </a:bodyPr>
          <a:lstStyle/>
          <a:p>
            <a:r>
              <a:rPr lang="zh-CN" altLang="en-US" sz="2852" dirty="0">
                <a:solidFill>
                  <a:schemeClr val="bg1"/>
                </a:solidFill>
                <a:ea typeface="微软雅黑" panose="020B0503020204020204" pitchFamily="34" charset="-122"/>
                <a:sym typeface="Arial" panose="020B0604020202020204" pitchFamily="34" charset="0"/>
              </a:rPr>
              <a:t>读者粘性降低</a:t>
            </a:r>
            <a:endParaRPr lang="en-US" altLang="zh-CN" sz="2852" dirty="0">
              <a:solidFill>
                <a:schemeClr val="bg1"/>
              </a:solidFill>
              <a:ea typeface="微软雅黑" panose="020B0503020204020204" pitchFamily="34" charset="-122"/>
              <a:sym typeface="Arial" panose="020B0604020202020204" pitchFamily="34" charset="0"/>
            </a:endParaRPr>
          </a:p>
        </p:txBody>
      </p:sp>
      <p:grpSp>
        <p:nvGrpSpPr>
          <p:cNvPr id="4" name="组合 3"/>
          <p:cNvGrpSpPr/>
          <p:nvPr/>
        </p:nvGrpSpPr>
        <p:grpSpPr>
          <a:xfrm>
            <a:off x="6490175" y="1306254"/>
            <a:ext cx="707108" cy="707108"/>
            <a:chOff x="6709692" y="4842330"/>
            <a:chExt cx="707108" cy="707108"/>
          </a:xfrm>
        </p:grpSpPr>
        <p:sp>
          <p:nvSpPr>
            <p:cNvPr id="192" name="椭圆 191"/>
            <p:cNvSpPr/>
            <p:nvPr/>
          </p:nvSpPr>
          <p:spPr>
            <a:xfrm>
              <a:off x="6709692" y="4842330"/>
              <a:ext cx="707108" cy="707108"/>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D10D5F"/>
                </a:solidFill>
              </a:endParaRPr>
            </a:p>
          </p:txBody>
        </p:sp>
        <p:sp>
          <p:nvSpPr>
            <p:cNvPr id="183" name="Freeform 86"/>
            <p:cNvSpPr>
              <a:spLocks noEditPoints="1"/>
            </p:cNvSpPr>
            <p:nvPr/>
          </p:nvSpPr>
          <p:spPr bwMode="auto">
            <a:xfrm>
              <a:off x="6837816" y="4992998"/>
              <a:ext cx="450860" cy="405772"/>
            </a:xfrm>
            <a:custGeom>
              <a:avLst/>
              <a:gdLst>
                <a:gd name="T0" fmla="*/ 327 w 327"/>
                <a:gd name="T1" fmla="*/ 130 h 294"/>
                <a:gd name="T2" fmla="*/ 163 w 327"/>
                <a:gd name="T3" fmla="*/ 0 h 294"/>
                <a:gd name="T4" fmla="*/ 0 w 327"/>
                <a:gd name="T5" fmla="*/ 130 h 294"/>
                <a:gd name="T6" fmla="*/ 163 w 327"/>
                <a:gd name="T7" fmla="*/ 260 h 294"/>
                <a:gd name="T8" fmla="*/ 219 w 327"/>
                <a:gd name="T9" fmla="*/ 253 h 294"/>
                <a:gd name="T10" fmla="*/ 267 w 327"/>
                <a:gd name="T11" fmla="*/ 292 h 294"/>
                <a:gd name="T12" fmla="*/ 271 w 327"/>
                <a:gd name="T13" fmla="*/ 294 h 294"/>
                <a:gd name="T14" fmla="*/ 273 w 327"/>
                <a:gd name="T15" fmla="*/ 292 h 294"/>
                <a:gd name="T16" fmla="*/ 270 w 327"/>
                <a:gd name="T17" fmla="*/ 229 h 294"/>
                <a:gd name="T18" fmla="*/ 327 w 327"/>
                <a:gd name="T19" fmla="*/ 130 h 294"/>
                <a:gd name="T20" fmla="*/ 228 w 327"/>
                <a:gd name="T21" fmla="*/ 186 h 294"/>
                <a:gd name="T22" fmla="*/ 101 w 327"/>
                <a:gd name="T23" fmla="*/ 186 h 294"/>
                <a:gd name="T24" fmla="*/ 89 w 327"/>
                <a:gd name="T25" fmla="*/ 174 h 294"/>
                <a:gd name="T26" fmla="*/ 101 w 327"/>
                <a:gd name="T27" fmla="*/ 163 h 294"/>
                <a:gd name="T28" fmla="*/ 228 w 327"/>
                <a:gd name="T29" fmla="*/ 163 h 294"/>
                <a:gd name="T30" fmla="*/ 240 w 327"/>
                <a:gd name="T31" fmla="*/ 174 h 294"/>
                <a:gd name="T32" fmla="*/ 228 w 327"/>
                <a:gd name="T33" fmla="*/ 186 h 294"/>
                <a:gd name="T34" fmla="*/ 228 w 327"/>
                <a:gd name="T35" fmla="*/ 137 h 294"/>
                <a:gd name="T36" fmla="*/ 101 w 327"/>
                <a:gd name="T37" fmla="*/ 137 h 294"/>
                <a:gd name="T38" fmla="*/ 89 w 327"/>
                <a:gd name="T39" fmla="*/ 125 h 294"/>
                <a:gd name="T40" fmla="*/ 101 w 327"/>
                <a:gd name="T41" fmla="*/ 114 h 294"/>
                <a:gd name="T42" fmla="*/ 228 w 327"/>
                <a:gd name="T43" fmla="*/ 114 h 294"/>
                <a:gd name="T44" fmla="*/ 240 w 327"/>
                <a:gd name="T45" fmla="*/ 125 h 294"/>
                <a:gd name="T46" fmla="*/ 228 w 327"/>
                <a:gd name="T47" fmla="*/ 137 h 294"/>
                <a:gd name="T48" fmla="*/ 228 w 327"/>
                <a:gd name="T49" fmla="*/ 88 h 294"/>
                <a:gd name="T50" fmla="*/ 101 w 327"/>
                <a:gd name="T51" fmla="*/ 88 h 294"/>
                <a:gd name="T52" fmla="*/ 89 w 327"/>
                <a:gd name="T53" fmla="*/ 76 h 294"/>
                <a:gd name="T54" fmla="*/ 101 w 327"/>
                <a:gd name="T55" fmla="*/ 65 h 294"/>
                <a:gd name="T56" fmla="*/ 228 w 327"/>
                <a:gd name="T57" fmla="*/ 65 h 294"/>
                <a:gd name="T58" fmla="*/ 240 w 327"/>
                <a:gd name="T59" fmla="*/ 76 h 294"/>
                <a:gd name="T60" fmla="*/ 228 w 327"/>
                <a:gd name="T61" fmla="*/ 8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7" h="294">
                  <a:moveTo>
                    <a:pt x="327" y="130"/>
                  </a:moveTo>
                  <a:cubicBezTo>
                    <a:pt x="327" y="58"/>
                    <a:pt x="254" y="0"/>
                    <a:pt x="163" y="0"/>
                  </a:cubicBezTo>
                  <a:cubicBezTo>
                    <a:pt x="73" y="0"/>
                    <a:pt x="0" y="58"/>
                    <a:pt x="0" y="130"/>
                  </a:cubicBezTo>
                  <a:cubicBezTo>
                    <a:pt x="0" y="202"/>
                    <a:pt x="73" y="260"/>
                    <a:pt x="163" y="260"/>
                  </a:cubicBezTo>
                  <a:cubicBezTo>
                    <a:pt x="183" y="260"/>
                    <a:pt x="202" y="258"/>
                    <a:pt x="219" y="253"/>
                  </a:cubicBezTo>
                  <a:cubicBezTo>
                    <a:pt x="267" y="292"/>
                    <a:pt x="267" y="292"/>
                    <a:pt x="267" y="292"/>
                  </a:cubicBezTo>
                  <a:cubicBezTo>
                    <a:pt x="268" y="293"/>
                    <a:pt x="270" y="294"/>
                    <a:pt x="271" y="294"/>
                  </a:cubicBezTo>
                  <a:cubicBezTo>
                    <a:pt x="272" y="294"/>
                    <a:pt x="273" y="293"/>
                    <a:pt x="273" y="292"/>
                  </a:cubicBezTo>
                  <a:cubicBezTo>
                    <a:pt x="270" y="229"/>
                    <a:pt x="270" y="229"/>
                    <a:pt x="270" y="229"/>
                  </a:cubicBezTo>
                  <a:cubicBezTo>
                    <a:pt x="305" y="205"/>
                    <a:pt x="327" y="170"/>
                    <a:pt x="327" y="130"/>
                  </a:cubicBezTo>
                  <a:close/>
                  <a:moveTo>
                    <a:pt x="228" y="186"/>
                  </a:moveTo>
                  <a:cubicBezTo>
                    <a:pt x="101" y="186"/>
                    <a:pt x="101" y="186"/>
                    <a:pt x="101" y="186"/>
                  </a:cubicBezTo>
                  <a:cubicBezTo>
                    <a:pt x="94" y="186"/>
                    <a:pt x="89" y="181"/>
                    <a:pt x="89" y="174"/>
                  </a:cubicBezTo>
                  <a:cubicBezTo>
                    <a:pt x="89" y="168"/>
                    <a:pt x="94" y="163"/>
                    <a:pt x="101" y="163"/>
                  </a:cubicBezTo>
                  <a:cubicBezTo>
                    <a:pt x="228" y="163"/>
                    <a:pt x="228" y="163"/>
                    <a:pt x="228" y="163"/>
                  </a:cubicBezTo>
                  <a:cubicBezTo>
                    <a:pt x="234" y="163"/>
                    <a:pt x="240" y="168"/>
                    <a:pt x="240" y="174"/>
                  </a:cubicBezTo>
                  <a:cubicBezTo>
                    <a:pt x="240" y="181"/>
                    <a:pt x="234" y="186"/>
                    <a:pt x="228" y="186"/>
                  </a:cubicBezTo>
                  <a:close/>
                  <a:moveTo>
                    <a:pt x="228" y="137"/>
                  </a:moveTo>
                  <a:cubicBezTo>
                    <a:pt x="101" y="137"/>
                    <a:pt x="101" y="137"/>
                    <a:pt x="101" y="137"/>
                  </a:cubicBezTo>
                  <a:cubicBezTo>
                    <a:pt x="94" y="137"/>
                    <a:pt x="89" y="132"/>
                    <a:pt x="89" y="125"/>
                  </a:cubicBezTo>
                  <a:cubicBezTo>
                    <a:pt x="89" y="119"/>
                    <a:pt x="94" y="114"/>
                    <a:pt x="101" y="114"/>
                  </a:cubicBezTo>
                  <a:cubicBezTo>
                    <a:pt x="228" y="114"/>
                    <a:pt x="228" y="114"/>
                    <a:pt x="228" y="114"/>
                  </a:cubicBezTo>
                  <a:cubicBezTo>
                    <a:pt x="234" y="114"/>
                    <a:pt x="240" y="119"/>
                    <a:pt x="240" y="125"/>
                  </a:cubicBezTo>
                  <a:cubicBezTo>
                    <a:pt x="240" y="132"/>
                    <a:pt x="234" y="137"/>
                    <a:pt x="228" y="137"/>
                  </a:cubicBezTo>
                  <a:close/>
                  <a:moveTo>
                    <a:pt x="228" y="88"/>
                  </a:moveTo>
                  <a:cubicBezTo>
                    <a:pt x="101" y="88"/>
                    <a:pt x="101" y="88"/>
                    <a:pt x="101" y="88"/>
                  </a:cubicBezTo>
                  <a:cubicBezTo>
                    <a:pt x="94" y="88"/>
                    <a:pt x="89" y="83"/>
                    <a:pt x="89" y="76"/>
                  </a:cubicBezTo>
                  <a:cubicBezTo>
                    <a:pt x="89" y="70"/>
                    <a:pt x="94" y="65"/>
                    <a:pt x="101" y="65"/>
                  </a:cubicBezTo>
                  <a:cubicBezTo>
                    <a:pt x="228" y="65"/>
                    <a:pt x="228" y="65"/>
                    <a:pt x="228" y="65"/>
                  </a:cubicBezTo>
                  <a:cubicBezTo>
                    <a:pt x="234" y="65"/>
                    <a:pt x="240" y="70"/>
                    <a:pt x="240" y="76"/>
                  </a:cubicBezTo>
                  <a:cubicBezTo>
                    <a:pt x="240" y="83"/>
                    <a:pt x="234" y="88"/>
                    <a:pt x="228" y="88"/>
                  </a:cubicBezTo>
                  <a:close/>
                </a:path>
              </a:pathLst>
            </a:custGeom>
            <a:solidFill>
              <a:srgbClr val="1A306C"/>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31" name="文本框 30"/>
          <p:cNvSpPr txBox="1"/>
          <p:nvPr/>
        </p:nvSpPr>
        <p:spPr>
          <a:xfrm>
            <a:off x="7369558" y="4632081"/>
            <a:ext cx="5347609" cy="531236"/>
          </a:xfrm>
          <a:prstGeom prst="rect">
            <a:avLst/>
          </a:prstGeom>
          <a:noFill/>
          <a:effectLst>
            <a:innerShdw blurRad="114300">
              <a:prstClr val="black"/>
            </a:innerShdw>
          </a:effectLst>
        </p:spPr>
        <p:txBody>
          <a:bodyPr wrap="square" rtlCol="0">
            <a:spAutoFit/>
          </a:bodyPr>
          <a:lstStyle>
            <a:defPPr>
              <a:defRPr lang="zh-CN"/>
            </a:defPPr>
            <a:lvl1pPr>
              <a:defRPr sz="3200">
                <a:solidFill>
                  <a:schemeClr val="bg1"/>
                </a:solidFill>
                <a:ea typeface="微软雅黑" panose="020B0503020204020204" pitchFamily="34" charset="-122"/>
              </a:defRPr>
            </a:lvl1pPr>
          </a:lstStyle>
          <a:p>
            <a:r>
              <a:rPr lang="is-IS" altLang="zh-CN" sz="2852" dirty="0">
                <a:sym typeface="Arial" panose="020B0604020202020204" pitchFamily="34" charset="0"/>
              </a:rPr>
              <a:t>…...</a:t>
            </a:r>
          </a:p>
        </p:txBody>
      </p:sp>
      <p:grpSp>
        <p:nvGrpSpPr>
          <p:cNvPr id="33" name="组合 108"/>
          <p:cNvGrpSpPr/>
          <p:nvPr/>
        </p:nvGrpSpPr>
        <p:grpSpPr>
          <a:xfrm>
            <a:off x="6415407" y="3149052"/>
            <a:ext cx="936000" cy="936000"/>
            <a:chOff x="6416878" y="2199584"/>
            <a:chExt cx="828430" cy="828430"/>
          </a:xfrm>
        </p:grpSpPr>
        <p:grpSp>
          <p:nvGrpSpPr>
            <p:cNvPr id="34" name="组合 109"/>
            <p:cNvGrpSpPr/>
            <p:nvPr/>
          </p:nvGrpSpPr>
          <p:grpSpPr>
            <a:xfrm>
              <a:off x="6447483" y="2230189"/>
              <a:ext cx="767220" cy="767220"/>
              <a:chOff x="7275688" y="2530616"/>
              <a:chExt cx="860909" cy="860909"/>
            </a:xfrm>
          </p:grpSpPr>
          <p:grpSp>
            <p:nvGrpSpPr>
              <p:cNvPr id="36" name="组合 111"/>
              <p:cNvGrpSpPr/>
              <p:nvPr/>
            </p:nvGrpSpPr>
            <p:grpSpPr>
              <a:xfrm>
                <a:off x="7275688" y="2530616"/>
                <a:ext cx="860909" cy="860909"/>
                <a:chOff x="7234464" y="2511878"/>
                <a:chExt cx="1009650" cy="1009650"/>
              </a:xfrm>
            </p:grpSpPr>
            <p:sp>
              <p:nvSpPr>
                <p:cNvPr id="44" name="椭圆 43"/>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椭圆 3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椭圆 34"/>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108"/>
          <p:cNvGrpSpPr/>
          <p:nvPr/>
        </p:nvGrpSpPr>
        <p:grpSpPr>
          <a:xfrm>
            <a:off x="6423960" y="3929956"/>
            <a:ext cx="936000" cy="936000"/>
            <a:chOff x="6416878" y="2199584"/>
            <a:chExt cx="828430" cy="828430"/>
          </a:xfrm>
        </p:grpSpPr>
        <p:grpSp>
          <p:nvGrpSpPr>
            <p:cNvPr id="48" name="组合 109"/>
            <p:cNvGrpSpPr/>
            <p:nvPr/>
          </p:nvGrpSpPr>
          <p:grpSpPr>
            <a:xfrm>
              <a:off x="6447483" y="2230189"/>
              <a:ext cx="767220" cy="767220"/>
              <a:chOff x="7275688" y="2530616"/>
              <a:chExt cx="860909" cy="860909"/>
            </a:xfrm>
          </p:grpSpPr>
          <p:grpSp>
            <p:nvGrpSpPr>
              <p:cNvPr id="50" name="组合 111"/>
              <p:cNvGrpSpPr/>
              <p:nvPr/>
            </p:nvGrpSpPr>
            <p:grpSpPr>
              <a:xfrm>
                <a:off x="7275688" y="2530616"/>
                <a:ext cx="860909" cy="860909"/>
                <a:chOff x="7234464" y="2511878"/>
                <a:chExt cx="1009650" cy="1009650"/>
              </a:xfrm>
            </p:grpSpPr>
            <p:sp>
              <p:nvSpPr>
                <p:cNvPr id="58" name="椭圆 5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椭圆 5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椭圆 48"/>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015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750"/>
                                        <p:tgtEl>
                                          <p:spTgt spid="109"/>
                                        </p:tgtEl>
                                      </p:cBhvr>
                                    </p:animEffect>
                                  </p:childTnLst>
                                </p:cTn>
                              </p:par>
                              <p:par>
                                <p:cTn id="14" presetID="45" presetClass="entr" presetSubtype="0" fill="hold" grpId="0" nodeType="withEffect">
                                  <p:stCondLst>
                                    <p:cond delay="0"/>
                                  </p:stCondLst>
                                  <p:iterate type="lt">
                                    <p:tmPct val="10000"/>
                                  </p:iterate>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anim calcmode="lin" valueType="num">
                                      <p:cBhvr>
                                        <p:cTn id="17" dur="500" fill="hold"/>
                                        <p:tgtEl>
                                          <p:spTgt spid="123"/>
                                        </p:tgtEl>
                                        <p:attrNameLst>
                                          <p:attrName>ppt_w</p:attrName>
                                        </p:attrNameLst>
                                      </p:cBhvr>
                                      <p:tavLst>
                                        <p:tav tm="0" fmla="#ppt_w*sin(2.5*pi*$)">
                                          <p:val>
                                            <p:fltVal val="0"/>
                                          </p:val>
                                        </p:tav>
                                        <p:tav tm="100000">
                                          <p:val>
                                            <p:fltVal val="1"/>
                                          </p:val>
                                        </p:tav>
                                      </p:tavLst>
                                    </p:anim>
                                    <p:anim calcmode="lin" valueType="num">
                                      <p:cBhvr>
                                        <p:cTn id="18" dur="500" fill="hold"/>
                                        <p:tgtEl>
                                          <p:spTgt spid="123"/>
                                        </p:tgtEl>
                                        <p:attrNameLst>
                                          <p:attrName>ppt_h</p:attrName>
                                        </p:attrNameLst>
                                      </p:cBhvr>
                                      <p:tavLst>
                                        <p:tav tm="0">
                                          <p:val>
                                            <p:strVal val="#ppt_h"/>
                                          </p:val>
                                        </p:tav>
                                        <p:tav tm="100000">
                                          <p:val>
                                            <p:strVal val="#ppt_h"/>
                                          </p:val>
                                        </p:tav>
                                      </p:tavLst>
                                    </p:anim>
                                  </p:childTnLst>
                                </p:cTn>
                              </p:par>
                              <p:par>
                                <p:cTn id="19" presetID="45" presetClass="entr" presetSubtype="0" fill="hold" grpId="0" nodeType="withEffect">
                                  <p:stCondLst>
                                    <p:cond delay="0"/>
                                  </p:stCondLst>
                                  <p:iterate type="lt">
                                    <p:tmPct val="10000"/>
                                  </p:iterate>
                                  <p:childTnLst>
                                    <p:set>
                                      <p:cBhvr>
                                        <p:cTn id="20" dur="1" fill="hold">
                                          <p:stCondLst>
                                            <p:cond delay="0"/>
                                          </p:stCondLst>
                                        </p:cTn>
                                        <p:tgtEl>
                                          <p:spTgt spid="153"/>
                                        </p:tgtEl>
                                        <p:attrNameLst>
                                          <p:attrName>style.visibility</p:attrName>
                                        </p:attrNameLst>
                                      </p:cBhvr>
                                      <p:to>
                                        <p:strVal val="visible"/>
                                      </p:to>
                                    </p:set>
                                    <p:animEffect transition="in" filter="fade">
                                      <p:cBhvr>
                                        <p:cTn id="21" dur="500"/>
                                        <p:tgtEl>
                                          <p:spTgt spid="153"/>
                                        </p:tgtEl>
                                      </p:cBhvr>
                                    </p:animEffect>
                                    <p:anim calcmode="lin" valueType="num">
                                      <p:cBhvr>
                                        <p:cTn id="22" dur="500" fill="hold"/>
                                        <p:tgtEl>
                                          <p:spTgt spid="153"/>
                                        </p:tgtEl>
                                        <p:attrNameLst>
                                          <p:attrName>ppt_w</p:attrName>
                                        </p:attrNameLst>
                                      </p:cBhvr>
                                      <p:tavLst>
                                        <p:tav tm="0" fmla="#ppt_w*sin(2.5*pi*$)">
                                          <p:val>
                                            <p:fltVal val="0"/>
                                          </p:val>
                                        </p:tav>
                                        <p:tav tm="100000">
                                          <p:val>
                                            <p:fltVal val="1"/>
                                          </p:val>
                                        </p:tav>
                                      </p:tavLst>
                                    </p:anim>
                                    <p:anim calcmode="lin" valueType="num">
                                      <p:cBhvr>
                                        <p:cTn id="23" dur="500" fill="hold"/>
                                        <p:tgtEl>
                                          <p:spTgt spid="153"/>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iterate type="lt">
                                    <p:tmPct val="10000"/>
                                  </p:iterate>
                                  <p:childTnLst>
                                    <p:set>
                                      <p:cBhvr>
                                        <p:cTn id="25" dur="1" fill="hold">
                                          <p:stCondLst>
                                            <p:cond delay="0"/>
                                          </p:stCondLst>
                                        </p:cTn>
                                        <p:tgtEl>
                                          <p:spTgt spid="154"/>
                                        </p:tgtEl>
                                        <p:attrNameLst>
                                          <p:attrName>style.visibility</p:attrName>
                                        </p:attrNameLst>
                                      </p:cBhvr>
                                      <p:to>
                                        <p:strVal val="visible"/>
                                      </p:to>
                                    </p:set>
                                    <p:animEffect transition="in" filter="fade">
                                      <p:cBhvr>
                                        <p:cTn id="26" dur="500"/>
                                        <p:tgtEl>
                                          <p:spTgt spid="154"/>
                                        </p:tgtEl>
                                      </p:cBhvr>
                                    </p:animEffect>
                                    <p:anim calcmode="lin" valueType="num">
                                      <p:cBhvr>
                                        <p:cTn id="27" dur="500" fill="hold"/>
                                        <p:tgtEl>
                                          <p:spTgt spid="154"/>
                                        </p:tgtEl>
                                        <p:attrNameLst>
                                          <p:attrName>ppt_w</p:attrName>
                                        </p:attrNameLst>
                                      </p:cBhvr>
                                      <p:tavLst>
                                        <p:tav tm="0" fmla="#ppt_w*sin(2.5*pi*$)">
                                          <p:val>
                                            <p:fltVal val="0"/>
                                          </p:val>
                                        </p:tav>
                                        <p:tav tm="100000">
                                          <p:val>
                                            <p:fltVal val="1"/>
                                          </p:val>
                                        </p:tav>
                                      </p:tavLst>
                                    </p:anim>
                                    <p:anim calcmode="lin" valueType="num">
                                      <p:cBhvr>
                                        <p:cTn id="28" dur="500" fill="hold"/>
                                        <p:tgtEl>
                                          <p:spTgt spid="154"/>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iterate type="lt">
                                    <p:tmPct val="10000"/>
                                  </p:iterate>
                                  <p:childTnLst>
                                    <p:set>
                                      <p:cBhvr>
                                        <p:cTn id="30" dur="1" fill="hold">
                                          <p:stCondLst>
                                            <p:cond delay="0"/>
                                          </p:stCondLst>
                                        </p:cTn>
                                        <p:tgtEl>
                                          <p:spTgt spid="190"/>
                                        </p:tgtEl>
                                        <p:attrNameLst>
                                          <p:attrName>style.visibility</p:attrName>
                                        </p:attrNameLst>
                                      </p:cBhvr>
                                      <p:to>
                                        <p:strVal val="visible"/>
                                      </p:to>
                                    </p:set>
                                    <p:animEffect transition="in" filter="fade">
                                      <p:cBhvr>
                                        <p:cTn id="31" dur="500"/>
                                        <p:tgtEl>
                                          <p:spTgt spid="190"/>
                                        </p:tgtEl>
                                      </p:cBhvr>
                                    </p:animEffect>
                                    <p:anim calcmode="lin" valueType="num">
                                      <p:cBhvr>
                                        <p:cTn id="32" dur="500" fill="hold"/>
                                        <p:tgtEl>
                                          <p:spTgt spid="190"/>
                                        </p:tgtEl>
                                        <p:attrNameLst>
                                          <p:attrName>ppt_w</p:attrName>
                                        </p:attrNameLst>
                                      </p:cBhvr>
                                      <p:tavLst>
                                        <p:tav tm="0" fmla="#ppt_w*sin(2.5*pi*$)">
                                          <p:val>
                                            <p:fltVal val="0"/>
                                          </p:val>
                                        </p:tav>
                                        <p:tav tm="100000">
                                          <p:val>
                                            <p:fltVal val="1"/>
                                          </p:val>
                                        </p:tav>
                                      </p:tavLst>
                                    </p:anim>
                                    <p:anim calcmode="lin" valueType="num">
                                      <p:cBhvr>
                                        <p:cTn id="33" dur="500" fill="hold"/>
                                        <p:tgtEl>
                                          <p:spTgt spid="190"/>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iterate type="lt">
                                    <p:tmPct val="10000"/>
                                  </p:iterate>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ppt_w</p:attrName>
                                        </p:attrNameLst>
                                      </p:cBhvr>
                                      <p:tavLst>
                                        <p:tav tm="0" fmla="#ppt_w*sin(2.5*pi*$)">
                                          <p:val>
                                            <p:fltVal val="0"/>
                                          </p:val>
                                        </p:tav>
                                        <p:tav tm="100000">
                                          <p:val>
                                            <p:fltVal val="1"/>
                                          </p:val>
                                        </p:tav>
                                      </p:tavLst>
                                    </p:anim>
                                    <p:anim calcmode="lin" valueType="num">
                                      <p:cBhvr>
                                        <p:cTn id="38" dur="500" fill="hold"/>
                                        <p:tgtEl>
                                          <p:spTgt spid="31"/>
                                        </p:tgtEl>
                                        <p:attrNameLst>
                                          <p:attrName>ppt_h</p:attrName>
                                        </p:attrNameLst>
                                      </p:cBhvr>
                                      <p:tavLst>
                                        <p:tav tm="0">
                                          <p:val>
                                            <p:strVal val="#ppt_h"/>
                                          </p:val>
                                        </p:tav>
                                        <p:tav tm="100000">
                                          <p:val>
                                            <p:strVal val="#ppt_h"/>
                                          </p:val>
                                        </p:tav>
                                      </p:tavLst>
                                    </p:anim>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750"/>
                                        <p:tgtEl>
                                          <p:spTgt spid="33"/>
                                        </p:tgtEl>
                                      </p:cBhvr>
                                    </p:animEffect>
                                  </p:childTnLst>
                                </p:cTn>
                              </p:par>
                              <p:par>
                                <p:cTn id="42" presetID="10" presetClass="entr" presetSubtype="0"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53" grpId="0"/>
      <p:bldP spid="154" grpId="0"/>
      <p:bldP spid="19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30194" y="2083157"/>
            <a:ext cx="7157005" cy="2492990"/>
          </a:xfrm>
          <a:prstGeom prst="rect">
            <a:avLst/>
          </a:prstGeom>
          <a:noFill/>
        </p:spPr>
        <p:txBody>
          <a:bodyPr wrap="square" rtlCol="0">
            <a:spAutoFit/>
          </a:bodyPr>
          <a:lstStyle/>
          <a:p>
            <a:pPr>
              <a:lnSpc>
                <a:spcPct val="130000"/>
              </a:lnSpc>
            </a:pPr>
            <a:r>
              <a:rPr lang="zh-CN" altLang="en-US" sz="2400" dirty="0" smtClean="0">
                <a:solidFill>
                  <a:srgbClr val="3D3F41"/>
                </a:solidFill>
                <a:ea typeface="微软雅黑" pitchFamily="34" charset="-122"/>
              </a:rPr>
              <a:t>      读者基于云舟建设的专题，质量可能参差不齐。</a:t>
            </a:r>
            <a:endParaRPr lang="en-US" altLang="zh-CN" sz="2400" dirty="0" smtClean="0">
              <a:solidFill>
                <a:srgbClr val="3D3F41"/>
              </a:solidFill>
              <a:ea typeface="微软雅黑" pitchFamily="34" charset="-122"/>
            </a:endParaRPr>
          </a:p>
          <a:p>
            <a:pPr>
              <a:lnSpc>
                <a:spcPct val="130000"/>
              </a:lnSpc>
            </a:pPr>
            <a:endParaRPr lang="en-US" altLang="zh-CN" sz="2400" dirty="0" smtClean="0">
              <a:solidFill>
                <a:srgbClr val="3D3F41"/>
              </a:solidFill>
              <a:ea typeface="微软雅黑" pitchFamily="34" charset="-122"/>
            </a:endParaRPr>
          </a:p>
          <a:p>
            <a:pPr>
              <a:lnSpc>
                <a:spcPct val="130000"/>
              </a:lnSpc>
            </a:pPr>
            <a:r>
              <a:rPr lang="zh-CN" altLang="en-US" sz="2400" dirty="0" smtClean="0">
                <a:solidFill>
                  <a:srgbClr val="3D3F41"/>
                </a:solidFill>
                <a:ea typeface="微软雅黑" pitchFamily="34" charset="-122"/>
              </a:rPr>
              <a:t>       图书馆馆员对这些专题进行筛选、分类、管理、推荐</a:t>
            </a:r>
            <a:r>
              <a:rPr lang="en-US" altLang="zh-CN" sz="2400" dirty="0" smtClean="0">
                <a:solidFill>
                  <a:srgbClr val="3D3F41"/>
                </a:solidFill>
                <a:ea typeface="微软雅黑" pitchFamily="34" charset="-122"/>
              </a:rPr>
              <a:t>, </a:t>
            </a:r>
            <a:r>
              <a:rPr lang="zh-CN" altLang="en-US" sz="2400" dirty="0" smtClean="0">
                <a:solidFill>
                  <a:srgbClr val="3D3F41"/>
                </a:solidFill>
                <a:ea typeface="微软雅黑" pitchFamily="34" charset="-122"/>
              </a:rPr>
              <a:t>将优秀的同一领域的专题构建在一起，形成域，推荐给读者</a:t>
            </a:r>
            <a:r>
              <a:rPr lang="en-US" altLang="zh-CN" sz="2400" dirty="0" smtClean="0">
                <a:solidFill>
                  <a:srgbClr val="3D3F41"/>
                </a:solidFill>
                <a:ea typeface="微软雅黑" pitchFamily="34" charset="-122"/>
              </a:rPr>
              <a:t>, </a:t>
            </a:r>
            <a:r>
              <a:rPr lang="zh-CN" altLang="en-US" sz="2400" dirty="0" smtClean="0">
                <a:solidFill>
                  <a:srgbClr val="3D3F41"/>
                </a:solidFill>
                <a:ea typeface="微软雅黑" pitchFamily="34" charset="-122"/>
              </a:rPr>
              <a:t>体现图书馆的服务。</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69" y="254498"/>
            <a:ext cx="3962400" cy="6156960"/>
          </a:xfrm>
          <a:prstGeom prst="rect">
            <a:avLst/>
          </a:prstGeom>
        </p:spPr>
      </p:pic>
    </p:spTree>
    <p:extLst>
      <p:ext uri="{BB962C8B-B14F-4D97-AF65-F5344CB8AC3E}">
        <p14:creationId xmlns:p14="http://schemas.microsoft.com/office/powerpoint/2010/main" val="2004079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974" y="2315"/>
            <a:ext cx="10145026" cy="8898619"/>
          </a:xfrm>
          <a:prstGeom prst="rect">
            <a:avLst/>
          </a:prstGeom>
        </p:spPr>
      </p:pic>
      <p:sp>
        <p:nvSpPr>
          <p:cNvPr id="4" name="圆角矩形标注 3"/>
          <p:cNvSpPr/>
          <p:nvPr/>
        </p:nvSpPr>
        <p:spPr>
          <a:xfrm>
            <a:off x="4961043" y="1667763"/>
            <a:ext cx="1545464" cy="553792"/>
          </a:xfrm>
          <a:prstGeom prst="wedgeRoundRectCallout">
            <a:avLst>
              <a:gd name="adj1" fmla="val -53332"/>
              <a:gd name="adj2" fmla="val -116569"/>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smtClean="0">
                <a:solidFill>
                  <a:srgbClr val="FFFFFF"/>
                </a:solidFill>
                <a:ea typeface="微软雅黑" panose="020B0503020204020204" pitchFamily="34" charset="-122"/>
              </a:rPr>
              <a:t>分类</a:t>
            </a:r>
            <a:endParaRPr lang="zh-CN" altLang="en-US" dirty="0">
              <a:solidFill>
                <a:srgbClr val="FFFFFF"/>
              </a:solidFill>
              <a:ea typeface="微软雅黑" panose="020B0503020204020204" pitchFamily="34" charset="-122"/>
            </a:endParaRPr>
          </a:p>
        </p:txBody>
      </p:sp>
      <p:sp>
        <p:nvSpPr>
          <p:cNvPr id="6" name="圆角矩形标注 5"/>
          <p:cNvSpPr/>
          <p:nvPr/>
        </p:nvSpPr>
        <p:spPr>
          <a:xfrm>
            <a:off x="7076186" y="1667763"/>
            <a:ext cx="1545464" cy="553792"/>
          </a:xfrm>
          <a:prstGeom prst="wedgeRoundRectCallout">
            <a:avLst>
              <a:gd name="adj1" fmla="val 5835"/>
              <a:gd name="adj2" fmla="val -116569"/>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smtClean="0">
                <a:solidFill>
                  <a:srgbClr val="FFFFFF"/>
                </a:solidFill>
                <a:ea typeface="微软雅黑" panose="020B0503020204020204" pitchFamily="34" charset="-122"/>
              </a:rPr>
              <a:t>添加</a:t>
            </a:r>
            <a:endParaRPr lang="zh-CN" altLang="en-US" dirty="0">
              <a:solidFill>
                <a:srgbClr val="FFFFFF"/>
              </a:solidFill>
              <a:ea typeface="微软雅黑" panose="020B0503020204020204" pitchFamily="34" charset="-122"/>
            </a:endParaRPr>
          </a:p>
        </p:txBody>
      </p:sp>
      <p:sp>
        <p:nvSpPr>
          <p:cNvPr id="8" name="文本框 7"/>
          <p:cNvSpPr txBox="1"/>
          <p:nvPr/>
        </p:nvSpPr>
        <p:spPr>
          <a:xfrm>
            <a:off x="615260" y="934086"/>
            <a:ext cx="928370" cy="2308324"/>
          </a:xfrm>
          <a:prstGeom prst="rect">
            <a:avLst/>
          </a:prstGeom>
          <a:noFill/>
        </p:spPr>
        <p:txBody>
          <a:bodyPr wrap="square" rtlCol="0">
            <a:spAutoFit/>
          </a:bodyPr>
          <a:lstStyle/>
          <a:p>
            <a:r>
              <a:rPr lang="zh-CN" altLang="en-US" sz="4800" b="1" dirty="0" smtClean="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rPr>
              <a:t>域管理</a:t>
            </a:r>
            <a:endPar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
        <p:nvSpPr>
          <p:cNvPr id="9" name="圆角矩形标注 8"/>
          <p:cNvSpPr/>
          <p:nvPr/>
        </p:nvSpPr>
        <p:spPr>
          <a:xfrm>
            <a:off x="9191329" y="1667763"/>
            <a:ext cx="1545464" cy="553792"/>
          </a:xfrm>
          <a:prstGeom prst="wedgeRoundRectCallout">
            <a:avLst>
              <a:gd name="adj1" fmla="val -48781"/>
              <a:gd name="adj2" fmla="val -107044"/>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smtClean="0">
                <a:solidFill>
                  <a:srgbClr val="FFFFFF"/>
                </a:solidFill>
                <a:ea typeface="微软雅黑" panose="020B0503020204020204" pitchFamily="34" charset="-122"/>
              </a:rPr>
              <a:t>新建域</a:t>
            </a:r>
            <a:endParaRPr lang="zh-CN" altLang="en-US" dirty="0">
              <a:solidFill>
                <a:srgbClr val="FFFFFF"/>
              </a:solidFill>
              <a:ea typeface="微软雅黑" panose="020B0503020204020204" pitchFamily="34" charset="-122"/>
            </a:endParaRPr>
          </a:p>
        </p:txBody>
      </p:sp>
      <p:sp>
        <p:nvSpPr>
          <p:cNvPr id="12" name="圆角矩形标注 11"/>
          <p:cNvSpPr/>
          <p:nvPr/>
        </p:nvSpPr>
        <p:spPr>
          <a:xfrm>
            <a:off x="10646536" y="2221555"/>
            <a:ext cx="1545464" cy="553792"/>
          </a:xfrm>
          <a:prstGeom prst="wedgeRoundRectCallout">
            <a:avLst>
              <a:gd name="adj1" fmla="val -9337"/>
              <a:gd name="adj2" fmla="val -117051"/>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smtClean="0">
                <a:solidFill>
                  <a:srgbClr val="FFFFFF"/>
                </a:solidFill>
                <a:ea typeface="微软雅黑" panose="020B0503020204020204" pitchFamily="34" charset="-122"/>
              </a:rPr>
              <a:t>排序</a:t>
            </a:r>
            <a:endParaRPr lang="zh-CN" altLang="en-US"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416278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12911" y="2661743"/>
            <a:ext cx="7846703" cy="769441"/>
          </a:xfrm>
          <a:prstGeom prst="rect">
            <a:avLst/>
          </a:prstGeom>
          <a:noFill/>
        </p:spPr>
        <p:txBody>
          <a:bodyPr wrap="square" rtlCol="0">
            <a:spAutoFit/>
          </a:bodyPr>
          <a:lstStyle/>
          <a:p>
            <a:pPr defTabSz="262913">
              <a:defRPr sz="6600">
                <a:solidFill>
                  <a:srgbClr val="FFFFFF"/>
                </a:solidFill>
                <a:latin typeface="Raleway Light"/>
                <a:ea typeface="Raleway Light"/>
                <a:cs typeface="Raleway Light"/>
                <a:sym typeface="Raleway Light"/>
              </a:defRPr>
            </a:pPr>
            <a:r>
              <a:rPr lang="zh-CN" altLang="en-US" sz="4400" b="1" dirty="0" smtClean="0">
                <a:solidFill>
                  <a:srgbClr val="FFFF00"/>
                </a:solidFill>
                <a:latin typeface="微软雅黑" panose="020B0503020204020204" pitchFamily="34" charset="-122"/>
                <a:ea typeface="微软雅黑" panose="020B0503020204020204" pitchFamily="34" charset="-122"/>
                <a:cs typeface="Raleway Light"/>
                <a:sym typeface="Raleway Light"/>
              </a:rPr>
              <a:t>大数据：</a:t>
            </a:r>
            <a:r>
              <a:rPr lang="zh-CN" altLang="en-US" sz="4000" dirty="0" smtClean="0">
                <a:solidFill>
                  <a:prstClr val="white"/>
                </a:solidFill>
                <a:latin typeface="微软雅黑" panose="020B0503020204020204" pitchFamily="34" charset="-122"/>
                <a:ea typeface="微软雅黑" panose="020B0503020204020204" pitchFamily="34" charset="-122"/>
                <a:cs typeface="Raleway Light"/>
                <a:sym typeface="Raleway Light"/>
              </a:rPr>
              <a:t>挖掘用户</a:t>
            </a:r>
            <a:r>
              <a:rPr lang="zh-CN" altLang="en-US" sz="4000" dirty="0">
                <a:solidFill>
                  <a:prstClr val="white"/>
                </a:solidFill>
                <a:latin typeface="微软雅黑" panose="020B0503020204020204" pitchFamily="34" charset="-122"/>
                <a:ea typeface="微软雅黑" panose="020B0503020204020204" pitchFamily="34" charset="-122"/>
                <a:cs typeface="Raleway Light"/>
                <a:sym typeface="Raleway Light"/>
              </a:rPr>
              <a:t>行为分析</a:t>
            </a:r>
          </a:p>
        </p:txBody>
      </p:sp>
    </p:spTree>
    <p:extLst>
      <p:ext uri="{BB962C8B-B14F-4D97-AF65-F5344CB8AC3E}">
        <p14:creationId xmlns:p14="http://schemas.microsoft.com/office/powerpoint/2010/main" val="189183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257" y="0"/>
            <a:ext cx="9885343" cy="9419573"/>
          </a:xfrm>
          <a:prstGeom prst="rect">
            <a:avLst/>
          </a:prstGeom>
        </p:spPr>
      </p:pic>
      <p:sp>
        <p:nvSpPr>
          <p:cNvPr id="5" name="圆角矩形标注 4"/>
          <p:cNvSpPr/>
          <p:nvPr/>
        </p:nvSpPr>
        <p:spPr>
          <a:xfrm>
            <a:off x="3718389" y="5262126"/>
            <a:ext cx="1545464" cy="553792"/>
          </a:xfrm>
          <a:prstGeom prst="wedgeRoundRectCallout">
            <a:avLst>
              <a:gd name="adj1" fmla="val -62887"/>
              <a:gd name="adj2" fmla="val -84424"/>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smtClean="0">
                <a:solidFill>
                  <a:srgbClr val="FFFFFF"/>
                </a:solidFill>
                <a:ea typeface="微软雅黑" panose="020B0503020204020204" pitchFamily="34" charset="-122"/>
              </a:rPr>
              <a:t>统计分析</a:t>
            </a:r>
            <a:endParaRPr lang="zh-CN" altLang="en-US" dirty="0">
              <a:solidFill>
                <a:srgbClr val="FFFFFF"/>
              </a:solidFill>
              <a:ea typeface="微软雅黑" panose="020B0503020204020204" pitchFamily="34" charset="-122"/>
            </a:endParaRPr>
          </a:p>
        </p:txBody>
      </p:sp>
      <p:sp>
        <p:nvSpPr>
          <p:cNvPr id="6" name="矩形 5"/>
          <p:cNvSpPr/>
          <p:nvPr/>
        </p:nvSpPr>
        <p:spPr>
          <a:xfrm>
            <a:off x="596947" y="1157938"/>
            <a:ext cx="789758" cy="3046988"/>
          </a:xfrm>
          <a:prstGeom prst="rect">
            <a:avLst/>
          </a:prstGeom>
        </p:spPr>
        <p:txBody>
          <a:bodyPr wrap="square">
            <a:spAutoFit/>
          </a:bodyPr>
          <a:lstStyle/>
          <a:p>
            <a:r>
              <a:rPr lang="zh-CN" altLang="en-US" sz="4800" b="1" dirty="0" smtClean="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rPr>
              <a:t>统计分析</a:t>
            </a:r>
            <a:endPar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72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385" y="-47718"/>
            <a:ext cx="6533312" cy="9676640"/>
          </a:xfrm>
          <a:prstGeom prst="rect">
            <a:avLst/>
          </a:prstGeom>
        </p:spPr>
      </p:pic>
      <p:sp>
        <p:nvSpPr>
          <p:cNvPr id="3" name="矩形 2"/>
          <p:cNvSpPr/>
          <p:nvPr/>
        </p:nvSpPr>
        <p:spPr>
          <a:xfrm>
            <a:off x="399915" y="678377"/>
            <a:ext cx="630070" cy="4524315"/>
          </a:xfrm>
          <a:prstGeom prst="rect">
            <a:avLst/>
          </a:prstGeom>
        </p:spPr>
        <p:txBody>
          <a:bodyPr wrap="square">
            <a:spAutoFit/>
          </a:bodyPr>
          <a:lstStyle/>
          <a:p>
            <a:r>
              <a:rPr lang="zh-CN" altLang="en-US" sz="4800" b="1" dirty="0">
                <a:gradFill flip="none" rotWithShape="1">
                  <a:gsLst>
                    <a:gs pos="0">
                      <a:srgbClr val="358CC1">
                        <a:lumMod val="75000"/>
                        <a:shade val="30000"/>
                        <a:satMod val="115000"/>
                      </a:srgbClr>
                    </a:gs>
                    <a:gs pos="50000">
                      <a:srgbClr val="358CC1">
                        <a:lumMod val="75000"/>
                        <a:shade val="67500"/>
                        <a:satMod val="115000"/>
                      </a:srgbClr>
                    </a:gs>
                    <a:gs pos="100000">
                      <a:srgbClr val="358CC1">
                        <a:lumMod val="75000"/>
                        <a:shade val="100000"/>
                        <a:satMod val="115000"/>
                      </a:srgbClr>
                    </a:gs>
                  </a:gsLst>
                  <a:lin ang="2700000" scaled="1"/>
                  <a:tileRect/>
                </a:gradFill>
                <a:latin typeface="微软雅黑" panose="020B0503020204020204" pitchFamily="34" charset="-122"/>
                <a:ea typeface="微软雅黑" panose="020B0503020204020204" pitchFamily="34" charset="-122"/>
              </a:rPr>
              <a:t>用户统计分析</a:t>
            </a: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290" y="628344"/>
            <a:ext cx="6673080" cy="4965862"/>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562" y="1061894"/>
            <a:ext cx="6662852" cy="5500425"/>
          </a:xfrm>
          <a:prstGeom prst="rect">
            <a:avLst/>
          </a:prstGeom>
        </p:spPr>
      </p:pic>
    </p:spTree>
    <p:custDataLst>
      <p:tags r:id="rId1"/>
    </p:custDataLst>
    <p:extLst>
      <p:ext uri="{BB962C8B-B14F-4D97-AF65-F5344CB8AC3E}">
        <p14:creationId xmlns:p14="http://schemas.microsoft.com/office/powerpoint/2010/main" val="136902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99" y="1704042"/>
            <a:ext cx="2290112" cy="40713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7107" y="1704042"/>
            <a:ext cx="2290112" cy="4071311"/>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016" y="1717768"/>
            <a:ext cx="2290112" cy="4071311"/>
          </a:xfrm>
          <a:prstGeom prst="rect">
            <a:avLst/>
          </a:prstGeom>
        </p:spPr>
      </p:pic>
      <p:grpSp>
        <p:nvGrpSpPr>
          <p:cNvPr id="11" name="组合 28"/>
          <p:cNvGrpSpPr/>
          <p:nvPr/>
        </p:nvGrpSpPr>
        <p:grpSpPr>
          <a:xfrm>
            <a:off x="5235279" y="3776789"/>
            <a:ext cx="1400990" cy="536220"/>
            <a:chOff x="8347816" y="4334397"/>
            <a:chExt cx="2233922" cy="855020"/>
          </a:xfrm>
        </p:grpSpPr>
        <p:sp>
          <p:nvSpPr>
            <p:cNvPr id="12" name="矩形 11"/>
            <p:cNvSpPr/>
            <p:nvPr/>
          </p:nvSpPr>
          <p:spPr>
            <a:xfrm>
              <a:off x="8347816" y="4924832"/>
              <a:ext cx="2233922" cy="264585"/>
            </a:xfrm>
            <a:prstGeom prst="rect">
              <a:avLst/>
            </a:prstGeom>
            <a:solidFill>
              <a:schemeClr val="lt1">
                <a:alpha val="16000"/>
              </a:schemeClr>
            </a:solidFill>
            <a:ln w="41275" cmpd="sng">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4284" tIns="42142" rIns="84284" bIns="42142" numCol="1" spcCol="0" rtlCol="0" fromWordArt="0" anchor="ctr" anchorCtr="0" forceAA="0" compatLnSpc="1">
              <a:prstTxWarp prst="textNoShape">
                <a:avLst/>
              </a:prstTxWarp>
              <a:noAutofit/>
            </a:bodyPr>
            <a:lstStyle/>
            <a:p>
              <a:pPr algn="ctr" defTabSz="1244131"/>
              <a:endParaRPr lang="zh-CN" altLang="en-US" sz="3600">
                <a:solidFill>
                  <a:prstClr val="black"/>
                </a:solidFill>
              </a:endParaRPr>
            </a:p>
          </p:txBody>
        </p:sp>
        <p:cxnSp>
          <p:nvCxnSpPr>
            <p:cNvPr id="13" name="直接连接符 16"/>
            <p:cNvCxnSpPr/>
            <p:nvPr/>
          </p:nvCxnSpPr>
          <p:spPr>
            <a:xfrm>
              <a:off x="8505127" y="4334397"/>
              <a:ext cx="661462" cy="0"/>
            </a:xfrm>
            <a:prstGeom prst="line">
              <a:avLst/>
            </a:prstGeom>
            <a:ln w="28575">
              <a:solidFill>
                <a:srgbClr val="FF0000"/>
              </a:solidFill>
              <a:prstDash val="dash"/>
            </a:ln>
          </p:spPr>
          <p:style>
            <a:lnRef idx="3">
              <a:schemeClr val="accent1"/>
            </a:lnRef>
            <a:fillRef idx="0">
              <a:schemeClr val="accent1"/>
            </a:fillRef>
            <a:effectRef idx="2">
              <a:schemeClr val="accent1"/>
            </a:effectRef>
            <a:fontRef idx="minor">
              <a:schemeClr val="tx1"/>
            </a:fontRef>
          </p:style>
        </p:cxnSp>
      </p:grpSp>
      <p:grpSp>
        <p:nvGrpSpPr>
          <p:cNvPr id="14" name="组合 27"/>
          <p:cNvGrpSpPr/>
          <p:nvPr/>
        </p:nvGrpSpPr>
        <p:grpSpPr>
          <a:xfrm>
            <a:off x="2876256" y="5176618"/>
            <a:ext cx="1483956" cy="548017"/>
            <a:chOff x="4586280" y="6566470"/>
            <a:chExt cx="2366214" cy="873830"/>
          </a:xfrm>
        </p:grpSpPr>
        <p:sp>
          <p:nvSpPr>
            <p:cNvPr id="15" name="矩形 14"/>
            <p:cNvSpPr/>
            <p:nvPr/>
          </p:nvSpPr>
          <p:spPr>
            <a:xfrm>
              <a:off x="4586280" y="7166213"/>
              <a:ext cx="2366214" cy="274087"/>
            </a:xfrm>
            <a:prstGeom prst="rect">
              <a:avLst/>
            </a:prstGeom>
            <a:solidFill>
              <a:schemeClr val="lt1">
                <a:alpha val="16000"/>
              </a:schemeClr>
            </a:solidFill>
            <a:ln w="41275" cmpd="sng">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4284" tIns="42142" rIns="84284" bIns="42142" numCol="1" spcCol="0" rtlCol="0" fromWordArt="0" anchor="ctr" anchorCtr="0" forceAA="0" compatLnSpc="1">
              <a:prstTxWarp prst="textNoShape">
                <a:avLst/>
              </a:prstTxWarp>
              <a:noAutofit/>
            </a:bodyPr>
            <a:lstStyle/>
            <a:p>
              <a:pPr algn="ctr" defTabSz="1244131"/>
              <a:endParaRPr lang="zh-CN" altLang="en-US" sz="3600">
                <a:solidFill>
                  <a:prstClr val="black"/>
                </a:solidFill>
              </a:endParaRPr>
            </a:p>
          </p:txBody>
        </p:sp>
        <p:cxnSp>
          <p:nvCxnSpPr>
            <p:cNvPr id="16" name="直接连接符 17"/>
            <p:cNvCxnSpPr/>
            <p:nvPr/>
          </p:nvCxnSpPr>
          <p:spPr>
            <a:xfrm>
              <a:off x="4654370" y="6566470"/>
              <a:ext cx="661462" cy="0"/>
            </a:xfrm>
            <a:prstGeom prst="line">
              <a:avLst/>
            </a:prstGeom>
            <a:ln w="28575">
              <a:solidFill>
                <a:srgbClr val="FF0000"/>
              </a:solidFill>
              <a:prstDash val="dash"/>
            </a:ln>
          </p:spPr>
          <p:style>
            <a:lnRef idx="3">
              <a:schemeClr val="accent1"/>
            </a:lnRef>
            <a:fillRef idx="0">
              <a:schemeClr val="accent1"/>
            </a:fillRef>
            <a:effectRef idx="2">
              <a:schemeClr val="accent1"/>
            </a:effectRef>
            <a:fontRef idx="minor">
              <a:schemeClr val="tx1"/>
            </a:fontRef>
          </p:style>
        </p:cxnSp>
      </p:grpSp>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6925" y="1731806"/>
            <a:ext cx="2295479" cy="4080851"/>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2845" y="1708228"/>
            <a:ext cx="2295478" cy="4080851"/>
          </a:xfrm>
          <a:prstGeom prst="rect">
            <a:avLst/>
          </a:prstGeom>
        </p:spPr>
      </p:pic>
      <p:sp>
        <p:nvSpPr>
          <p:cNvPr id="22" name="矩形 21"/>
          <p:cNvSpPr/>
          <p:nvPr/>
        </p:nvSpPr>
        <p:spPr>
          <a:xfrm>
            <a:off x="7673514" y="2354079"/>
            <a:ext cx="1822402" cy="513117"/>
          </a:xfrm>
          <a:prstGeom prst="rect">
            <a:avLst/>
          </a:prstGeom>
          <a:solidFill>
            <a:schemeClr val="lt1">
              <a:alpha val="16000"/>
            </a:schemeClr>
          </a:solidFill>
          <a:ln w="41275" cmpd="sng">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4284" tIns="42142" rIns="84284" bIns="42142" numCol="1" spcCol="0" rtlCol="0" fromWordArt="0" anchor="ctr" anchorCtr="0" forceAA="0" compatLnSpc="1">
            <a:prstTxWarp prst="textNoShape">
              <a:avLst/>
            </a:prstTxWarp>
            <a:noAutofit/>
          </a:bodyPr>
          <a:lstStyle/>
          <a:p>
            <a:pPr algn="ctr" defTabSz="1244131"/>
            <a:endParaRPr lang="zh-CN" altLang="en-US" sz="3600">
              <a:solidFill>
                <a:prstClr val="black"/>
              </a:solidFill>
            </a:endParaRPr>
          </a:p>
        </p:txBody>
      </p:sp>
      <p:grpSp>
        <p:nvGrpSpPr>
          <p:cNvPr id="23" name="组合 29"/>
          <p:cNvGrpSpPr/>
          <p:nvPr/>
        </p:nvGrpSpPr>
        <p:grpSpPr>
          <a:xfrm>
            <a:off x="10001309" y="2522770"/>
            <a:ext cx="1348594" cy="608290"/>
            <a:chOff x="15947399" y="2334827"/>
            <a:chExt cx="2150374" cy="969936"/>
          </a:xfrm>
        </p:grpSpPr>
        <p:sp>
          <p:nvSpPr>
            <p:cNvPr id="24" name="矩形 23"/>
            <p:cNvSpPr/>
            <p:nvPr/>
          </p:nvSpPr>
          <p:spPr>
            <a:xfrm>
              <a:off x="15947399" y="2974032"/>
              <a:ext cx="2150374" cy="330731"/>
            </a:xfrm>
            <a:prstGeom prst="rect">
              <a:avLst/>
            </a:prstGeom>
            <a:solidFill>
              <a:schemeClr val="lt1">
                <a:alpha val="16000"/>
              </a:schemeClr>
            </a:solidFill>
            <a:ln w="41275" cmpd="sng">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4284" tIns="42142" rIns="84284" bIns="42142" numCol="1" spcCol="0" rtlCol="0" fromWordArt="0" anchor="ctr" anchorCtr="0" forceAA="0" compatLnSpc="1">
              <a:prstTxWarp prst="textNoShape">
                <a:avLst/>
              </a:prstTxWarp>
              <a:noAutofit/>
            </a:bodyPr>
            <a:lstStyle/>
            <a:p>
              <a:pPr algn="ctr" defTabSz="1244131"/>
              <a:endParaRPr lang="zh-CN" altLang="en-US" sz="3600">
                <a:solidFill>
                  <a:prstClr val="black"/>
                </a:solidFill>
              </a:endParaRPr>
            </a:p>
          </p:txBody>
        </p:sp>
        <p:cxnSp>
          <p:nvCxnSpPr>
            <p:cNvPr id="25" name="直接连接符 24"/>
            <p:cNvCxnSpPr/>
            <p:nvPr/>
          </p:nvCxnSpPr>
          <p:spPr>
            <a:xfrm>
              <a:off x="16049060" y="2334827"/>
              <a:ext cx="727608" cy="0"/>
            </a:xfrm>
            <a:prstGeom prst="line">
              <a:avLst/>
            </a:prstGeom>
            <a:ln w="28575">
              <a:solidFill>
                <a:srgbClr val="FF0000"/>
              </a:solidFill>
              <a:prstDash val="dash"/>
            </a:ln>
          </p:spPr>
          <p:style>
            <a:lnRef idx="3">
              <a:schemeClr val="accent1"/>
            </a:lnRef>
            <a:fillRef idx="0">
              <a:schemeClr val="accent1"/>
            </a:fillRef>
            <a:effectRef idx="2">
              <a:schemeClr val="accent1"/>
            </a:effectRef>
            <a:fontRef idx="minor">
              <a:schemeClr val="tx1"/>
            </a:fontRef>
          </p:style>
        </p:cxnSp>
      </p:grpSp>
      <p:grpSp>
        <p:nvGrpSpPr>
          <p:cNvPr id="27" name="组合 26"/>
          <p:cNvGrpSpPr/>
          <p:nvPr/>
        </p:nvGrpSpPr>
        <p:grpSpPr>
          <a:xfrm>
            <a:off x="472937" y="3683022"/>
            <a:ext cx="1483956" cy="574776"/>
            <a:chOff x="754112" y="4184882"/>
            <a:chExt cx="2366214" cy="916499"/>
          </a:xfrm>
        </p:grpSpPr>
        <p:sp>
          <p:nvSpPr>
            <p:cNvPr id="28" name="矩形 27"/>
            <p:cNvSpPr/>
            <p:nvPr/>
          </p:nvSpPr>
          <p:spPr>
            <a:xfrm>
              <a:off x="754112" y="4836796"/>
              <a:ext cx="2366214" cy="264585"/>
            </a:xfrm>
            <a:prstGeom prst="rect">
              <a:avLst/>
            </a:prstGeom>
            <a:solidFill>
              <a:schemeClr val="lt1">
                <a:alpha val="16000"/>
              </a:schemeClr>
            </a:solidFill>
            <a:ln w="41275" cmpd="sng">
              <a:solidFill>
                <a:srgbClr val="FF00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4284" tIns="42142" rIns="84284" bIns="42142" numCol="1" spcCol="0" rtlCol="0" fromWordArt="0" anchor="ctr" anchorCtr="0" forceAA="0" compatLnSpc="1">
              <a:prstTxWarp prst="textNoShape">
                <a:avLst/>
              </a:prstTxWarp>
              <a:noAutofit/>
            </a:bodyPr>
            <a:lstStyle/>
            <a:p>
              <a:pPr algn="ctr" defTabSz="1244131"/>
              <a:endParaRPr lang="zh-CN" altLang="en-US" sz="3600">
                <a:solidFill>
                  <a:prstClr val="black"/>
                </a:solidFill>
              </a:endParaRPr>
            </a:p>
          </p:txBody>
        </p:sp>
        <p:cxnSp>
          <p:nvCxnSpPr>
            <p:cNvPr id="29" name="直接连接符 25"/>
            <p:cNvCxnSpPr/>
            <p:nvPr/>
          </p:nvCxnSpPr>
          <p:spPr>
            <a:xfrm>
              <a:off x="854277" y="4184882"/>
              <a:ext cx="727608" cy="0"/>
            </a:xfrm>
            <a:prstGeom prst="line">
              <a:avLst/>
            </a:prstGeom>
            <a:ln w="28575">
              <a:solidFill>
                <a:srgbClr val="FF0000"/>
              </a:solidFill>
              <a:prstDash val="dash"/>
            </a:ln>
          </p:spPr>
          <p:style>
            <a:lnRef idx="3">
              <a:schemeClr val="accent1"/>
            </a:lnRef>
            <a:fillRef idx="0">
              <a:schemeClr val="accent1"/>
            </a:fillRef>
            <a:effectRef idx="2">
              <a:schemeClr val="accent1"/>
            </a:effectRef>
            <a:fontRef idx="minor">
              <a:schemeClr val="tx1"/>
            </a:fontRef>
          </p:style>
        </p:cxnSp>
      </p:grpSp>
      <p:grpSp>
        <p:nvGrpSpPr>
          <p:cNvPr id="45" name="组合 108"/>
          <p:cNvGrpSpPr/>
          <p:nvPr/>
        </p:nvGrpSpPr>
        <p:grpSpPr>
          <a:xfrm>
            <a:off x="4361031" y="572001"/>
            <a:ext cx="900000" cy="900000"/>
            <a:chOff x="6416878" y="2199584"/>
            <a:chExt cx="828430" cy="828430"/>
          </a:xfrm>
        </p:grpSpPr>
        <p:grpSp>
          <p:nvGrpSpPr>
            <p:cNvPr id="46" name="组合 109"/>
            <p:cNvGrpSpPr/>
            <p:nvPr/>
          </p:nvGrpSpPr>
          <p:grpSpPr>
            <a:xfrm>
              <a:off x="6447483" y="2230189"/>
              <a:ext cx="767220" cy="767220"/>
              <a:chOff x="7275688" y="2530616"/>
              <a:chExt cx="860909" cy="860909"/>
            </a:xfrm>
          </p:grpSpPr>
          <p:grpSp>
            <p:nvGrpSpPr>
              <p:cNvPr id="48" name="组合 111"/>
              <p:cNvGrpSpPr/>
              <p:nvPr/>
            </p:nvGrpSpPr>
            <p:grpSpPr>
              <a:xfrm>
                <a:off x="7275688" y="2530616"/>
                <a:ext cx="860909" cy="860909"/>
                <a:chOff x="7234464" y="2511878"/>
                <a:chExt cx="1009650" cy="1009650"/>
              </a:xfrm>
            </p:grpSpPr>
            <p:sp>
              <p:nvSpPr>
                <p:cNvPr id="56" name="椭圆 5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椭圆 5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椭圆 5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9" name="椭圆 4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0" name="椭圆 4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椭圆 5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椭圆 5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5" name="椭圆 5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椭圆 46"/>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9" name="文本框 58"/>
          <p:cNvSpPr txBox="1"/>
          <p:nvPr/>
        </p:nvSpPr>
        <p:spPr>
          <a:xfrm>
            <a:off x="5184841" y="690047"/>
            <a:ext cx="3313302" cy="646331"/>
          </a:xfrm>
          <a:prstGeom prst="rect">
            <a:avLst/>
          </a:prstGeom>
          <a:noFill/>
          <a:effectLst>
            <a:innerShdw blurRad="114300">
              <a:prstClr val="black"/>
            </a:innerShdw>
          </a:effectLst>
        </p:spPr>
        <p:txBody>
          <a:bodyPr wrap="square" rtlCol="0">
            <a:spAutoFit/>
          </a:bodyPr>
          <a:lstStyle/>
          <a:p>
            <a:r>
              <a:rPr lang="zh-CN" altLang="en-US" sz="3600" b="1" smtClean="0">
                <a:solidFill>
                  <a:prstClr val="white"/>
                </a:solidFill>
                <a:ea typeface="微软雅黑" panose="020B0503020204020204" pitchFamily="34" charset="-122"/>
                <a:sym typeface="Arial" panose="020B0604020202020204" pitchFamily="34" charset="0"/>
              </a:rPr>
              <a:t>云舟统计</a:t>
            </a:r>
            <a:endParaRPr lang="zh-CN" altLang="en-US" sz="3600" b="1" dirty="0">
              <a:solidFill>
                <a:prstClr val="white"/>
              </a:solidFill>
              <a:ea typeface="微软雅黑" panose="020B0503020204020204" pitchFamily="34" charset="-122"/>
            </a:endParaRPr>
          </a:p>
        </p:txBody>
      </p:sp>
    </p:spTree>
    <p:extLst>
      <p:ext uri="{BB962C8B-B14F-4D97-AF65-F5344CB8AC3E}">
        <p14:creationId xmlns:p14="http://schemas.microsoft.com/office/powerpoint/2010/main" val="188622945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ppt_w</p:attrName>
                                        </p:attrNameLst>
                                      </p:cBhvr>
                                      <p:tavLst>
                                        <p:tav tm="0" fmla="#ppt_w*sin(2.5*pi*$)">
                                          <p:val>
                                            <p:fltVal val="0"/>
                                          </p:val>
                                        </p:tav>
                                        <p:tav tm="100000">
                                          <p:val>
                                            <p:fltVal val="1"/>
                                          </p:val>
                                        </p:tav>
                                      </p:tavLst>
                                    </p:anim>
                                    <p:anim calcmode="lin" valueType="num">
                                      <p:cBhvr>
                                        <p:cTn id="9" dur="500" fill="hold"/>
                                        <p:tgtEl>
                                          <p:spTgt spid="59"/>
                                        </p:tgtEl>
                                        <p:attrNameLst>
                                          <p:attrName>ppt_h</p:attrName>
                                        </p:attrNameLst>
                                      </p:cBhvr>
                                      <p:tavLst>
                                        <p:tav tm="0">
                                          <p:val>
                                            <p:strVal val="#ppt_h"/>
                                          </p:val>
                                        </p:tav>
                                        <p:tav tm="100000">
                                          <p:val>
                                            <p:strVal val="#ppt_h"/>
                                          </p:val>
                                        </p:tav>
                                      </p:tavLst>
                                    </p:anim>
                                  </p:childTnLst>
                                </p:cTn>
                              </p:par>
                              <p:par>
                                <p:cTn id="10" presetID="10"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75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90"/>
                                          </p:val>
                                        </p:tav>
                                        <p:tav tm="100000">
                                          <p:val>
                                            <p:fltVal val="0"/>
                                          </p:val>
                                        </p:tav>
                                      </p:tavLst>
                                    </p:anim>
                                    <p:animEffect transition="in" filter="fade">
                                      <p:cBhvr>
                                        <p:cTn id="20" dur="500"/>
                                        <p:tgtEl>
                                          <p:spTgt spid="8"/>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 calcmode="lin" valueType="num">
                                      <p:cBhvr>
                                        <p:cTn id="25" dur="500" fill="hold"/>
                                        <p:tgtEl>
                                          <p:spTgt spid="9"/>
                                        </p:tgtEl>
                                        <p:attrNameLst>
                                          <p:attrName>style.rotation</p:attrName>
                                        </p:attrNameLst>
                                      </p:cBhvr>
                                      <p:tavLst>
                                        <p:tav tm="0">
                                          <p:val>
                                            <p:fltVal val="90"/>
                                          </p:val>
                                        </p:tav>
                                        <p:tav tm="100000">
                                          <p:val>
                                            <p:fltVal val="0"/>
                                          </p:val>
                                        </p:tav>
                                      </p:tavLst>
                                    </p:anim>
                                    <p:animEffect transition="in" filter="fade">
                                      <p:cBhvr>
                                        <p:cTn id="26" dur="5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style.rotation</p:attrName>
                                        </p:attrNameLst>
                                      </p:cBhvr>
                                      <p:tavLst>
                                        <p:tav tm="0">
                                          <p:val>
                                            <p:fltVal val="90"/>
                                          </p:val>
                                        </p:tav>
                                        <p:tav tm="100000">
                                          <p:val>
                                            <p:fltVal val="0"/>
                                          </p:val>
                                        </p:tav>
                                      </p:tavLst>
                                    </p:anim>
                                    <p:animEffect transition="in" filter="fade">
                                      <p:cBhvr>
                                        <p:cTn id="32" dur="500"/>
                                        <p:tgtEl>
                                          <p:spTgt spid="10"/>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style.rotation</p:attrName>
                                        </p:attrNameLst>
                                      </p:cBhvr>
                                      <p:tavLst>
                                        <p:tav tm="0">
                                          <p:val>
                                            <p:fltVal val="90"/>
                                          </p:val>
                                        </p:tav>
                                        <p:tav tm="100000">
                                          <p:val>
                                            <p:fltVal val="0"/>
                                          </p:val>
                                        </p:tav>
                                      </p:tavLst>
                                    </p:anim>
                                    <p:animEffect transition="in" filter="fade">
                                      <p:cBhvr>
                                        <p:cTn id="38" dur="5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 calcmode="lin" valueType="num">
                                      <p:cBhvr>
                                        <p:cTn id="43" dur="500" fill="hold"/>
                                        <p:tgtEl>
                                          <p:spTgt spid="18"/>
                                        </p:tgtEl>
                                        <p:attrNameLst>
                                          <p:attrName>style.rotation</p:attrName>
                                        </p:attrNameLst>
                                      </p:cBhvr>
                                      <p:tavLst>
                                        <p:tav tm="0">
                                          <p:val>
                                            <p:fltVal val="90"/>
                                          </p:val>
                                        </p:tav>
                                        <p:tav tm="100000">
                                          <p:val>
                                            <p:fltVal val="0"/>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250" fill="hold"/>
                                        <p:tgtEl>
                                          <p:spTgt spid="27"/>
                                        </p:tgtEl>
                                        <p:attrNameLst>
                                          <p:attrName>ppt_x</p:attrName>
                                        </p:attrNameLst>
                                      </p:cBhvr>
                                      <p:tavLst>
                                        <p:tav tm="0">
                                          <p:val>
                                            <p:strVal val="#ppt_x"/>
                                          </p:val>
                                        </p:tav>
                                        <p:tav tm="100000">
                                          <p:val>
                                            <p:strVal val="#ppt_x"/>
                                          </p:val>
                                        </p:tav>
                                      </p:tavLst>
                                    </p:anim>
                                    <p:anim calcmode="lin" valueType="num">
                                      <p:cBhvr additive="base">
                                        <p:cTn id="50"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250" fill="hold"/>
                                        <p:tgtEl>
                                          <p:spTgt spid="14"/>
                                        </p:tgtEl>
                                        <p:attrNameLst>
                                          <p:attrName>ppt_x</p:attrName>
                                        </p:attrNameLst>
                                      </p:cBhvr>
                                      <p:tavLst>
                                        <p:tav tm="0">
                                          <p:val>
                                            <p:strVal val="#ppt_x"/>
                                          </p:val>
                                        </p:tav>
                                        <p:tav tm="100000">
                                          <p:val>
                                            <p:strVal val="#ppt_x"/>
                                          </p:val>
                                        </p:tav>
                                      </p:tavLst>
                                    </p:anim>
                                    <p:anim calcmode="lin" valueType="num">
                                      <p:cBhvr additive="base">
                                        <p:cTn id="56"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250" fill="hold"/>
                                        <p:tgtEl>
                                          <p:spTgt spid="11"/>
                                        </p:tgtEl>
                                        <p:attrNameLst>
                                          <p:attrName>ppt_x</p:attrName>
                                        </p:attrNameLst>
                                      </p:cBhvr>
                                      <p:tavLst>
                                        <p:tav tm="0">
                                          <p:val>
                                            <p:strVal val="#ppt_x"/>
                                          </p:val>
                                        </p:tav>
                                        <p:tav tm="100000">
                                          <p:val>
                                            <p:strVal val="#ppt_x"/>
                                          </p:val>
                                        </p:tav>
                                      </p:tavLst>
                                    </p:anim>
                                    <p:anim calcmode="lin" valueType="num">
                                      <p:cBhvr additive="base">
                                        <p:cTn id="62"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250" fill="hold"/>
                                        <p:tgtEl>
                                          <p:spTgt spid="23"/>
                                        </p:tgtEl>
                                        <p:attrNameLst>
                                          <p:attrName>ppt_x</p:attrName>
                                        </p:attrNameLst>
                                      </p:cBhvr>
                                      <p:tavLst>
                                        <p:tav tm="0">
                                          <p:val>
                                            <p:strVal val="#ppt_x"/>
                                          </p:val>
                                        </p:tav>
                                        <p:tav tm="100000">
                                          <p:val>
                                            <p:strVal val="#ppt_x"/>
                                          </p:val>
                                        </p:tav>
                                      </p:tavLst>
                                    </p:anim>
                                    <p:anim calcmode="lin" valueType="num">
                                      <p:cBhvr additive="base">
                                        <p:cTn id="74" dur="2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4361031" y="572001"/>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a:off x="1024149" y="2312078"/>
            <a:ext cx="1785127" cy="1793294"/>
            <a:chOff x="1299920" y="1978606"/>
            <a:chExt cx="1785127" cy="1793294"/>
          </a:xfrm>
        </p:grpSpPr>
        <p:sp>
          <p:nvSpPr>
            <p:cNvPr id="18" name="Oval 26"/>
            <p:cNvSpPr>
              <a:spLocks noChangeArrowheads="1"/>
            </p:cNvSpPr>
            <p:nvPr/>
          </p:nvSpPr>
          <p:spPr bwMode="auto">
            <a:xfrm>
              <a:off x="2089078" y="3570528"/>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Oval 27"/>
            <p:cNvSpPr>
              <a:spLocks noChangeArrowheads="1"/>
            </p:cNvSpPr>
            <p:nvPr/>
          </p:nvSpPr>
          <p:spPr bwMode="auto">
            <a:xfrm>
              <a:off x="1299920" y="2778649"/>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Oval 28"/>
            <p:cNvSpPr>
              <a:spLocks noChangeArrowheads="1"/>
            </p:cNvSpPr>
            <p:nvPr/>
          </p:nvSpPr>
          <p:spPr bwMode="auto">
            <a:xfrm>
              <a:off x="2886398" y="2778649"/>
              <a:ext cx="198649" cy="201372"/>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Oval 29"/>
            <p:cNvSpPr>
              <a:spLocks noChangeArrowheads="1"/>
            </p:cNvSpPr>
            <p:nvPr/>
          </p:nvSpPr>
          <p:spPr bwMode="auto">
            <a:xfrm>
              <a:off x="2823811" y="3072542"/>
              <a:ext cx="201372" cy="201372"/>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Oval 30"/>
            <p:cNvSpPr>
              <a:spLocks noChangeArrowheads="1"/>
            </p:cNvSpPr>
            <p:nvPr/>
          </p:nvSpPr>
          <p:spPr bwMode="auto">
            <a:xfrm>
              <a:off x="2657815" y="3328338"/>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Oval 31"/>
            <p:cNvSpPr>
              <a:spLocks noChangeArrowheads="1"/>
            </p:cNvSpPr>
            <p:nvPr/>
          </p:nvSpPr>
          <p:spPr bwMode="auto">
            <a:xfrm>
              <a:off x="2412903" y="3497054"/>
              <a:ext cx="198649"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Oval 32"/>
            <p:cNvSpPr>
              <a:spLocks noChangeArrowheads="1"/>
            </p:cNvSpPr>
            <p:nvPr/>
          </p:nvSpPr>
          <p:spPr bwMode="auto">
            <a:xfrm>
              <a:off x="1354345" y="3072542"/>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Oval 33"/>
            <p:cNvSpPr>
              <a:spLocks noChangeArrowheads="1"/>
            </p:cNvSpPr>
            <p:nvPr/>
          </p:nvSpPr>
          <p:spPr bwMode="auto">
            <a:xfrm>
              <a:off x="1531223" y="3328338"/>
              <a:ext cx="198649"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Oval 34"/>
            <p:cNvSpPr>
              <a:spLocks noChangeArrowheads="1"/>
            </p:cNvSpPr>
            <p:nvPr/>
          </p:nvSpPr>
          <p:spPr bwMode="auto">
            <a:xfrm>
              <a:off x="1765250" y="3497054"/>
              <a:ext cx="198649"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Oval 35"/>
            <p:cNvSpPr>
              <a:spLocks noChangeArrowheads="1"/>
            </p:cNvSpPr>
            <p:nvPr/>
          </p:nvSpPr>
          <p:spPr bwMode="auto">
            <a:xfrm>
              <a:off x="1354345" y="2484755"/>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Oval 36"/>
            <p:cNvSpPr>
              <a:spLocks noChangeArrowheads="1"/>
            </p:cNvSpPr>
            <p:nvPr/>
          </p:nvSpPr>
          <p:spPr bwMode="auto">
            <a:xfrm>
              <a:off x="1531223" y="2218075"/>
              <a:ext cx="198649" cy="198651"/>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Oval 37"/>
            <p:cNvSpPr>
              <a:spLocks noChangeArrowheads="1"/>
            </p:cNvSpPr>
            <p:nvPr/>
          </p:nvSpPr>
          <p:spPr bwMode="auto">
            <a:xfrm>
              <a:off x="1765250" y="2052080"/>
              <a:ext cx="198649" cy="198651"/>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Oval 38"/>
            <p:cNvSpPr>
              <a:spLocks noChangeArrowheads="1"/>
            </p:cNvSpPr>
            <p:nvPr/>
          </p:nvSpPr>
          <p:spPr bwMode="auto">
            <a:xfrm>
              <a:off x="2089078" y="1978606"/>
              <a:ext cx="201372" cy="204093"/>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Oval 39"/>
            <p:cNvSpPr>
              <a:spLocks noChangeArrowheads="1"/>
            </p:cNvSpPr>
            <p:nvPr/>
          </p:nvSpPr>
          <p:spPr bwMode="auto">
            <a:xfrm>
              <a:off x="2426510" y="2052080"/>
              <a:ext cx="201372" cy="198651"/>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Oval 40"/>
            <p:cNvSpPr>
              <a:spLocks noChangeArrowheads="1"/>
            </p:cNvSpPr>
            <p:nvPr/>
          </p:nvSpPr>
          <p:spPr bwMode="auto">
            <a:xfrm>
              <a:off x="2655094" y="2218075"/>
              <a:ext cx="201372" cy="198651"/>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Oval 41"/>
            <p:cNvSpPr>
              <a:spLocks noChangeArrowheads="1"/>
            </p:cNvSpPr>
            <p:nvPr/>
          </p:nvSpPr>
          <p:spPr bwMode="auto">
            <a:xfrm>
              <a:off x="2829253" y="2484755"/>
              <a:ext cx="201372" cy="201372"/>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4" name="组合 33"/>
          <p:cNvGrpSpPr/>
          <p:nvPr/>
        </p:nvGrpSpPr>
        <p:grpSpPr>
          <a:xfrm>
            <a:off x="1301716" y="2586923"/>
            <a:ext cx="1229997" cy="1235440"/>
            <a:chOff x="1301715" y="2289738"/>
            <a:chExt cx="1229997" cy="1235440"/>
          </a:xfrm>
        </p:grpSpPr>
        <p:sp>
          <p:nvSpPr>
            <p:cNvPr id="35" name="Oval 25"/>
            <p:cNvSpPr>
              <a:spLocks noChangeArrowheads="1"/>
            </p:cNvSpPr>
            <p:nvPr/>
          </p:nvSpPr>
          <p:spPr bwMode="auto">
            <a:xfrm>
              <a:off x="1301715" y="2289738"/>
              <a:ext cx="1229997" cy="1235440"/>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文本框 35"/>
            <p:cNvSpPr txBox="1"/>
            <p:nvPr/>
          </p:nvSpPr>
          <p:spPr>
            <a:xfrm>
              <a:off x="1363890" y="2657821"/>
              <a:ext cx="1074997" cy="461665"/>
            </a:xfrm>
            <a:prstGeom prst="rect">
              <a:avLst/>
            </a:prstGeom>
            <a:noFill/>
          </p:spPr>
          <p:txBody>
            <a:bodyPr wrap="square" rtlCol="0">
              <a:spAutoFit/>
            </a:bodyPr>
            <a:lstStyle/>
            <a:p>
              <a:pPr algn="ctr"/>
              <a:r>
                <a:rPr lang="en-US" altLang="zh-CN" sz="2400" b="1" dirty="0" smtClean="0">
                  <a:solidFill>
                    <a:prstClr val="white"/>
                  </a:solidFill>
                  <a:latin typeface="华文细黑" panose="02010600040101010101" pitchFamily="2" charset="-122"/>
                  <a:ea typeface="华文细黑" panose="02010600040101010101" pitchFamily="2" charset="-122"/>
                </a:rPr>
                <a:t>200</a:t>
              </a:r>
              <a:r>
                <a:rPr lang="zh-CN" altLang="en-US" sz="2400" b="1" dirty="0" smtClean="0">
                  <a:solidFill>
                    <a:prstClr val="white"/>
                  </a:solidFill>
                  <a:latin typeface="华文细黑" panose="02010600040101010101" pitchFamily="2" charset="-122"/>
                  <a:ea typeface="华文细黑" panose="02010600040101010101" pitchFamily="2" charset="-122"/>
                </a:rPr>
                <a:t>万</a:t>
              </a:r>
              <a:endParaRPr lang="zh-CN" altLang="en-US" sz="4000" b="1" dirty="0">
                <a:solidFill>
                  <a:prstClr val="white"/>
                </a:solidFill>
                <a:latin typeface="华文细黑" panose="02010600040101010101" pitchFamily="2" charset="-122"/>
                <a:ea typeface="华文细黑" panose="02010600040101010101" pitchFamily="2" charset="-122"/>
              </a:endParaRPr>
            </a:p>
          </p:txBody>
        </p:sp>
      </p:grpSp>
      <p:sp>
        <p:nvSpPr>
          <p:cNvPr id="37" name="文本框 36"/>
          <p:cNvSpPr txBox="1"/>
          <p:nvPr/>
        </p:nvSpPr>
        <p:spPr>
          <a:xfrm>
            <a:off x="815881" y="4278124"/>
            <a:ext cx="2227582" cy="400110"/>
          </a:xfrm>
          <a:prstGeom prst="rect">
            <a:avLst/>
          </a:prstGeom>
          <a:noFill/>
          <a:effectLst>
            <a:innerShdw blurRad="114300">
              <a:prstClr val="black"/>
            </a:innerShdw>
          </a:effectLst>
        </p:spPr>
        <p:txBody>
          <a:bodyPr wrap="square" rtlCol="0">
            <a:spAutoFit/>
          </a:bodyPr>
          <a:lstStyle/>
          <a:p>
            <a:pPr algn="ctr"/>
            <a:r>
              <a:rPr lang="zh-CN" altLang="en-US" sz="2000" b="1" smtClean="0">
                <a:solidFill>
                  <a:prstClr val="white"/>
                </a:solidFill>
                <a:ea typeface="微软雅黑" panose="020B0503020204020204" pitchFamily="34" charset="-122"/>
                <a:sym typeface="Arial" panose="020B0604020202020204" pitchFamily="34" charset="0"/>
              </a:rPr>
              <a:t>累计用户数</a:t>
            </a:r>
            <a:endParaRPr lang="en-US" altLang="zh-CN" sz="1600" dirty="0">
              <a:solidFill>
                <a:prstClr val="white"/>
              </a:solidFill>
              <a:ea typeface="华文细黑" panose="02010600040101010101" pitchFamily="2" charset="-122"/>
              <a:cs typeface="宋体" charset="-122"/>
              <a:sym typeface="+mn-lt"/>
            </a:endParaRPr>
          </a:p>
        </p:txBody>
      </p:sp>
      <p:grpSp>
        <p:nvGrpSpPr>
          <p:cNvPr id="38" name="组合 37"/>
          <p:cNvGrpSpPr/>
          <p:nvPr/>
        </p:nvGrpSpPr>
        <p:grpSpPr>
          <a:xfrm>
            <a:off x="3796377" y="2312078"/>
            <a:ext cx="1785127" cy="1793294"/>
            <a:chOff x="1299920" y="1978606"/>
            <a:chExt cx="1785127" cy="1793294"/>
          </a:xfrm>
        </p:grpSpPr>
        <p:sp>
          <p:nvSpPr>
            <p:cNvPr id="39" name="Oval 26"/>
            <p:cNvSpPr>
              <a:spLocks noChangeArrowheads="1"/>
            </p:cNvSpPr>
            <p:nvPr/>
          </p:nvSpPr>
          <p:spPr bwMode="auto">
            <a:xfrm>
              <a:off x="2089078" y="3570528"/>
              <a:ext cx="201372"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Oval 27"/>
            <p:cNvSpPr>
              <a:spLocks noChangeArrowheads="1"/>
            </p:cNvSpPr>
            <p:nvPr/>
          </p:nvSpPr>
          <p:spPr bwMode="auto">
            <a:xfrm>
              <a:off x="1299920" y="2778649"/>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Oval 28"/>
            <p:cNvSpPr>
              <a:spLocks noChangeArrowheads="1"/>
            </p:cNvSpPr>
            <p:nvPr/>
          </p:nvSpPr>
          <p:spPr bwMode="auto">
            <a:xfrm>
              <a:off x="2886398" y="2778649"/>
              <a:ext cx="198649" cy="201372"/>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Oval 29"/>
            <p:cNvSpPr>
              <a:spLocks noChangeArrowheads="1"/>
            </p:cNvSpPr>
            <p:nvPr/>
          </p:nvSpPr>
          <p:spPr bwMode="auto">
            <a:xfrm>
              <a:off x="2823811" y="3072542"/>
              <a:ext cx="201372" cy="201372"/>
            </a:xfrm>
            <a:prstGeom prst="ellipse">
              <a:avLst/>
            </a:prstGeom>
            <a:solidFill>
              <a:srgbClr val="5F6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Oval 30"/>
            <p:cNvSpPr>
              <a:spLocks noChangeArrowheads="1"/>
            </p:cNvSpPr>
            <p:nvPr/>
          </p:nvSpPr>
          <p:spPr bwMode="auto">
            <a:xfrm>
              <a:off x="2657815" y="3328338"/>
              <a:ext cx="201372"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Oval 31"/>
            <p:cNvSpPr>
              <a:spLocks noChangeArrowheads="1"/>
            </p:cNvSpPr>
            <p:nvPr/>
          </p:nvSpPr>
          <p:spPr bwMode="auto">
            <a:xfrm>
              <a:off x="2412903" y="3497054"/>
              <a:ext cx="198649"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 name="Oval 32"/>
            <p:cNvSpPr>
              <a:spLocks noChangeArrowheads="1"/>
            </p:cNvSpPr>
            <p:nvPr/>
          </p:nvSpPr>
          <p:spPr bwMode="auto">
            <a:xfrm>
              <a:off x="1354345" y="3072542"/>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Oval 33"/>
            <p:cNvSpPr>
              <a:spLocks noChangeArrowheads="1"/>
            </p:cNvSpPr>
            <p:nvPr/>
          </p:nvSpPr>
          <p:spPr bwMode="auto">
            <a:xfrm>
              <a:off x="1531223" y="3328338"/>
              <a:ext cx="198649"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Oval 34"/>
            <p:cNvSpPr>
              <a:spLocks noChangeArrowheads="1"/>
            </p:cNvSpPr>
            <p:nvPr/>
          </p:nvSpPr>
          <p:spPr bwMode="auto">
            <a:xfrm>
              <a:off x="1765250" y="3497054"/>
              <a:ext cx="198649"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 name="Oval 35"/>
            <p:cNvSpPr>
              <a:spLocks noChangeArrowheads="1"/>
            </p:cNvSpPr>
            <p:nvPr/>
          </p:nvSpPr>
          <p:spPr bwMode="auto">
            <a:xfrm>
              <a:off x="1354345" y="2484755"/>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Oval 36"/>
            <p:cNvSpPr>
              <a:spLocks noChangeArrowheads="1"/>
            </p:cNvSpPr>
            <p:nvPr/>
          </p:nvSpPr>
          <p:spPr bwMode="auto">
            <a:xfrm>
              <a:off x="1531223" y="2218075"/>
              <a:ext cx="198649" cy="198651"/>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Oval 37"/>
            <p:cNvSpPr>
              <a:spLocks noChangeArrowheads="1"/>
            </p:cNvSpPr>
            <p:nvPr/>
          </p:nvSpPr>
          <p:spPr bwMode="auto">
            <a:xfrm>
              <a:off x="1765250" y="2052080"/>
              <a:ext cx="198649" cy="198651"/>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Oval 38"/>
            <p:cNvSpPr>
              <a:spLocks noChangeArrowheads="1"/>
            </p:cNvSpPr>
            <p:nvPr/>
          </p:nvSpPr>
          <p:spPr bwMode="auto">
            <a:xfrm>
              <a:off x="2089078" y="1978606"/>
              <a:ext cx="201372" cy="204093"/>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Oval 39"/>
            <p:cNvSpPr>
              <a:spLocks noChangeArrowheads="1"/>
            </p:cNvSpPr>
            <p:nvPr/>
          </p:nvSpPr>
          <p:spPr bwMode="auto">
            <a:xfrm>
              <a:off x="2426510" y="2052080"/>
              <a:ext cx="201372" cy="198651"/>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Oval 40"/>
            <p:cNvSpPr>
              <a:spLocks noChangeArrowheads="1"/>
            </p:cNvSpPr>
            <p:nvPr/>
          </p:nvSpPr>
          <p:spPr bwMode="auto">
            <a:xfrm>
              <a:off x="2655094" y="2218075"/>
              <a:ext cx="201372" cy="198651"/>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Oval 41"/>
            <p:cNvSpPr>
              <a:spLocks noChangeArrowheads="1"/>
            </p:cNvSpPr>
            <p:nvPr/>
          </p:nvSpPr>
          <p:spPr bwMode="auto">
            <a:xfrm>
              <a:off x="2829253" y="2484755"/>
              <a:ext cx="201372" cy="201372"/>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55" name="组合 54"/>
          <p:cNvGrpSpPr/>
          <p:nvPr/>
        </p:nvGrpSpPr>
        <p:grpSpPr>
          <a:xfrm>
            <a:off x="4073944" y="2586923"/>
            <a:ext cx="1229997" cy="1235440"/>
            <a:chOff x="4073943" y="2289738"/>
            <a:chExt cx="1229997" cy="1235440"/>
          </a:xfrm>
        </p:grpSpPr>
        <p:sp>
          <p:nvSpPr>
            <p:cNvPr id="56" name="Oval 25"/>
            <p:cNvSpPr>
              <a:spLocks noChangeArrowheads="1"/>
            </p:cNvSpPr>
            <p:nvPr/>
          </p:nvSpPr>
          <p:spPr bwMode="auto">
            <a:xfrm>
              <a:off x="4073943" y="2289738"/>
              <a:ext cx="1229997" cy="1235440"/>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文本框 56"/>
            <p:cNvSpPr txBox="1"/>
            <p:nvPr/>
          </p:nvSpPr>
          <p:spPr>
            <a:xfrm>
              <a:off x="4162171" y="2451991"/>
              <a:ext cx="958099" cy="830997"/>
            </a:xfrm>
            <a:prstGeom prst="rect">
              <a:avLst/>
            </a:prstGeom>
            <a:noFill/>
          </p:spPr>
          <p:txBody>
            <a:bodyPr wrap="square" rtlCol="0">
              <a:spAutoFit/>
            </a:bodyPr>
            <a:lstStyle/>
            <a:p>
              <a:pPr algn="ctr"/>
              <a:r>
                <a:rPr lang="en-US" altLang="zh-CN" sz="2400" b="1" dirty="0" smtClean="0">
                  <a:solidFill>
                    <a:prstClr val="white"/>
                  </a:solidFill>
                  <a:latin typeface="华文细黑" panose="02010600040101010101" pitchFamily="2" charset="-122"/>
                  <a:ea typeface="华文细黑" panose="02010600040101010101" pitchFamily="2" charset="-122"/>
                </a:rPr>
                <a:t>1000</a:t>
              </a:r>
              <a:r>
                <a:rPr lang="zh-CN" altLang="en-US" sz="2400" b="1" dirty="0" smtClean="0">
                  <a:solidFill>
                    <a:prstClr val="white"/>
                  </a:solidFill>
                  <a:latin typeface="华文细黑" panose="02010600040101010101" pitchFamily="2" charset="-122"/>
                  <a:ea typeface="华文细黑" panose="02010600040101010101" pitchFamily="2" charset="-122"/>
                </a:rPr>
                <a:t>万次</a:t>
              </a:r>
              <a:endParaRPr lang="zh-CN" altLang="en-US" sz="4000" b="1" dirty="0">
                <a:solidFill>
                  <a:prstClr val="white"/>
                </a:solidFill>
                <a:latin typeface="华文细黑" panose="02010600040101010101" pitchFamily="2" charset="-122"/>
                <a:ea typeface="华文细黑" panose="02010600040101010101" pitchFamily="2" charset="-122"/>
              </a:endParaRPr>
            </a:p>
          </p:txBody>
        </p:sp>
      </p:grpSp>
      <p:sp>
        <p:nvSpPr>
          <p:cNvPr id="58" name="文本框 57"/>
          <p:cNvSpPr txBox="1"/>
          <p:nvPr/>
        </p:nvSpPr>
        <p:spPr>
          <a:xfrm>
            <a:off x="3588109" y="4278124"/>
            <a:ext cx="2227582" cy="400110"/>
          </a:xfrm>
          <a:prstGeom prst="rect">
            <a:avLst/>
          </a:prstGeom>
          <a:noFill/>
          <a:effectLst>
            <a:innerShdw blurRad="114300">
              <a:prstClr val="black"/>
            </a:innerShdw>
          </a:effectLst>
        </p:spPr>
        <p:txBody>
          <a:bodyPr wrap="square" rtlCol="0">
            <a:spAutoFit/>
          </a:bodyPr>
          <a:lstStyle/>
          <a:p>
            <a:pPr algn="ctr"/>
            <a:r>
              <a:rPr lang="zh-CN" altLang="en-US" sz="2000" b="1" dirty="0" smtClean="0">
                <a:solidFill>
                  <a:prstClr val="white"/>
                </a:solidFill>
                <a:ea typeface="微软雅黑" panose="020B0503020204020204" pitchFamily="34" charset="-122"/>
                <a:sym typeface="Arial" panose="020B0604020202020204" pitchFamily="34" charset="0"/>
              </a:rPr>
              <a:t>每周</a:t>
            </a:r>
            <a:r>
              <a:rPr lang="en-US" altLang="zh-CN" sz="2000" b="1" dirty="0" smtClean="0">
                <a:solidFill>
                  <a:prstClr val="white"/>
                </a:solidFill>
                <a:ea typeface="微软雅黑" panose="020B0503020204020204" pitchFamily="34" charset="-122"/>
                <a:sym typeface="Arial" panose="020B0604020202020204" pitchFamily="34" charset="0"/>
              </a:rPr>
              <a:t>APP</a:t>
            </a:r>
            <a:r>
              <a:rPr lang="zh-CN" altLang="en-US" sz="2000" b="1" dirty="0" smtClean="0">
                <a:solidFill>
                  <a:prstClr val="white"/>
                </a:solidFill>
                <a:ea typeface="微软雅黑" panose="020B0503020204020204" pitchFamily="34" charset="-122"/>
                <a:sym typeface="Arial" panose="020B0604020202020204" pitchFamily="34" charset="0"/>
              </a:rPr>
              <a:t>启动次数</a:t>
            </a:r>
            <a:endParaRPr lang="en-US" altLang="zh-CN" sz="1600" dirty="0">
              <a:solidFill>
                <a:prstClr val="white"/>
              </a:solidFill>
              <a:ea typeface="华文细黑" panose="02010600040101010101" pitchFamily="2" charset="-122"/>
              <a:cs typeface="宋体" charset="-122"/>
              <a:sym typeface="+mn-lt"/>
            </a:endParaRPr>
          </a:p>
        </p:txBody>
      </p:sp>
      <p:grpSp>
        <p:nvGrpSpPr>
          <p:cNvPr id="59" name="组合 58"/>
          <p:cNvGrpSpPr/>
          <p:nvPr/>
        </p:nvGrpSpPr>
        <p:grpSpPr>
          <a:xfrm>
            <a:off x="6568606" y="2312078"/>
            <a:ext cx="1785127" cy="1793294"/>
            <a:chOff x="1299920" y="1978606"/>
            <a:chExt cx="1785127" cy="1793294"/>
          </a:xfrm>
        </p:grpSpPr>
        <p:sp>
          <p:nvSpPr>
            <p:cNvPr id="60" name="Oval 26"/>
            <p:cNvSpPr>
              <a:spLocks noChangeArrowheads="1"/>
            </p:cNvSpPr>
            <p:nvPr/>
          </p:nvSpPr>
          <p:spPr bwMode="auto">
            <a:xfrm>
              <a:off x="2089078" y="3570528"/>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Oval 27"/>
            <p:cNvSpPr>
              <a:spLocks noChangeArrowheads="1"/>
            </p:cNvSpPr>
            <p:nvPr/>
          </p:nvSpPr>
          <p:spPr bwMode="auto">
            <a:xfrm>
              <a:off x="1299920" y="2778649"/>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Oval 28"/>
            <p:cNvSpPr>
              <a:spLocks noChangeArrowheads="1"/>
            </p:cNvSpPr>
            <p:nvPr/>
          </p:nvSpPr>
          <p:spPr bwMode="auto">
            <a:xfrm>
              <a:off x="2886398" y="2778649"/>
              <a:ext cx="198649" cy="201372"/>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Oval 29"/>
            <p:cNvSpPr>
              <a:spLocks noChangeArrowheads="1"/>
            </p:cNvSpPr>
            <p:nvPr/>
          </p:nvSpPr>
          <p:spPr bwMode="auto">
            <a:xfrm>
              <a:off x="2823811" y="3072542"/>
              <a:ext cx="201372" cy="201372"/>
            </a:xfrm>
            <a:prstGeom prst="ellipse">
              <a:avLst/>
            </a:prstGeom>
            <a:solidFill>
              <a:srgbClr val="027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4" name="Oval 30"/>
            <p:cNvSpPr>
              <a:spLocks noChangeArrowheads="1"/>
            </p:cNvSpPr>
            <p:nvPr/>
          </p:nvSpPr>
          <p:spPr bwMode="auto">
            <a:xfrm>
              <a:off x="2657815" y="3328338"/>
              <a:ext cx="201372" cy="201372"/>
            </a:xfrm>
            <a:prstGeom prst="ellipse">
              <a:avLst/>
            </a:prstGeom>
            <a:solidFill>
              <a:srgbClr val="0273E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5" name="Oval 31"/>
            <p:cNvSpPr>
              <a:spLocks noChangeArrowheads="1"/>
            </p:cNvSpPr>
            <p:nvPr/>
          </p:nvSpPr>
          <p:spPr bwMode="auto">
            <a:xfrm>
              <a:off x="2412903" y="3497054"/>
              <a:ext cx="198649"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6" name="Oval 32"/>
            <p:cNvSpPr>
              <a:spLocks noChangeArrowheads="1"/>
            </p:cNvSpPr>
            <p:nvPr/>
          </p:nvSpPr>
          <p:spPr bwMode="auto">
            <a:xfrm>
              <a:off x="1354345" y="3072542"/>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7" name="Oval 33"/>
            <p:cNvSpPr>
              <a:spLocks noChangeArrowheads="1"/>
            </p:cNvSpPr>
            <p:nvPr/>
          </p:nvSpPr>
          <p:spPr bwMode="auto">
            <a:xfrm>
              <a:off x="1531223" y="3328338"/>
              <a:ext cx="198649"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8" name="Oval 34"/>
            <p:cNvSpPr>
              <a:spLocks noChangeArrowheads="1"/>
            </p:cNvSpPr>
            <p:nvPr/>
          </p:nvSpPr>
          <p:spPr bwMode="auto">
            <a:xfrm>
              <a:off x="1765250" y="3497054"/>
              <a:ext cx="198649"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9" name="Oval 35"/>
            <p:cNvSpPr>
              <a:spLocks noChangeArrowheads="1"/>
            </p:cNvSpPr>
            <p:nvPr/>
          </p:nvSpPr>
          <p:spPr bwMode="auto">
            <a:xfrm>
              <a:off x="1354345" y="2484755"/>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0" name="Oval 36"/>
            <p:cNvSpPr>
              <a:spLocks noChangeArrowheads="1"/>
            </p:cNvSpPr>
            <p:nvPr/>
          </p:nvSpPr>
          <p:spPr bwMode="auto">
            <a:xfrm>
              <a:off x="1531223" y="2218075"/>
              <a:ext cx="198649" cy="198651"/>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1" name="Oval 37"/>
            <p:cNvSpPr>
              <a:spLocks noChangeArrowheads="1"/>
            </p:cNvSpPr>
            <p:nvPr/>
          </p:nvSpPr>
          <p:spPr bwMode="auto">
            <a:xfrm>
              <a:off x="1765250" y="2052080"/>
              <a:ext cx="198649" cy="198651"/>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2" name="Oval 38"/>
            <p:cNvSpPr>
              <a:spLocks noChangeArrowheads="1"/>
            </p:cNvSpPr>
            <p:nvPr/>
          </p:nvSpPr>
          <p:spPr bwMode="auto">
            <a:xfrm>
              <a:off x="2089078" y="1978606"/>
              <a:ext cx="201372" cy="204093"/>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3" name="Oval 39"/>
            <p:cNvSpPr>
              <a:spLocks noChangeArrowheads="1"/>
            </p:cNvSpPr>
            <p:nvPr/>
          </p:nvSpPr>
          <p:spPr bwMode="auto">
            <a:xfrm>
              <a:off x="2426510" y="2052080"/>
              <a:ext cx="201372" cy="198651"/>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4" name="Oval 40"/>
            <p:cNvSpPr>
              <a:spLocks noChangeArrowheads="1"/>
            </p:cNvSpPr>
            <p:nvPr/>
          </p:nvSpPr>
          <p:spPr bwMode="auto">
            <a:xfrm>
              <a:off x="2655094" y="2218075"/>
              <a:ext cx="201372" cy="198651"/>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5" name="Oval 41"/>
            <p:cNvSpPr>
              <a:spLocks noChangeArrowheads="1"/>
            </p:cNvSpPr>
            <p:nvPr/>
          </p:nvSpPr>
          <p:spPr bwMode="auto">
            <a:xfrm>
              <a:off x="2829253" y="2484755"/>
              <a:ext cx="201372" cy="201372"/>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76" name="组合 75"/>
          <p:cNvGrpSpPr/>
          <p:nvPr/>
        </p:nvGrpSpPr>
        <p:grpSpPr>
          <a:xfrm>
            <a:off x="6846172" y="2586923"/>
            <a:ext cx="1229997" cy="1235440"/>
            <a:chOff x="6846171" y="2289738"/>
            <a:chExt cx="1229997" cy="1235440"/>
          </a:xfrm>
        </p:grpSpPr>
        <p:sp>
          <p:nvSpPr>
            <p:cNvPr id="77" name="Oval 25"/>
            <p:cNvSpPr>
              <a:spLocks noChangeArrowheads="1"/>
            </p:cNvSpPr>
            <p:nvPr/>
          </p:nvSpPr>
          <p:spPr bwMode="auto">
            <a:xfrm>
              <a:off x="6846171" y="2289738"/>
              <a:ext cx="1229997" cy="1235440"/>
            </a:xfrm>
            <a:prstGeom prst="ellipse">
              <a:avLst/>
            </a:prstGeom>
            <a:solidFill>
              <a:srgbClr val="0273E1"/>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8" name="文本框 77"/>
            <p:cNvSpPr txBox="1"/>
            <p:nvPr/>
          </p:nvSpPr>
          <p:spPr>
            <a:xfrm>
              <a:off x="6965680" y="2451991"/>
              <a:ext cx="958099" cy="830997"/>
            </a:xfrm>
            <a:prstGeom prst="rect">
              <a:avLst/>
            </a:prstGeom>
            <a:noFill/>
          </p:spPr>
          <p:txBody>
            <a:bodyPr wrap="square" rtlCol="0">
              <a:spAutoFit/>
            </a:bodyPr>
            <a:lstStyle/>
            <a:p>
              <a:pPr algn="ctr"/>
              <a:r>
                <a:rPr lang="en-US" altLang="zh-CN" sz="2400" b="1" dirty="0" smtClean="0">
                  <a:solidFill>
                    <a:prstClr val="white"/>
                  </a:solidFill>
                  <a:latin typeface="华文细黑" panose="02010600040101010101" pitchFamily="2" charset="-122"/>
                  <a:ea typeface="华文细黑" panose="02010600040101010101" pitchFamily="2" charset="-122"/>
                </a:rPr>
                <a:t>30</a:t>
              </a:r>
              <a:r>
                <a:rPr lang="zh-CN" altLang="en-US" sz="2400" b="1" dirty="0" smtClean="0">
                  <a:solidFill>
                    <a:prstClr val="white"/>
                  </a:solidFill>
                  <a:latin typeface="华文细黑" panose="02010600040101010101" pitchFamily="2" charset="-122"/>
                  <a:ea typeface="华文细黑" panose="02010600040101010101" pitchFamily="2" charset="-122"/>
                </a:rPr>
                <a:t>万</a:t>
              </a:r>
              <a:endParaRPr lang="en-US" altLang="zh-CN" sz="2400" b="1" dirty="0" smtClean="0">
                <a:solidFill>
                  <a:prstClr val="white"/>
                </a:solidFill>
                <a:latin typeface="华文细黑" panose="02010600040101010101" pitchFamily="2" charset="-122"/>
                <a:ea typeface="华文细黑" panose="02010600040101010101" pitchFamily="2" charset="-122"/>
              </a:endParaRPr>
            </a:p>
            <a:p>
              <a:pPr algn="ctr"/>
              <a:r>
                <a:rPr lang="zh-CN" altLang="en-US" sz="2400" b="1" dirty="0" smtClean="0">
                  <a:solidFill>
                    <a:prstClr val="white"/>
                  </a:solidFill>
                  <a:latin typeface="华文细黑" panose="02010600040101010101" pitchFamily="2" charset="-122"/>
                  <a:ea typeface="华文细黑" panose="02010600040101010101" pitchFamily="2" charset="-122"/>
                </a:rPr>
                <a:t>读者</a:t>
              </a:r>
              <a:endParaRPr lang="zh-CN" altLang="en-US" sz="4000" b="1" dirty="0">
                <a:solidFill>
                  <a:prstClr val="white"/>
                </a:solidFill>
                <a:latin typeface="华文细黑" panose="02010600040101010101" pitchFamily="2" charset="-122"/>
                <a:ea typeface="华文细黑" panose="02010600040101010101" pitchFamily="2" charset="-122"/>
              </a:endParaRPr>
            </a:p>
          </p:txBody>
        </p:sp>
      </p:grpSp>
      <p:sp>
        <p:nvSpPr>
          <p:cNvPr id="79" name="文本框 78"/>
          <p:cNvSpPr txBox="1"/>
          <p:nvPr/>
        </p:nvSpPr>
        <p:spPr>
          <a:xfrm>
            <a:off x="6360337" y="4262308"/>
            <a:ext cx="2227582" cy="400110"/>
          </a:xfrm>
          <a:prstGeom prst="rect">
            <a:avLst/>
          </a:prstGeom>
          <a:noFill/>
          <a:effectLst>
            <a:innerShdw blurRad="114300">
              <a:prstClr val="black"/>
            </a:innerShdw>
          </a:effectLst>
        </p:spPr>
        <p:txBody>
          <a:bodyPr wrap="square" rtlCol="0">
            <a:spAutoFit/>
          </a:bodyPr>
          <a:lstStyle/>
          <a:p>
            <a:pPr algn="ctr"/>
            <a:r>
              <a:rPr lang="zh-CN" altLang="en-US" sz="2000" b="1" dirty="0" smtClean="0">
                <a:solidFill>
                  <a:prstClr val="white"/>
                </a:solidFill>
                <a:ea typeface="微软雅黑" panose="020B0503020204020204" pitchFamily="34" charset="-122"/>
                <a:sym typeface="Arial" panose="020B0604020202020204" pitchFamily="34" charset="0"/>
              </a:rPr>
              <a:t>每天活跃读者数</a:t>
            </a:r>
            <a:endParaRPr lang="en-US" altLang="zh-CN" sz="1600" dirty="0">
              <a:solidFill>
                <a:prstClr val="white"/>
              </a:solidFill>
              <a:ea typeface="华文细黑" panose="02010600040101010101" pitchFamily="2" charset="-122"/>
              <a:cs typeface="宋体" charset="-122"/>
              <a:sym typeface="+mn-lt"/>
            </a:endParaRPr>
          </a:p>
        </p:txBody>
      </p:sp>
      <p:grpSp>
        <p:nvGrpSpPr>
          <p:cNvPr id="80" name="组合 79"/>
          <p:cNvGrpSpPr/>
          <p:nvPr/>
        </p:nvGrpSpPr>
        <p:grpSpPr>
          <a:xfrm>
            <a:off x="9340834" y="2312078"/>
            <a:ext cx="1785127" cy="1793294"/>
            <a:chOff x="1299920" y="1978606"/>
            <a:chExt cx="1785127" cy="1793294"/>
          </a:xfrm>
        </p:grpSpPr>
        <p:sp>
          <p:nvSpPr>
            <p:cNvPr id="81" name="Oval 26"/>
            <p:cNvSpPr>
              <a:spLocks noChangeArrowheads="1"/>
            </p:cNvSpPr>
            <p:nvPr/>
          </p:nvSpPr>
          <p:spPr bwMode="auto">
            <a:xfrm>
              <a:off x="2089078" y="3570528"/>
              <a:ext cx="201372"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2" name="Oval 27"/>
            <p:cNvSpPr>
              <a:spLocks noChangeArrowheads="1"/>
            </p:cNvSpPr>
            <p:nvPr/>
          </p:nvSpPr>
          <p:spPr bwMode="auto">
            <a:xfrm>
              <a:off x="1299920" y="2778649"/>
              <a:ext cx="201372"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3" name="Oval 28"/>
            <p:cNvSpPr>
              <a:spLocks noChangeArrowheads="1"/>
            </p:cNvSpPr>
            <p:nvPr/>
          </p:nvSpPr>
          <p:spPr bwMode="auto">
            <a:xfrm>
              <a:off x="2886398" y="2778649"/>
              <a:ext cx="198649" cy="201372"/>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4" name="Oval 29"/>
            <p:cNvSpPr>
              <a:spLocks noChangeArrowheads="1"/>
            </p:cNvSpPr>
            <p:nvPr/>
          </p:nvSpPr>
          <p:spPr bwMode="auto">
            <a:xfrm>
              <a:off x="2823811" y="3072542"/>
              <a:ext cx="201372" cy="201372"/>
            </a:xfrm>
            <a:prstGeom prst="ellipse">
              <a:avLst/>
            </a:prstGeom>
            <a:solidFill>
              <a:srgbClr val="5F6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5" name="Oval 30"/>
            <p:cNvSpPr>
              <a:spLocks noChangeArrowheads="1"/>
            </p:cNvSpPr>
            <p:nvPr/>
          </p:nvSpPr>
          <p:spPr bwMode="auto">
            <a:xfrm>
              <a:off x="2657815" y="3328338"/>
              <a:ext cx="201372"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6" name="Oval 31"/>
            <p:cNvSpPr>
              <a:spLocks noChangeArrowheads="1"/>
            </p:cNvSpPr>
            <p:nvPr/>
          </p:nvSpPr>
          <p:spPr bwMode="auto">
            <a:xfrm>
              <a:off x="2412903" y="3497054"/>
              <a:ext cx="198649"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7" name="Oval 32"/>
            <p:cNvSpPr>
              <a:spLocks noChangeArrowheads="1"/>
            </p:cNvSpPr>
            <p:nvPr/>
          </p:nvSpPr>
          <p:spPr bwMode="auto">
            <a:xfrm>
              <a:off x="1354345" y="3072542"/>
              <a:ext cx="201372"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8" name="Oval 33"/>
            <p:cNvSpPr>
              <a:spLocks noChangeArrowheads="1"/>
            </p:cNvSpPr>
            <p:nvPr/>
          </p:nvSpPr>
          <p:spPr bwMode="auto">
            <a:xfrm>
              <a:off x="1531223" y="3328338"/>
              <a:ext cx="198649"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9" name="Oval 34"/>
            <p:cNvSpPr>
              <a:spLocks noChangeArrowheads="1"/>
            </p:cNvSpPr>
            <p:nvPr/>
          </p:nvSpPr>
          <p:spPr bwMode="auto">
            <a:xfrm>
              <a:off x="1765250" y="3497054"/>
              <a:ext cx="198649" cy="201372"/>
            </a:xfrm>
            <a:prstGeom prst="ellipse">
              <a:avLst/>
            </a:pr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0" name="Oval 35"/>
            <p:cNvSpPr>
              <a:spLocks noChangeArrowheads="1"/>
            </p:cNvSpPr>
            <p:nvPr/>
          </p:nvSpPr>
          <p:spPr bwMode="auto">
            <a:xfrm>
              <a:off x="1354345" y="2484755"/>
              <a:ext cx="201372" cy="201372"/>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1" name="Oval 36"/>
            <p:cNvSpPr>
              <a:spLocks noChangeArrowheads="1"/>
            </p:cNvSpPr>
            <p:nvPr/>
          </p:nvSpPr>
          <p:spPr bwMode="auto">
            <a:xfrm>
              <a:off x="1531223" y="2218075"/>
              <a:ext cx="198649" cy="198651"/>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2" name="Oval 37"/>
            <p:cNvSpPr>
              <a:spLocks noChangeArrowheads="1"/>
            </p:cNvSpPr>
            <p:nvPr/>
          </p:nvSpPr>
          <p:spPr bwMode="auto">
            <a:xfrm>
              <a:off x="1765250" y="2052080"/>
              <a:ext cx="198649" cy="198651"/>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3" name="Oval 38"/>
            <p:cNvSpPr>
              <a:spLocks noChangeArrowheads="1"/>
            </p:cNvSpPr>
            <p:nvPr/>
          </p:nvSpPr>
          <p:spPr bwMode="auto">
            <a:xfrm>
              <a:off x="2089078" y="1978606"/>
              <a:ext cx="201372" cy="204093"/>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4" name="Oval 39"/>
            <p:cNvSpPr>
              <a:spLocks noChangeArrowheads="1"/>
            </p:cNvSpPr>
            <p:nvPr/>
          </p:nvSpPr>
          <p:spPr bwMode="auto">
            <a:xfrm>
              <a:off x="2426510" y="2052080"/>
              <a:ext cx="201372" cy="198651"/>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5" name="Oval 40"/>
            <p:cNvSpPr>
              <a:spLocks noChangeArrowheads="1"/>
            </p:cNvSpPr>
            <p:nvPr/>
          </p:nvSpPr>
          <p:spPr bwMode="auto">
            <a:xfrm>
              <a:off x="2655094" y="2218075"/>
              <a:ext cx="201372" cy="198651"/>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6" name="Oval 41"/>
            <p:cNvSpPr>
              <a:spLocks noChangeArrowheads="1"/>
            </p:cNvSpPr>
            <p:nvPr/>
          </p:nvSpPr>
          <p:spPr bwMode="auto">
            <a:xfrm>
              <a:off x="2829253" y="2484755"/>
              <a:ext cx="201372" cy="201372"/>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97" name="组合 96"/>
          <p:cNvGrpSpPr/>
          <p:nvPr/>
        </p:nvGrpSpPr>
        <p:grpSpPr>
          <a:xfrm>
            <a:off x="9618400" y="2586923"/>
            <a:ext cx="1229997" cy="1235440"/>
            <a:chOff x="9618399" y="2289738"/>
            <a:chExt cx="1229997" cy="1235440"/>
          </a:xfrm>
        </p:grpSpPr>
        <p:sp>
          <p:nvSpPr>
            <p:cNvPr id="98" name="Oval 25"/>
            <p:cNvSpPr>
              <a:spLocks noChangeArrowheads="1"/>
            </p:cNvSpPr>
            <p:nvPr/>
          </p:nvSpPr>
          <p:spPr bwMode="auto">
            <a:xfrm>
              <a:off x="9618399" y="2289738"/>
              <a:ext cx="1229997" cy="1235440"/>
            </a:xfrm>
            <a:prstGeom prst="ellipse">
              <a:avLst/>
            </a:prstGeom>
            <a:solidFill>
              <a:srgbClr val="5F6F98"/>
            </a:solidFill>
            <a:ln>
              <a:noFill/>
            </a:ln>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9" name="文本框 98"/>
            <p:cNvSpPr txBox="1"/>
            <p:nvPr/>
          </p:nvSpPr>
          <p:spPr>
            <a:xfrm>
              <a:off x="9708331" y="2630312"/>
              <a:ext cx="1094048" cy="461665"/>
            </a:xfrm>
            <a:prstGeom prst="rect">
              <a:avLst/>
            </a:prstGeom>
            <a:noFill/>
          </p:spPr>
          <p:txBody>
            <a:bodyPr wrap="square" rtlCol="0">
              <a:spAutoFit/>
            </a:bodyPr>
            <a:lstStyle/>
            <a:p>
              <a:pPr algn="ctr"/>
              <a:r>
                <a:rPr lang="en-US" altLang="zh-CN" sz="2400" b="1" dirty="0" smtClean="0">
                  <a:solidFill>
                    <a:prstClr val="white"/>
                  </a:solidFill>
                  <a:latin typeface="华文细黑" panose="02010600040101010101" pitchFamily="2" charset="-122"/>
                  <a:ea typeface="华文细黑" panose="02010600040101010101" pitchFamily="2" charset="-122"/>
                </a:rPr>
                <a:t>2</a:t>
              </a:r>
              <a:r>
                <a:rPr lang="zh-CN" altLang="en-US" sz="2400" b="1" dirty="0" smtClean="0">
                  <a:solidFill>
                    <a:prstClr val="white"/>
                  </a:solidFill>
                  <a:latin typeface="华文细黑" panose="02010600040101010101" pitchFamily="2" charset="-122"/>
                  <a:ea typeface="华文细黑" panose="02010600040101010101" pitchFamily="2" charset="-122"/>
                </a:rPr>
                <a:t>万人</a:t>
              </a:r>
              <a:endParaRPr lang="zh-CN" altLang="en-US" sz="4000" b="1" dirty="0">
                <a:solidFill>
                  <a:prstClr val="white"/>
                </a:solidFill>
                <a:latin typeface="华文细黑" panose="02010600040101010101" pitchFamily="2" charset="-122"/>
                <a:ea typeface="华文细黑" panose="02010600040101010101" pitchFamily="2" charset="-122"/>
              </a:endParaRPr>
            </a:p>
          </p:txBody>
        </p:sp>
      </p:grpSp>
      <p:sp>
        <p:nvSpPr>
          <p:cNvPr id="100" name="文本框 99"/>
          <p:cNvSpPr txBox="1"/>
          <p:nvPr/>
        </p:nvSpPr>
        <p:spPr>
          <a:xfrm>
            <a:off x="9116887" y="4262308"/>
            <a:ext cx="2227582" cy="400110"/>
          </a:xfrm>
          <a:prstGeom prst="rect">
            <a:avLst/>
          </a:prstGeom>
          <a:noFill/>
          <a:effectLst>
            <a:innerShdw blurRad="114300">
              <a:prstClr val="black"/>
            </a:innerShdw>
          </a:effectLst>
        </p:spPr>
        <p:txBody>
          <a:bodyPr wrap="square" rtlCol="0">
            <a:spAutoFit/>
          </a:bodyPr>
          <a:lstStyle/>
          <a:p>
            <a:pPr algn="ctr"/>
            <a:r>
              <a:rPr lang="zh-CN" altLang="en-US" sz="2000" b="1" dirty="0" smtClean="0">
                <a:solidFill>
                  <a:prstClr val="white"/>
                </a:solidFill>
                <a:ea typeface="微软雅黑" panose="020B0503020204020204" pitchFamily="34" charset="-122"/>
                <a:sym typeface="Arial" panose="020B0604020202020204" pitchFamily="34" charset="0"/>
              </a:rPr>
              <a:t>日均</a:t>
            </a:r>
            <a:r>
              <a:rPr lang="zh-CN" altLang="en-US" sz="2000" b="1" smtClean="0">
                <a:solidFill>
                  <a:prstClr val="white"/>
                </a:solidFill>
                <a:ea typeface="微软雅黑" panose="020B0503020204020204" pitchFamily="34" charset="-122"/>
                <a:sym typeface="Arial" panose="020B0604020202020204" pitchFamily="34" charset="0"/>
              </a:rPr>
              <a:t>新增用户数</a:t>
            </a:r>
            <a:endParaRPr lang="en-US" altLang="zh-CN" sz="1600" dirty="0">
              <a:solidFill>
                <a:prstClr val="white"/>
              </a:solidFill>
              <a:ea typeface="华文细黑" panose="02010600040101010101" pitchFamily="2" charset="-122"/>
              <a:cs typeface="宋体" charset="-122"/>
              <a:sym typeface="+mn-lt"/>
            </a:endParaRPr>
          </a:p>
        </p:txBody>
      </p:sp>
      <p:sp>
        <p:nvSpPr>
          <p:cNvPr id="102" name="文本框 101"/>
          <p:cNvSpPr txBox="1"/>
          <p:nvPr/>
        </p:nvSpPr>
        <p:spPr>
          <a:xfrm>
            <a:off x="5184841" y="690047"/>
            <a:ext cx="3313302" cy="646331"/>
          </a:xfrm>
          <a:prstGeom prst="rect">
            <a:avLst/>
          </a:prstGeom>
          <a:noFill/>
          <a:effectLst>
            <a:innerShdw blurRad="114300">
              <a:prstClr val="black"/>
            </a:innerShdw>
          </a:effectLst>
        </p:spPr>
        <p:txBody>
          <a:bodyPr wrap="square" rtlCol="0">
            <a:spAutoFit/>
          </a:bodyPr>
          <a:lstStyle/>
          <a:p>
            <a:r>
              <a:rPr lang="zh-CN" altLang="en-US" sz="3600" b="1" smtClean="0">
                <a:solidFill>
                  <a:prstClr val="white"/>
                </a:solidFill>
                <a:ea typeface="微软雅黑" panose="020B0503020204020204" pitchFamily="34" charset="-122"/>
                <a:sym typeface="Arial" panose="020B0604020202020204" pitchFamily="34" charset="0"/>
              </a:rPr>
              <a:t>云舟统计</a:t>
            </a:r>
            <a:endParaRPr lang="zh-CN" altLang="en-US" sz="3600" b="1" dirty="0">
              <a:solidFill>
                <a:prstClr val="white"/>
              </a:solidFill>
              <a:ea typeface="微软雅黑" panose="020B0503020204020204" pitchFamily="34" charset="-122"/>
            </a:endParaRPr>
          </a:p>
        </p:txBody>
      </p:sp>
    </p:spTree>
    <p:extLst>
      <p:ext uri="{BB962C8B-B14F-4D97-AF65-F5344CB8AC3E}">
        <p14:creationId xmlns:p14="http://schemas.microsoft.com/office/powerpoint/2010/main" val="9074293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750"/>
                                        <p:tgtEl>
                                          <p:spTgt spid="10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p:cTn id="19" dur="500" fill="hold"/>
                                        <p:tgtEl>
                                          <p:spTgt spid="76"/>
                                        </p:tgtEl>
                                        <p:attrNameLst>
                                          <p:attrName>ppt_w</p:attrName>
                                        </p:attrNameLst>
                                      </p:cBhvr>
                                      <p:tavLst>
                                        <p:tav tm="0">
                                          <p:val>
                                            <p:fltVal val="0"/>
                                          </p:val>
                                        </p:tav>
                                        <p:tav tm="100000">
                                          <p:val>
                                            <p:strVal val="#ppt_w"/>
                                          </p:val>
                                        </p:tav>
                                      </p:tavLst>
                                    </p:anim>
                                    <p:anim calcmode="lin" valueType="num">
                                      <p:cBhvr>
                                        <p:cTn id="20" dur="500" fill="hold"/>
                                        <p:tgtEl>
                                          <p:spTgt spid="76"/>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anim calcmode="lin" valueType="num">
                                      <p:cBhvr>
                                        <p:cTn id="23" dur="500" fill="hold"/>
                                        <p:tgtEl>
                                          <p:spTgt spid="97"/>
                                        </p:tgtEl>
                                        <p:attrNameLst>
                                          <p:attrName>ppt_w</p:attrName>
                                        </p:attrNameLst>
                                      </p:cBhvr>
                                      <p:tavLst>
                                        <p:tav tm="0">
                                          <p:val>
                                            <p:fltVal val="0"/>
                                          </p:val>
                                        </p:tav>
                                        <p:tav tm="100000">
                                          <p:val>
                                            <p:strVal val="#ppt_w"/>
                                          </p:val>
                                        </p:tav>
                                      </p:tavLst>
                                    </p:anim>
                                    <p:anim calcmode="lin" valueType="num">
                                      <p:cBhvr>
                                        <p:cTn id="24" dur="500" fill="hold"/>
                                        <p:tgtEl>
                                          <p:spTgt spid="97"/>
                                        </p:tgtEl>
                                        <p:attrNameLst>
                                          <p:attrName>ppt_h</p:attrName>
                                        </p:attrNameLst>
                                      </p:cBhvr>
                                      <p:tavLst>
                                        <p:tav tm="0">
                                          <p:val>
                                            <p:fltVal val="0"/>
                                          </p:val>
                                        </p:tav>
                                        <p:tav tm="100000">
                                          <p:val>
                                            <p:strVal val="#ppt_h"/>
                                          </p:val>
                                        </p:tav>
                                      </p:tavLst>
                                    </p:anim>
                                  </p:childTnLst>
                                </p:cTn>
                              </p:par>
                            </p:childTnLst>
                          </p:cTn>
                        </p:par>
                        <p:par>
                          <p:cTn id="25" fill="hold">
                            <p:stCondLst>
                              <p:cond delay="1250"/>
                            </p:stCondLst>
                            <p:childTnLst>
                              <p:par>
                                <p:cTn id="26" presetID="21"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1500"/>
                                        <p:tgtEl>
                                          <p:spTgt spid="17"/>
                                        </p:tgtEl>
                                      </p:cBhvr>
                                    </p:animEffect>
                                  </p:childTnLst>
                                </p:cTn>
                              </p:par>
                              <p:par>
                                <p:cTn id="29" presetID="8" presetClass="emph" presetSubtype="0" fill="hold" nodeType="withEffect">
                                  <p:stCondLst>
                                    <p:cond delay="0"/>
                                  </p:stCondLst>
                                  <p:childTnLst>
                                    <p:animRot by="21600000">
                                      <p:cBhvr>
                                        <p:cTn id="30" dur="1500" fill="hold"/>
                                        <p:tgtEl>
                                          <p:spTgt spid="17"/>
                                        </p:tgtEl>
                                        <p:attrNameLst>
                                          <p:attrName>r</p:attrName>
                                        </p:attrNameLst>
                                      </p:cBhvr>
                                    </p:animRot>
                                  </p:childTnLst>
                                </p:cTn>
                              </p:par>
                              <p:par>
                                <p:cTn id="31" presetID="21" presetClass="entr" presetSubtype="1"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heel(1)">
                                      <p:cBhvr>
                                        <p:cTn id="33" dur="1500"/>
                                        <p:tgtEl>
                                          <p:spTgt spid="38"/>
                                        </p:tgtEl>
                                      </p:cBhvr>
                                    </p:animEffect>
                                  </p:childTnLst>
                                </p:cTn>
                              </p:par>
                              <p:par>
                                <p:cTn id="34" presetID="8" presetClass="emph" presetSubtype="0" fill="hold" nodeType="withEffect">
                                  <p:stCondLst>
                                    <p:cond delay="0"/>
                                  </p:stCondLst>
                                  <p:childTnLst>
                                    <p:animRot by="21600000">
                                      <p:cBhvr>
                                        <p:cTn id="35" dur="1500" fill="hold"/>
                                        <p:tgtEl>
                                          <p:spTgt spid="38"/>
                                        </p:tgtEl>
                                        <p:attrNameLst>
                                          <p:attrName>r</p:attrName>
                                        </p:attrNameLst>
                                      </p:cBhvr>
                                    </p:animRot>
                                  </p:childTnLst>
                                </p:cTn>
                              </p:par>
                              <p:par>
                                <p:cTn id="36" presetID="21" presetClass="entr" presetSubtype="1"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heel(1)">
                                      <p:cBhvr>
                                        <p:cTn id="38" dur="1500"/>
                                        <p:tgtEl>
                                          <p:spTgt spid="59"/>
                                        </p:tgtEl>
                                      </p:cBhvr>
                                    </p:animEffect>
                                  </p:childTnLst>
                                </p:cTn>
                              </p:par>
                              <p:par>
                                <p:cTn id="39" presetID="8" presetClass="emph" presetSubtype="0" fill="hold" nodeType="withEffect">
                                  <p:stCondLst>
                                    <p:cond delay="0"/>
                                  </p:stCondLst>
                                  <p:childTnLst>
                                    <p:animRot by="21600000">
                                      <p:cBhvr>
                                        <p:cTn id="40" dur="1500" fill="hold"/>
                                        <p:tgtEl>
                                          <p:spTgt spid="59"/>
                                        </p:tgtEl>
                                        <p:attrNameLst>
                                          <p:attrName>r</p:attrName>
                                        </p:attrNameLst>
                                      </p:cBhvr>
                                    </p:animRot>
                                  </p:childTnLst>
                                </p:cTn>
                              </p:par>
                              <p:par>
                                <p:cTn id="41" presetID="21" presetClass="entr" presetSubtype="1"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heel(1)">
                                      <p:cBhvr>
                                        <p:cTn id="43" dur="1500"/>
                                        <p:tgtEl>
                                          <p:spTgt spid="80"/>
                                        </p:tgtEl>
                                      </p:cBhvr>
                                    </p:animEffect>
                                  </p:childTnLst>
                                </p:cTn>
                              </p:par>
                              <p:par>
                                <p:cTn id="44" presetID="8" presetClass="emph" presetSubtype="0" fill="hold" nodeType="withEffect">
                                  <p:stCondLst>
                                    <p:cond delay="0"/>
                                  </p:stCondLst>
                                  <p:childTnLst>
                                    <p:animRot by="21600000">
                                      <p:cBhvr>
                                        <p:cTn id="45" dur="1500" fill="hold"/>
                                        <p:tgtEl>
                                          <p:spTgt spid="80"/>
                                        </p:tgtEl>
                                        <p:attrNameLst>
                                          <p:attrName>r</p:attrName>
                                        </p:attrNameLst>
                                      </p:cBhvr>
                                    </p:animRot>
                                  </p:childTnLst>
                                </p:cTn>
                              </p:par>
                            </p:childTnLst>
                          </p:cTn>
                        </p:par>
                        <p:par>
                          <p:cTn id="46" fill="hold">
                            <p:stCondLst>
                              <p:cond delay="2750"/>
                            </p:stCondLst>
                            <p:childTnLst>
                              <p:par>
                                <p:cTn id="47" presetID="22" presetClass="entr" presetSubtype="1"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childTnLst>
                          </p:cTn>
                        </p:par>
                        <p:par>
                          <p:cTn id="50" fill="hold">
                            <p:stCondLst>
                              <p:cond delay="3250"/>
                            </p:stCondLst>
                            <p:childTnLst>
                              <p:par>
                                <p:cTn id="51" presetID="22" presetClass="entr" presetSubtype="1" fill="hold" grpId="0" nodeType="after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up)">
                                      <p:cBhvr>
                                        <p:cTn id="53" dur="500"/>
                                        <p:tgtEl>
                                          <p:spTgt spid="58"/>
                                        </p:tgtEl>
                                      </p:cBhvr>
                                    </p:animEffect>
                                  </p:childTnLst>
                                </p:cTn>
                              </p:par>
                            </p:childTnLst>
                          </p:cTn>
                        </p:par>
                        <p:par>
                          <p:cTn id="54" fill="hold">
                            <p:stCondLst>
                              <p:cond delay="3750"/>
                            </p:stCondLst>
                            <p:childTnLst>
                              <p:par>
                                <p:cTn id="55" presetID="22" presetClass="entr" presetSubtype="1" fill="hold" grpId="0" nodeType="after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wipe(up)">
                                      <p:cBhvr>
                                        <p:cTn id="57" dur="500"/>
                                        <p:tgtEl>
                                          <p:spTgt spid="79"/>
                                        </p:tgtEl>
                                      </p:cBhvr>
                                    </p:animEffect>
                                  </p:childTnLst>
                                </p:cTn>
                              </p:par>
                            </p:childTnLst>
                          </p:cTn>
                        </p:par>
                        <p:par>
                          <p:cTn id="58" fill="hold">
                            <p:stCondLst>
                              <p:cond delay="4250"/>
                            </p:stCondLst>
                            <p:childTnLst>
                              <p:par>
                                <p:cTn id="59" presetID="22" presetClass="entr" presetSubtype="1" fill="hold" grpId="0" nodeType="after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wipe(up)">
                                      <p:cBhvr>
                                        <p:cTn id="61" dur="500"/>
                                        <p:tgtEl>
                                          <p:spTgt spid="100"/>
                                        </p:tgtEl>
                                      </p:cBhvr>
                                    </p:animEffect>
                                  </p:childTnLst>
                                </p:cTn>
                              </p:par>
                            </p:childTnLst>
                          </p:cTn>
                        </p:par>
                        <p:par>
                          <p:cTn id="62" fill="hold">
                            <p:stCondLst>
                              <p:cond delay="4750"/>
                            </p:stCondLst>
                            <p:childTnLst>
                              <p:par>
                                <p:cTn id="63" presetID="45" presetClass="entr" presetSubtype="0" fill="hold" grpId="0" nodeType="afterEffect">
                                  <p:stCondLst>
                                    <p:cond delay="0"/>
                                  </p:stCondLst>
                                  <p:iterate type="lt">
                                    <p:tmPct val="10000"/>
                                  </p:iterate>
                                  <p:childTnLst>
                                    <p:set>
                                      <p:cBhvr>
                                        <p:cTn id="64" dur="1" fill="hold">
                                          <p:stCondLst>
                                            <p:cond delay="0"/>
                                          </p:stCondLst>
                                        </p:cTn>
                                        <p:tgtEl>
                                          <p:spTgt spid="102"/>
                                        </p:tgtEl>
                                        <p:attrNameLst>
                                          <p:attrName>style.visibility</p:attrName>
                                        </p:attrNameLst>
                                      </p:cBhvr>
                                      <p:to>
                                        <p:strVal val="visible"/>
                                      </p:to>
                                    </p:set>
                                    <p:animEffect transition="in" filter="fade">
                                      <p:cBhvr>
                                        <p:cTn id="65" dur="500"/>
                                        <p:tgtEl>
                                          <p:spTgt spid="102"/>
                                        </p:tgtEl>
                                      </p:cBhvr>
                                    </p:animEffect>
                                    <p:anim calcmode="lin" valueType="num">
                                      <p:cBhvr>
                                        <p:cTn id="66" dur="500" fill="hold"/>
                                        <p:tgtEl>
                                          <p:spTgt spid="102"/>
                                        </p:tgtEl>
                                        <p:attrNameLst>
                                          <p:attrName>ppt_w</p:attrName>
                                        </p:attrNameLst>
                                      </p:cBhvr>
                                      <p:tavLst>
                                        <p:tav tm="0" fmla="#ppt_w*sin(2.5*pi*$)">
                                          <p:val>
                                            <p:fltVal val="0"/>
                                          </p:val>
                                        </p:tav>
                                        <p:tav tm="100000">
                                          <p:val>
                                            <p:fltVal val="1"/>
                                          </p:val>
                                        </p:tav>
                                      </p:tavLst>
                                    </p:anim>
                                    <p:anim calcmode="lin" valueType="num">
                                      <p:cBhvr>
                                        <p:cTn id="67"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8" grpId="0"/>
      <p:bldP spid="79" grpId="0"/>
      <p:bldP spid="100" grpId="0"/>
      <p:bldP spid="10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1535677" y="988021"/>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2435677" y="1176411"/>
            <a:ext cx="3512458" cy="523220"/>
          </a:xfrm>
          <a:prstGeom prst="rect">
            <a:avLst/>
          </a:prstGeom>
          <a:noFill/>
          <a:effectLst>
            <a:innerShdw blurRad="114300">
              <a:prstClr val="black"/>
            </a:innerShdw>
          </a:effectLst>
        </p:spPr>
        <p:txBody>
          <a:bodyPr wrap="square" rtlCol="0">
            <a:spAutoFit/>
          </a:bodyPr>
          <a:lstStyle/>
          <a:p>
            <a:r>
              <a:rPr lang="zh-CN" altLang="en-US" sz="2800" b="1" dirty="0" smtClean="0">
                <a:solidFill>
                  <a:prstClr val="white"/>
                </a:solidFill>
                <a:ea typeface="微软雅黑" panose="020B0503020204020204" pitchFamily="34" charset="-122"/>
                <a:sym typeface="Arial" panose="020B0604020202020204" pitchFamily="34" charset="0"/>
              </a:rPr>
              <a:t>空间的基本要素</a:t>
            </a:r>
            <a:endParaRPr lang="zh-CN" altLang="en-US" sz="2800" b="1" dirty="0">
              <a:solidFill>
                <a:prstClr val="white"/>
              </a:solidFill>
              <a:ea typeface="微软雅黑" panose="020B0503020204020204" pitchFamily="34" charset="-122"/>
            </a:endParaRPr>
          </a:p>
        </p:txBody>
      </p:sp>
      <p:sp>
        <p:nvSpPr>
          <p:cNvPr id="17" name="矩形 16"/>
          <p:cNvSpPr/>
          <p:nvPr/>
        </p:nvSpPr>
        <p:spPr>
          <a:xfrm>
            <a:off x="1759977" y="1961241"/>
            <a:ext cx="1871133" cy="187113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1A306C"/>
                </a:solidFill>
                <a:latin typeface="Microsoft YaHei" charset="-122"/>
                <a:ea typeface="Microsoft YaHei" charset="-122"/>
                <a:cs typeface="Microsoft YaHei" charset="-122"/>
              </a:rPr>
              <a:t>交互</a:t>
            </a:r>
            <a:endParaRPr lang="zh-CN" altLang="en-US" sz="3200" b="1" dirty="0">
              <a:solidFill>
                <a:srgbClr val="1A306C"/>
              </a:solidFill>
              <a:latin typeface="Microsoft YaHei" charset="-122"/>
              <a:ea typeface="Microsoft YaHei" charset="-122"/>
              <a:cs typeface="Microsoft YaHei" charset="-122"/>
            </a:endParaRPr>
          </a:p>
        </p:txBody>
      </p:sp>
      <p:sp>
        <p:nvSpPr>
          <p:cNvPr id="18" name="矩形 17"/>
          <p:cNvSpPr/>
          <p:nvPr/>
        </p:nvSpPr>
        <p:spPr>
          <a:xfrm>
            <a:off x="3661863" y="1961241"/>
            <a:ext cx="1871133" cy="187113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1A306C"/>
                </a:solidFill>
                <a:latin typeface="Microsoft YaHei" charset="-122"/>
                <a:ea typeface="Microsoft YaHei" charset="-122"/>
                <a:cs typeface="Microsoft YaHei" charset="-122"/>
              </a:rPr>
              <a:t>流动</a:t>
            </a:r>
            <a:endParaRPr lang="zh-CN" altLang="en-US" sz="3200" b="1" dirty="0">
              <a:solidFill>
                <a:srgbClr val="1A306C"/>
              </a:solidFill>
              <a:latin typeface="Microsoft YaHei" charset="-122"/>
              <a:ea typeface="Microsoft YaHei" charset="-122"/>
              <a:cs typeface="Microsoft YaHei" charset="-122"/>
            </a:endParaRPr>
          </a:p>
        </p:txBody>
      </p:sp>
      <p:sp>
        <p:nvSpPr>
          <p:cNvPr id="19" name="矩形 18"/>
          <p:cNvSpPr/>
          <p:nvPr/>
        </p:nvSpPr>
        <p:spPr>
          <a:xfrm>
            <a:off x="1759977" y="3863823"/>
            <a:ext cx="1871133" cy="187113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1A306C"/>
                </a:solidFill>
                <a:latin typeface="Microsoft YaHei" charset="-122"/>
                <a:ea typeface="Microsoft YaHei" charset="-122"/>
                <a:cs typeface="Microsoft YaHei" charset="-122"/>
              </a:rPr>
              <a:t>再生</a:t>
            </a:r>
            <a:endParaRPr lang="zh-CN" altLang="en-US" sz="3200" b="1" dirty="0">
              <a:solidFill>
                <a:srgbClr val="1A306C"/>
              </a:solidFill>
              <a:latin typeface="Microsoft YaHei" charset="-122"/>
              <a:ea typeface="Microsoft YaHei" charset="-122"/>
              <a:cs typeface="Microsoft YaHei" charset="-122"/>
            </a:endParaRPr>
          </a:p>
        </p:txBody>
      </p:sp>
      <p:sp>
        <p:nvSpPr>
          <p:cNvPr id="20" name="矩形 19"/>
          <p:cNvSpPr/>
          <p:nvPr/>
        </p:nvSpPr>
        <p:spPr>
          <a:xfrm>
            <a:off x="3661863" y="3863823"/>
            <a:ext cx="1871133" cy="187113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1A306C"/>
                </a:solidFill>
                <a:latin typeface="Microsoft YaHei" charset="-122"/>
                <a:ea typeface="Microsoft YaHei" charset="-122"/>
                <a:cs typeface="Microsoft YaHei" charset="-122"/>
              </a:rPr>
              <a:t>评价</a:t>
            </a:r>
            <a:endParaRPr lang="zh-CN" altLang="en-US" sz="3200" b="1" dirty="0">
              <a:solidFill>
                <a:srgbClr val="1A306C"/>
              </a:solidFill>
              <a:latin typeface="Microsoft YaHei" charset="-122"/>
              <a:ea typeface="Microsoft YaHei" charset="-122"/>
              <a:cs typeface="Microsoft YaHei" charset="-122"/>
            </a:endParaRPr>
          </a:p>
        </p:txBody>
      </p:sp>
      <p:sp>
        <p:nvSpPr>
          <p:cNvPr id="21" name="矩形 20"/>
          <p:cNvSpPr/>
          <p:nvPr/>
        </p:nvSpPr>
        <p:spPr>
          <a:xfrm>
            <a:off x="3099887" y="3301151"/>
            <a:ext cx="531222" cy="531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1A306C"/>
                </a:solidFill>
              </a:rPr>
              <a:t>1</a:t>
            </a:r>
            <a:endParaRPr lang="zh-CN" altLang="en-US" sz="2800" b="1" dirty="0">
              <a:solidFill>
                <a:srgbClr val="1A306C"/>
              </a:solidFill>
            </a:endParaRPr>
          </a:p>
        </p:txBody>
      </p:sp>
      <p:sp>
        <p:nvSpPr>
          <p:cNvPr id="22" name="矩形 21"/>
          <p:cNvSpPr/>
          <p:nvPr/>
        </p:nvSpPr>
        <p:spPr>
          <a:xfrm>
            <a:off x="3661862" y="3301151"/>
            <a:ext cx="531222" cy="531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1A306C"/>
                </a:solidFill>
              </a:rPr>
              <a:t>2</a:t>
            </a:r>
            <a:endParaRPr lang="zh-CN" altLang="en-US" sz="2400" b="1" dirty="0">
              <a:solidFill>
                <a:srgbClr val="1A306C"/>
              </a:solidFill>
            </a:endParaRPr>
          </a:p>
        </p:txBody>
      </p:sp>
      <p:sp>
        <p:nvSpPr>
          <p:cNvPr id="23" name="矩形 22"/>
          <p:cNvSpPr/>
          <p:nvPr/>
        </p:nvSpPr>
        <p:spPr>
          <a:xfrm>
            <a:off x="3099887" y="3863822"/>
            <a:ext cx="531222" cy="531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1A306C"/>
                </a:solidFill>
              </a:rPr>
              <a:t>3</a:t>
            </a:r>
            <a:endParaRPr lang="zh-CN" altLang="en-US" sz="2800" b="1" dirty="0">
              <a:solidFill>
                <a:srgbClr val="1A306C"/>
              </a:solidFill>
            </a:endParaRPr>
          </a:p>
        </p:txBody>
      </p:sp>
      <p:sp>
        <p:nvSpPr>
          <p:cNvPr id="24" name="矩形 23"/>
          <p:cNvSpPr/>
          <p:nvPr/>
        </p:nvSpPr>
        <p:spPr>
          <a:xfrm>
            <a:off x="3661862" y="3863822"/>
            <a:ext cx="531222" cy="531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rgbClr val="1A306C"/>
                </a:solidFill>
              </a:rPr>
              <a:t>4</a:t>
            </a:r>
            <a:endParaRPr lang="zh-CN" altLang="en-US" sz="2800" b="1" dirty="0">
              <a:solidFill>
                <a:srgbClr val="1A306C"/>
              </a:solidFill>
            </a:endParaRPr>
          </a:p>
        </p:txBody>
      </p:sp>
      <p:sp>
        <p:nvSpPr>
          <p:cNvPr id="25" name="文本框 24"/>
          <p:cNvSpPr txBox="1"/>
          <p:nvPr/>
        </p:nvSpPr>
        <p:spPr>
          <a:xfrm>
            <a:off x="6258377" y="3080792"/>
            <a:ext cx="4775376" cy="769441"/>
          </a:xfrm>
          <a:prstGeom prst="rect">
            <a:avLst/>
          </a:prstGeom>
          <a:noFill/>
        </p:spPr>
        <p:txBody>
          <a:bodyPr wrap="square" rtlCol="0">
            <a:spAutoFit/>
          </a:bodyPr>
          <a:lstStyle/>
          <a:p>
            <a:r>
              <a:rPr lang="zh-CN" altLang="en-US" sz="4400" b="1" dirty="0" smtClean="0">
                <a:solidFill>
                  <a:prstClr val="white"/>
                </a:solidFill>
                <a:ea typeface="微软雅黑" panose="020B0503020204020204" pitchFamily="34" charset="-122"/>
                <a:sym typeface="Arial" panose="020B0604020202020204" pitchFamily="34" charset="0"/>
              </a:rPr>
              <a:t>空间的本质是社交</a:t>
            </a:r>
            <a:endParaRPr lang="en-US" altLang="zh-CN" sz="4000" dirty="0">
              <a:solidFill>
                <a:prstClr val="white"/>
              </a:solidFill>
              <a:ea typeface="华文细黑" panose="02010600040101010101" pitchFamily="2" charset="-122"/>
              <a:cs typeface="宋体" charset="-122"/>
              <a:sym typeface="+mn-lt"/>
            </a:endParaRPr>
          </a:p>
        </p:txBody>
      </p:sp>
    </p:spTree>
    <p:extLst>
      <p:ext uri="{BB962C8B-B14F-4D97-AF65-F5344CB8AC3E}">
        <p14:creationId xmlns:p14="http://schemas.microsoft.com/office/powerpoint/2010/main" val="186919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750"/>
                                        <p:tgtEl>
                                          <p:spTgt spid="109"/>
                                        </p:tgtEl>
                                      </p:cBhvr>
                                    </p:animEffect>
                                  </p:childTnLst>
                                </p:cTn>
                              </p:par>
                            </p:childTnLst>
                          </p:cTn>
                        </p:par>
                        <p:par>
                          <p:cTn id="8" fill="hold">
                            <p:stCondLst>
                              <p:cond delay="75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123"/>
                                        </p:tgtEl>
                                        <p:attrNameLst>
                                          <p:attrName>style.visibility</p:attrName>
                                        </p:attrNameLst>
                                      </p:cBhvr>
                                      <p:to>
                                        <p:strVal val="visible"/>
                                      </p:to>
                                    </p:set>
                                    <p:animEffect transition="in" filter="fade">
                                      <p:cBhvr>
                                        <p:cTn id="11" dur="500"/>
                                        <p:tgtEl>
                                          <p:spTgt spid="123"/>
                                        </p:tgtEl>
                                      </p:cBhvr>
                                    </p:animEffect>
                                    <p:anim calcmode="lin" valueType="num">
                                      <p:cBhvr>
                                        <p:cTn id="12" dur="500" fill="hold"/>
                                        <p:tgtEl>
                                          <p:spTgt spid="123"/>
                                        </p:tgtEl>
                                        <p:attrNameLst>
                                          <p:attrName>ppt_w</p:attrName>
                                        </p:attrNameLst>
                                      </p:cBhvr>
                                      <p:tavLst>
                                        <p:tav tm="0" fmla="#ppt_w*sin(2.5*pi*$)">
                                          <p:val>
                                            <p:fltVal val="0"/>
                                          </p:val>
                                        </p:tav>
                                        <p:tav tm="100000">
                                          <p:val>
                                            <p:fltVal val="1"/>
                                          </p:val>
                                        </p:tav>
                                      </p:tavLst>
                                    </p:anim>
                                    <p:anim calcmode="lin" valueType="num">
                                      <p:cBhvr>
                                        <p:cTn id="13" dur="500" fill="hold"/>
                                        <p:tgtEl>
                                          <p:spTgt spid="123"/>
                                        </p:tgtEl>
                                        <p:attrNameLst>
                                          <p:attrName>ppt_h</p:attrName>
                                        </p:attrNameLst>
                                      </p:cBhvr>
                                      <p:tavLst>
                                        <p:tav tm="0">
                                          <p:val>
                                            <p:strVal val="#ppt_h"/>
                                          </p:val>
                                        </p:tav>
                                        <p:tav tm="100000">
                                          <p:val>
                                            <p:strVal val="#ppt_h"/>
                                          </p:val>
                                        </p:tav>
                                      </p:tavLst>
                                    </p:anim>
                                  </p:childTnLst>
                                </p:cTn>
                              </p:par>
                            </p:childTnLst>
                          </p:cTn>
                        </p:par>
                        <p:par>
                          <p:cTn id="14" fill="hold">
                            <p:stCondLst>
                              <p:cond delay="1550"/>
                            </p:stCondLst>
                            <p:childTnLst>
                              <p:par>
                                <p:cTn id="15" presetID="2" presetClass="entr" presetSubtype="9"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par>
                          <p:cTn id="31" fill="hold">
                            <p:stCondLst>
                              <p:cond delay="2050"/>
                            </p:stCondLst>
                            <p:childTnLst>
                              <p:par>
                                <p:cTn id="32" presetID="2" presetClass="entr" presetSubtype="9"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0-#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1+#ppt_w/2"/>
                                          </p:val>
                                        </p:tav>
                                        <p:tav tm="100000">
                                          <p:val>
                                            <p:strVal val="#ppt_x"/>
                                          </p:val>
                                        </p:tav>
                                      </p:tavLst>
                                    </p:anim>
                                    <p:anim calcmode="lin" valueType="num">
                                      <p:cBhvr additive="base">
                                        <p:cTn id="39" dur="500" fill="hold"/>
                                        <p:tgtEl>
                                          <p:spTgt spid="22"/>
                                        </p:tgtEl>
                                        <p:attrNameLst>
                                          <p:attrName>ppt_y</p:attrName>
                                        </p:attrNameLst>
                                      </p:cBhvr>
                                      <p:tavLst>
                                        <p:tav tm="0">
                                          <p:val>
                                            <p:strVal val="0-#ppt_h/2"/>
                                          </p:val>
                                        </p:tav>
                                        <p:tav tm="100000">
                                          <p:val>
                                            <p:strVal val="#ppt_y"/>
                                          </p:val>
                                        </p:tav>
                                      </p:tavLst>
                                    </p:anim>
                                  </p:childTnLst>
                                </p:cTn>
                              </p:par>
                              <p:par>
                                <p:cTn id="40" presetID="2" presetClass="entr" presetSubtype="12"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0-#ppt_w/2"/>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1+#ppt_w/2"/>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par>
                          <p:cTn id="48" fill="hold">
                            <p:stCondLst>
                              <p:cond delay="2550"/>
                            </p:stCondLst>
                            <p:childTnLst>
                              <p:par>
                                <p:cTn id="49" presetID="47"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7" grpId="0" animBg="1"/>
      <p:bldP spid="18" grpId="0" animBg="1"/>
      <p:bldP spid="19" grpId="0" animBg="1"/>
      <p:bldP spid="20" grpId="0" animBg="1"/>
      <p:bldP spid="21" grpId="0" animBg="1"/>
      <p:bldP spid="22" grpId="0" animBg="1"/>
      <p:bldP spid="23" grpId="0" animBg="1"/>
      <p:bldP spid="24"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177306" y="891470"/>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1044057" y="1054283"/>
            <a:ext cx="3903500" cy="584775"/>
          </a:xfrm>
          <a:prstGeom prst="rect">
            <a:avLst/>
          </a:prstGeom>
          <a:noFill/>
          <a:effectLst>
            <a:innerShdw blurRad="114300">
              <a:prstClr val="black"/>
            </a:innerShdw>
          </a:effectLst>
        </p:spPr>
        <p:txBody>
          <a:bodyPr wrap="square" rtlCol="0">
            <a:spAutoFit/>
          </a:bodyPr>
          <a:lstStyle/>
          <a:p>
            <a:pPr algn="ctr"/>
            <a:r>
              <a:rPr lang="zh-CN" altLang="en-US" sz="3200" b="1" dirty="0" smtClean="0">
                <a:solidFill>
                  <a:prstClr val="white"/>
                </a:solidFill>
                <a:ea typeface="微软雅黑" panose="020B0503020204020204" pitchFamily="34" charset="-122"/>
                <a:sym typeface="Arial" panose="020B0604020202020204" pitchFamily="34" charset="0"/>
              </a:rPr>
              <a:t>知识空间</a:t>
            </a:r>
            <a:r>
              <a:rPr lang="zh-CN" altLang="en-US" sz="3200" b="1" smtClean="0">
                <a:solidFill>
                  <a:prstClr val="white"/>
                </a:solidFill>
                <a:ea typeface="微软雅黑" panose="020B0503020204020204" pitchFamily="34" charset="-122"/>
                <a:sym typeface="Arial" panose="020B0604020202020204" pitchFamily="34" charset="0"/>
              </a:rPr>
              <a:t>带来的变化</a:t>
            </a:r>
            <a:endParaRPr lang="zh-CN" altLang="en-US" sz="3200" b="1" dirty="0">
              <a:solidFill>
                <a:prstClr val="white"/>
              </a:solidFill>
              <a:ea typeface="微软雅黑" panose="020B0503020204020204" pitchFamily="34" charset="-122"/>
            </a:endParaRPr>
          </a:p>
        </p:txBody>
      </p:sp>
      <p:sp>
        <p:nvSpPr>
          <p:cNvPr id="31" name="文本框 30"/>
          <p:cNvSpPr txBox="1"/>
          <p:nvPr/>
        </p:nvSpPr>
        <p:spPr>
          <a:xfrm>
            <a:off x="7480416" y="2593642"/>
            <a:ext cx="4139295" cy="523220"/>
          </a:xfrm>
          <a:prstGeom prst="rect">
            <a:avLst/>
          </a:prstGeom>
          <a:noFill/>
          <a:effectLst>
            <a:innerShdw blurRad="114300">
              <a:prstClr val="black"/>
            </a:innerShdw>
          </a:effectLst>
        </p:spPr>
        <p:txBody>
          <a:bodyPr wrap="square" rtlCol="0">
            <a:spAutoFit/>
          </a:bodyPr>
          <a:lstStyle/>
          <a:p>
            <a:r>
              <a:rPr lang="zh-CN" altLang="en-US" sz="2800" smtClean="0">
                <a:solidFill>
                  <a:prstClr val="white"/>
                </a:solidFill>
                <a:ea typeface="微软雅黑" panose="020B0503020204020204" pitchFamily="34" charset="-122"/>
                <a:sym typeface="Arial" panose="020B0604020202020204" pitchFamily="34" charset="0"/>
              </a:rPr>
              <a:t>信息组织形式的变化</a:t>
            </a:r>
            <a:endParaRPr lang="en-US" altLang="zh-CN" sz="2000" dirty="0">
              <a:solidFill>
                <a:prstClr val="white"/>
              </a:solidFill>
              <a:ea typeface="华文细黑" panose="02010600040101010101" pitchFamily="2" charset="-122"/>
              <a:cs typeface="宋体" charset="-122"/>
              <a:sym typeface="+mn-lt"/>
            </a:endParaRPr>
          </a:p>
        </p:txBody>
      </p:sp>
      <p:sp>
        <p:nvSpPr>
          <p:cNvPr id="32" name="文本框 31"/>
          <p:cNvSpPr txBox="1"/>
          <p:nvPr/>
        </p:nvSpPr>
        <p:spPr>
          <a:xfrm>
            <a:off x="7480417" y="3690409"/>
            <a:ext cx="4139295" cy="523220"/>
          </a:xfrm>
          <a:prstGeom prst="rect">
            <a:avLst/>
          </a:prstGeom>
          <a:noFill/>
          <a:effectLst>
            <a:innerShdw blurRad="114300">
              <a:prstClr val="black"/>
            </a:innerShdw>
          </a:effectLst>
        </p:spPr>
        <p:txBody>
          <a:bodyPr wrap="square" rtlCol="0">
            <a:spAutoFit/>
          </a:bodyPr>
          <a:lstStyle/>
          <a:p>
            <a:r>
              <a:rPr lang="zh-CN" altLang="en-US" sz="2800" dirty="0" smtClean="0">
                <a:solidFill>
                  <a:prstClr val="white"/>
                </a:solidFill>
                <a:ea typeface="微软雅黑" panose="020B0503020204020204" pitchFamily="34" charset="-122"/>
                <a:sym typeface="Arial" panose="020B0604020202020204" pitchFamily="34" charset="0"/>
              </a:rPr>
              <a:t>获取信息</a:t>
            </a:r>
            <a:r>
              <a:rPr lang="zh-CN" altLang="en-US" sz="2800" smtClean="0">
                <a:solidFill>
                  <a:prstClr val="white"/>
                </a:solidFill>
                <a:ea typeface="微软雅黑" panose="020B0503020204020204" pitchFamily="34" charset="-122"/>
                <a:sym typeface="Arial" panose="020B0604020202020204" pitchFamily="34" charset="0"/>
              </a:rPr>
              <a:t>方式的变化</a:t>
            </a:r>
            <a:endParaRPr lang="en-US" altLang="zh-CN" sz="2000" dirty="0">
              <a:solidFill>
                <a:prstClr val="white"/>
              </a:solidFill>
              <a:ea typeface="华文细黑" panose="02010600040101010101" pitchFamily="2" charset="-122"/>
              <a:cs typeface="宋体" charset="-122"/>
              <a:sym typeface="+mn-lt"/>
            </a:endParaRPr>
          </a:p>
        </p:txBody>
      </p:sp>
      <p:sp>
        <p:nvSpPr>
          <p:cNvPr id="33" name="文本框 32"/>
          <p:cNvSpPr txBox="1"/>
          <p:nvPr/>
        </p:nvSpPr>
        <p:spPr>
          <a:xfrm>
            <a:off x="7480415" y="4822738"/>
            <a:ext cx="4139295" cy="523220"/>
          </a:xfrm>
          <a:prstGeom prst="rect">
            <a:avLst/>
          </a:prstGeom>
          <a:noFill/>
          <a:effectLst>
            <a:innerShdw blurRad="114300">
              <a:prstClr val="black"/>
            </a:innerShdw>
          </a:effectLst>
        </p:spPr>
        <p:txBody>
          <a:bodyPr wrap="square" rtlCol="0">
            <a:spAutoFit/>
          </a:bodyPr>
          <a:lstStyle/>
          <a:p>
            <a:r>
              <a:rPr lang="zh-CN" altLang="en-US" sz="2800" smtClean="0">
                <a:solidFill>
                  <a:prstClr val="white"/>
                </a:solidFill>
                <a:ea typeface="微软雅黑" panose="020B0503020204020204" pitchFamily="34" charset="-122"/>
                <a:sym typeface="Arial" panose="020B0604020202020204" pitchFamily="34" charset="0"/>
              </a:rPr>
              <a:t>创造信息过程的变化</a:t>
            </a:r>
            <a:endParaRPr lang="en-US" altLang="zh-CN" sz="2000" dirty="0">
              <a:solidFill>
                <a:prstClr val="white"/>
              </a:solidFill>
              <a:ea typeface="华文细黑" panose="02010600040101010101" pitchFamily="2" charset="-122"/>
              <a:cs typeface="宋体" charset="-122"/>
              <a:sym typeface="+mn-lt"/>
            </a:endParaRPr>
          </a:p>
        </p:txBody>
      </p:sp>
      <p:grpSp>
        <p:nvGrpSpPr>
          <p:cNvPr id="34" name="组合 33"/>
          <p:cNvGrpSpPr/>
          <p:nvPr/>
        </p:nvGrpSpPr>
        <p:grpSpPr>
          <a:xfrm>
            <a:off x="6533891" y="3610598"/>
            <a:ext cx="775696" cy="775696"/>
            <a:chOff x="723640" y="2463007"/>
            <a:chExt cx="775696" cy="775696"/>
          </a:xfrm>
        </p:grpSpPr>
        <p:sp>
          <p:nvSpPr>
            <p:cNvPr id="35" name="Oval 20568"/>
            <p:cNvSpPr/>
            <p:nvPr/>
          </p:nvSpPr>
          <p:spPr>
            <a:xfrm>
              <a:off x="723640" y="2463007"/>
              <a:ext cx="775696" cy="775696"/>
            </a:xfrm>
            <a:prstGeom prst="ellipse">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000">
                <a:solidFill>
                  <a:prstClr val="white"/>
                </a:solidFill>
              </a:endParaRPr>
            </a:p>
          </p:txBody>
        </p:sp>
        <p:grpSp>
          <p:nvGrpSpPr>
            <p:cNvPr id="36" name="组合 35"/>
            <p:cNvGrpSpPr/>
            <p:nvPr/>
          </p:nvGrpSpPr>
          <p:grpSpPr>
            <a:xfrm>
              <a:off x="881514" y="2669107"/>
              <a:ext cx="459949" cy="363497"/>
              <a:chOff x="5340139" y="2292617"/>
              <a:chExt cx="652175" cy="515413"/>
            </a:xfrm>
            <a:solidFill>
              <a:schemeClr val="bg1"/>
            </a:solidFill>
          </p:grpSpPr>
          <p:sp>
            <p:nvSpPr>
              <p:cNvPr id="37" name="Freeform 9"/>
              <p:cNvSpPr>
                <a:spLocks/>
              </p:cNvSpPr>
              <p:nvPr/>
            </p:nvSpPr>
            <p:spPr bwMode="auto">
              <a:xfrm>
                <a:off x="5549366" y="2428359"/>
                <a:ext cx="442948" cy="338845"/>
              </a:xfrm>
              <a:custGeom>
                <a:avLst/>
                <a:gdLst>
                  <a:gd name="T0" fmla="*/ 1511 w 1915"/>
                  <a:gd name="T1" fmla="*/ 0 h 1465"/>
                  <a:gd name="T2" fmla="*/ 1550 w 1915"/>
                  <a:gd name="T3" fmla="*/ 238 h 1465"/>
                  <a:gd name="T4" fmla="*/ 207 w 1915"/>
                  <a:gd name="T5" fmla="*/ 1231 h 1465"/>
                  <a:gd name="T6" fmla="*/ 0 w 1915"/>
                  <a:gd name="T7" fmla="*/ 1219 h 1465"/>
                  <a:gd name="T8" fmla="*/ 796 w 1915"/>
                  <a:gd name="T9" fmla="*/ 1465 h 1465"/>
                  <a:gd name="T10" fmla="*/ 1915 w 1915"/>
                  <a:gd name="T11" fmla="*/ 637 h 1465"/>
                  <a:gd name="T12" fmla="*/ 1511 w 1915"/>
                  <a:gd name="T13" fmla="*/ 0 h 1465"/>
                </a:gdLst>
                <a:ahLst/>
                <a:cxnLst>
                  <a:cxn ang="0">
                    <a:pos x="T0" y="T1"/>
                  </a:cxn>
                  <a:cxn ang="0">
                    <a:pos x="T2" y="T3"/>
                  </a:cxn>
                  <a:cxn ang="0">
                    <a:pos x="T4" y="T5"/>
                  </a:cxn>
                  <a:cxn ang="0">
                    <a:pos x="T6" y="T7"/>
                  </a:cxn>
                  <a:cxn ang="0">
                    <a:pos x="T8" y="T9"/>
                  </a:cxn>
                  <a:cxn ang="0">
                    <a:pos x="T10" y="T11"/>
                  </a:cxn>
                  <a:cxn ang="0">
                    <a:pos x="T12" y="T13"/>
                  </a:cxn>
                </a:cxnLst>
                <a:rect l="0" t="0" r="r" b="b"/>
                <a:pathLst>
                  <a:path w="1915" h="1465">
                    <a:moveTo>
                      <a:pt x="1511" y="0"/>
                    </a:moveTo>
                    <a:cubicBezTo>
                      <a:pt x="1536" y="76"/>
                      <a:pt x="1550" y="156"/>
                      <a:pt x="1550" y="238"/>
                    </a:cubicBezTo>
                    <a:cubicBezTo>
                      <a:pt x="1550" y="787"/>
                      <a:pt x="949" y="1231"/>
                      <a:pt x="207" y="1231"/>
                    </a:cubicBezTo>
                    <a:cubicBezTo>
                      <a:pt x="137" y="1231"/>
                      <a:pt x="67" y="1227"/>
                      <a:pt x="0" y="1219"/>
                    </a:cubicBezTo>
                    <a:cubicBezTo>
                      <a:pt x="203" y="1371"/>
                      <a:pt x="484" y="1465"/>
                      <a:pt x="796" y="1465"/>
                    </a:cubicBezTo>
                    <a:cubicBezTo>
                      <a:pt x="1414" y="1465"/>
                      <a:pt x="1915" y="1094"/>
                      <a:pt x="1915" y="637"/>
                    </a:cubicBezTo>
                    <a:cubicBezTo>
                      <a:pt x="1915" y="381"/>
                      <a:pt x="1758" y="152"/>
                      <a:pt x="151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2000">
                  <a:solidFill>
                    <a:prstClr val="black"/>
                  </a:solidFill>
                </a:endParaRPr>
              </a:p>
            </p:txBody>
          </p:sp>
          <p:sp>
            <p:nvSpPr>
              <p:cNvPr id="38" name="Oval 10"/>
              <p:cNvSpPr>
                <a:spLocks noChangeArrowheads="1"/>
              </p:cNvSpPr>
              <p:nvPr/>
            </p:nvSpPr>
            <p:spPr bwMode="auto">
              <a:xfrm>
                <a:off x="5340139" y="2292617"/>
                <a:ext cx="517453" cy="383753"/>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2000">
                  <a:solidFill>
                    <a:prstClr val="black"/>
                  </a:solidFill>
                </a:endParaRPr>
              </a:p>
            </p:txBody>
          </p:sp>
          <p:sp>
            <p:nvSpPr>
              <p:cNvPr id="39" name="Freeform 11"/>
              <p:cNvSpPr>
                <a:spLocks/>
              </p:cNvSpPr>
              <p:nvPr/>
            </p:nvSpPr>
            <p:spPr bwMode="auto">
              <a:xfrm>
                <a:off x="5358510" y="2550834"/>
                <a:ext cx="227597" cy="162279"/>
              </a:xfrm>
              <a:custGeom>
                <a:avLst/>
                <a:gdLst>
                  <a:gd name="T0" fmla="*/ 407 w 981"/>
                  <a:gd name="T1" fmla="*/ 157 h 703"/>
                  <a:gd name="T2" fmla="*/ 69 w 981"/>
                  <a:gd name="T3" fmla="*/ 611 h 703"/>
                  <a:gd name="T4" fmla="*/ 107 w 981"/>
                  <a:gd name="T5" fmla="*/ 699 h 703"/>
                  <a:gd name="T6" fmla="*/ 764 w 981"/>
                  <a:gd name="T7" fmla="*/ 330 h 703"/>
                  <a:gd name="T8" fmla="*/ 407 w 981"/>
                  <a:gd name="T9" fmla="*/ 157 h 703"/>
                </a:gdLst>
                <a:ahLst/>
                <a:cxnLst>
                  <a:cxn ang="0">
                    <a:pos x="T0" y="T1"/>
                  </a:cxn>
                  <a:cxn ang="0">
                    <a:pos x="T2" y="T3"/>
                  </a:cxn>
                  <a:cxn ang="0">
                    <a:pos x="T4" y="T5"/>
                  </a:cxn>
                  <a:cxn ang="0">
                    <a:pos x="T6" y="T7"/>
                  </a:cxn>
                  <a:cxn ang="0">
                    <a:pos x="T8" y="T9"/>
                  </a:cxn>
                </a:cxnLst>
                <a:rect l="0" t="0" r="r" b="b"/>
                <a:pathLst>
                  <a:path w="981" h="703">
                    <a:moveTo>
                      <a:pt x="407" y="157"/>
                    </a:moveTo>
                    <a:cubicBezTo>
                      <a:pt x="332" y="348"/>
                      <a:pt x="138" y="567"/>
                      <a:pt x="69" y="611"/>
                    </a:cubicBezTo>
                    <a:cubicBezTo>
                      <a:pt x="0" y="655"/>
                      <a:pt x="31" y="694"/>
                      <a:pt x="107" y="699"/>
                    </a:cubicBezTo>
                    <a:cubicBezTo>
                      <a:pt x="183" y="703"/>
                      <a:pt x="546" y="660"/>
                      <a:pt x="764" y="330"/>
                    </a:cubicBezTo>
                    <a:cubicBezTo>
                      <a:pt x="981" y="0"/>
                      <a:pt x="407" y="157"/>
                      <a:pt x="407" y="1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2000">
                  <a:solidFill>
                    <a:prstClr val="black"/>
                  </a:solidFill>
                </a:endParaRPr>
              </a:p>
            </p:txBody>
          </p:sp>
          <p:sp>
            <p:nvSpPr>
              <p:cNvPr id="40" name="Freeform 12"/>
              <p:cNvSpPr>
                <a:spLocks/>
              </p:cNvSpPr>
              <p:nvPr/>
            </p:nvSpPr>
            <p:spPr bwMode="auto">
              <a:xfrm>
                <a:off x="5744304" y="2650855"/>
                <a:ext cx="230660" cy="157175"/>
              </a:xfrm>
              <a:custGeom>
                <a:avLst/>
                <a:gdLst>
                  <a:gd name="T0" fmla="*/ 578 w 999"/>
                  <a:gd name="T1" fmla="*/ 142 h 680"/>
                  <a:gd name="T2" fmla="*/ 929 w 999"/>
                  <a:gd name="T3" fmla="*/ 585 h 680"/>
                  <a:gd name="T4" fmla="*/ 893 w 999"/>
                  <a:gd name="T5" fmla="*/ 674 h 680"/>
                  <a:gd name="T6" fmla="*/ 226 w 999"/>
                  <a:gd name="T7" fmla="*/ 324 h 680"/>
                  <a:gd name="T8" fmla="*/ 578 w 999"/>
                  <a:gd name="T9" fmla="*/ 142 h 680"/>
                </a:gdLst>
                <a:ahLst/>
                <a:cxnLst>
                  <a:cxn ang="0">
                    <a:pos x="T0" y="T1"/>
                  </a:cxn>
                  <a:cxn ang="0">
                    <a:pos x="T2" y="T3"/>
                  </a:cxn>
                  <a:cxn ang="0">
                    <a:pos x="T4" y="T5"/>
                  </a:cxn>
                  <a:cxn ang="0">
                    <a:pos x="T6" y="T7"/>
                  </a:cxn>
                  <a:cxn ang="0">
                    <a:pos x="T8" y="T9"/>
                  </a:cxn>
                </a:cxnLst>
                <a:rect l="0" t="0" r="r" b="b"/>
                <a:pathLst>
                  <a:path w="999" h="680">
                    <a:moveTo>
                      <a:pt x="578" y="142"/>
                    </a:moveTo>
                    <a:cubicBezTo>
                      <a:pt x="659" y="330"/>
                      <a:pt x="859" y="544"/>
                      <a:pt x="929" y="585"/>
                    </a:cubicBezTo>
                    <a:cubicBezTo>
                      <a:pt x="999" y="627"/>
                      <a:pt x="969" y="668"/>
                      <a:pt x="893" y="674"/>
                    </a:cubicBezTo>
                    <a:cubicBezTo>
                      <a:pt x="817" y="680"/>
                      <a:pt x="453" y="648"/>
                      <a:pt x="226" y="324"/>
                    </a:cubicBezTo>
                    <a:cubicBezTo>
                      <a:pt x="0" y="0"/>
                      <a:pt x="578" y="142"/>
                      <a:pt x="578"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th-TH" sz="2000">
                  <a:solidFill>
                    <a:prstClr val="black"/>
                  </a:solidFill>
                </a:endParaRPr>
              </a:p>
            </p:txBody>
          </p:sp>
        </p:grpSp>
      </p:grpSp>
      <p:grpSp>
        <p:nvGrpSpPr>
          <p:cNvPr id="41" name="组合 40"/>
          <p:cNvGrpSpPr/>
          <p:nvPr/>
        </p:nvGrpSpPr>
        <p:grpSpPr>
          <a:xfrm>
            <a:off x="6533891" y="2493604"/>
            <a:ext cx="775696" cy="775696"/>
            <a:chOff x="723640" y="3567907"/>
            <a:chExt cx="775696" cy="775696"/>
          </a:xfrm>
        </p:grpSpPr>
        <p:sp>
          <p:nvSpPr>
            <p:cNvPr id="42" name="Oval 20568"/>
            <p:cNvSpPr/>
            <p:nvPr/>
          </p:nvSpPr>
          <p:spPr>
            <a:xfrm>
              <a:off x="723640" y="3567907"/>
              <a:ext cx="775696" cy="775696"/>
            </a:xfrm>
            <a:prstGeom prst="ellipse">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000">
                <a:solidFill>
                  <a:prstClr val="white"/>
                </a:solidFill>
              </a:endParaRPr>
            </a:p>
          </p:txBody>
        </p:sp>
        <p:sp>
          <p:nvSpPr>
            <p:cNvPr id="43" name="Freeform 82"/>
            <p:cNvSpPr>
              <a:spLocks noEditPoints="1"/>
            </p:cNvSpPr>
            <p:nvPr/>
          </p:nvSpPr>
          <p:spPr bwMode="auto">
            <a:xfrm>
              <a:off x="940988" y="3754255"/>
              <a:ext cx="341001" cy="403001"/>
            </a:xfrm>
            <a:custGeom>
              <a:avLst/>
              <a:gdLst/>
              <a:ahLst/>
              <a:cxnLst>
                <a:cxn ang="0">
                  <a:pos x="61" y="26"/>
                </a:cxn>
                <a:cxn ang="0">
                  <a:pos x="61" y="68"/>
                </a:cxn>
                <a:cxn ang="0">
                  <a:pos x="58" y="72"/>
                </a:cxn>
                <a:cxn ang="0">
                  <a:pos x="4" y="72"/>
                </a:cxn>
                <a:cxn ang="0">
                  <a:pos x="0" y="68"/>
                </a:cxn>
                <a:cxn ang="0">
                  <a:pos x="0" y="4"/>
                </a:cxn>
                <a:cxn ang="0">
                  <a:pos x="4" y="0"/>
                </a:cxn>
                <a:cxn ang="0">
                  <a:pos x="36" y="0"/>
                </a:cxn>
                <a:cxn ang="0">
                  <a:pos x="36" y="22"/>
                </a:cxn>
                <a:cxn ang="0">
                  <a:pos x="40" y="26"/>
                </a:cxn>
                <a:cxn ang="0">
                  <a:pos x="61" y="26"/>
                </a:cxn>
                <a:cxn ang="0">
                  <a:pos x="46" y="32"/>
                </a:cxn>
                <a:cxn ang="0">
                  <a:pos x="45" y="31"/>
                </a:cxn>
                <a:cxn ang="0">
                  <a:pos x="16" y="31"/>
                </a:cxn>
                <a:cxn ang="0">
                  <a:pos x="15" y="32"/>
                </a:cxn>
                <a:cxn ang="0">
                  <a:pos x="15" y="35"/>
                </a:cxn>
                <a:cxn ang="0">
                  <a:pos x="16" y="36"/>
                </a:cxn>
                <a:cxn ang="0">
                  <a:pos x="45" y="36"/>
                </a:cxn>
                <a:cxn ang="0">
                  <a:pos x="46" y="35"/>
                </a:cxn>
                <a:cxn ang="0">
                  <a:pos x="46" y="32"/>
                </a:cxn>
                <a:cxn ang="0">
                  <a:pos x="46" y="43"/>
                </a:cxn>
                <a:cxn ang="0">
                  <a:pos x="45" y="41"/>
                </a:cxn>
                <a:cxn ang="0">
                  <a:pos x="16" y="41"/>
                </a:cxn>
                <a:cxn ang="0">
                  <a:pos x="15" y="43"/>
                </a:cxn>
                <a:cxn ang="0">
                  <a:pos x="15" y="45"/>
                </a:cxn>
                <a:cxn ang="0">
                  <a:pos x="16" y="47"/>
                </a:cxn>
                <a:cxn ang="0">
                  <a:pos x="45" y="47"/>
                </a:cxn>
                <a:cxn ang="0">
                  <a:pos x="46" y="45"/>
                </a:cxn>
                <a:cxn ang="0">
                  <a:pos x="46" y="43"/>
                </a:cxn>
                <a:cxn ang="0">
                  <a:pos x="46" y="53"/>
                </a:cxn>
                <a:cxn ang="0">
                  <a:pos x="45" y="52"/>
                </a:cxn>
                <a:cxn ang="0">
                  <a:pos x="16" y="52"/>
                </a:cxn>
                <a:cxn ang="0">
                  <a:pos x="15" y="53"/>
                </a:cxn>
                <a:cxn ang="0">
                  <a:pos x="15" y="56"/>
                </a:cxn>
                <a:cxn ang="0">
                  <a:pos x="16" y="57"/>
                </a:cxn>
                <a:cxn ang="0">
                  <a:pos x="45" y="57"/>
                </a:cxn>
                <a:cxn ang="0">
                  <a:pos x="46" y="56"/>
                </a:cxn>
                <a:cxn ang="0">
                  <a:pos x="46" y="53"/>
                </a:cxn>
                <a:cxn ang="0">
                  <a:pos x="60" y="21"/>
                </a:cxn>
                <a:cxn ang="0">
                  <a:pos x="41" y="21"/>
                </a:cxn>
                <a:cxn ang="0">
                  <a:pos x="41" y="2"/>
                </a:cxn>
                <a:cxn ang="0">
                  <a:pos x="42" y="3"/>
                </a:cxn>
                <a:cxn ang="0">
                  <a:pos x="59" y="19"/>
                </a:cxn>
                <a:cxn ang="0">
                  <a:pos x="60" y="21"/>
                </a:cxn>
              </a:cxnLst>
              <a:rect l="0" t="0" r="r" b="b"/>
              <a:pathLst>
                <a:path w="61" h="72">
                  <a:moveTo>
                    <a:pt x="61" y="26"/>
                  </a:moveTo>
                  <a:cubicBezTo>
                    <a:pt x="61" y="68"/>
                    <a:pt x="61" y="68"/>
                    <a:pt x="61" y="68"/>
                  </a:cubicBezTo>
                  <a:cubicBezTo>
                    <a:pt x="61" y="71"/>
                    <a:pt x="60" y="72"/>
                    <a:pt x="58" y="72"/>
                  </a:cubicBezTo>
                  <a:cubicBezTo>
                    <a:pt x="4" y="72"/>
                    <a:pt x="4" y="72"/>
                    <a:pt x="4" y="72"/>
                  </a:cubicBezTo>
                  <a:cubicBezTo>
                    <a:pt x="1" y="72"/>
                    <a:pt x="0" y="71"/>
                    <a:pt x="0" y="68"/>
                  </a:cubicBezTo>
                  <a:cubicBezTo>
                    <a:pt x="0" y="4"/>
                    <a:pt x="0" y="4"/>
                    <a:pt x="0" y="4"/>
                  </a:cubicBezTo>
                  <a:cubicBezTo>
                    <a:pt x="0" y="2"/>
                    <a:pt x="1" y="0"/>
                    <a:pt x="4" y="0"/>
                  </a:cubicBezTo>
                  <a:cubicBezTo>
                    <a:pt x="36" y="0"/>
                    <a:pt x="36" y="0"/>
                    <a:pt x="36" y="0"/>
                  </a:cubicBezTo>
                  <a:cubicBezTo>
                    <a:pt x="36" y="22"/>
                    <a:pt x="36" y="22"/>
                    <a:pt x="36" y="22"/>
                  </a:cubicBezTo>
                  <a:cubicBezTo>
                    <a:pt x="36" y="24"/>
                    <a:pt x="37" y="26"/>
                    <a:pt x="40" y="26"/>
                  </a:cubicBezTo>
                  <a:lnTo>
                    <a:pt x="61" y="26"/>
                  </a:lnTo>
                  <a:close/>
                  <a:moveTo>
                    <a:pt x="46" y="32"/>
                  </a:moveTo>
                  <a:cubicBezTo>
                    <a:pt x="46" y="32"/>
                    <a:pt x="45" y="31"/>
                    <a:pt x="45" y="31"/>
                  </a:cubicBezTo>
                  <a:cubicBezTo>
                    <a:pt x="16" y="31"/>
                    <a:pt x="16" y="31"/>
                    <a:pt x="16" y="31"/>
                  </a:cubicBezTo>
                  <a:cubicBezTo>
                    <a:pt x="16" y="31"/>
                    <a:pt x="15" y="32"/>
                    <a:pt x="15" y="32"/>
                  </a:cubicBezTo>
                  <a:cubicBezTo>
                    <a:pt x="15" y="35"/>
                    <a:pt x="15" y="35"/>
                    <a:pt x="15" y="35"/>
                  </a:cubicBezTo>
                  <a:cubicBezTo>
                    <a:pt x="15" y="36"/>
                    <a:pt x="16" y="36"/>
                    <a:pt x="16" y="36"/>
                  </a:cubicBezTo>
                  <a:cubicBezTo>
                    <a:pt x="45" y="36"/>
                    <a:pt x="45" y="36"/>
                    <a:pt x="45" y="36"/>
                  </a:cubicBezTo>
                  <a:cubicBezTo>
                    <a:pt x="45" y="36"/>
                    <a:pt x="46" y="36"/>
                    <a:pt x="46" y="35"/>
                  </a:cubicBezTo>
                  <a:lnTo>
                    <a:pt x="46" y="32"/>
                  </a:lnTo>
                  <a:close/>
                  <a:moveTo>
                    <a:pt x="46" y="43"/>
                  </a:moveTo>
                  <a:cubicBezTo>
                    <a:pt x="46" y="42"/>
                    <a:pt x="45" y="41"/>
                    <a:pt x="45" y="41"/>
                  </a:cubicBezTo>
                  <a:cubicBezTo>
                    <a:pt x="16" y="41"/>
                    <a:pt x="16" y="41"/>
                    <a:pt x="16" y="41"/>
                  </a:cubicBezTo>
                  <a:cubicBezTo>
                    <a:pt x="16" y="41"/>
                    <a:pt x="15" y="42"/>
                    <a:pt x="15" y="43"/>
                  </a:cubicBezTo>
                  <a:cubicBezTo>
                    <a:pt x="15" y="45"/>
                    <a:pt x="15" y="45"/>
                    <a:pt x="15" y="45"/>
                  </a:cubicBezTo>
                  <a:cubicBezTo>
                    <a:pt x="15" y="46"/>
                    <a:pt x="16" y="47"/>
                    <a:pt x="16" y="47"/>
                  </a:cubicBezTo>
                  <a:cubicBezTo>
                    <a:pt x="45" y="47"/>
                    <a:pt x="45" y="47"/>
                    <a:pt x="45" y="47"/>
                  </a:cubicBezTo>
                  <a:cubicBezTo>
                    <a:pt x="45" y="47"/>
                    <a:pt x="46" y="46"/>
                    <a:pt x="46" y="45"/>
                  </a:cubicBezTo>
                  <a:lnTo>
                    <a:pt x="46" y="43"/>
                  </a:lnTo>
                  <a:close/>
                  <a:moveTo>
                    <a:pt x="46" y="53"/>
                  </a:moveTo>
                  <a:cubicBezTo>
                    <a:pt x="46" y="52"/>
                    <a:pt x="45" y="52"/>
                    <a:pt x="45" y="52"/>
                  </a:cubicBezTo>
                  <a:cubicBezTo>
                    <a:pt x="16" y="52"/>
                    <a:pt x="16" y="52"/>
                    <a:pt x="16" y="52"/>
                  </a:cubicBezTo>
                  <a:cubicBezTo>
                    <a:pt x="16" y="52"/>
                    <a:pt x="15" y="52"/>
                    <a:pt x="15" y="53"/>
                  </a:cubicBezTo>
                  <a:cubicBezTo>
                    <a:pt x="15" y="56"/>
                    <a:pt x="15" y="56"/>
                    <a:pt x="15" y="56"/>
                  </a:cubicBezTo>
                  <a:cubicBezTo>
                    <a:pt x="15" y="56"/>
                    <a:pt x="16" y="57"/>
                    <a:pt x="16" y="57"/>
                  </a:cubicBezTo>
                  <a:cubicBezTo>
                    <a:pt x="45" y="57"/>
                    <a:pt x="45" y="57"/>
                    <a:pt x="45" y="57"/>
                  </a:cubicBezTo>
                  <a:cubicBezTo>
                    <a:pt x="45" y="57"/>
                    <a:pt x="46" y="56"/>
                    <a:pt x="46" y="56"/>
                  </a:cubicBezTo>
                  <a:lnTo>
                    <a:pt x="46" y="53"/>
                  </a:lnTo>
                  <a:close/>
                  <a:moveTo>
                    <a:pt x="60" y="21"/>
                  </a:moveTo>
                  <a:cubicBezTo>
                    <a:pt x="41" y="21"/>
                    <a:pt x="41" y="21"/>
                    <a:pt x="41" y="21"/>
                  </a:cubicBezTo>
                  <a:cubicBezTo>
                    <a:pt x="41" y="2"/>
                    <a:pt x="41" y="2"/>
                    <a:pt x="41" y="2"/>
                  </a:cubicBezTo>
                  <a:cubicBezTo>
                    <a:pt x="41" y="2"/>
                    <a:pt x="42" y="3"/>
                    <a:pt x="42" y="3"/>
                  </a:cubicBezTo>
                  <a:cubicBezTo>
                    <a:pt x="59" y="19"/>
                    <a:pt x="59" y="19"/>
                    <a:pt x="59" y="19"/>
                  </a:cubicBezTo>
                  <a:cubicBezTo>
                    <a:pt x="59" y="20"/>
                    <a:pt x="59" y="20"/>
                    <a:pt x="60" y="2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2000">
                <a:solidFill>
                  <a:prstClr val="black"/>
                </a:solidFill>
              </a:endParaRPr>
            </a:p>
          </p:txBody>
        </p:sp>
      </p:grpSp>
      <p:grpSp>
        <p:nvGrpSpPr>
          <p:cNvPr id="44" name="组合 43"/>
          <p:cNvGrpSpPr/>
          <p:nvPr/>
        </p:nvGrpSpPr>
        <p:grpSpPr>
          <a:xfrm>
            <a:off x="6533891" y="4672808"/>
            <a:ext cx="775696" cy="775696"/>
            <a:chOff x="723640" y="4672807"/>
            <a:chExt cx="775696" cy="775696"/>
          </a:xfrm>
        </p:grpSpPr>
        <p:sp>
          <p:nvSpPr>
            <p:cNvPr id="45" name="Oval 20568"/>
            <p:cNvSpPr/>
            <p:nvPr/>
          </p:nvSpPr>
          <p:spPr>
            <a:xfrm>
              <a:off x="723640" y="4672807"/>
              <a:ext cx="775696" cy="775696"/>
            </a:xfrm>
            <a:prstGeom prst="ellipse">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000">
                <a:solidFill>
                  <a:prstClr val="white"/>
                </a:solidFill>
              </a:endParaRPr>
            </a:p>
          </p:txBody>
        </p:sp>
        <p:sp>
          <p:nvSpPr>
            <p:cNvPr id="46" name="Freeform 21"/>
            <p:cNvSpPr>
              <a:spLocks noEditPoints="1"/>
            </p:cNvSpPr>
            <p:nvPr/>
          </p:nvSpPr>
          <p:spPr bwMode="auto">
            <a:xfrm>
              <a:off x="950038" y="4824785"/>
              <a:ext cx="322901" cy="471740"/>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2000">
                <a:solidFill>
                  <a:prstClr val="black"/>
                </a:solidFill>
              </a:endParaRPr>
            </a:p>
          </p:txBody>
        </p:sp>
      </p:grpSp>
      <p:grpSp>
        <p:nvGrpSpPr>
          <p:cNvPr id="3" name="组 2"/>
          <p:cNvGrpSpPr/>
          <p:nvPr/>
        </p:nvGrpSpPr>
        <p:grpSpPr>
          <a:xfrm>
            <a:off x="0" y="2324101"/>
            <a:ext cx="5691851" cy="3200400"/>
            <a:chOff x="0" y="2324101"/>
            <a:chExt cx="5691851" cy="3200400"/>
          </a:xfrm>
        </p:grpSpPr>
        <p:sp>
          <p:nvSpPr>
            <p:cNvPr id="29" name="矩形 28"/>
            <p:cNvSpPr/>
            <p:nvPr/>
          </p:nvSpPr>
          <p:spPr>
            <a:xfrm>
              <a:off x="0" y="2324101"/>
              <a:ext cx="5691851" cy="32004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D10D5F"/>
                </a:solidFill>
              </a:endParaRPr>
            </a:p>
          </p:txBody>
        </p:sp>
        <p:pic>
          <p:nvPicPr>
            <p:cNvPr id="47" name="图片 46"/>
            <p:cNvPicPr>
              <a:picLocks noChangeAspect="1"/>
            </p:cNvPicPr>
            <p:nvPr/>
          </p:nvPicPr>
          <p:blipFill>
            <a:blip r:embed="rId3"/>
            <a:stretch>
              <a:fillRect/>
            </a:stretch>
          </p:blipFill>
          <p:spPr>
            <a:xfrm>
              <a:off x="177306" y="2484702"/>
              <a:ext cx="5305551" cy="2879198"/>
            </a:xfrm>
            <a:prstGeom prst="rect">
              <a:avLst/>
            </a:prstGeom>
          </p:spPr>
        </p:pic>
      </p:grpSp>
    </p:spTree>
    <p:extLst>
      <p:ext uri="{BB962C8B-B14F-4D97-AF65-F5344CB8AC3E}">
        <p14:creationId xmlns:p14="http://schemas.microsoft.com/office/powerpoint/2010/main" val="1062887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750"/>
                                        <p:tgtEl>
                                          <p:spTgt spid="109"/>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45" presetClass="entr" presetSubtype="0" fill="hold" grpId="0" nodeType="withEffect">
                                  <p:stCondLst>
                                    <p:cond delay="0"/>
                                  </p:stCondLst>
                                  <p:iterate type="lt">
                                    <p:tmPct val="10000"/>
                                  </p:iterate>
                                  <p:childTnLst>
                                    <p:set>
                                      <p:cBhvr>
                                        <p:cTn id="13" dur="1" fill="hold">
                                          <p:stCondLst>
                                            <p:cond delay="0"/>
                                          </p:stCondLst>
                                        </p:cTn>
                                        <p:tgtEl>
                                          <p:spTgt spid="123"/>
                                        </p:tgtEl>
                                        <p:attrNameLst>
                                          <p:attrName>style.visibility</p:attrName>
                                        </p:attrNameLst>
                                      </p:cBhvr>
                                      <p:to>
                                        <p:strVal val="visible"/>
                                      </p:to>
                                    </p:set>
                                    <p:animEffect transition="in" filter="fade">
                                      <p:cBhvr>
                                        <p:cTn id="14" dur="500"/>
                                        <p:tgtEl>
                                          <p:spTgt spid="123"/>
                                        </p:tgtEl>
                                      </p:cBhvr>
                                    </p:animEffect>
                                    <p:anim calcmode="lin" valueType="num">
                                      <p:cBhvr>
                                        <p:cTn id="15" dur="500" fill="hold"/>
                                        <p:tgtEl>
                                          <p:spTgt spid="123"/>
                                        </p:tgtEl>
                                        <p:attrNameLst>
                                          <p:attrName>ppt_w</p:attrName>
                                        </p:attrNameLst>
                                      </p:cBhvr>
                                      <p:tavLst>
                                        <p:tav tm="0" fmla="#ppt_w*sin(2.5*pi*$)">
                                          <p:val>
                                            <p:fltVal val="0"/>
                                          </p:val>
                                        </p:tav>
                                        <p:tav tm="100000">
                                          <p:val>
                                            <p:fltVal val="1"/>
                                          </p:val>
                                        </p:tav>
                                      </p:tavLst>
                                    </p:anim>
                                    <p:anim calcmode="lin" valueType="num">
                                      <p:cBhvr>
                                        <p:cTn id="16" dur="500" fill="hold"/>
                                        <p:tgtEl>
                                          <p:spTgt spid="123"/>
                                        </p:tgtEl>
                                        <p:attrNameLst>
                                          <p:attrName>ppt_h</p:attrName>
                                        </p:attrNameLst>
                                      </p:cBhvr>
                                      <p:tavLst>
                                        <p:tav tm="0">
                                          <p:val>
                                            <p:strVal val="#ppt_h"/>
                                          </p:val>
                                        </p:tav>
                                        <p:tav tm="100000">
                                          <p:val>
                                            <p:strVal val="#ppt_h"/>
                                          </p:val>
                                        </p:tav>
                                      </p:tavLst>
                                    </p:anim>
                                  </p:childTnLst>
                                </p:cTn>
                              </p:par>
                            </p:childTnLst>
                          </p:cTn>
                        </p:par>
                        <p:par>
                          <p:cTn id="17" fill="hold">
                            <p:stCondLst>
                              <p:cond delay="9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par>
                                <p:cTn id="24" presetID="45"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anim calcmode="lin" valueType="num">
                                      <p:cBhvr>
                                        <p:cTn id="27" dur="500" fill="hold"/>
                                        <p:tgtEl>
                                          <p:spTgt spid="41"/>
                                        </p:tgtEl>
                                        <p:attrNameLst>
                                          <p:attrName>ppt_w</p:attrName>
                                        </p:attrNameLst>
                                      </p:cBhvr>
                                      <p:tavLst>
                                        <p:tav tm="0" fmla="#ppt_w*sin(2.5*pi*$)">
                                          <p:val>
                                            <p:fltVal val="0"/>
                                          </p:val>
                                        </p:tav>
                                        <p:tav tm="100000">
                                          <p:val>
                                            <p:fltVal val="1"/>
                                          </p:val>
                                        </p:tav>
                                      </p:tavLst>
                                    </p:anim>
                                    <p:anim calcmode="lin" valueType="num">
                                      <p:cBhvr>
                                        <p:cTn id="28" dur="500" fill="hold"/>
                                        <p:tgtEl>
                                          <p:spTgt spid="41"/>
                                        </p:tgtEl>
                                        <p:attrNameLst>
                                          <p:attrName>ppt_h</p:attrName>
                                        </p:attrNameLst>
                                      </p:cBhvr>
                                      <p:tavLst>
                                        <p:tav tm="0">
                                          <p:val>
                                            <p:strVal val="#ppt_h"/>
                                          </p:val>
                                        </p:tav>
                                        <p:tav tm="100000">
                                          <p:val>
                                            <p:strVal val="#ppt_h"/>
                                          </p:val>
                                        </p:tav>
                                      </p:tavLst>
                                    </p:anim>
                                  </p:childTnLst>
                                </p:cTn>
                              </p:par>
                            </p:childTnLst>
                          </p:cTn>
                        </p:par>
                        <p:par>
                          <p:cTn id="29" fill="hold">
                            <p:stCondLst>
                              <p:cond delay="1400"/>
                            </p:stCondLst>
                            <p:childTnLst>
                              <p:par>
                                <p:cTn id="30" presetID="45" presetClass="entr" presetSubtype="0" fill="hold" grpId="0" nodeType="afterEffect">
                                  <p:stCondLst>
                                    <p:cond delay="0"/>
                                  </p:stCondLst>
                                  <p:iterate type="lt">
                                    <p:tmPct val="10000"/>
                                  </p:iterate>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anim calcmode="lin" valueType="num">
                                      <p:cBhvr>
                                        <p:cTn id="33" dur="500" fill="hold"/>
                                        <p:tgtEl>
                                          <p:spTgt spid="31"/>
                                        </p:tgtEl>
                                        <p:attrNameLst>
                                          <p:attrName>ppt_w</p:attrName>
                                        </p:attrNameLst>
                                      </p:cBhvr>
                                      <p:tavLst>
                                        <p:tav tm="0" fmla="#ppt_w*sin(2.5*pi*$)">
                                          <p:val>
                                            <p:fltVal val="0"/>
                                          </p:val>
                                        </p:tav>
                                        <p:tav tm="100000">
                                          <p:val>
                                            <p:fltVal val="1"/>
                                          </p:val>
                                        </p:tav>
                                      </p:tavLst>
                                    </p:anim>
                                    <p:anim calcmode="lin" valueType="num">
                                      <p:cBhvr>
                                        <p:cTn id="34" dur="500" fill="hold"/>
                                        <p:tgtEl>
                                          <p:spTgt spid="31"/>
                                        </p:tgtEl>
                                        <p:attrNameLst>
                                          <p:attrName>ppt_h</p:attrName>
                                        </p:attrNameLst>
                                      </p:cBhvr>
                                      <p:tavLst>
                                        <p:tav tm="0">
                                          <p:val>
                                            <p:strVal val="#ppt_h"/>
                                          </p:val>
                                        </p:tav>
                                        <p:tav tm="100000">
                                          <p:val>
                                            <p:strVal val="#ppt_h"/>
                                          </p:val>
                                        </p:tav>
                                      </p:tavLst>
                                    </p:anim>
                                  </p:childTnLst>
                                </p:cTn>
                              </p:par>
                            </p:childTnLst>
                          </p:cTn>
                        </p:par>
                        <p:par>
                          <p:cTn id="35" fill="hold">
                            <p:stCondLst>
                              <p:cond delay="2300"/>
                            </p:stCondLst>
                            <p:childTnLst>
                              <p:par>
                                <p:cTn id="36" presetID="49" presetClass="entr" presetSubtype="0" decel="10000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 calcmode="lin" valueType="num">
                                      <p:cBhvr>
                                        <p:cTn id="40" dur="500" fill="hold"/>
                                        <p:tgtEl>
                                          <p:spTgt spid="34"/>
                                        </p:tgtEl>
                                        <p:attrNameLst>
                                          <p:attrName>style.rotation</p:attrName>
                                        </p:attrNameLst>
                                      </p:cBhvr>
                                      <p:tavLst>
                                        <p:tav tm="0">
                                          <p:val>
                                            <p:fltVal val="360"/>
                                          </p:val>
                                        </p:tav>
                                        <p:tav tm="100000">
                                          <p:val>
                                            <p:fltVal val="0"/>
                                          </p:val>
                                        </p:tav>
                                      </p:tavLst>
                                    </p:anim>
                                    <p:animEffect transition="in" filter="fade">
                                      <p:cBhvr>
                                        <p:cTn id="41" dur="500"/>
                                        <p:tgtEl>
                                          <p:spTgt spid="34"/>
                                        </p:tgtEl>
                                      </p:cBhvr>
                                    </p:animEffect>
                                  </p:childTnLst>
                                </p:cTn>
                              </p:par>
                              <p:par>
                                <p:cTn id="42" presetID="45"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anim calcmode="lin" valueType="num">
                                      <p:cBhvr>
                                        <p:cTn id="45" dur="500" fill="hold"/>
                                        <p:tgtEl>
                                          <p:spTgt spid="34"/>
                                        </p:tgtEl>
                                        <p:attrNameLst>
                                          <p:attrName>ppt_w</p:attrName>
                                        </p:attrNameLst>
                                      </p:cBhvr>
                                      <p:tavLst>
                                        <p:tav tm="0" fmla="#ppt_w*sin(2.5*pi*$)">
                                          <p:val>
                                            <p:fltVal val="0"/>
                                          </p:val>
                                        </p:tav>
                                        <p:tav tm="100000">
                                          <p:val>
                                            <p:fltVal val="1"/>
                                          </p:val>
                                        </p:tav>
                                      </p:tavLst>
                                    </p:anim>
                                    <p:anim calcmode="lin" valueType="num">
                                      <p:cBhvr>
                                        <p:cTn id="46" dur="500" fill="hold"/>
                                        <p:tgtEl>
                                          <p:spTgt spid="34"/>
                                        </p:tgtEl>
                                        <p:attrNameLst>
                                          <p:attrName>ppt_h</p:attrName>
                                        </p:attrNameLst>
                                      </p:cBhvr>
                                      <p:tavLst>
                                        <p:tav tm="0">
                                          <p:val>
                                            <p:strVal val="#ppt_h"/>
                                          </p:val>
                                        </p:tav>
                                        <p:tav tm="100000">
                                          <p:val>
                                            <p:strVal val="#ppt_h"/>
                                          </p:val>
                                        </p:tav>
                                      </p:tavLst>
                                    </p:anim>
                                  </p:childTnLst>
                                </p:cTn>
                              </p:par>
                            </p:childTnLst>
                          </p:cTn>
                        </p:par>
                        <p:par>
                          <p:cTn id="47" fill="hold">
                            <p:stCondLst>
                              <p:cond delay="2800"/>
                            </p:stCondLst>
                            <p:childTnLst>
                              <p:par>
                                <p:cTn id="48" presetID="45" presetClass="entr" presetSubtype="0" fill="hold" grpId="0" nodeType="afterEffect">
                                  <p:stCondLst>
                                    <p:cond delay="0"/>
                                  </p:stCondLst>
                                  <p:iterate type="lt">
                                    <p:tmPct val="10000"/>
                                  </p:iterate>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anim calcmode="lin" valueType="num">
                                      <p:cBhvr>
                                        <p:cTn id="51" dur="500" fill="hold"/>
                                        <p:tgtEl>
                                          <p:spTgt spid="32"/>
                                        </p:tgtEl>
                                        <p:attrNameLst>
                                          <p:attrName>ppt_w</p:attrName>
                                        </p:attrNameLst>
                                      </p:cBhvr>
                                      <p:tavLst>
                                        <p:tav tm="0" fmla="#ppt_w*sin(2.5*pi*$)">
                                          <p:val>
                                            <p:fltVal val="0"/>
                                          </p:val>
                                        </p:tav>
                                        <p:tav tm="100000">
                                          <p:val>
                                            <p:fltVal val="1"/>
                                          </p:val>
                                        </p:tav>
                                      </p:tavLst>
                                    </p:anim>
                                    <p:anim calcmode="lin" valueType="num">
                                      <p:cBhvr>
                                        <p:cTn id="52" dur="500" fill="hold"/>
                                        <p:tgtEl>
                                          <p:spTgt spid="32"/>
                                        </p:tgtEl>
                                        <p:attrNameLst>
                                          <p:attrName>ppt_h</p:attrName>
                                        </p:attrNameLst>
                                      </p:cBhvr>
                                      <p:tavLst>
                                        <p:tav tm="0">
                                          <p:val>
                                            <p:strVal val="#ppt_h"/>
                                          </p:val>
                                        </p:tav>
                                        <p:tav tm="100000">
                                          <p:val>
                                            <p:strVal val="#ppt_h"/>
                                          </p:val>
                                        </p:tav>
                                      </p:tavLst>
                                    </p:anim>
                                  </p:childTnLst>
                                </p:cTn>
                              </p:par>
                            </p:childTnLst>
                          </p:cTn>
                        </p:par>
                        <p:par>
                          <p:cTn id="53" fill="hold">
                            <p:stCondLst>
                              <p:cond delay="3700"/>
                            </p:stCondLst>
                            <p:childTnLst>
                              <p:par>
                                <p:cTn id="54" presetID="49" presetClass="entr" presetSubtype="0" decel="10000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fltVal val="0"/>
                                          </p:val>
                                        </p:tav>
                                        <p:tav tm="100000">
                                          <p:val>
                                            <p:strVal val="#ppt_h"/>
                                          </p:val>
                                        </p:tav>
                                      </p:tavLst>
                                    </p:anim>
                                    <p:anim calcmode="lin" valueType="num">
                                      <p:cBhvr>
                                        <p:cTn id="58" dur="500" fill="hold"/>
                                        <p:tgtEl>
                                          <p:spTgt spid="44"/>
                                        </p:tgtEl>
                                        <p:attrNameLst>
                                          <p:attrName>style.rotation</p:attrName>
                                        </p:attrNameLst>
                                      </p:cBhvr>
                                      <p:tavLst>
                                        <p:tav tm="0">
                                          <p:val>
                                            <p:fltVal val="360"/>
                                          </p:val>
                                        </p:tav>
                                        <p:tav tm="100000">
                                          <p:val>
                                            <p:fltVal val="0"/>
                                          </p:val>
                                        </p:tav>
                                      </p:tavLst>
                                    </p:anim>
                                    <p:animEffect transition="in" filter="fade">
                                      <p:cBhvr>
                                        <p:cTn id="59" dur="500"/>
                                        <p:tgtEl>
                                          <p:spTgt spid="44"/>
                                        </p:tgtEl>
                                      </p:cBhvr>
                                    </p:animEffect>
                                  </p:childTnLst>
                                </p:cTn>
                              </p:par>
                              <p:par>
                                <p:cTn id="60" presetID="45" presetClass="entr" presetSubtype="0"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anim calcmode="lin" valueType="num">
                                      <p:cBhvr>
                                        <p:cTn id="63" dur="500" fill="hold"/>
                                        <p:tgtEl>
                                          <p:spTgt spid="44"/>
                                        </p:tgtEl>
                                        <p:attrNameLst>
                                          <p:attrName>ppt_w</p:attrName>
                                        </p:attrNameLst>
                                      </p:cBhvr>
                                      <p:tavLst>
                                        <p:tav tm="0" fmla="#ppt_w*sin(2.5*pi*$)">
                                          <p:val>
                                            <p:fltVal val="0"/>
                                          </p:val>
                                        </p:tav>
                                        <p:tav tm="100000">
                                          <p:val>
                                            <p:fltVal val="1"/>
                                          </p:val>
                                        </p:tav>
                                      </p:tavLst>
                                    </p:anim>
                                    <p:anim calcmode="lin" valueType="num">
                                      <p:cBhvr>
                                        <p:cTn id="64" dur="500" fill="hold"/>
                                        <p:tgtEl>
                                          <p:spTgt spid="44"/>
                                        </p:tgtEl>
                                        <p:attrNameLst>
                                          <p:attrName>ppt_h</p:attrName>
                                        </p:attrNameLst>
                                      </p:cBhvr>
                                      <p:tavLst>
                                        <p:tav tm="0">
                                          <p:val>
                                            <p:strVal val="#ppt_h"/>
                                          </p:val>
                                        </p:tav>
                                        <p:tav tm="100000">
                                          <p:val>
                                            <p:strVal val="#ppt_h"/>
                                          </p:val>
                                        </p:tav>
                                      </p:tavLst>
                                    </p:anim>
                                  </p:childTnLst>
                                </p:cTn>
                              </p:par>
                            </p:childTnLst>
                          </p:cTn>
                        </p:par>
                        <p:par>
                          <p:cTn id="65" fill="hold">
                            <p:stCondLst>
                              <p:cond delay="4200"/>
                            </p:stCondLst>
                            <p:childTnLst>
                              <p:par>
                                <p:cTn id="66" presetID="45" presetClass="entr" presetSubtype="0" fill="hold" grpId="0" nodeType="afterEffect">
                                  <p:stCondLst>
                                    <p:cond delay="0"/>
                                  </p:stCondLst>
                                  <p:iterate type="lt">
                                    <p:tmPct val="10000"/>
                                  </p:iterate>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anim calcmode="lin" valueType="num">
                                      <p:cBhvr>
                                        <p:cTn id="69" dur="500" fill="hold"/>
                                        <p:tgtEl>
                                          <p:spTgt spid="33"/>
                                        </p:tgtEl>
                                        <p:attrNameLst>
                                          <p:attrName>ppt_w</p:attrName>
                                        </p:attrNameLst>
                                      </p:cBhvr>
                                      <p:tavLst>
                                        <p:tav tm="0" fmla="#ppt_w*sin(2.5*pi*$)">
                                          <p:val>
                                            <p:fltVal val="0"/>
                                          </p:val>
                                        </p:tav>
                                        <p:tav tm="100000">
                                          <p:val>
                                            <p:fltVal val="1"/>
                                          </p:val>
                                        </p:tav>
                                      </p:tavLst>
                                    </p:anim>
                                    <p:anim calcmode="lin" valueType="num">
                                      <p:cBhvr>
                                        <p:cTn id="70"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31" grpId="0"/>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sp>
        <p:nvSpPr>
          <p:cNvPr id="83" name="文本框 13"/>
          <p:cNvSpPr txBox="1">
            <a:spLocks noChangeArrowheads="1"/>
          </p:cNvSpPr>
          <p:nvPr/>
        </p:nvSpPr>
        <p:spPr bwMode="auto">
          <a:xfrm>
            <a:off x="2665266" y="1058672"/>
            <a:ext cx="69044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smtClean="0">
                <a:solidFill>
                  <a:schemeClr val="bg1"/>
                </a:solidFill>
                <a:latin typeface="Microsoft YaHei" charset="0"/>
                <a:ea typeface="Microsoft YaHei" charset="0"/>
                <a:cs typeface="Microsoft YaHei" charset="0"/>
              </a:rPr>
              <a:t>传统物理</a:t>
            </a:r>
            <a:r>
              <a:rPr lang="zh-CN" altLang="en-US" sz="3200" dirty="0">
                <a:solidFill>
                  <a:schemeClr val="bg1"/>
                </a:solidFill>
                <a:latin typeface="Microsoft YaHei" charset="0"/>
                <a:ea typeface="Microsoft YaHei" charset="0"/>
                <a:cs typeface="Microsoft YaHei" charset="0"/>
              </a:rPr>
              <a:t>空间信息组织</a:t>
            </a:r>
            <a:r>
              <a:rPr lang="zh-CN" altLang="en-US" sz="3200" dirty="0" smtClean="0">
                <a:solidFill>
                  <a:schemeClr val="bg1"/>
                </a:solidFill>
                <a:latin typeface="Microsoft YaHei" charset="0"/>
                <a:ea typeface="Microsoft YaHei" charset="0"/>
                <a:cs typeface="Microsoft YaHei" charset="0"/>
              </a:rPr>
              <a:t>方式</a:t>
            </a:r>
            <a:r>
              <a:rPr lang="zh-CN" altLang="en-US" sz="2000" dirty="0" smtClean="0">
                <a:solidFill>
                  <a:schemeClr val="bg1"/>
                </a:solidFill>
                <a:latin typeface="Microsoft YaHei" charset="0"/>
                <a:ea typeface="Microsoft YaHei" charset="0"/>
                <a:cs typeface="Microsoft YaHei" charset="0"/>
              </a:rPr>
              <a:t>（按资源类型）</a:t>
            </a:r>
            <a:endParaRPr lang="zh-CN" altLang="en-US" sz="2000" dirty="0">
              <a:solidFill>
                <a:schemeClr val="bg1"/>
              </a:solidFill>
              <a:latin typeface="Microsoft YaHei" charset="0"/>
              <a:ea typeface="Microsoft YaHei" charset="0"/>
              <a:cs typeface="Microsoft YaHei" charset="0"/>
            </a:endParaRPr>
          </a:p>
        </p:txBody>
      </p:sp>
      <p:grpSp>
        <p:nvGrpSpPr>
          <p:cNvPr id="84" name="组 83"/>
          <p:cNvGrpSpPr/>
          <p:nvPr/>
        </p:nvGrpSpPr>
        <p:grpSpPr>
          <a:xfrm>
            <a:off x="5205879" y="2308038"/>
            <a:ext cx="1844295" cy="2409825"/>
            <a:chOff x="3663950" y="1339850"/>
            <a:chExt cx="1844295" cy="2409825"/>
          </a:xfrm>
        </p:grpSpPr>
        <p:grpSp>
          <p:nvGrpSpPr>
            <p:cNvPr id="85" name="组 84"/>
            <p:cNvGrpSpPr/>
            <p:nvPr/>
          </p:nvGrpSpPr>
          <p:grpSpPr>
            <a:xfrm>
              <a:off x="3669919" y="1519384"/>
              <a:ext cx="1838326" cy="2230291"/>
              <a:chOff x="3660775" y="1519384"/>
              <a:chExt cx="1838326" cy="2230291"/>
            </a:xfrm>
          </p:grpSpPr>
          <p:sp>
            <p:nvSpPr>
              <p:cNvPr id="89" name="矩形 88"/>
              <p:cNvSpPr/>
              <p:nvPr/>
            </p:nvSpPr>
            <p:spPr>
              <a:xfrm>
                <a:off x="3660775" y="1519384"/>
                <a:ext cx="1838325" cy="89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0" name="图片 89"/>
              <p:cNvPicPr>
                <a:picLocks noChangeAspect="1"/>
              </p:cNvPicPr>
              <p:nvPr/>
            </p:nvPicPr>
            <p:blipFill>
              <a:blip r:embed="rId3"/>
              <a:stretch>
                <a:fillRect/>
              </a:stretch>
            </p:blipFill>
            <p:spPr>
              <a:xfrm>
                <a:off x="3660883" y="2070100"/>
                <a:ext cx="1838218" cy="1679575"/>
              </a:xfrm>
              <a:prstGeom prst="rect">
                <a:avLst/>
              </a:prstGeom>
            </p:spPr>
          </p:pic>
        </p:grpSp>
        <p:grpSp>
          <p:nvGrpSpPr>
            <p:cNvPr id="86" name="组合 60"/>
            <p:cNvGrpSpPr/>
            <p:nvPr/>
          </p:nvGrpSpPr>
          <p:grpSpPr>
            <a:xfrm>
              <a:off x="3663950" y="1339850"/>
              <a:ext cx="1844294" cy="409575"/>
              <a:chOff x="638175" y="1428750"/>
              <a:chExt cx="1844294" cy="409575"/>
            </a:xfrm>
          </p:grpSpPr>
          <p:sp>
            <p:nvSpPr>
              <p:cNvPr id="87" name="矩形 86"/>
              <p:cNvSpPr/>
              <p:nvPr/>
            </p:nvSpPr>
            <p:spPr>
              <a:xfrm>
                <a:off x="638175" y="1428750"/>
                <a:ext cx="1844294" cy="40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8" name="文本框 13"/>
              <p:cNvSpPr txBox="1">
                <a:spLocks noChangeArrowheads="1"/>
              </p:cNvSpPr>
              <p:nvPr/>
            </p:nvSpPr>
            <p:spPr bwMode="auto">
              <a:xfrm>
                <a:off x="944495" y="1467276"/>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1600" smtClean="0">
                    <a:solidFill>
                      <a:prstClr val="white"/>
                    </a:solidFill>
                    <a:latin typeface="Microsoft YaHei" charset="0"/>
                    <a:ea typeface="Microsoft YaHei" charset="0"/>
                    <a:cs typeface="Microsoft YaHei" charset="0"/>
                  </a:rPr>
                  <a:t>报纸阅览区</a:t>
                </a:r>
                <a:endParaRPr lang="zh-CN" altLang="en-US" sz="1800" dirty="0">
                  <a:solidFill>
                    <a:prstClr val="white"/>
                  </a:solidFill>
                  <a:latin typeface="Microsoft YaHei" charset="0"/>
                  <a:ea typeface="Microsoft YaHei" charset="0"/>
                  <a:cs typeface="Microsoft YaHei" charset="0"/>
                </a:endParaRPr>
              </a:p>
            </p:txBody>
          </p:sp>
        </p:grpSp>
      </p:grpSp>
      <p:grpSp>
        <p:nvGrpSpPr>
          <p:cNvPr id="91" name="组 90"/>
          <p:cNvGrpSpPr/>
          <p:nvPr/>
        </p:nvGrpSpPr>
        <p:grpSpPr>
          <a:xfrm>
            <a:off x="2459914" y="2308038"/>
            <a:ext cx="1838325" cy="2409825"/>
            <a:chOff x="1616075" y="1339850"/>
            <a:chExt cx="1838325" cy="2409825"/>
          </a:xfrm>
        </p:grpSpPr>
        <p:grpSp>
          <p:nvGrpSpPr>
            <p:cNvPr id="92" name="组合 10"/>
            <p:cNvGrpSpPr/>
            <p:nvPr/>
          </p:nvGrpSpPr>
          <p:grpSpPr>
            <a:xfrm>
              <a:off x="1616075" y="1339850"/>
              <a:ext cx="1838325" cy="409575"/>
              <a:chOff x="638175" y="1428750"/>
              <a:chExt cx="1838325" cy="409575"/>
            </a:xfrm>
          </p:grpSpPr>
          <p:sp>
            <p:nvSpPr>
              <p:cNvPr id="94" name="矩形 93"/>
              <p:cNvSpPr/>
              <p:nvPr/>
            </p:nvSpPr>
            <p:spPr>
              <a:xfrm>
                <a:off x="638175" y="1428750"/>
                <a:ext cx="1838325" cy="4095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文本框 94"/>
              <p:cNvSpPr txBox="1">
                <a:spLocks noChangeArrowheads="1"/>
              </p:cNvSpPr>
              <p:nvPr/>
            </p:nvSpPr>
            <p:spPr bwMode="auto">
              <a:xfrm>
                <a:off x="931795" y="1467276"/>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1600" smtClean="0">
                    <a:latin typeface="Microsoft YaHei" charset="0"/>
                    <a:ea typeface="Microsoft YaHei" charset="0"/>
                    <a:cs typeface="Microsoft YaHei" charset="0"/>
                  </a:rPr>
                  <a:t>图书阅览区</a:t>
                </a:r>
                <a:endParaRPr lang="zh-CN" altLang="en-US" sz="1800" dirty="0">
                  <a:latin typeface="Microsoft YaHei" charset="0"/>
                  <a:ea typeface="Microsoft YaHei" charset="0"/>
                  <a:cs typeface="Microsoft YaHei" charset="0"/>
                </a:endParaRPr>
              </a:p>
            </p:txBody>
          </p:sp>
        </p:grpSp>
        <p:pic>
          <p:nvPicPr>
            <p:cNvPr id="93" name="图片 92"/>
            <p:cNvPicPr>
              <a:picLocks noChangeAspect="1"/>
            </p:cNvPicPr>
            <p:nvPr/>
          </p:nvPicPr>
          <p:blipFill rotWithShape="1">
            <a:blip r:embed="rId4"/>
            <a:srcRect l="-1" r="34588"/>
            <a:stretch/>
          </p:blipFill>
          <p:spPr>
            <a:xfrm>
              <a:off x="1622044" y="1749425"/>
              <a:ext cx="1832356" cy="2000250"/>
            </a:xfrm>
            <a:prstGeom prst="rect">
              <a:avLst/>
            </a:prstGeom>
          </p:spPr>
        </p:pic>
      </p:grpSp>
      <p:grpSp>
        <p:nvGrpSpPr>
          <p:cNvPr id="96" name="组 95"/>
          <p:cNvGrpSpPr/>
          <p:nvPr/>
        </p:nvGrpSpPr>
        <p:grpSpPr>
          <a:xfrm>
            <a:off x="7963782" y="2308038"/>
            <a:ext cx="1838325" cy="2409825"/>
            <a:chOff x="5748020" y="1339850"/>
            <a:chExt cx="1838325" cy="2409825"/>
          </a:xfrm>
        </p:grpSpPr>
        <p:grpSp>
          <p:nvGrpSpPr>
            <p:cNvPr id="97" name="组合 63"/>
            <p:cNvGrpSpPr/>
            <p:nvPr/>
          </p:nvGrpSpPr>
          <p:grpSpPr>
            <a:xfrm>
              <a:off x="5748020" y="1339850"/>
              <a:ext cx="1838325" cy="409575"/>
              <a:chOff x="638175" y="1428750"/>
              <a:chExt cx="1838325" cy="409575"/>
            </a:xfrm>
          </p:grpSpPr>
          <p:sp>
            <p:nvSpPr>
              <p:cNvPr id="99" name="矩形 98"/>
              <p:cNvSpPr/>
              <p:nvPr/>
            </p:nvSpPr>
            <p:spPr>
              <a:xfrm>
                <a:off x="638175" y="1428750"/>
                <a:ext cx="1838325" cy="409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文本框 13"/>
              <p:cNvSpPr txBox="1">
                <a:spLocks noChangeArrowheads="1"/>
              </p:cNvSpPr>
              <p:nvPr/>
            </p:nvSpPr>
            <p:spPr bwMode="auto">
              <a:xfrm>
                <a:off x="957195" y="1467276"/>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1600" smtClean="0">
                    <a:latin typeface="Microsoft YaHei" charset="0"/>
                    <a:ea typeface="Microsoft YaHei" charset="0"/>
                    <a:cs typeface="Microsoft YaHei" charset="0"/>
                  </a:rPr>
                  <a:t>期刊阅览区</a:t>
                </a:r>
                <a:endParaRPr lang="zh-CN" altLang="en-US" sz="1800" dirty="0">
                  <a:latin typeface="Microsoft YaHei" charset="0"/>
                  <a:ea typeface="Microsoft YaHei" charset="0"/>
                  <a:cs typeface="Microsoft YaHei" charset="0"/>
                </a:endParaRPr>
              </a:p>
            </p:txBody>
          </p:sp>
        </p:grpSp>
        <p:pic>
          <p:nvPicPr>
            <p:cNvPr id="98" name="图片 97"/>
            <p:cNvPicPr>
              <a:picLocks noChangeAspect="1"/>
            </p:cNvPicPr>
            <p:nvPr/>
          </p:nvPicPr>
          <p:blipFill rotWithShape="1">
            <a:blip r:embed="rId5"/>
            <a:srcRect b="8960"/>
            <a:stretch/>
          </p:blipFill>
          <p:spPr>
            <a:xfrm>
              <a:off x="5751194" y="1749425"/>
              <a:ext cx="1835151" cy="2000250"/>
            </a:xfrm>
            <a:prstGeom prst="rect">
              <a:avLst/>
            </a:prstGeom>
          </p:spPr>
        </p:pic>
      </p:grpSp>
    </p:spTree>
    <p:extLst>
      <p:ext uri="{BB962C8B-B14F-4D97-AF65-F5344CB8AC3E}">
        <p14:creationId xmlns:p14="http://schemas.microsoft.com/office/powerpoint/2010/main" val="189253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dissolve">
                                          <p:cBhvr>
                                            <p:cTn id="7" dur="500"/>
                                            <p:tgtEl>
                                              <p:spTgt spid="83"/>
                                            </p:tgtEl>
                                          </p:cBhvr>
                                        </p:animEffect>
                                      </p:childTnLst>
                                    </p:cTn>
                                  </p:par>
                                  <p:par>
                                    <p:cTn id="8" presetID="2" presetClass="entr" presetSubtype="1" fill="hold" nodeType="withEffect" p14:presetBounceEnd="28000">
                                      <p:stCondLst>
                                        <p:cond delay="0"/>
                                      </p:stCondLst>
                                      <p:childTnLst>
                                        <p:set>
                                          <p:cBhvr>
                                            <p:cTn id="9" dur="1" fill="hold">
                                              <p:stCondLst>
                                                <p:cond delay="0"/>
                                              </p:stCondLst>
                                            </p:cTn>
                                            <p:tgtEl>
                                              <p:spTgt spid="91"/>
                                            </p:tgtEl>
                                            <p:attrNameLst>
                                              <p:attrName>style.visibility</p:attrName>
                                            </p:attrNameLst>
                                          </p:cBhvr>
                                          <p:to>
                                            <p:strVal val="visible"/>
                                          </p:to>
                                        </p:set>
                                        <p:anim calcmode="lin" valueType="num" p14:bounceEnd="28000">
                                          <p:cBhvr additive="base">
                                            <p:cTn id="10" dur="500" fill="hold"/>
                                            <p:tgtEl>
                                              <p:spTgt spid="91"/>
                                            </p:tgtEl>
                                            <p:attrNameLst>
                                              <p:attrName>ppt_x</p:attrName>
                                            </p:attrNameLst>
                                          </p:cBhvr>
                                          <p:tavLst>
                                            <p:tav tm="0">
                                              <p:val>
                                                <p:strVal val="#ppt_x"/>
                                              </p:val>
                                            </p:tav>
                                            <p:tav tm="100000">
                                              <p:val>
                                                <p:strVal val="#ppt_x"/>
                                              </p:val>
                                            </p:tav>
                                          </p:tavLst>
                                        </p:anim>
                                        <p:anim calcmode="lin" valueType="num" p14:bounceEnd="28000">
                                          <p:cBhvr additive="base">
                                            <p:cTn id="11" dur="500" fill="hold"/>
                                            <p:tgtEl>
                                              <p:spTgt spid="91"/>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14:presetBounceEnd="28000">
                                      <p:stCondLst>
                                        <p:cond delay="0"/>
                                      </p:stCondLst>
                                      <p:childTnLst>
                                        <p:set>
                                          <p:cBhvr>
                                            <p:cTn id="13" dur="1" fill="hold">
                                              <p:stCondLst>
                                                <p:cond delay="0"/>
                                              </p:stCondLst>
                                            </p:cTn>
                                            <p:tgtEl>
                                              <p:spTgt spid="84"/>
                                            </p:tgtEl>
                                            <p:attrNameLst>
                                              <p:attrName>style.visibility</p:attrName>
                                            </p:attrNameLst>
                                          </p:cBhvr>
                                          <p:to>
                                            <p:strVal val="visible"/>
                                          </p:to>
                                        </p:set>
                                        <p:anim calcmode="lin" valueType="num" p14:bounceEnd="28000">
                                          <p:cBhvr additive="base">
                                            <p:cTn id="14" dur="500" fill="hold"/>
                                            <p:tgtEl>
                                              <p:spTgt spid="84"/>
                                            </p:tgtEl>
                                            <p:attrNameLst>
                                              <p:attrName>ppt_x</p:attrName>
                                            </p:attrNameLst>
                                          </p:cBhvr>
                                          <p:tavLst>
                                            <p:tav tm="0">
                                              <p:val>
                                                <p:strVal val="#ppt_x"/>
                                              </p:val>
                                            </p:tav>
                                            <p:tav tm="100000">
                                              <p:val>
                                                <p:strVal val="#ppt_x"/>
                                              </p:val>
                                            </p:tav>
                                          </p:tavLst>
                                        </p:anim>
                                        <p:anim calcmode="lin" valueType="num" p14:bounceEnd="28000">
                                          <p:cBhvr additive="base">
                                            <p:cTn id="15" dur="500" fill="hold"/>
                                            <p:tgtEl>
                                              <p:spTgt spid="84"/>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28000">
                                      <p:stCondLst>
                                        <p:cond delay="0"/>
                                      </p:stCondLst>
                                      <p:childTnLst>
                                        <p:set>
                                          <p:cBhvr>
                                            <p:cTn id="17" dur="1" fill="hold">
                                              <p:stCondLst>
                                                <p:cond delay="0"/>
                                              </p:stCondLst>
                                            </p:cTn>
                                            <p:tgtEl>
                                              <p:spTgt spid="96"/>
                                            </p:tgtEl>
                                            <p:attrNameLst>
                                              <p:attrName>style.visibility</p:attrName>
                                            </p:attrNameLst>
                                          </p:cBhvr>
                                          <p:to>
                                            <p:strVal val="visible"/>
                                          </p:to>
                                        </p:set>
                                        <p:anim calcmode="lin" valueType="num" p14:bounceEnd="28000">
                                          <p:cBhvr additive="base">
                                            <p:cTn id="18" dur="500" fill="hold"/>
                                            <p:tgtEl>
                                              <p:spTgt spid="96"/>
                                            </p:tgtEl>
                                            <p:attrNameLst>
                                              <p:attrName>ppt_x</p:attrName>
                                            </p:attrNameLst>
                                          </p:cBhvr>
                                          <p:tavLst>
                                            <p:tav tm="0">
                                              <p:val>
                                                <p:strVal val="#ppt_x"/>
                                              </p:val>
                                            </p:tav>
                                            <p:tav tm="100000">
                                              <p:val>
                                                <p:strVal val="#ppt_x"/>
                                              </p:val>
                                            </p:tav>
                                          </p:tavLst>
                                        </p:anim>
                                        <p:anim calcmode="lin" valueType="num" p14:bounceEnd="28000">
                                          <p:cBhvr additive="base">
                                            <p:cTn id="19" dur="500" fill="hold"/>
                                            <p:tgtEl>
                                              <p:spTgt spid="9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dissolve">
                                          <p:cBhvr>
                                            <p:cTn id="7" dur="500"/>
                                            <p:tgtEl>
                                              <p:spTgt spid="83"/>
                                            </p:tgtEl>
                                          </p:cBhvr>
                                        </p:animEffect>
                                      </p:childTnLst>
                                    </p:cTn>
                                  </p:par>
                                  <p:par>
                                    <p:cTn id="8" presetID="2" presetClass="entr" presetSubtype="1"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 calcmode="lin" valueType="num">
                                          <p:cBhvr additive="base">
                                            <p:cTn id="10" dur="500" fill="hold"/>
                                            <p:tgtEl>
                                              <p:spTgt spid="91"/>
                                            </p:tgtEl>
                                            <p:attrNameLst>
                                              <p:attrName>ppt_x</p:attrName>
                                            </p:attrNameLst>
                                          </p:cBhvr>
                                          <p:tavLst>
                                            <p:tav tm="0">
                                              <p:val>
                                                <p:strVal val="#ppt_x"/>
                                              </p:val>
                                            </p:tav>
                                            <p:tav tm="100000">
                                              <p:val>
                                                <p:strVal val="#ppt_x"/>
                                              </p:val>
                                            </p:tav>
                                          </p:tavLst>
                                        </p:anim>
                                        <p:anim calcmode="lin" valueType="num">
                                          <p:cBhvr additive="base">
                                            <p:cTn id="11" dur="500" fill="hold"/>
                                            <p:tgtEl>
                                              <p:spTgt spid="91"/>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 calcmode="lin" valueType="num">
                                          <p:cBhvr additive="base">
                                            <p:cTn id="14" dur="500" fill="hold"/>
                                            <p:tgtEl>
                                              <p:spTgt spid="84"/>
                                            </p:tgtEl>
                                            <p:attrNameLst>
                                              <p:attrName>ppt_x</p:attrName>
                                            </p:attrNameLst>
                                          </p:cBhvr>
                                          <p:tavLst>
                                            <p:tav tm="0">
                                              <p:val>
                                                <p:strVal val="#ppt_x"/>
                                              </p:val>
                                            </p:tav>
                                            <p:tav tm="100000">
                                              <p:val>
                                                <p:strVal val="#ppt_x"/>
                                              </p:val>
                                            </p:tav>
                                          </p:tavLst>
                                        </p:anim>
                                        <p:anim calcmode="lin" valueType="num">
                                          <p:cBhvr additive="base">
                                            <p:cTn id="15" dur="500" fill="hold"/>
                                            <p:tgtEl>
                                              <p:spTgt spid="84"/>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96"/>
                                            </p:tgtEl>
                                            <p:attrNameLst>
                                              <p:attrName>style.visibility</p:attrName>
                                            </p:attrNameLst>
                                          </p:cBhvr>
                                          <p:to>
                                            <p:strVal val="visible"/>
                                          </p:to>
                                        </p:set>
                                        <p:anim calcmode="lin" valueType="num">
                                          <p:cBhvr additive="base">
                                            <p:cTn id="18" dur="500" fill="hold"/>
                                            <p:tgtEl>
                                              <p:spTgt spid="96"/>
                                            </p:tgtEl>
                                            <p:attrNameLst>
                                              <p:attrName>ppt_x</p:attrName>
                                            </p:attrNameLst>
                                          </p:cBhvr>
                                          <p:tavLst>
                                            <p:tav tm="0">
                                              <p:val>
                                                <p:strVal val="#ppt_x"/>
                                              </p:val>
                                            </p:tav>
                                            <p:tav tm="100000">
                                              <p:val>
                                                <p:strVal val="#ppt_x"/>
                                              </p:val>
                                            </p:tav>
                                          </p:tavLst>
                                        </p:anim>
                                        <p:anim calcmode="lin" valueType="num">
                                          <p:cBhvr additive="base">
                                            <p:cTn id="19" dur="500" fill="hold"/>
                                            <p:tgtEl>
                                              <p:spTgt spid="9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3669895" y="800920"/>
            <a:ext cx="1012122" cy="1012122"/>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4340479" y="974156"/>
            <a:ext cx="3512458" cy="586186"/>
          </a:xfrm>
          <a:prstGeom prst="rect">
            <a:avLst/>
          </a:prstGeom>
          <a:noFill/>
          <a:effectLst>
            <a:innerShdw blurRad="114300">
              <a:prstClr val="black"/>
            </a:innerShdw>
          </a:effectLst>
        </p:spPr>
        <p:txBody>
          <a:bodyPr wrap="square" rtlCol="0">
            <a:spAutoFit/>
          </a:bodyPr>
          <a:lstStyle/>
          <a:p>
            <a:pPr algn="ctr"/>
            <a:r>
              <a:rPr lang="zh-CN" altLang="en-US" sz="3209" b="1" dirty="0">
                <a:solidFill>
                  <a:prstClr val="white"/>
                </a:solidFill>
                <a:ea typeface="微软雅黑" panose="020B0503020204020204" pitchFamily="34" charset="-122"/>
                <a:sym typeface="Arial" panose="020B0604020202020204" pitchFamily="34" charset="0"/>
              </a:rPr>
              <a:t>图书馆三大要素</a:t>
            </a:r>
            <a:endParaRPr lang="zh-CN" altLang="en-US" sz="3209" b="1" dirty="0">
              <a:solidFill>
                <a:prstClr val="white"/>
              </a:solidFill>
              <a:ea typeface="微软雅黑" panose="020B0503020204020204" pitchFamily="34" charset="-122"/>
            </a:endParaRPr>
          </a:p>
        </p:txBody>
      </p:sp>
      <p:sp>
        <p:nvSpPr>
          <p:cNvPr id="17" name="Rectangle 3"/>
          <p:cNvSpPr/>
          <p:nvPr/>
        </p:nvSpPr>
        <p:spPr>
          <a:xfrm>
            <a:off x="0" y="5294838"/>
            <a:ext cx="12192000" cy="96082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D10D5F"/>
              </a:solidFill>
            </a:endParaRPr>
          </a:p>
        </p:txBody>
      </p:sp>
      <p:sp>
        <p:nvSpPr>
          <p:cNvPr id="21" name="文本框 20"/>
          <p:cNvSpPr txBox="1"/>
          <p:nvPr/>
        </p:nvSpPr>
        <p:spPr>
          <a:xfrm>
            <a:off x="2208067" y="3545959"/>
            <a:ext cx="2666092" cy="640945"/>
          </a:xfrm>
          <a:prstGeom prst="rect">
            <a:avLst/>
          </a:prstGeom>
          <a:noFill/>
          <a:effectLst>
            <a:innerShdw blurRad="114300">
              <a:prstClr val="black"/>
            </a:innerShdw>
          </a:effectLst>
        </p:spPr>
        <p:txBody>
          <a:bodyPr wrap="square" rtlCol="0">
            <a:spAutoFit/>
          </a:bodyPr>
          <a:lstStyle/>
          <a:p>
            <a:pPr algn="ctr"/>
            <a:r>
              <a:rPr lang="zh-CN" altLang="en-US" sz="3565" dirty="0">
                <a:solidFill>
                  <a:prstClr val="white"/>
                </a:solidFill>
                <a:ea typeface="微软雅黑" panose="020B0503020204020204" pitchFamily="34" charset="-122"/>
                <a:sym typeface="Arial" panose="020B0604020202020204" pitchFamily="34" charset="0"/>
              </a:rPr>
              <a:t>资源</a:t>
            </a:r>
            <a:endParaRPr lang="en-US" altLang="zh-CN" sz="2852" dirty="0">
              <a:solidFill>
                <a:prstClr val="white"/>
              </a:solidFill>
              <a:ea typeface="华文细黑" panose="02010600040101010101" pitchFamily="2" charset="-122"/>
              <a:cs typeface="宋体" charset="-122"/>
              <a:sym typeface="+mn-lt"/>
            </a:endParaRPr>
          </a:p>
        </p:txBody>
      </p:sp>
      <p:sp>
        <p:nvSpPr>
          <p:cNvPr id="22" name="文本框 21"/>
          <p:cNvSpPr txBox="1"/>
          <p:nvPr/>
        </p:nvSpPr>
        <p:spPr>
          <a:xfrm>
            <a:off x="7202237" y="3556492"/>
            <a:ext cx="2666092" cy="640945"/>
          </a:xfrm>
          <a:prstGeom prst="rect">
            <a:avLst/>
          </a:prstGeom>
          <a:noFill/>
          <a:effectLst>
            <a:innerShdw blurRad="114300">
              <a:prstClr val="black"/>
            </a:innerShdw>
          </a:effectLst>
        </p:spPr>
        <p:txBody>
          <a:bodyPr wrap="square" rtlCol="0">
            <a:spAutoFit/>
          </a:bodyPr>
          <a:lstStyle/>
          <a:p>
            <a:pPr algn="ctr"/>
            <a:r>
              <a:rPr lang="zh-CN" altLang="en-US" sz="3565">
                <a:solidFill>
                  <a:prstClr val="white"/>
                </a:solidFill>
                <a:ea typeface="微软雅黑" panose="020B0503020204020204" pitchFamily="34" charset="-122"/>
                <a:sym typeface="Arial" panose="020B0604020202020204" pitchFamily="34" charset="0"/>
              </a:rPr>
              <a:t>服务</a:t>
            </a:r>
            <a:endParaRPr lang="en-US" altLang="zh-CN" sz="2852" dirty="0">
              <a:solidFill>
                <a:prstClr val="white"/>
              </a:solidFill>
              <a:ea typeface="华文细黑" panose="02010600040101010101" pitchFamily="2" charset="-122"/>
              <a:cs typeface="宋体" charset="-122"/>
              <a:sym typeface="+mn-lt"/>
            </a:endParaRPr>
          </a:p>
        </p:txBody>
      </p:sp>
      <p:sp>
        <p:nvSpPr>
          <p:cNvPr id="29" name="文本框 28"/>
          <p:cNvSpPr txBox="1"/>
          <p:nvPr/>
        </p:nvSpPr>
        <p:spPr>
          <a:xfrm>
            <a:off x="4763662" y="3930188"/>
            <a:ext cx="2666092" cy="640945"/>
          </a:xfrm>
          <a:prstGeom prst="rect">
            <a:avLst/>
          </a:prstGeom>
          <a:noFill/>
          <a:effectLst>
            <a:innerShdw blurRad="114300">
              <a:prstClr val="black"/>
            </a:innerShdw>
          </a:effectLst>
        </p:spPr>
        <p:txBody>
          <a:bodyPr wrap="square" rtlCol="0">
            <a:spAutoFit/>
          </a:bodyPr>
          <a:lstStyle/>
          <a:p>
            <a:pPr algn="ctr"/>
            <a:r>
              <a:rPr lang="zh-CN" altLang="en-US" sz="3565" dirty="0">
                <a:solidFill>
                  <a:prstClr val="white"/>
                </a:solidFill>
                <a:ea typeface="微软雅黑" panose="020B0503020204020204" pitchFamily="34" charset="-122"/>
                <a:sym typeface="Arial" panose="020B0604020202020204" pitchFamily="34" charset="0"/>
              </a:rPr>
              <a:t>空间</a:t>
            </a:r>
            <a:endParaRPr lang="en-US" altLang="zh-CN" sz="2852" dirty="0">
              <a:solidFill>
                <a:prstClr val="white"/>
              </a:solidFill>
              <a:ea typeface="华文细黑" panose="02010600040101010101" pitchFamily="2" charset="-122"/>
              <a:cs typeface="宋体" charset="-122"/>
              <a:sym typeface="+mn-lt"/>
            </a:endParaRPr>
          </a:p>
        </p:txBody>
      </p:sp>
      <p:grpSp>
        <p:nvGrpSpPr>
          <p:cNvPr id="30" name="组合 22"/>
          <p:cNvGrpSpPr/>
          <p:nvPr/>
        </p:nvGrpSpPr>
        <p:grpSpPr>
          <a:xfrm>
            <a:off x="5325500" y="2250893"/>
            <a:ext cx="1572752" cy="1572752"/>
            <a:chOff x="2046150" y="2317804"/>
            <a:chExt cx="838023" cy="838023"/>
          </a:xfrm>
        </p:grpSpPr>
        <p:sp>
          <p:nvSpPr>
            <p:cNvPr id="31" name="Oval 39"/>
            <p:cNvSpPr/>
            <p:nvPr/>
          </p:nvSpPr>
          <p:spPr>
            <a:xfrm>
              <a:off x="2046150" y="2317804"/>
              <a:ext cx="838023" cy="838023"/>
            </a:xfrm>
            <a:prstGeom prst="ellipse">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32" name="Freeform 83"/>
            <p:cNvSpPr>
              <a:spLocks noEditPoints="1"/>
            </p:cNvSpPr>
            <p:nvPr/>
          </p:nvSpPr>
          <p:spPr bwMode="auto">
            <a:xfrm>
              <a:off x="2335725" y="2542661"/>
              <a:ext cx="258872" cy="388308"/>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 name="组 1"/>
          <p:cNvGrpSpPr/>
          <p:nvPr/>
        </p:nvGrpSpPr>
        <p:grpSpPr>
          <a:xfrm>
            <a:off x="3127181" y="2617905"/>
            <a:ext cx="838023" cy="838023"/>
            <a:chOff x="3508714" y="2518947"/>
            <a:chExt cx="940266" cy="940266"/>
          </a:xfrm>
        </p:grpSpPr>
        <p:sp>
          <p:nvSpPr>
            <p:cNvPr id="24" name="Oval 39"/>
            <p:cNvSpPr/>
            <p:nvPr/>
          </p:nvSpPr>
          <p:spPr>
            <a:xfrm>
              <a:off x="3508714" y="2518947"/>
              <a:ext cx="940266" cy="940266"/>
            </a:xfrm>
            <a:prstGeom prst="ellipse">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33" name="组合 14"/>
            <p:cNvGrpSpPr/>
            <p:nvPr/>
          </p:nvGrpSpPr>
          <p:grpSpPr>
            <a:xfrm>
              <a:off x="3672927" y="2737818"/>
              <a:ext cx="602314" cy="522816"/>
              <a:chOff x="8311167" y="3271817"/>
              <a:chExt cx="602314" cy="522816"/>
            </a:xfrm>
            <a:solidFill>
              <a:schemeClr val="bg1"/>
            </a:solidFill>
          </p:grpSpPr>
          <p:sp>
            <p:nvSpPr>
              <p:cNvPr id="34" name="Freeform 25"/>
              <p:cNvSpPr>
                <a:spLocks/>
              </p:cNvSpPr>
              <p:nvPr/>
            </p:nvSpPr>
            <p:spPr bwMode="auto">
              <a:xfrm>
                <a:off x="8463616" y="3357862"/>
                <a:ext cx="295545" cy="68275"/>
              </a:xfrm>
              <a:custGeom>
                <a:avLst/>
                <a:gdLst>
                  <a:gd name="T0" fmla="*/ 1392 w 1392"/>
                  <a:gd name="T1" fmla="*/ 174 h 319"/>
                  <a:gd name="T2" fmla="*/ 1247 w 1392"/>
                  <a:gd name="T3" fmla="*/ 319 h 319"/>
                  <a:gd name="T4" fmla="*/ 145 w 1392"/>
                  <a:gd name="T5" fmla="*/ 319 h 319"/>
                  <a:gd name="T6" fmla="*/ 0 w 1392"/>
                  <a:gd name="T7" fmla="*/ 174 h 319"/>
                  <a:gd name="T8" fmla="*/ 0 w 1392"/>
                  <a:gd name="T9" fmla="*/ 145 h 319"/>
                  <a:gd name="T10" fmla="*/ 145 w 1392"/>
                  <a:gd name="T11" fmla="*/ 0 h 319"/>
                  <a:gd name="T12" fmla="*/ 1247 w 1392"/>
                  <a:gd name="T13" fmla="*/ 0 h 319"/>
                  <a:gd name="T14" fmla="*/ 1392 w 1392"/>
                  <a:gd name="T15" fmla="*/ 145 h 319"/>
                  <a:gd name="T16" fmla="*/ 1392 w 1392"/>
                  <a:gd name="T17" fmla="*/ 17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 h="319">
                    <a:moveTo>
                      <a:pt x="1392" y="174"/>
                    </a:moveTo>
                    <a:cubicBezTo>
                      <a:pt x="1392" y="254"/>
                      <a:pt x="1327" y="319"/>
                      <a:pt x="1247" y="319"/>
                    </a:cubicBezTo>
                    <a:lnTo>
                      <a:pt x="145" y="319"/>
                    </a:lnTo>
                    <a:cubicBezTo>
                      <a:pt x="65" y="319"/>
                      <a:pt x="0" y="254"/>
                      <a:pt x="0" y="174"/>
                    </a:cubicBezTo>
                    <a:lnTo>
                      <a:pt x="0" y="145"/>
                    </a:lnTo>
                    <a:cubicBezTo>
                      <a:pt x="0" y="65"/>
                      <a:pt x="65" y="0"/>
                      <a:pt x="145" y="0"/>
                    </a:cubicBezTo>
                    <a:lnTo>
                      <a:pt x="1247" y="0"/>
                    </a:lnTo>
                    <a:cubicBezTo>
                      <a:pt x="1327" y="0"/>
                      <a:pt x="1392" y="65"/>
                      <a:pt x="1392" y="145"/>
                    </a:cubicBezTo>
                    <a:lnTo>
                      <a:pt x="1392" y="174"/>
                    </a:lnTo>
                    <a:close/>
                  </a:path>
                </a:pathLst>
              </a:custGeom>
              <a:grpFill/>
              <a:ln w="0">
                <a:noFill/>
                <a:prstDash val="solid"/>
                <a:round/>
                <a:headEnd/>
                <a:tailEnd/>
              </a:ln>
            </p:spPr>
            <p:txBody>
              <a:bodyPr vert="horz" wrap="square" lIns="81497" tIns="40748" rIns="81497" bIns="40748" numCol="1" anchor="t" anchorCtr="0" compatLnSpc="1">
                <a:prstTxWarp prst="textNoShape">
                  <a:avLst/>
                </a:prstTxWarp>
              </a:bodyPr>
              <a:lstStyle/>
              <a:p>
                <a:endParaRPr lang="th-TH" sz="1604"/>
              </a:p>
            </p:txBody>
          </p:sp>
          <p:sp>
            <p:nvSpPr>
              <p:cNvPr id="35" name="Freeform 26"/>
              <p:cNvSpPr>
                <a:spLocks/>
              </p:cNvSpPr>
              <p:nvPr/>
            </p:nvSpPr>
            <p:spPr bwMode="auto">
              <a:xfrm>
                <a:off x="8463616" y="3271817"/>
                <a:ext cx="295545" cy="67339"/>
              </a:xfrm>
              <a:custGeom>
                <a:avLst/>
                <a:gdLst>
                  <a:gd name="T0" fmla="*/ 1392 w 1392"/>
                  <a:gd name="T1" fmla="*/ 174 h 319"/>
                  <a:gd name="T2" fmla="*/ 1247 w 1392"/>
                  <a:gd name="T3" fmla="*/ 319 h 319"/>
                  <a:gd name="T4" fmla="*/ 145 w 1392"/>
                  <a:gd name="T5" fmla="*/ 319 h 319"/>
                  <a:gd name="T6" fmla="*/ 0 w 1392"/>
                  <a:gd name="T7" fmla="*/ 174 h 319"/>
                  <a:gd name="T8" fmla="*/ 0 w 1392"/>
                  <a:gd name="T9" fmla="*/ 145 h 319"/>
                  <a:gd name="T10" fmla="*/ 145 w 1392"/>
                  <a:gd name="T11" fmla="*/ 0 h 319"/>
                  <a:gd name="T12" fmla="*/ 1247 w 1392"/>
                  <a:gd name="T13" fmla="*/ 0 h 319"/>
                  <a:gd name="T14" fmla="*/ 1392 w 1392"/>
                  <a:gd name="T15" fmla="*/ 145 h 319"/>
                  <a:gd name="T16" fmla="*/ 1392 w 1392"/>
                  <a:gd name="T17" fmla="*/ 17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2" h="319">
                    <a:moveTo>
                      <a:pt x="1392" y="174"/>
                    </a:moveTo>
                    <a:cubicBezTo>
                      <a:pt x="1392" y="254"/>
                      <a:pt x="1327" y="319"/>
                      <a:pt x="1247" y="319"/>
                    </a:cubicBezTo>
                    <a:lnTo>
                      <a:pt x="145" y="319"/>
                    </a:lnTo>
                    <a:cubicBezTo>
                      <a:pt x="65" y="319"/>
                      <a:pt x="0" y="254"/>
                      <a:pt x="0" y="174"/>
                    </a:cubicBezTo>
                    <a:lnTo>
                      <a:pt x="0" y="145"/>
                    </a:lnTo>
                    <a:cubicBezTo>
                      <a:pt x="0" y="65"/>
                      <a:pt x="65" y="0"/>
                      <a:pt x="145" y="0"/>
                    </a:cubicBezTo>
                    <a:lnTo>
                      <a:pt x="1247" y="0"/>
                    </a:lnTo>
                    <a:cubicBezTo>
                      <a:pt x="1327" y="0"/>
                      <a:pt x="1392" y="65"/>
                      <a:pt x="1392" y="145"/>
                    </a:cubicBezTo>
                    <a:lnTo>
                      <a:pt x="1392" y="174"/>
                    </a:lnTo>
                    <a:close/>
                  </a:path>
                </a:pathLst>
              </a:custGeom>
              <a:grpFill/>
              <a:ln w="0">
                <a:noFill/>
                <a:prstDash val="solid"/>
                <a:round/>
                <a:headEnd/>
                <a:tailEnd/>
              </a:ln>
            </p:spPr>
            <p:txBody>
              <a:bodyPr vert="horz" wrap="square" lIns="81497" tIns="40748" rIns="81497" bIns="40748" numCol="1" anchor="t" anchorCtr="0" compatLnSpc="1">
                <a:prstTxWarp prst="textNoShape">
                  <a:avLst/>
                </a:prstTxWarp>
              </a:bodyPr>
              <a:lstStyle/>
              <a:p>
                <a:endParaRPr lang="th-TH" sz="1604"/>
              </a:p>
            </p:txBody>
          </p:sp>
          <p:sp>
            <p:nvSpPr>
              <p:cNvPr id="36" name="Freeform 27"/>
              <p:cNvSpPr>
                <a:spLocks/>
              </p:cNvSpPr>
              <p:nvPr/>
            </p:nvSpPr>
            <p:spPr bwMode="auto">
              <a:xfrm>
                <a:off x="8311167" y="3472900"/>
                <a:ext cx="602314" cy="321733"/>
              </a:xfrm>
              <a:custGeom>
                <a:avLst/>
                <a:gdLst>
                  <a:gd name="T0" fmla="*/ 56 w 2836"/>
                  <a:gd name="T1" fmla="*/ 247 h 1516"/>
                  <a:gd name="T2" fmla="*/ 761 w 2836"/>
                  <a:gd name="T3" fmla="*/ 952 h 1516"/>
                  <a:gd name="T4" fmla="*/ 932 w 2836"/>
                  <a:gd name="T5" fmla="*/ 1027 h 1516"/>
                  <a:gd name="T6" fmla="*/ 2188 w 2836"/>
                  <a:gd name="T7" fmla="*/ 1027 h 1516"/>
                  <a:gd name="T8" fmla="*/ 2336 w 2836"/>
                  <a:gd name="T9" fmla="*/ 1089 h 1516"/>
                  <a:gd name="T10" fmla="*/ 2713 w 2836"/>
                  <a:gd name="T11" fmla="*/ 1477 h 1516"/>
                  <a:gd name="T12" fmla="*/ 2784 w 2836"/>
                  <a:gd name="T13" fmla="*/ 1516 h 1516"/>
                  <a:gd name="T14" fmla="*/ 2836 w 2836"/>
                  <a:gd name="T15" fmla="*/ 1426 h 1516"/>
                  <a:gd name="T16" fmla="*/ 2836 w 2836"/>
                  <a:gd name="T17" fmla="*/ 1031 h 1516"/>
                  <a:gd name="T18" fmla="*/ 2775 w 2836"/>
                  <a:gd name="T19" fmla="*/ 882 h 1516"/>
                  <a:gd name="T20" fmla="*/ 2535 w 2836"/>
                  <a:gd name="T21" fmla="*/ 631 h 1516"/>
                  <a:gd name="T22" fmla="*/ 2149 w 2836"/>
                  <a:gd name="T23" fmla="*/ 245 h 1516"/>
                  <a:gd name="T24" fmla="*/ 2040 w 2836"/>
                  <a:gd name="T25" fmla="*/ 196 h 1516"/>
                  <a:gd name="T26" fmla="*/ 1018 w 2836"/>
                  <a:gd name="T27" fmla="*/ 196 h 1516"/>
                  <a:gd name="T28" fmla="*/ 873 w 2836"/>
                  <a:gd name="T29" fmla="*/ 342 h 1516"/>
                  <a:gd name="T30" fmla="*/ 1018 w 2836"/>
                  <a:gd name="T31" fmla="*/ 487 h 1516"/>
                  <a:gd name="T32" fmla="*/ 1734 w 2836"/>
                  <a:gd name="T33" fmla="*/ 487 h 1516"/>
                  <a:gd name="T34" fmla="*/ 1811 w 2836"/>
                  <a:gd name="T35" fmla="*/ 563 h 1516"/>
                  <a:gd name="T36" fmla="*/ 782 w 2836"/>
                  <a:gd name="T37" fmla="*/ 563 h 1516"/>
                  <a:gd name="T38" fmla="*/ 262 w 2836"/>
                  <a:gd name="T39" fmla="*/ 42 h 1516"/>
                  <a:gd name="T40" fmla="*/ 159 w 2836"/>
                  <a:gd name="T41" fmla="*/ 0 h 1516"/>
                  <a:gd name="T42" fmla="*/ 56 w 2836"/>
                  <a:gd name="T43" fmla="*/ 42 h 1516"/>
                  <a:gd name="T44" fmla="*/ 56 w 2836"/>
                  <a:gd name="T45" fmla="*/ 247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36" h="1516">
                    <a:moveTo>
                      <a:pt x="56" y="247"/>
                    </a:moveTo>
                    <a:lnTo>
                      <a:pt x="761" y="952"/>
                    </a:lnTo>
                    <a:cubicBezTo>
                      <a:pt x="803" y="998"/>
                      <a:pt x="864" y="1027"/>
                      <a:pt x="932" y="1027"/>
                    </a:cubicBezTo>
                    <a:lnTo>
                      <a:pt x="2188" y="1027"/>
                    </a:lnTo>
                    <a:cubicBezTo>
                      <a:pt x="2236" y="1027"/>
                      <a:pt x="2302" y="1055"/>
                      <a:pt x="2336" y="1089"/>
                    </a:cubicBezTo>
                    <a:lnTo>
                      <a:pt x="2713" y="1477"/>
                    </a:lnTo>
                    <a:cubicBezTo>
                      <a:pt x="2740" y="1503"/>
                      <a:pt x="2764" y="1516"/>
                      <a:pt x="2784" y="1516"/>
                    </a:cubicBezTo>
                    <a:cubicBezTo>
                      <a:pt x="2816" y="1516"/>
                      <a:pt x="2836" y="1485"/>
                      <a:pt x="2836" y="1426"/>
                    </a:cubicBezTo>
                    <a:lnTo>
                      <a:pt x="2836" y="1031"/>
                    </a:lnTo>
                    <a:cubicBezTo>
                      <a:pt x="2836" y="983"/>
                      <a:pt x="2809" y="916"/>
                      <a:pt x="2775" y="882"/>
                    </a:cubicBezTo>
                    <a:lnTo>
                      <a:pt x="2535" y="631"/>
                    </a:lnTo>
                    <a:lnTo>
                      <a:pt x="2149" y="245"/>
                    </a:lnTo>
                    <a:cubicBezTo>
                      <a:pt x="2121" y="216"/>
                      <a:pt x="2083" y="196"/>
                      <a:pt x="2040" y="196"/>
                    </a:cubicBezTo>
                    <a:lnTo>
                      <a:pt x="1018" y="196"/>
                    </a:lnTo>
                    <a:cubicBezTo>
                      <a:pt x="938" y="196"/>
                      <a:pt x="873" y="261"/>
                      <a:pt x="873" y="342"/>
                    </a:cubicBezTo>
                    <a:cubicBezTo>
                      <a:pt x="873" y="422"/>
                      <a:pt x="938" y="487"/>
                      <a:pt x="1018" y="487"/>
                    </a:cubicBezTo>
                    <a:lnTo>
                      <a:pt x="1734" y="487"/>
                    </a:lnTo>
                    <a:lnTo>
                      <a:pt x="1811" y="563"/>
                    </a:lnTo>
                    <a:lnTo>
                      <a:pt x="782" y="563"/>
                    </a:lnTo>
                    <a:lnTo>
                      <a:pt x="262" y="42"/>
                    </a:lnTo>
                    <a:cubicBezTo>
                      <a:pt x="233" y="14"/>
                      <a:pt x="196" y="0"/>
                      <a:pt x="159" y="0"/>
                    </a:cubicBezTo>
                    <a:cubicBezTo>
                      <a:pt x="122" y="0"/>
                      <a:pt x="85" y="14"/>
                      <a:pt x="56" y="42"/>
                    </a:cubicBezTo>
                    <a:cubicBezTo>
                      <a:pt x="0" y="99"/>
                      <a:pt x="0" y="191"/>
                      <a:pt x="56" y="247"/>
                    </a:cubicBezTo>
                    <a:close/>
                  </a:path>
                </a:pathLst>
              </a:custGeom>
              <a:grpFill/>
              <a:ln w="0">
                <a:noFill/>
                <a:prstDash val="solid"/>
                <a:round/>
                <a:headEnd/>
                <a:tailEnd/>
              </a:ln>
            </p:spPr>
            <p:txBody>
              <a:bodyPr vert="horz" wrap="square" lIns="81497" tIns="40748" rIns="81497" bIns="40748" numCol="1" anchor="t" anchorCtr="0" compatLnSpc="1">
                <a:prstTxWarp prst="textNoShape">
                  <a:avLst/>
                </a:prstTxWarp>
              </a:bodyPr>
              <a:lstStyle/>
              <a:p>
                <a:endParaRPr lang="th-TH" sz="1604"/>
              </a:p>
            </p:txBody>
          </p:sp>
          <p:sp>
            <p:nvSpPr>
              <p:cNvPr id="37" name="Freeform 28"/>
              <p:cNvSpPr>
                <a:spLocks/>
              </p:cNvSpPr>
              <p:nvPr/>
            </p:nvSpPr>
            <p:spPr bwMode="auto">
              <a:xfrm>
                <a:off x="8463616" y="3444842"/>
                <a:ext cx="295545" cy="99139"/>
              </a:xfrm>
              <a:custGeom>
                <a:avLst/>
                <a:gdLst>
                  <a:gd name="T0" fmla="*/ 68 w 1392"/>
                  <a:gd name="T1" fmla="*/ 470 h 470"/>
                  <a:gd name="T2" fmla="*/ 299 w 1392"/>
                  <a:gd name="T3" fmla="*/ 242 h 470"/>
                  <a:gd name="T4" fmla="*/ 1321 w 1392"/>
                  <a:gd name="T5" fmla="*/ 242 h 470"/>
                  <a:gd name="T6" fmla="*/ 1392 w 1392"/>
                  <a:gd name="T7" fmla="*/ 254 h 470"/>
                  <a:gd name="T8" fmla="*/ 1392 w 1392"/>
                  <a:gd name="T9" fmla="*/ 145 h 470"/>
                  <a:gd name="T10" fmla="*/ 1247 w 1392"/>
                  <a:gd name="T11" fmla="*/ 0 h 470"/>
                  <a:gd name="T12" fmla="*/ 145 w 1392"/>
                  <a:gd name="T13" fmla="*/ 0 h 470"/>
                  <a:gd name="T14" fmla="*/ 0 w 1392"/>
                  <a:gd name="T15" fmla="*/ 145 h 470"/>
                  <a:gd name="T16" fmla="*/ 0 w 1392"/>
                  <a:gd name="T17" fmla="*/ 348 h 470"/>
                  <a:gd name="T18" fmla="*/ 68 w 1392"/>
                  <a:gd name="T19"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2" h="470">
                    <a:moveTo>
                      <a:pt x="68" y="470"/>
                    </a:moveTo>
                    <a:cubicBezTo>
                      <a:pt x="70" y="344"/>
                      <a:pt x="173" y="242"/>
                      <a:pt x="299" y="242"/>
                    </a:cubicBezTo>
                    <a:lnTo>
                      <a:pt x="1321" y="242"/>
                    </a:lnTo>
                    <a:cubicBezTo>
                      <a:pt x="1346" y="242"/>
                      <a:pt x="1370" y="246"/>
                      <a:pt x="1392" y="254"/>
                    </a:cubicBezTo>
                    <a:lnTo>
                      <a:pt x="1392" y="145"/>
                    </a:lnTo>
                    <a:cubicBezTo>
                      <a:pt x="1392" y="65"/>
                      <a:pt x="1327" y="0"/>
                      <a:pt x="1247" y="0"/>
                    </a:cubicBezTo>
                    <a:lnTo>
                      <a:pt x="145" y="0"/>
                    </a:lnTo>
                    <a:cubicBezTo>
                      <a:pt x="65" y="0"/>
                      <a:pt x="0" y="65"/>
                      <a:pt x="0" y="145"/>
                    </a:cubicBezTo>
                    <a:lnTo>
                      <a:pt x="0" y="348"/>
                    </a:lnTo>
                    <a:cubicBezTo>
                      <a:pt x="0" y="399"/>
                      <a:pt x="27" y="444"/>
                      <a:pt x="68" y="470"/>
                    </a:cubicBezTo>
                    <a:close/>
                  </a:path>
                </a:pathLst>
              </a:custGeom>
              <a:grpFill/>
              <a:ln w="0">
                <a:noFill/>
                <a:prstDash val="solid"/>
                <a:round/>
                <a:headEnd/>
                <a:tailEnd/>
              </a:ln>
            </p:spPr>
            <p:txBody>
              <a:bodyPr vert="horz" wrap="square" lIns="81497" tIns="40748" rIns="81497" bIns="40748" numCol="1" anchor="t" anchorCtr="0" compatLnSpc="1">
                <a:prstTxWarp prst="textNoShape">
                  <a:avLst/>
                </a:prstTxWarp>
              </a:bodyPr>
              <a:lstStyle/>
              <a:p>
                <a:endParaRPr lang="th-TH" sz="1604"/>
              </a:p>
            </p:txBody>
          </p:sp>
        </p:grpSp>
      </p:grpSp>
      <p:grpSp>
        <p:nvGrpSpPr>
          <p:cNvPr id="3" name="组 2"/>
          <p:cNvGrpSpPr/>
          <p:nvPr/>
        </p:nvGrpSpPr>
        <p:grpSpPr>
          <a:xfrm>
            <a:off x="8116272" y="2578485"/>
            <a:ext cx="838023" cy="838023"/>
            <a:chOff x="9106500" y="2474718"/>
            <a:chExt cx="940266" cy="940266"/>
          </a:xfrm>
        </p:grpSpPr>
        <p:sp>
          <p:nvSpPr>
            <p:cNvPr id="27" name="Oval 39"/>
            <p:cNvSpPr/>
            <p:nvPr/>
          </p:nvSpPr>
          <p:spPr>
            <a:xfrm>
              <a:off x="9106500" y="2474718"/>
              <a:ext cx="940266" cy="940266"/>
            </a:xfrm>
            <a:prstGeom prst="ellipse">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38" name="Freeform 135"/>
            <p:cNvSpPr>
              <a:spLocks noEditPoints="1"/>
            </p:cNvSpPr>
            <p:nvPr/>
          </p:nvSpPr>
          <p:spPr bwMode="auto">
            <a:xfrm>
              <a:off x="9330272" y="2699249"/>
              <a:ext cx="492717" cy="461532"/>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81497" tIns="40748" rIns="81497" bIns="40748" numCol="1" anchor="t" anchorCtr="0" compatLnSpc="1">
              <a:prstTxWarp prst="textNoShape">
                <a:avLst/>
              </a:prstTxWarp>
            </a:bodyPr>
            <a:lstStyle/>
            <a:p>
              <a:endParaRPr lang="en-US" sz="1604"/>
            </a:p>
          </p:txBody>
        </p:sp>
      </p:grpSp>
    </p:spTree>
    <p:extLst>
      <p:ext uri="{BB962C8B-B14F-4D97-AF65-F5344CB8AC3E}">
        <p14:creationId xmlns:p14="http://schemas.microsoft.com/office/powerpoint/2010/main" val="90257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750"/>
                                        <p:tgtEl>
                                          <p:spTgt spid="1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par>
                          <p:cTn id="14" fill="hold">
                            <p:stCondLst>
                              <p:cond delay="75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7" grpId="0" animBg="1"/>
      <p:bldP spid="21" grpId="0"/>
      <p:bldP spid="22"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126" y="2209324"/>
            <a:ext cx="8117784" cy="3550459"/>
          </a:xfrm>
          <a:prstGeom prst="rect">
            <a:avLst/>
          </a:prstGeom>
        </p:spPr>
      </p:pic>
      <p:pic>
        <p:nvPicPr>
          <p:cNvPr id="21" name="图片 20"/>
          <p:cNvPicPr>
            <a:picLocks noChangeAspect="1"/>
          </p:cNvPicPr>
          <p:nvPr/>
        </p:nvPicPr>
        <p:blipFill>
          <a:blip r:embed="rId4"/>
          <a:stretch>
            <a:fillRect/>
          </a:stretch>
        </p:blipFill>
        <p:spPr>
          <a:xfrm>
            <a:off x="2443256" y="926959"/>
            <a:ext cx="4194775" cy="959636"/>
          </a:xfrm>
          <a:prstGeom prst="rect">
            <a:avLst/>
          </a:prstGeom>
        </p:spPr>
      </p:pic>
    </p:spTree>
    <p:extLst>
      <p:ext uri="{BB962C8B-B14F-4D97-AF65-F5344CB8AC3E}">
        <p14:creationId xmlns:p14="http://schemas.microsoft.com/office/powerpoint/2010/main" val="181380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0000"/>
          </a:schemeClr>
        </a:solidFill>
        <a:effectLst/>
      </p:bgPr>
    </p:bg>
    <p:spTree>
      <p:nvGrpSpPr>
        <p:cNvPr id="1" name=""/>
        <p:cNvGrpSpPr/>
        <p:nvPr/>
      </p:nvGrpSpPr>
      <p:grpSpPr>
        <a:xfrm>
          <a:off x="0" y="0"/>
          <a:ext cx="0" cy="0"/>
          <a:chOff x="0" y="0"/>
          <a:chExt cx="0" cy="0"/>
        </a:xfrm>
      </p:grpSpPr>
      <p:sp>
        <p:nvSpPr>
          <p:cNvPr id="7" name="文本框 13"/>
          <p:cNvSpPr txBox="1">
            <a:spLocks noChangeArrowheads="1"/>
          </p:cNvSpPr>
          <p:nvPr/>
        </p:nvSpPr>
        <p:spPr bwMode="auto">
          <a:xfrm>
            <a:off x="5528622" y="2587214"/>
            <a:ext cx="508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914377" fontAlgn="base">
              <a:spcBef>
                <a:spcPct val="0"/>
              </a:spcBef>
              <a:spcAft>
                <a:spcPct val="0"/>
              </a:spcAft>
            </a:pPr>
            <a:r>
              <a:rPr lang="zh-CN" altLang="en-US" sz="3200" dirty="0">
                <a:solidFill>
                  <a:prstClr val="black">
                    <a:lumMod val="85000"/>
                    <a:lumOff val="15000"/>
                  </a:prstClr>
                </a:solidFill>
                <a:latin typeface="Microsoft YaHei" charset="0"/>
                <a:ea typeface="Microsoft YaHei" charset="0"/>
                <a:cs typeface="Microsoft YaHei" charset="0"/>
              </a:rPr>
              <a:t>苹果的创新</a:t>
            </a:r>
          </a:p>
          <a:p>
            <a:pPr defTabSz="914377" fontAlgn="base">
              <a:spcBef>
                <a:spcPct val="0"/>
              </a:spcBef>
              <a:spcAft>
                <a:spcPct val="0"/>
              </a:spcAft>
            </a:pPr>
            <a:r>
              <a:rPr lang="zh-CN" altLang="en-US" sz="3200" dirty="0">
                <a:solidFill>
                  <a:prstClr val="black">
                    <a:lumMod val="85000"/>
                    <a:lumOff val="15000"/>
                  </a:prstClr>
                </a:solidFill>
                <a:latin typeface="Microsoft YaHei" charset="0"/>
                <a:ea typeface="Microsoft YaHei" charset="0"/>
                <a:cs typeface="Microsoft YaHei" charset="0"/>
              </a:rPr>
              <a:t>将各种软件服务统一为</a:t>
            </a:r>
            <a:r>
              <a:rPr lang="en-US" altLang="zh-CN" sz="3200" dirty="0">
                <a:solidFill>
                  <a:prstClr val="black">
                    <a:lumMod val="85000"/>
                    <a:lumOff val="15000"/>
                  </a:prstClr>
                </a:solidFill>
                <a:latin typeface="Microsoft YaHei" charset="0"/>
                <a:ea typeface="Microsoft YaHei" charset="0"/>
                <a:cs typeface="Microsoft YaHei" charset="0"/>
              </a:rPr>
              <a:t>APP</a:t>
            </a:r>
            <a:endParaRPr lang="zh-CN" altLang="en-US" sz="3200" dirty="0">
              <a:solidFill>
                <a:prstClr val="black">
                  <a:lumMod val="85000"/>
                  <a:lumOff val="15000"/>
                </a:prstClr>
              </a:solidFill>
              <a:latin typeface="Microsoft YaHei" charset="0"/>
              <a:ea typeface="Microsoft YaHei" charset="0"/>
              <a:cs typeface="Microsoft YaHei" charset="0"/>
            </a:endParaRPr>
          </a:p>
        </p:txBody>
      </p:sp>
      <p:pic>
        <p:nvPicPr>
          <p:cNvPr id="3" name="图片 2"/>
          <p:cNvPicPr>
            <a:picLocks noChangeAspect="1"/>
          </p:cNvPicPr>
          <p:nvPr/>
        </p:nvPicPr>
        <p:blipFill>
          <a:blip r:embed="rId3"/>
          <a:stretch>
            <a:fillRect/>
          </a:stretch>
        </p:blipFill>
        <p:spPr>
          <a:xfrm>
            <a:off x="2290688" y="1899684"/>
            <a:ext cx="2455045" cy="2130237"/>
          </a:xfrm>
          <a:prstGeom prst="rect">
            <a:avLst/>
          </a:prstGeom>
        </p:spPr>
      </p:pic>
    </p:spTree>
    <p:extLst>
      <p:ext uri="{BB962C8B-B14F-4D97-AF65-F5344CB8AC3E}">
        <p14:creationId xmlns:p14="http://schemas.microsoft.com/office/powerpoint/2010/main" val="137738613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t="-1" r="-6863" b="64553"/>
          <a:stretch/>
        </p:blipFill>
        <p:spPr>
          <a:xfrm rot="10800000">
            <a:off x="3561017" y="1942098"/>
            <a:ext cx="362871" cy="810486"/>
          </a:xfrm>
          <a:prstGeom prst="rect">
            <a:avLst/>
          </a:prstGeom>
        </p:spPr>
      </p:pic>
      <p:pic>
        <p:nvPicPr>
          <p:cNvPr id="85" name="图片 84"/>
          <p:cNvPicPr>
            <a:picLocks noChangeAspect="1"/>
          </p:cNvPicPr>
          <p:nvPr/>
        </p:nvPicPr>
        <p:blipFill rotWithShape="1">
          <a:blip r:embed="rId3"/>
          <a:srcRect t="-1" r="-6863" b="64553"/>
          <a:stretch/>
        </p:blipFill>
        <p:spPr>
          <a:xfrm rot="13599678">
            <a:off x="4298122" y="2191527"/>
            <a:ext cx="362871" cy="810486"/>
          </a:xfrm>
          <a:prstGeom prst="rect">
            <a:avLst/>
          </a:prstGeom>
        </p:spPr>
      </p:pic>
      <p:pic>
        <p:nvPicPr>
          <p:cNvPr id="86" name="图片 85"/>
          <p:cNvPicPr>
            <a:picLocks noChangeAspect="1"/>
          </p:cNvPicPr>
          <p:nvPr/>
        </p:nvPicPr>
        <p:blipFill rotWithShape="1">
          <a:blip r:embed="rId3"/>
          <a:srcRect t="-1" r="-6863" b="64553"/>
          <a:stretch/>
        </p:blipFill>
        <p:spPr>
          <a:xfrm>
            <a:off x="3579384" y="4048929"/>
            <a:ext cx="362871" cy="810486"/>
          </a:xfrm>
          <a:prstGeom prst="rect">
            <a:avLst/>
          </a:prstGeom>
        </p:spPr>
      </p:pic>
      <p:pic>
        <p:nvPicPr>
          <p:cNvPr id="87" name="图片 86"/>
          <p:cNvPicPr>
            <a:picLocks noChangeAspect="1"/>
          </p:cNvPicPr>
          <p:nvPr/>
        </p:nvPicPr>
        <p:blipFill rotWithShape="1">
          <a:blip r:embed="rId3"/>
          <a:srcRect t="-1" r="-6863" b="64553"/>
          <a:stretch/>
        </p:blipFill>
        <p:spPr>
          <a:xfrm rot="8088384">
            <a:off x="2861302" y="2281759"/>
            <a:ext cx="362871" cy="810486"/>
          </a:xfrm>
          <a:prstGeom prst="rect">
            <a:avLst/>
          </a:prstGeom>
        </p:spPr>
      </p:pic>
      <p:pic>
        <p:nvPicPr>
          <p:cNvPr id="88" name="图片 87"/>
          <p:cNvPicPr>
            <a:picLocks noChangeAspect="1"/>
          </p:cNvPicPr>
          <p:nvPr/>
        </p:nvPicPr>
        <p:blipFill rotWithShape="1">
          <a:blip r:embed="rId3"/>
          <a:srcRect t="-1" r="-6863" b="64553"/>
          <a:stretch/>
        </p:blipFill>
        <p:spPr>
          <a:xfrm rot="16200000">
            <a:off x="4664861" y="2956530"/>
            <a:ext cx="362871" cy="810486"/>
          </a:xfrm>
          <a:prstGeom prst="rect">
            <a:avLst/>
          </a:prstGeom>
        </p:spPr>
      </p:pic>
      <p:pic>
        <p:nvPicPr>
          <p:cNvPr id="89" name="图片 88"/>
          <p:cNvPicPr>
            <a:picLocks noChangeAspect="1"/>
          </p:cNvPicPr>
          <p:nvPr/>
        </p:nvPicPr>
        <p:blipFill rotWithShape="1">
          <a:blip r:embed="rId3"/>
          <a:srcRect t="-1" r="-6863" b="64553"/>
          <a:stretch/>
        </p:blipFill>
        <p:spPr>
          <a:xfrm rot="5400000">
            <a:off x="2581073" y="2988554"/>
            <a:ext cx="362871" cy="810486"/>
          </a:xfrm>
          <a:prstGeom prst="rect">
            <a:avLst/>
          </a:prstGeom>
        </p:spPr>
      </p:pic>
      <p:pic>
        <p:nvPicPr>
          <p:cNvPr id="90" name="图片 89"/>
          <p:cNvPicPr>
            <a:picLocks noChangeAspect="1"/>
          </p:cNvPicPr>
          <p:nvPr/>
        </p:nvPicPr>
        <p:blipFill rotWithShape="1">
          <a:blip r:embed="rId3"/>
          <a:srcRect t="-1" r="-6863" b="64553"/>
          <a:stretch/>
        </p:blipFill>
        <p:spPr>
          <a:xfrm rot="18657410">
            <a:off x="4398415" y="3667798"/>
            <a:ext cx="362871" cy="810486"/>
          </a:xfrm>
          <a:prstGeom prst="rect">
            <a:avLst/>
          </a:prstGeom>
        </p:spPr>
      </p:pic>
      <p:pic>
        <p:nvPicPr>
          <p:cNvPr id="91" name="图片 90"/>
          <p:cNvPicPr>
            <a:picLocks noChangeAspect="1"/>
          </p:cNvPicPr>
          <p:nvPr/>
        </p:nvPicPr>
        <p:blipFill rotWithShape="1">
          <a:blip r:embed="rId3"/>
          <a:srcRect t="-1" r="-6863" b="64553"/>
          <a:stretch/>
        </p:blipFill>
        <p:spPr>
          <a:xfrm rot="2589306">
            <a:off x="2867146" y="3675825"/>
            <a:ext cx="362871" cy="810486"/>
          </a:xfrm>
          <a:prstGeom prst="rect">
            <a:avLst/>
          </a:prstGeom>
        </p:spPr>
      </p:pic>
      <p:grpSp>
        <p:nvGrpSpPr>
          <p:cNvPr id="109" name="组合 108"/>
          <p:cNvGrpSpPr/>
          <p:nvPr/>
        </p:nvGrpSpPr>
        <p:grpSpPr>
          <a:xfrm>
            <a:off x="6948495" y="2591282"/>
            <a:ext cx="1078281" cy="1078281"/>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2" name="文本框 71"/>
          <p:cNvSpPr txBox="1"/>
          <p:nvPr/>
        </p:nvSpPr>
        <p:spPr>
          <a:xfrm>
            <a:off x="3172181" y="1011027"/>
            <a:ext cx="1172463" cy="400110"/>
          </a:xfrm>
          <a:prstGeom prst="rect">
            <a:avLst/>
          </a:prstGeom>
          <a:noFill/>
          <a:effectLst>
            <a:innerShdw blurRad="114300">
              <a:prstClr val="black"/>
            </a:innerShdw>
          </a:effectLst>
        </p:spPr>
        <p:txBody>
          <a:bodyPr wrap="square" rtlCol="0">
            <a:spAutoFit/>
          </a:bodyPr>
          <a:lstStyle/>
          <a:p>
            <a:pPr algn="ctr"/>
            <a:r>
              <a:rPr lang="zh-CN" altLang="en-US" sz="2000" dirty="0">
                <a:solidFill>
                  <a:prstClr val="white"/>
                </a:solidFill>
                <a:ea typeface="微软雅黑" panose="020B0503020204020204" pitchFamily="34" charset="-122"/>
                <a:sym typeface="Arial" panose="020B0604020202020204" pitchFamily="34" charset="0"/>
              </a:rPr>
              <a:t>图书</a:t>
            </a:r>
            <a:endParaRPr lang="en-US" altLang="zh-CN" sz="1400" dirty="0">
              <a:solidFill>
                <a:prstClr val="white"/>
              </a:solidFill>
              <a:ea typeface="华文细黑" panose="02010600040101010101" pitchFamily="2" charset="-122"/>
              <a:cs typeface="宋体" charset="-122"/>
              <a:sym typeface="+mn-lt"/>
            </a:endParaRPr>
          </a:p>
        </p:txBody>
      </p:sp>
      <p:grpSp>
        <p:nvGrpSpPr>
          <p:cNvPr id="10" name="组 9"/>
          <p:cNvGrpSpPr/>
          <p:nvPr/>
        </p:nvGrpSpPr>
        <p:grpSpPr>
          <a:xfrm>
            <a:off x="3106311" y="2793881"/>
            <a:ext cx="1333790" cy="1176089"/>
            <a:chOff x="3106311" y="2793881"/>
            <a:chExt cx="1333790" cy="1176089"/>
          </a:xfrm>
        </p:grpSpPr>
        <p:sp>
          <p:nvSpPr>
            <p:cNvPr id="23" name="Oval 20558"/>
            <p:cNvSpPr/>
            <p:nvPr/>
          </p:nvSpPr>
          <p:spPr>
            <a:xfrm>
              <a:off x="3216687" y="2793881"/>
              <a:ext cx="1176089" cy="1176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sp>
          <p:nvSpPr>
            <p:cNvPr id="123" name="文本框 122"/>
            <p:cNvSpPr txBox="1"/>
            <p:nvPr/>
          </p:nvSpPr>
          <p:spPr>
            <a:xfrm>
              <a:off x="3106311" y="3106675"/>
              <a:ext cx="1333790" cy="523220"/>
            </a:xfrm>
            <a:prstGeom prst="rect">
              <a:avLst/>
            </a:prstGeom>
            <a:noFill/>
            <a:effectLst>
              <a:innerShdw blurRad="114300">
                <a:prstClr val="black"/>
              </a:innerShdw>
            </a:effectLst>
          </p:spPr>
          <p:txBody>
            <a:bodyPr wrap="square" rtlCol="0">
              <a:spAutoFit/>
            </a:bodyPr>
            <a:lstStyle/>
            <a:p>
              <a:pPr algn="ctr"/>
              <a:r>
                <a:rPr lang="zh-CN" altLang="en-US" sz="2800" b="1">
                  <a:solidFill>
                    <a:srgbClr val="1A306C"/>
                  </a:solidFill>
                  <a:ea typeface="微软雅黑" panose="020B0503020204020204" pitchFamily="34" charset="-122"/>
                  <a:sym typeface="Arial" panose="020B0604020202020204" pitchFamily="34" charset="0"/>
                </a:rPr>
                <a:t>专题</a:t>
              </a:r>
              <a:endParaRPr lang="zh-CN" altLang="en-US" sz="2800" b="1" dirty="0">
                <a:solidFill>
                  <a:srgbClr val="1A306C"/>
                </a:solidFill>
                <a:ea typeface="微软雅黑" panose="020B0503020204020204" pitchFamily="34" charset="-122"/>
              </a:endParaRPr>
            </a:p>
          </p:txBody>
        </p:sp>
      </p:grpSp>
      <p:sp>
        <p:nvSpPr>
          <p:cNvPr id="76" name="文本框 75"/>
          <p:cNvSpPr txBox="1"/>
          <p:nvPr/>
        </p:nvSpPr>
        <p:spPr>
          <a:xfrm>
            <a:off x="7790252" y="2552443"/>
            <a:ext cx="3821879" cy="1189556"/>
          </a:xfrm>
          <a:prstGeom prst="rect">
            <a:avLst/>
          </a:prstGeom>
          <a:noFill/>
          <a:effectLst>
            <a:innerShdw blurRad="114300">
              <a:prstClr val="black"/>
            </a:innerShdw>
          </a:effectLst>
        </p:spPr>
        <p:txBody>
          <a:bodyPr wrap="square" rtlCol="0">
            <a:spAutoFit/>
          </a:bodyPr>
          <a:lstStyle/>
          <a:p>
            <a:pPr algn="ctr"/>
            <a:r>
              <a:rPr lang="zh-CN" altLang="en-US" sz="3565" b="1" dirty="0">
                <a:solidFill>
                  <a:prstClr val="white"/>
                </a:solidFill>
                <a:ea typeface="微软雅黑" panose="020B0503020204020204" pitchFamily="34" charset="-122"/>
                <a:sym typeface="Arial" panose="020B0604020202020204" pitchFamily="34" charset="0"/>
              </a:rPr>
              <a:t>专题是知识空间</a:t>
            </a:r>
            <a:endParaRPr lang="en-US" altLang="zh-CN" sz="3565" b="1" dirty="0">
              <a:solidFill>
                <a:prstClr val="white"/>
              </a:solidFill>
              <a:ea typeface="微软雅黑" panose="020B0503020204020204" pitchFamily="34" charset="-122"/>
              <a:sym typeface="Arial" panose="020B0604020202020204" pitchFamily="34" charset="0"/>
            </a:endParaRPr>
          </a:p>
          <a:p>
            <a:pPr algn="ctr"/>
            <a:r>
              <a:rPr lang="zh-CN" altLang="en-US" sz="3565" b="1" dirty="0">
                <a:solidFill>
                  <a:prstClr val="white"/>
                </a:solidFill>
                <a:ea typeface="微软雅黑" panose="020B0503020204020204" pitchFamily="34" charset="-122"/>
                <a:sym typeface="Arial" panose="020B0604020202020204" pitchFamily="34" charset="0"/>
              </a:rPr>
              <a:t>的基本组织单元</a:t>
            </a:r>
            <a:endParaRPr lang="zh-CN" altLang="en-US" sz="3565" b="1" dirty="0">
              <a:solidFill>
                <a:prstClr val="white"/>
              </a:solidFill>
              <a:ea typeface="微软雅黑" panose="020B0503020204020204" pitchFamily="34" charset="-122"/>
            </a:endParaRPr>
          </a:p>
        </p:txBody>
      </p:sp>
      <p:sp>
        <p:nvSpPr>
          <p:cNvPr id="77" name="文本框 76"/>
          <p:cNvSpPr txBox="1"/>
          <p:nvPr/>
        </p:nvSpPr>
        <p:spPr>
          <a:xfrm>
            <a:off x="5466483" y="3170355"/>
            <a:ext cx="1172463" cy="400110"/>
          </a:xfrm>
          <a:prstGeom prst="rect">
            <a:avLst/>
          </a:prstGeom>
          <a:noFill/>
          <a:effectLst>
            <a:innerShdw blurRad="114300">
              <a:prstClr val="black"/>
            </a:innerShdw>
          </a:effectLst>
        </p:spPr>
        <p:txBody>
          <a:bodyPr wrap="square" rtlCol="0">
            <a:spAutoFit/>
          </a:bodyPr>
          <a:lstStyle/>
          <a:p>
            <a:pPr algn="ctr"/>
            <a:r>
              <a:rPr lang="zh-CN" altLang="en-US" sz="2000" dirty="0">
                <a:solidFill>
                  <a:prstClr val="white"/>
                </a:solidFill>
                <a:ea typeface="微软雅黑" panose="020B0503020204020204" pitchFamily="34" charset="-122"/>
                <a:sym typeface="Arial" panose="020B0604020202020204" pitchFamily="34" charset="0"/>
              </a:rPr>
              <a:t>报纸</a:t>
            </a:r>
            <a:endParaRPr lang="en-US" altLang="zh-CN" sz="1400" dirty="0">
              <a:solidFill>
                <a:prstClr val="white"/>
              </a:solidFill>
              <a:ea typeface="华文细黑" panose="02010600040101010101" pitchFamily="2" charset="-122"/>
              <a:cs typeface="宋体" charset="-122"/>
              <a:sym typeface="+mn-lt"/>
            </a:endParaRPr>
          </a:p>
        </p:txBody>
      </p:sp>
      <p:sp>
        <p:nvSpPr>
          <p:cNvPr id="78" name="文本框 77"/>
          <p:cNvSpPr txBox="1"/>
          <p:nvPr/>
        </p:nvSpPr>
        <p:spPr>
          <a:xfrm>
            <a:off x="5030615" y="4254117"/>
            <a:ext cx="1172463" cy="400110"/>
          </a:xfrm>
          <a:prstGeom prst="rect">
            <a:avLst/>
          </a:prstGeom>
          <a:noFill/>
          <a:effectLst>
            <a:innerShdw blurRad="114300">
              <a:prstClr val="black"/>
            </a:innerShdw>
          </a:effectLst>
        </p:spPr>
        <p:txBody>
          <a:bodyPr wrap="square" rtlCol="0">
            <a:spAutoFit/>
          </a:bodyPr>
          <a:lstStyle/>
          <a:p>
            <a:pPr algn="ctr"/>
            <a:r>
              <a:rPr lang="zh-CN" altLang="en-US" sz="2000" dirty="0">
                <a:solidFill>
                  <a:prstClr val="white"/>
                </a:solidFill>
                <a:ea typeface="微软雅黑" panose="020B0503020204020204" pitchFamily="34" charset="-122"/>
                <a:sym typeface="Arial" panose="020B0604020202020204" pitchFamily="34" charset="0"/>
              </a:rPr>
              <a:t>原创</a:t>
            </a:r>
            <a:endParaRPr lang="en-US" altLang="zh-CN" sz="1400" dirty="0">
              <a:solidFill>
                <a:prstClr val="white"/>
              </a:solidFill>
              <a:ea typeface="华文细黑" panose="02010600040101010101" pitchFamily="2" charset="-122"/>
              <a:cs typeface="宋体" charset="-122"/>
              <a:sym typeface="+mn-lt"/>
            </a:endParaRPr>
          </a:p>
        </p:txBody>
      </p:sp>
      <p:sp>
        <p:nvSpPr>
          <p:cNvPr id="79" name="文本框 78"/>
          <p:cNvSpPr txBox="1"/>
          <p:nvPr/>
        </p:nvSpPr>
        <p:spPr>
          <a:xfrm>
            <a:off x="5207736" y="1948185"/>
            <a:ext cx="810657" cy="400110"/>
          </a:xfrm>
          <a:prstGeom prst="rect">
            <a:avLst/>
          </a:prstGeom>
          <a:noFill/>
          <a:effectLst>
            <a:innerShdw blurRad="114300">
              <a:prstClr val="black"/>
            </a:innerShdw>
          </a:effectLst>
        </p:spPr>
        <p:txBody>
          <a:bodyPr wrap="square" rtlCol="0">
            <a:spAutoFit/>
          </a:bodyPr>
          <a:lstStyle/>
          <a:p>
            <a:pPr algn="ctr"/>
            <a:r>
              <a:rPr lang="zh-CN" altLang="en-US" sz="2000" dirty="0">
                <a:solidFill>
                  <a:prstClr val="white"/>
                </a:solidFill>
                <a:ea typeface="微软雅黑" panose="020B0503020204020204" pitchFamily="34" charset="-122"/>
                <a:sym typeface="Arial" panose="020B0604020202020204" pitchFamily="34" charset="0"/>
              </a:rPr>
              <a:t>期刊</a:t>
            </a:r>
            <a:endParaRPr lang="en-US" altLang="zh-CN" sz="1400" dirty="0">
              <a:solidFill>
                <a:prstClr val="white"/>
              </a:solidFill>
              <a:ea typeface="华文细黑" panose="02010600040101010101" pitchFamily="2" charset="-122"/>
              <a:cs typeface="宋体" charset="-122"/>
              <a:sym typeface="+mn-lt"/>
            </a:endParaRPr>
          </a:p>
        </p:txBody>
      </p:sp>
      <p:sp>
        <p:nvSpPr>
          <p:cNvPr id="80" name="文本框 79"/>
          <p:cNvSpPr txBox="1"/>
          <p:nvPr/>
        </p:nvSpPr>
        <p:spPr>
          <a:xfrm>
            <a:off x="1337909" y="2041584"/>
            <a:ext cx="1172463" cy="400110"/>
          </a:xfrm>
          <a:prstGeom prst="rect">
            <a:avLst/>
          </a:prstGeom>
          <a:noFill/>
          <a:effectLst>
            <a:innerShdw blurRad="114300">
              <a:prstClr val="black"/>
            </a:innerShdw>
          </a:effectLst>
        </p:spPr>
        <p:txBody>
          <a:bodyPr wrap="square" rtlCol="0">
            <a:spAutoFit/>
          </a:bodyPr>
          <a:lstStyle/>
          <a:p>
            <a:pPr algn="ctr"/>
            <a:r>
              <a:rPr lang="zh-CN" altLang="en-US" sz="2000" dirty="0">
                <a:solidFill>
                  <a:prstClr val="white"/>
                </a:solidFill>
                <a:ea typeface="微软雅黑" panose="020B0503020204020204" pitchFamily="34" charset="-122"/>
                <a:sym typeface="Arial" panose="020B0604020202020204" pitchFamily="34" charset="0"/>
              </a:rPr>
              <a:t>视频</a:t>
            </a:r>
            <a:endParaRPr lang="en-US" altLang="zh-CN" sz="1400" dirty="0">
              <a:solidFill>
                <a:prstClr val="white"/>
              </a:solidFill>
              <a:ea typeface="华文细黑" panose="02010600040101010101" pitchFamily="2" charset="-122"/>
              <a:cs typeface="宋体" charset="-122"/>
              <a:sym typeface="+mn-lt"/>
            </a:endParaRPr>
          </a:p>
        </p:txBody>
      </p:sp>
      <p:sp>
        <p:nvSpPr>
          <p:cNvPr id="81" name="文本框 80"/>
          <p:cNvSpPr txBox="1"/>
          <p:nvPr/>
        </p:nvSpPr>
        <p:spPr>
          <a:xfrm>
            <a:off x="864846" y="3153821"/>
            <a:ext cx="1172463" cy="400110"/>
          </a:xfrm>
          <a:prstGeom prst="rect">
            <a:avLst/>
          </a:prstGeom>
          <a:noFill/>
          <a:effectLst>
            <a:innerShdw blurRad="114300">
              <a:prstClr val="black"/>
            </a:innerShdw>
          </a:effectLst>
        </p:spPr>
        <p:txBody>
          <a:bodyPr wrap="square" rtlCol="0">
            <a:spAutoFit/>
          </a:bodyPr>
          <a:lstStyle/>
          <a:p>
            <a:pPr algn="ctr"/>
            <a:r>
              <a:rPr lang="zh-CN" altLang="en-US" sz="2000" dirty="0">
                <a:solidFill>
                  <a:prstClr val="white"/>
                </a:solidFill>
                <a:ea typeface="微软雅黑" panose="020B0503020204020204" pitchFamily="34" charset="-122"/>
                <a:sym typeface="Arial" panose="020B0604020202020204" pitchFamily="34" charset="0"/>
              </a:rPr>
              <a:t>文档</a:t>
            </a:r>
            <a:endParaRPr lang="en-US" altLang="zh-CN" sz="1400" dirty="0">
              <a:solidFill>
                <a:prstClr val="white"/>
              </a:solidFill>
              <a:ea typeface="华文细黑" panose="02010600040101010101" pitchFamily="2" charset="-122"/>
              <a:cs typeface="宋体" charset="-122"/>
              <a:sym typeface="+mn-lt"/>
            </a:endParaRPr>
          </a:p>
        </p:txBody>
      </p:sp>
      <p:sp>
        <p:nvSpPr>
          <p:cNvPr id="82" name="文本框 81"/>
          <p:cNvSpPr txBox="1"/>
          <p:nvPr/>
        </p:nvSpPr>
        <p:spPr>
          <a:xfrm>
            <a:off x="1270147" y="4270564"/>
            <a:ext cx="1172463" cy="400110"/>
          </a:xfrm>
          <a:prstGeom prst="rect">
            <a:avLst/>
          </a:prstGeom>
          <a:noFill/>
          <a:effectLst>
            <a:innerShdw blurRad="114300">
              <a:prstClr val="black"/>
            </a:innerShdw>
          </a:effectLst>
        </p:spPr>
        <p:txBody>
          <a:bodyPr wrap="square" rtlCol="0">
            <a:spAutoFit/>
          </a:bodyPr>
          <a:lstStyle/>
          <a:p>
            <a:pPr algn="ctr"/>
            <a:r>
              <a:rPr lang="zh-CN" altLang="en-US" sz="2000" dirty="0">
                <a:solidFill>
                  <a:prstClr val="white"/>
                </a:solidFill>
                <a:ea typeface="微软雅黑" panose="020B0503020204020204" pitchFamily="34" charset="-122"/>
                <a:sym typeface="Arial" panose="020B0604020202020204" pitchFamily="34" charset="0"/>
              </a:rPr>
              <a:t>音频</a:t>
            </a:r>
            <a:endParaRPr lang="en-US" altLang="zh-CN" sz="1400" dirty="0">
              <a:solidFill>
                <a:prstClr val="white"/>
              </a:solidFill>
              <a:ea typeface="华文细黑" panose="02010600040101010101" pitchFamily="2" charset="-122"/>
              <a:cs typeface="宋体" charset="-122"/>
              <a:sym typeface="+mn-lt"/>
            </a:endParaRPr>
          </a:p>
        </p:txBody>
      </p:sp>
      <p:sp>
        <p:nvSpPr>
          <p:cNvPr id="83" name="文本框 82"/>
          <p:cNvSpPr txBox="1"/>
          <p:nvPr/>
        </p:nvSpPr>
        <p:spPr>
          <a:xfrm>
            <a:off x="3152940" y="5304813"/>
            <a:ext cx="1172463" cy="400110"/>
          </a:xfrm>
          <a:prstGeom prst="rect">
            <a:avLst/>
          </a:prstGeom>
          <a:noFill/>
          <a:effectLst>
            <a:innerShdw blurRad="114300">
              <a:prstClr val="black"/>
            </a:innerShdw>
          </a:effectLst>
        </p:spPr>
        <p:txBody>
          <a:bodyPr wrap="square" rtlCol="0">
            <a:spAutoFit/>
          </a:bodyPr>
          <a:lstStyle/>
          <a:p>
            <a:pPr algn="ctr"/>
            <a:r>
              <a:rPr lang="zh-CN" altLang="en-US" sz="2000" dirty="0">
                <a:solidFill>
                  <a:prstClr val="white"/>
                </a:solidFill>
                <a:ea typeface="微软雅黑" panose="020B0503020204020204" pitchFamily="34" charset="-122"/>
                <a:sym typeface="Arial" panose="020B0604020202020204" pitchFamily="34" charset="0"/>
              </a:rPr>
              <a:t>其他</a:t>
            </a:r>
            <a:endParaRPr lang="en-US" altLang="zh-CN" sz="1400" dirty="0">
              <a:solidFill>
                <a:prstClr val="white"/>
              </a:solidFill>
              <a:ea typeface="华文细黑" panose="02010600040101010101" pitchFamily="2" charset="-122"/>
              <a:cs typeface="宋体" charset="-122"/>
              <a:sym typeface="+mn-lt"/>
            </a:endParaRPr>
          </a:p>
        </p:txBody>
      </p:sp>
      <p:grpSp>
        <p:nvGrpSpPr>
          <p:cNvPr id="9" name="组 8"/>
          <p:cNvGrpSpPr/>
          <p:nvPr/>
        </p:nvGrpSpPr>
        <p:grpSpPr>
          <a:xfrm>
            <a:off x="1829481" y="1422555"/>
            <a:ext cx="3867042" cy="3882258"/>
            <a:chOff x="2052687" y="1251043"/>
            <a:chExt cx="4338841" cy="4355914"/>
          </a:xfrm>
        </p:grpSpPr>
        <p:grpSp>
          <p:nvGrpSpPr>
            <p:cNvPr id="3" name="组合 2"/>
            <p:cNvGrpSpPr/>
            <p:nvPr/>
          </p:nvGrpSpPr>
          <p:grpSpPr>
            <a:xfrm>
              <a:off x="2052687" y="1251043"/>
              <a:ext cx="4338841" cy="4355914"/>
              <a:chOff x="1035849" y="1936182"/>
              <a:chExt cx="4149840" cy="4166168"/>
            </a:xfrm>
          </p:grpSpPr>
          <p:grpSp>
            <p:nvGrpSpPr>
              <p:cNvPr id="29" name="组合 28"/>
              <p:cNvGrpSpPr/>
              <p:nvPr/>
            </p:nvGrpSpPr>
            <p:grpSpPr>
              <a:xfrm>
                <a:off x="1483014" y="4801654"/>
                <a:ext cx="775696" cy="775696"/>
                <a:chOff x="1766950" y="4681004"/>
                <a:chExt cx="775696" cy="775696"/>
              </a:xfrm>
            </p:grpSpPr>
            <p:sp>
              <p:nvSpPr>
                <p:cNvPr id="55" name="Oval 146"/>
                <p:cNvSpPr/>
                <p:nvPr/>
              </p:nvSpPr>
              <p:spPr>
                <a:xfrm>
                  <a:off x="1766950" y="4681004"/>
                  <a:ext cx="775696" cy="77569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solidFill>
                      <a:prstClr val="white"/>
                    </a:solidFill>
                  </a:endParaRPr>
                </a:p>
              </p:txBody>
            </p:sp>
            <p:sp>
              <p:nvSpPr>
                <p:cNvPr id="56" name="AutoShape 19"/>
                <p:cNvSpPr>
                  <a:spLocks noChangeAspect="1"/>
                </p:cNvSpPr>
                <p:nvPr/>
              </p:nvSpPr>
              <p:spPr bwMode="auto">
                <a:xfrm>
                  <a:off x="1931370" y="4857612"/>
                  <a:ext cx="423294" cy="423405"/>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solidFill>
                <a:ln>
                  <a:noFill/>
                </a:ln>
                <a:effectLst/>
                <a:extLst/>
              </p:spPr>
              <p:txBody>
                <a:bodyPr lIns="38092" tIns="38092" rIns="38092" bIns="38092" anchor="ctr"/>
                <a:lstStyle/>
                <a:p>
                  <a:pPr defTabSz="342838">
                    <a:defRPr/>
                  </a:pPr>
                  <a:endParaRPr lang="es-ES" sz="2000" dirty="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53" name="Oval 140"/>
              <p:cNvSpPr/>
              <p:nvPr/>
            </p:nvSpPr>
            <p:spPr>
              <a:xfrm>
                <a:off x="3945848" y="2379991"/>
                <a:ext cx="775696" cy="77569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solidFill>
                    <a:prstClr val="white"/>
                  </a:solidFill>
                </a:endParaRPr>
              </a:p>
            </p:txBody>
          </p:sp>
          <p:sp>
            <p:nvSpPr>
              <p:cNvPr id="51" name="Oval 145"/>
              <p:cNvSpPr/>
              <p:nvPr/>
            </p:nvSpPr>
            <p:spPr>
              <a:xfrm>
                <a:off x="1538399" y="2466281"/>
                <a:ext cx="775696" cy="77569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solidFill>
                    <a:prstClr val="white"/>
                  </a:solidFill>
                </a:endParaRPr>
              </a:p>
            </p:txBody>
          </p:sp>
          <p:sp>
            <p:nvSpPr>
              <p:cNvPr id="49" name="Oval 20568"/>
              <p:cNvSpPr/>
              <p:nvPr/>
            </p:nvSpPr>
            <p:spPr>
              <a:xfrm>
                <a:off x="2722135" y="1936182"/>
                <a:ext cx="775696" cy="7756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solidFill>
                    <a:prstClr val="white"/>
                  </a:solidFill>
                </a:endParaRPr>
              </a:p>
            </p:txBody>
          </p:sp>
          <p:sp>
            <p:nvSpPr>
              <p:cNvPr id="47" name="Oval 144"/>
              <p:cNvSpPr/>
              <p:nvPr/>
            </p:nvSpPr>
            <p:spPr>
              <a:xfrm>
                <a:off x="1035849" y="3632075"/>
                <a:ext cx="775696" cy="7756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solidFill>
                    <a:prstClr val="white"/>
                  </a:solidFill>
                </a:endParaRPr>
              </a:p>
            </p:txBody>
          </p:sp>
          <p:sp>
            <p:nvSpPr>
              <p:cNvPr id="41" name="Oval 141"/>
              <p:cNvSpPr/>
              <p:nvPr/>
            </p:nvSpPr>
            <p:spPr>
              <a:xfrm>
                <a:off x="4409993" y="3665077"/>
                <a:ext cx="775696" cy="7756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solidFill>
                    <a:prstClr val="white"/>
                  </a:solidFill>
                </a:endParaRPr>
              </a:p>
            </p:txBody>
          </p:sp>
          <p:sp>
            <p:nvSpPr>
              <p:cNvPr id="39" name="Oval 143"/>
              <p:cNvSpPr/>
              <p:nvPr/>
            </p:nvSpPr>
            <p:spPr>
              <a:xfrm>
                <a:off x="3907700" y="4785153"/>
                <a:ext cx="775696" cy="77569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solidFill>
                    <a:prstClr val="white"/>
                  </a:solidFill>
                </a:endParaRPr>
              </a:p>
            </p:txBody>
          </p:sp>
          <p:grpSp>
            <p:nvGrpSpPr>
              <p:cNvPr id="36" name="组合 35"/>
              <p:cNvGrpSpPr/>
              <p:nvPr/>
            </p:nvGrpSpPr>
            <p:grpSpPr>
              <a:xfrm>
                <a:off x="2722135" y="5326654"/>
                <a:ext cx="775696" cy="775696"/>
                <a:chOff x="3006071" y="5206004"/>
                <a:chExt cx="775696" cy="775696"/>
              </a:xfrm>
            </p:grpSpPr>
            <p:sp>
              <p:nvSpPr>
                <p:cNvPr id="37" name="Oval 142"/>
                <p:cNvSpPr/>
                <p:nvPr/>
              </p:nvSpPr>
              <p:spPr>
                <a:xfrm>
                  <a:off x="3006071" y="5206004"/>
                  <a:ext cx="775696" cy="7756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400">
                    <a:solidFill>
                      <a:prstClr val="white"/>
                    </a:solidFill>
                  </a:endParaRPr>
                </a:p>
              </p:txBody>
            </p:sp>
            <p:sp>
              <p:nvSpPr>
                <p:cNvPr id="38" name="AutoShape 29"/>
                <p:cNvSpPr>
                  <a:spLocks noChangeAspect="1"/>
                </p:cNvSpPr>
                <p:nvPr/>
              </p:nvSpPr>
              <p:spPr bwMode="auto">
                <a:xfrm>
                  <a:off x="3223286" y="5407198"/>
                  <a:ext cx="364744" cy="364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98" y="2167"/>
                      </a:moveTo>
                      <a:cubicBezTo>
                        <a:pt x="3598" y="2549"/>
                        <a:pt x="3517" y="2902"/>
                        <a:pt x="3358" y="3213"/>
                      </a:cubicBezTo>
                      <a:cubicBezTo>
                        <a:pt x="3197" y="3525"/>
                        <a:pt x="2981" y="3792"/>
                        <a:pt x="2707" y="4006"/>
                      </a:cubicBezTo>
                      <a:lnTo>
                        <a:pt x="2707" y="21050"/>
                      </a:lnTo>
                      <a:cubicBezTo>
                        <a:pt x="2707" y="21203"/>
                        <a:pt x="2663" y="21329"/>
                        <a:pt x="2580" y="21438"/>
                      </a:cubicBezTo>
                      <a:cubicBezTo>
                        <a:pt x="2492" y="21547"/>
                        <a:pt x="2386" y="21599"/>
                        <a:pt x="2262" y="21599"/>
                      </a:cubicBezTo>
                      <a:lnTo>
                        <a:pt x="1348" y="21599"/>
                      </a:lnTo>
                      <a:cubicBezTo>
                        <a:pt x="1221" y="21599"/>
                        <a:pt x="1118" y="21544"/>
                        <a:pt x="1038" y="21438"/>
                      </a:cubicBezTo>
                      <a:cubicBezTo>
                        <a:pt x="954" y="21329"/>
                        <a:pt x="913" y="21203"/>
                        <a:pt x="913" y="21050"/>
                      </a:cubicBezTo>
                      <a:lnTo>
                        <a:pt x="913" y="4006"/>
                      </a:lnTo>
                      <a:cubicBezTo>
                        <a:pt x="641" y="3792"/>
                        <a:pt x="421" y="3525"/>
                        <a:pt x="252" y="3213"/>
                      </a:cubicBezTo>
                      <a:cubicBezTo>
                        <a:pt x="83" y="2902"/>
                        <a:pt x="0" y="2549"/>
                        <a:pt x="0" y="2167"/>
                      </a:cubicBezTo>
                      <a:cubicBezTo>
                        <a:pt x="0" y="1574"/>
                        <a:pt x="176" y="1069"/>
                        <a:pt x="528" y="640"/>
                      </a:cubicBezTo>
                      <a:cubicBezTo>
                        <a:pt x="878" y="211"/>
                        <a:pt x="1304" y="0"/>
                        <a:pt x="1804" y="0"/>
                      </a:cubicBezTo>
                      <a:cubicBezTo>
                        <a:pt x="2296" y="0"/>
                        <a:pt x="2719" y="211"/>
                        <a:pt x="3069" y="640"/>
                      </a:cubicBezTo>
                      <a:cubicBezTo>
                        <a:pt x="3422" y="1069"/>
                        <a:pt x="3598" y="1571"/>
                        <a:pt x="3598" y="2167"/>
                      </a:cubicBezTo>
                      <a:moveTo>
                        <a:pt x="20838" y="2476"/>
                      </a:moveTo>
                      <a:cubicBezTo>
                        <a:pt x="21063" y="2323"/>
                        <a:pt x="21247" y="2297"/>
                        <a:pt x="21389" y="2391"/>
                      </a:cubicBezTo>
                      <a:cubicBezTo>
                        <a:pt x="21529" y="2485"/>
                        <a:pt x="21599" y="2684"/>
                        <a:pt x="21599" y="2996"/>
                      </a:cubicBezTo>
                      <a:lnTo>
                        <a:pt x="21599" y="13515"/>
                      </a:lnTo>
                      <a:cubicBezTo>
                        <a:pt x="21599" y="13803"/>
                        <a:pt x="21526" y="14106"/>
                        <a:pt x="21382" y="14420"/>
                      </a:cubicBezTo>
                      <a:cubicBezTo>
                        <a:pt x="21237" y="14737"/>
                        <a:pt x="21056" y="14966"/>
                        <a:pt x="20838" y="15119"/>
                      </a:cubicBezTo>
                      <a:cubicBezTo>
                        <a:pt x="19954" y="15757"/>
                        <a:pt x="19146" y="16165"/>
                        <a:pt x="18412" y="16350"/>
                      </a:cubicBezTo>
                      <a:cubicBezTo>
                        <a:pt x="17678" y="16529"/>
                        <a:pt x="17036" y="16606"/>
                        <a:pt x="16490" y="16567"/>
                      </a:cubicBezTo>
                      <a:cubicBezTo>
                        <a:pt x="15849" y="16526"/>
                        <a:pt x="15281" y="16371"/>
                        <a:pt x="14791" y="16103"/>
                      </a:cubicBezTo>
                      <a:cubicBezTo>
                        <a:pt x="14392" y="15851"/>
                        <a:pt x="14003" y="15607"/>
                        <a:pt x="13623" y="15378"/>
                      </a:cubicBezTo>
                      <a:cubicBezTo>
                        <a:pt x="13244" y="15146"/>
                        <a:pt x="12857" y="14946"/>
                        <a:pt x="12458" y="14773"/>
                      </a:cubicBezTo>
                      <a:cubicBezTo>
                        <a:pt x="12059" y="14599"/>
                        <a:pt x="11640" y="14461"/>
                        <a:pt x="11197" y="14358"/>
                      </a:cubicBezTo>
                      <a:cubicBezTo>
                        <a:pt x="10757" y="14256"/>
                        <a:pt x="10269" y="14203"/>
                        <a:pt x="9738" y="14203"/>
                      </a:cubicBezTo>
                      <a:cubicBezTo>
                        <a:pt x="9310" y="14220"/>
                        <a:pt x="8825" y="14306"/>
                        <a:pt x="8286" y="14455"/>
                      </a:cubicBezTo>
                      <a:cubicBezTo>
                        <a:pt x="7824" y="14588"/>
                        <a:pt x="7266" y="14799"/>
                        <a:pt x="6605" y="15090"/>
                      </a:cubicBezTo>
                      <a:cubicBezTo>
                        <a:pt x="5944" y="15381"/>
                        <a:pt x="5207" y="15792"/>
                        <a:pt x="4394" y="16327"/>
                      </a:cubicBezTo>
                      <a:cubicBezTo>
                        <a:pt x="4169" y="16476"/>
                        <a:pt x="3978" y="16494"/>
                        <a:pt x="3826" y="16382"/>
                      </a:cubicBezTo>
                      <a:cubicBezTo>
                        <a:pt x="3674" y="16268"/>
                        <a:pt x="3598" y="16059"/>
                        <a:pt x="3598" y="15751"/>
                      </a:cubicBezTo>
                      <a:lnTo>
                        <a:pt x="3598" y="5273"/>
                      </a:lnTo>
                      <a:cubicBezTo>
                        <a:pt x="3598" y="4964"/>
                        <a:pt x="3674" y="4653"/>
                        <a:pt x="3826" y="4347"/>
                      </a:cubicBezTo>
                      <a:cubicBezTo>
                        <a:pt x="3978" y="4036"/>
                        <a:pt x="4169" y="3807"/>
                        <a:pt x="4394" y="3654"/>
                      </a:cubicBezTo>
                      <a:cubicBezTo>
                        <a:pt x="5207" y="3143"/>
                        <a:pt x="5941" y="2737"/>
                        <a:pt x="6597" y="2447"/>
                      </a:cubicBezTo>
                      <a:cubicBezTo>
                        <a:pt x="7253" y="2156"/>
                        <a:pt x="7816" y="1944"/>
                        <a:pt x="8286" y="1812"/>
                      </a:cubicBezTo>
                      <a:cubicBezTo>
                        <a:pt x="8832" y="1665"/>
                        <a:pt x="9317" y="1580"/>
                        <a:pt x="9738" y="1559"/>
                      </a:cubicBezTo>
                      <a:cubicBezTo>
                        <a:pt x="10269" y="1559"/>
                        <a:pt x="10757" y="1612"/>
                        <a:pt x="11197" y="1715"/>
                      </a:cubicBezTo>
                      <a:cubicBezTo>
                        <a:pt x="11640" y="1818"/>
                        <a:pt x="12059" y="1956"/>
                        <a:pt x="12458" y="2135"/>
                      </a:cubicBezTo>
                      <a:cubicBezTo>
                        <a:pt x="12857" y="2306"/>
                        <a:pt x="13242" y="2508"/>
                        <a:pt x="13619" y="2737"/>
                      </a:cubicBezTo>
                      <a:cubicBezTo>
                        <a:pt x="13993" y="2967"/>
                        <a:pt x="14385" y="3207"/>
                        <a:pt x="14791" y="3463"/>
                      </a:cubicBezTo>
                      <a:cubicBezTo>
                        <a:pt x="15281" y="3736"/>
                        <a:pt x="15849" y="3889"/>
                        <a:pt x="16490" y="3924"/>
                      </a:cubicBezTo>
                      <a:cubicBezTo>
                        <a:pt x="17036" y="3965"/>
                        <a:pt x="17678" y="3889"/>
                        <a:pt x="18412" y="3707"/>
                      </a:cubicBezTo>
                      <a:cubicBezTo>
                        <a:pt x="19146" y="3522"/>
                        <a:pt x="19957" y="3113"/>
                        <a:pt x="20838" y="2476"/>
                      </a:cubicBezTo>
                    </a:path>
                  </a:pathLst>
                </a:custGeom>
                <a:solidFill>
                  <a:srgbClr val="1A306C"/>
                </a:solidFill>
                <a:ln>
                  <a:noFill/>
                </a:ln>
                <a:effectLst/>
                <a:extLst/>
              </p:spPr>
              <p:txBody>
                <a:bodyPr lIns="76184" tIns="76184" rIns="76184" bIns="76184" anchor="ctr"/>
                <a:lstStyle/>
                <a:p>
                  <a:pPr defTabSz="685673">
                    <a:defRPr/>
                  </a:pPr>
                  <a:endParaRPr lang="es-ES" sz="44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sp>
          <p:nvSpPr>
            <p:cNvPr id="92" name="Freeform 10"/>
            <p:cNvSpPr>
              <a:spLocks noEditPoints="1"/>
            </p:cNvSpPr>
            <p:nvPr/>
          </p:nvSpPr>
          <p:spPr bwMode="auto">
            <a:xfrm>
              <a:off x="4046258" y="1374624"/>
              <a:ext cx="298224" cy="528335"/>
            </a:xfrm>
            <a:custGeom>
              <a:avLst/>
              <a:gdLst>
                <a:gd name="T0" fmla="*/ 1428 w 1428"/>
                <a:gd name="T1" fmla="*/ 546 h 2532"/>
                <a:gd name="T2" fmla="*/ 1194 w 1428"/>
                <a:gd name="T3" fmla="*/ 0 h 2532"/>
                <a:gd name="T4" fmla="*/ 0 w 1428"/>
                <a:gd name="T5" fmla="*/ 563 h 2532"/>
                <a:gd name="T6" fmla="*/ 404 w 1428"/>
                <a:gd name="T7" fmla="*/ 2332 h 2532"/>
                <a:gd name="T8" fmla="*/ 988 w 1428"/>
                <a:gd name="T9" fmla="*/ 2532 h 2532"/>
                <a:gd name="T10" fmla="*/ 1265 w 1428"/>
                <a:gd name="T11" fmla="*/ 2532 h 2532"/>
                <a:gd name="T12" fmla="*/ 1428 w 1428"/>
                <a:gd name="T13" fmla="*/ 2332 h 2532"/>
                <a:gd name="T14" fmla="*/ 173 w 1428"/>
                <a:gd name="T15" fmla="*/ 660 h 2532"/>
                <a:gd name="T16" fmla="*/ 644 w 1428"/>
                <a:gd name="T17" fmla="*/ 533 h 2532"/>
                <a:gd name="T18" fmla="*/ 173 w 1428"/>
                <a:gd name="T19" fmla="*/ 660 h 2532"/>
                <a:gd name="T20" fmla="*/ 644 w 1428"/>
                <a:gd name="T21" fmla="*/ 617 h 2532"/>
                <a:gd name="T22" fmla="*/ 173 w 1428"/>
                <a:gd name="T23" fmla="*/ 894 h 2532"/>
                <a:gd name="T24" fmla="*/ 417 w 1428"/>
                <a:gd name="T25" fmla="*/ 2258 h 2532"/>
                <a:gd name="T26" fmla="*/ 301 w 1428"/>
                <a:gd name="T27" fmla="*/ 1680 h 2532"/>
                <a:gd name="T28" fmla="*/ 1143 w 1428"/>
                <a:gd name="T29" fmla="*/ 1393 h 2532"/>
                <a:gd name="T30" fmla="*/ 191 w 1428"/>
                <a:gd name="T31" fmla="*/ 1957 h 2532"/>
                <a:gd name="T32" fmla="*/ 988 w 1428"/>
                <a:gd name="T33" fmla="*/ 2182 h 2532"/>
                <a:gd name="T34" fmla="*/ 417 w 1428"/>
                <a:gd name="T35" fmla="*/ 2258 h 2532"/>
                <a:gd name="T36" fmla="*/ 988 w 1428"/>
                <a:gd name="T37" fmla="*/ 2032 h 2532"/>
                <a:gd name="T38" fmla="*/ 972 w 1428"/>
                <a:gd name="T39" fmla="*/ 2107 h 2532"/>
                <a:gd name="T40" fmla="*/ 297 w 1428"/>
                <a:gd name="T41" fmla="*/ 2032 h 2532"/>
                <a:gd name="T42" fmla="*/ 1265 w 1428"/>
                <a:gd name="T43" fmla="*/ 2258 h 2532"/>
                <a:gd name="T44" fmla="*/ 1353 w 1428"/>
                <a:gd name="T45" fmla="*/ 2182 h 2532"/>
                <a:gd name="T46" fmla="*/ 1353 w 1428"/>
                <a:gd name="T47" fmla="*/ 2107 h 2532"/>
                <a:gd name="T48" fmla="*/ 1265 w 1428"/>
                <a:gd name="T49" fmla="*/ 2032 h 2532"/>
                <a:gd name="T50" fmla="*/ 1353 w 1428"/>
                <a:gd name="T51" fmla="*/ 2107 h 2532"/>
                <a:gd name="T52" fmla="*/ 276 w 1428"/>
                <a:gd name="T53" fmla="*/ 1955 h 2532"/>
                <a:gd name="T54" fmla="*/ 295 w 1428"/>
                <a:gd name="T55" fmla="*/ 1880 h 2532"/>
                <a:gd name="T56" fmla="*/ 1353 w 1428"/>
                <a:gd name="T57" fmla="*/ 1955 h 2532"/>
                <a:gd name="T58" fmla="*/ 390 w 1428"/>
                <a:gd name="T59" fmla="*/ 1805 h 2532"/>
                <a:gd name="T60" fmla="*/ 1194 w 1428"/>
                <a:gd name="T61" fmla="*/ 1409 h 2532"/>
                <a:gd name="T62" fmla="*/ 1353 w 1428"/>
                <a:gd name="T63" fmla="*/ 621 h 2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8" h="2532">
                  <a:moveTo>
                    <a:pt x="1428" y="1941"/>
                  </a:moveTo>
                  <a:lnTo>
                    <a:pt x="1428" y="546"/>
                  </a:lnTo>
                  <a:lnTo>
                    <a:pt x="1194" y="546"/>
                  </a:lnTo>
                  <a:lnTo>
                    <a:pt x="1194" y="0"/>
                  </a:lnTo>
                  <a:lnTo>
                    <a:pt x="73" y="478"/>
                  </a:lnTo>
                  <a:cubicBezTo>
                    <a:pt x="24" y="504"/>
                    <a:pt x="0" y="534"/>
                    <a:pt x="0" y="563"/>
                  </a:cubicBezTo>
                  <a:lnTo>
                    <a:pt x="0" y="1875"/>
                  </a:lnTo>
                  <a:cubicBezTo>
                    <a:pt x="0" y="2135"/>
                    <a:pt x="159" y="2332"/>
                    <a:pt x="404" y="2332"/>
                  </a:cubicBezTo>
                  <a:lnTo>
                    <a:pt x="988" y="2332"/>
                  </a:lnTo>
                  <a:lnTo>
                    <a:pt x="988" y="2532"/>
                  </a:lnTo>
                  <a:lnTo>
                    <a:pt x="1130" y="2369"/>
                  </a:lnTo>
                  <a:lnTo>
                    <a:pt x="1265" y="2532"/>
                  </a:lnTo>
                  <a:lnTo>
                    <a:pt x="1265" y="2332"/>
                  </a:lnTo>
                  <a:lnTo>
                    <a:pt x="1428" y="2332"/>
                  </a:lnTo>
                  <a:lnTo>
                    <a:pt x="1428" y="1941"/>
                  </a:lnTo>
                  <a:close/>
                  <a:moveTo>
                    <a:pt x="173" y="660"/>
                  </a:moveTo>
                  <a:lnTo>
                    <a:pt x="644" y="458"/>
                  </a:lnTo>
                  <a:lnTo>
                    <a:pt x="644" y="533"/>
                  </a:lnTo>
                  <a:lnTo>
                    <a:pt x="173" y="735"/>
                  </a:lnTo>
                  <a:lnTo>
                    <a:pt x="173" y="660"/>
                  </a:lnTo>
                  <a:close/>
                  <a:moveTo>
                    <a:pt x="173" y="819"/>
                  </a:moveTo>
                  <a:lnTo>
                    <a:pt x="644" y="617"/>
                  </a:lnTo>
                  <a:lnTo>
                    <a:pt x="644" y="692"/>
                  </a:lnTo>
                  <a:lnTo>
                    <a:pt x="173" y="894"/>
                  </a:lnTo>
                  <a:lnTo>
                    <a:pt x="173" y="819"/>
                  </a:lnTo>
                  <a:close/>
                  <a:moveTo>
                    <a:pt x="417" y="2258"/>
                  </a:moveTo>
                  <a:cubicBezTo>
                    <a:pt x="251" y="2258"/>
                    <a:pt x="116" y="2123"/>
                    <a:pt x="116" y="1957"/>
                  </a:cubicBezTo>
                  <a:cubicBezTo>
                    <a:pt x="116" y="1835"/>
                    <a:pt x="189" y="1727"/>
                    <a:pt x="301" y="1680"/>
                  </a:cubicBezTo>
                  <a:cubicBezTo>
                    <a:pt x="332" y="1667"/>
                    <a:pt x="1136" y="1314"/>
                    <a:pt x="1143" y="1311"/>
                  </a:cubicBezTo>
                  <a:lnTo>
                    <a:pt x="1143" y="1393"/>
                  </a:lnTo>
                  <a:cubicBezTo>
                    <a:pt x="1143" y="1393"/>
                    <a:pt x="361" y="1736"/>
                    <a:pt x="330" y="1749"/>
                  </a:cubicBezTo>
                  <a:cubicBezTo>
                    <a:pt x="246" y="1784"/>
                    <a:pt x="191" y="1866"/>
                    <a:pt x="191" y="1957"/>
                  </a:cubicBezTo>
                  <a:cubicBezTo>
                    <a:pt x="191" y="2081"/>
                    <a:pt x="292" y="2182"/>
                    <a:pt x="417" y="2182"/>
                  </a:cubicBezTo>
                  <a:lnTo>
                    <a:pt x="988" y="2182"/>
                  </a:lnTo>
                  <a:lnTo>
                    <a:pt x="988" y="2258"/>
                  </a:lnTo>
                  <a:lnTo>
                    <a:pt x="417" y="2258"/>
                  </a:lnTo>
                  <a:close/>
                  <a:moveTo>
                    <a:pt x="297" y="2032"/>
                  </a:moveTo>
                  <a:lnTo>
                    <a:pt x="988" y="2032"/>
                  </a:lnTo>
                  <a:lnTo>
                    <a:pt x="988" y="2107"/>
                  </a:lnTo>
                  <a:lnTo>
                    <a:pt x="972" y="2107"/>
                  </a:lnTo>
                  <a:lnTo>
                    <a:pt x="428" y="2107"/>
                  </a:lnTo>
                  <a:cubicBezTo>
                    <a:pt x="372" y="2107"/>
                    <a:pt x="323" y="2077"/>
                    <a:pt x="297" y="2032"/>
                  </a:cubicBezTo>
                  <a:close/>
                  <a:moveTo>
                    <a:pt x="1353" y="2258"/>
                  </a:moveTo>
                  <a:lnTo>
                    <a:pt x="1265" y="2258"/>
                  </a:lnTo>
                  <a:lnTo>
                    <a:pt x="1265" y="2182"/>
                  </a:lnTo>
                  <a:lnTo>
                    <a:pt x="1353" y="2182"/>
                  </a:lnTo>
                  <a:lnTo>
                    <a:pt x="1353" y="2258"/>
                  </a:lnTo>
                  <a:close/>
                  <a:moveTo>
                    <a:pt x="1353" y="2107"/>
                  </a:moveTo>
                  <a:lnTo>
                    <a:pt x="1265" y="2107"/>
                  </a:lnTo>
                  <a:lnTo>
                    <a:pt x="1265" y="2032"/>
                  </a:lnTo>
                  <a:lnTo>
                    <a:pt x="1353" y="2032"/>
                  </a:lnTo>
                  <a:lnTo>
                    <a:pt x="1353" y="2107"/>
                  </a:lnTo>
                  <a:close/>
                  <a:moveTo>
                    <a:pt x="1353" y="1955"/>
                  </a:moveTo>
                  <a:lnTo>
                    <a:pt x="276" y="1955"/>
                  </a:lnTo>
                  <a:cubicBezTo>
                    <a:pt x="276" y="1955"/>
                    <a:pt x="276" y="1955"/>
                    <a:pt x="276" y="1954"/>
                  </a:cubicBezTo>
                  <a:cubicBezTo>
                    <a:pt x="276" y="1927"/>
                    <a:pt x="283" y="1902"/>
                    <a:pt x="295" y="1880"/>
                  </a:cubicBezTo>
                  <a:lnTo>
                    <a:pt x="1353" y="1880"/>
                  </a:lnTo>
                  <a:lnTo>
                    <a:pt x="1353" y="1955"/>
                  </a:lnTo>
                  <a:close/>
                  <a:moveTo>
                    <a:pt x="1353" y="1805"/>
                  </a:moveTo>
                  <a:lnTo>
                    <a:pt x="390" y="1805"/>
                  </a:lnTo>
                  <a:lnTo>
                    <a:pt x="1152" y="1471"/>
                  </a:lnTo>
                  <a:cubicBezTo>
                    <a:pt x="1177" y="1460"/>
                    <a:pt x="1194" y="1435"/>
                    <a:pt x="1194" y="1409"/>
                  </a:cubicBezTo>
                  <a:lnTo>
                    <a:pt x="1194" y="621"/>
                  </a:lnTo>
                  <a:lnTo>
                    <a:pt x="1353" y="621"/>
                  </a:lnTo>
                  <a:lnTo>
                    <a:pt x="1353" y="1805"/>
                  </a:lnTo>
                  <a:close/>
                </a:path>
              </a:pathLst>
            </a:custGeom>
            <a:solidFill>
              <a:srgbClr val="1A306C"/>
            </a:solidFill>
            <a:ln w="0">
              <a:noFill/>
              <a:prstDash val="solid"/>
              <a:round/>
              <a:headEnd/>
              <a:tailEnd/>
            </a:ln>
          </p:spPr>
          <p:txBody>
            <a:bodyPr vert="horz" wrap="square" lIns="81497" tIns="40748" rIns="81497" bIns="40748" numCol="1" anchor="t" anchorCtr="0" compatLnSpc="1">
              <a:prstTxWarp prst="textNoShape">
                <a:avLst/>
              </a:prstTxWarp>
            </a:bodyPr>
            <a:lstStyle/>
            <a:p>
              <a:endParaRPr lang="th-TH" sz="1400"/>
            </a:p>
          </p:txBody>
        </p:sp>
        <p:grpSp>
          <p:nvGrpSpPr>
            <p:cNvPr id="93" name="组合 17"/>
            <p:cNvGrpSpPr/>
            <p:nvPr/>
          </p:nvGrpSpPr>
          <p:grpSpPr>
            <a:xfrm>
              <a:off x="5335949" y="1908483"/>
              <a:ext cx="351606" cy="402344"/>
              <a:chOff x="8382445" y="4284688"/>
              <a:chExt cx="459759" cy="526104"/>
            </a:xfrm>
            <a:solidFill>
              <a:schemeClr val="bg1"/>
            </a:solidFill>
          </p:grpSpPr>
          <p:sp>
            <p:nvSpPr>
              <p:cNvPr id="94" name="Freeform 107"/>
              <p:cNvSpPr>
                <a:spLocks/>
              </p:cNvSpPr>
              <p:nvPr/>
            </p:nvSpPr>
            <p:spPr bwMode="auto">
              <a:xfrm>
                <a:off x="8438907" y="4335835"/>
                <a:ext cx="346836" cy="423805"/>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1497" tIns="40748" rIns="81497" bIns="40748" numCol="1" anchor="t" anchorCtr="0" compatLnSpc="1">
                <a:prstTxWarp prst="textNoShape">
                  <a:avLst/>
                </a:prstTxWarp>
              </a:bodyPr>
              <a:lstStyle/>
              <a:p>
                <a:endParaRPr lang="en-US" sz="1400"/>
              </a:p>
            </p:txBody>
          </p:sp>
          <p:sp>
            <p:nvSpPr>
              <p:cNvPr id="95" name="Freeform 108"/>
              <p:cNvSpPr>
                <a:spLocks/>
              </p:cNvSpPr>
              <p:nvPr/>
            </p:nvSpPr>
            <p:spPr bwMode="auto">
              <a:xfrm>
                <a:off x="8499400" y="4284688"/>
                <a:ext cx="342804" cy="416497"/>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1497" tIns="40748" rIns="81497" bIns="40748" numCol="1" anchor="t" anchorCtr="0" compatLnSpc="1">
                <a:prstTxWarp prst="textNoShape">
                  <a:avLst/>
                </a:prstTxWarp>
              </a:bodyPr>
              <a:lstStyle/>
              <a:p>
                <a:endParaRPr lang="en-US" sz="1400"/>
              </a:p>
            </p:txBody>
          </p:sp>
          <p:sp>
            <p:nvSpPr>
              <p:cNvPr id="96" name="Freeform 109"/>
              <p:cNvSpPr>
                <a:spLocks/>
              </p:cNvSpPr>
              <p:nvPr/>
            </p:nvSpPr>
            <p:spPr bwMode="auto">
              <a:xfrm>
                <a:off x="8382445" y="4390640"/>
                <a:ext cx="342804" cy="420152"/>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1497" tIns="40748" rIns="81497" bIns="40748" numCol="1" anchor="t" anchorCtr="0" compatLnSpc="1">
                <a:prstTxWarp prst="textNoShape">
                  <a:avLst/>
                </a:prstTxWarp>
              </a:bodyPr>
              <a:lstStyle/>
              <a:p>
                <a:endParaRPr lang="en-US" sz="1400"/>
              </a:p>
            </p:txBody>
          </p:sp>
        </p:grpSp>
        <p:sp>
          <p:nvSpPr>
            <p:cNvPr id="97" name="Freeform 82"/>
            <p:cNvSpPr>
              <a:spLocks noEditPoints="1"/>
            </p:cNvSpPr>
            <p:nvPr/>
          </p:nvSpPr>
          <p:spPr bwMode="auto">
            <a:xfrm>
              <a:off x="5821671" y="3230113"/>
              <a:ext cx="381759" cy="453180"/>
            </a:xfrm>
            <a:custGeom>
              <a:avLst/>
              <a:gdLst/>
              <a:ahLst/>
              <a:cxnLst>
                <a:cxn ang="0">
                  <a:pos x="61" y="26"/>
                </a:cxn>
                <a:cxn ang="0">
                  <a:pos x="61" y="68"/>
                </a:cxn>
                <a:cxn ang="0">
                  <a:pos x="58" y="72"/>
                </a:cxn>
                <a:cxn ang="0">
                  <a:pos x="4" y="72"/>
                </a:cxn>
                <a:cxn ang="0">
                  <a:pos x="0" y="68"/>
                </a:cxn>
                <a:cxn ang="0">
                  <a:pos x="0" y="4"/>
                </a:cxn>
                <a:cxn ang="0">
                  <a:pos x="4" y="0"/>
                </a:cxn>
                <a:cxn ang="0">
                  <a:pos x="36" y="0"/>
                </a:cxn>
                <a:cxn ang="0">
                  <a:pos x="36" y="22"/>
                </a:cxn>
                <a:cxn ang="0">
                  <a:pos x="40" y="26"/>
                </a:cxn>
                <a:cxn ang="0">
                  <a:pos x="61" y="26"/>
                </a:cxn>
                <a:cxn ang="0">
                  <a:pos x="46" y="32"/>
                </a:cxn>
                <a:cxn ang="0">
                  <a:pos x="45" y="31"/>
                </a:cxn>
                <a:cxn ang="0">
                  <a:pos x="16" y="31"/>
                </a:cxn>
                <a:cxn ang="0">
                  <a:pos x="15" y="32"/>
                </a:cxn>
                <a:cxn ang="0">
                  <a:pos x="15" y="35"/>
                </a:cxn>
                <a:cxn ang="0">
                  <a:pos x="16" y="36"/>
                </a:cxn>
                <a:cxn ang="0">
                  <a:pos x="45" y="36"/>
                </a:cxn>
                <a:cxn ang="0">
                  <a:pos x="46" y="35"/>
                </a:cxn>
                <a:cxn ang="0">
                  <a:pos x="46" y="32"/>
                </a:cxn>
                <a:cxn ang="0">
                  <a:pos x="46" y="43"/>
                </a:cxn>
                <a:cxn ang="0">
                  <a:pos x="45" y="41"/>
                </a:cxn>
                <a:cxn ang="0">
                  <a:pos x="16" y="41"/>
                </a:cxn>
                <a:cxn ang="0">
                  <a:pos x="15" y="43"/>
                </a:cxn>
                <a:cxn ang="0">
                  <a:pos x="15" y="45"/>
                </a:cxn>
                <a:cxn ang="0">
                  <a:pos x="16" y="47"/>
                </a:cxn>
                <a:cxn ang="0">
                  <a:pos x="45" y="47"/>
                </a:cxn>
                <a:cxn ang="0">
                  <a:pos x="46" y="45"/>
                </a:cxn>
                <a:cxn ang="0">
                  <a:pos x="46" y="43"/>
                </a:cxn>
                <a:cxn ang="0">
                  <a:pos x="46" y="53"/>
                </a:cxn>
                <a:cxn ang="0">
                  <a:pos x="45" y="52"/>
                </a:cxn>
                <a:cxn ang="0">
                  <a:pos x="16" y="52"/>
                </a:cxn>
                <a:cxn ang="0">
                  <a:pos x="15" y="53"/>
                </a:cxn>
                <a:cxn ang="0">
                  <a:pos x="15" y="56"/>
                </a:cxn>
                <a:cxn ang="0">
                  <a:pos x="16" y="57"/>
                </a:cxn>
                <a:cxn ang="0">
                  <a:pos x="45" y="57"/>
                </a:cxn>
                <a:cxn ang="0">
                  <a:pos x="46" y="56"/>
                </a:cxn>
                <a:cxn ang="0">
                  <a:pos x="46" y="53"/>
                </a:cxn>
                <a:cxn ang="0">
                  <a:pos x="60" y="21"/>
                </a:cxn>
                <a:cxn ang="0">
                  <a:pos x="41" y="21"/>
                </a:cxn>
                <a:cxn ang="0">
                  <a:pos x="41" y="2"/>
                </a:cxn>
                <a:cxn ang="0">
                  <a:pos x="42" y="3"/>
                </a:cxn>
                <a:cxn ang="0">
                  <a:pos x="59" y="19"/>
                </a:cxn>
                <a:cxn ang="0">
                  <a:pos x="60" y="21"/>
                </a:cxn>
              </a:cxnLst>
              <a:rect l="0" t="0" r="r" b="b"/>
              <a:pathLst>
                <a:path w="61" h="72">
                  <a:moveTo>
                    <a:pt x="61" y="26"/>
                  </a:moveTo>
                  <a:cubicBezTo>
                    <a:pt x="61" y="68"/>
                    <a:pt x="61" y="68"/>
                    <a:pt x="61" y="68"/>
                  </a:cubicBezTo>
                  <a:cubicBezTo>
                    <a:pt x="61" y="71"/>
                    <a:pt x="60" y="72"/>
                    <a:pt x="58" y="72"/>
                  </a:cubicBezTo>
                  <a:cubicBezTo>
                    <a:pt x="4" y="72"/>
                    <a:pt x="4" y="72"/>
                    <a:pt x="4" y="72"/>
                  </a:cubicBezTo>
                  <a:cubicBezTo>
                    <a:pt x="1" y="72"/>
                    <a:pt x="0" y="71"/>
                    <a:pt x="0" y="68"/>
                  </a:cubicBezTo>
                  <a:cubicBezTo>
                    <a:pt x="0" y="4"/>
                    <a:pt x="0" y="4"/>
                    <a:pt x="0" y="4"/>
                  </a:cubicBezTo>
                  <a:cubicBezTo>
                    <a:pt x="0" y="2"/>
                    <a:pt x="1" y="0"/>
                    <a:pt x="4" y="0"/>
                  </a:cubicBezTo>
                  <a:cubicBezTo>
                    <a:pt x="36" y="0"/>
                    <a:pt x="36" y="0"/>
                    <a:pt x="36" y="0"/>
                  </a:cubicBezTo>
                  <a:cubicBezTo>
                    <a:pt x="36" y="22"/>
                    <a:pt x="36" y="22"/>
                    <a:pt x="36" y="22"/>
                  </a:cubicBezTo>
                  <a:cubicBezTo>
                    <a:pt x="36" y="24"/>
                    <a:pt x="37" y="26"/>
                    <a:pt x="40" y="26"/>
                  </a:cubicBezTo>
                  <a:lnTo>
                    <a:pt x="61" y="26"/>
                  </a:lnTo>
                  <a:close/>
                  <a:moveTo>
                    <a:pt x="46" y="32"/>
                  </a:moveTo>
                  <a:cubicBezTo>
                    <a:pt x="46" y="32"/>
                    <a:pt x="45" y="31"/>
                    <a:pt x="45" y="31"/>
                  </a:cubicBezTo>
                  <a:cubicBezTo>
                    <a:pt x="16" y="31"/>
                    <a:pt x="16" y="31"/>
                    <a:pt x="16" y="31"/>
                  </a:cubicBezTo>
                  <a:cubicBezTo>
                    <a:pt x="16" y="31"/>
                    <a:pt x="15" y="32"/>
                    <a:pt x="15" y="32"/>
                  </a:cubicBezTo>
                  <a:cubicBezTo>
                    <a:pt x="15" y="35"/>
                    <a:pt x="15" y="35"/>
                    <a:pt x="15" y="35"/>
                  </a:cubicBezTo>
                  <a:cubicBezTo>
                    <a:pt x="15" y="36"/>
                    <a:pt x="16" y="36"/>
                    <a:pt x="16" y="36"/>
                  </a:cubicBezTo>
                  <a:cubicBezTo>
                    <a:pt x="45" y="36"/>
                    <a:pt x="45" y="36"/>
                    <a:pt x="45" y="36"/>
                  </a:cubicBezTo>
                  <a:cubicBezTo>
                    <a:pt x="45" y="36"/>
                    <a:pt x="46" y="36"/>
                    <a:pt x="46" y="35"/>
                  </a:cubicBezTo>
                  <a:lnTo>
                    <a:pt x="46" y="32"/>
                  </a:lnTo>
                  <a:close/>
                  <a:moveTo>
                    <a:pt x="46" y="43"/>
                  </a:moveTo>
                  <a:cubicBezTo>
                    <a:pt x="46" y="42"/>
                    <a:pt x="45" y="41"/>
                    <a:pt x="45" y="41"/>
                  </a:cubicBezTo>
                  <a:cubicBezTo>
                    <a:pt x="16" y="41"/>
                    <a:pt x="16" y="41"/>
                    <a:pt x="16" y="41"/>
                  </a:cubicBezTo>
                  <a:cubicBezTo>
                    <a:pt x="16" y="41"/>
                    <a:pt x="15" y="42"/>
                    <a:pt x="15" y="43"/>
                  </a:cubicBezTo>
                  <a:cubicBezTo>
                    <a:pt x="15" y="45"/>
                    <a:pt x="15" y="45"/>
                    <a:pt x="15" y="45"/>
                  </a:cubicBezTo>
                  <a:cubicBezTo>
                    <a:pt x="15" y="46"/>
                    <a:pt x="16" y="47"/>
                    <a:pt x="16" y="47"/>
                  </a:cubicBezTo>
                  <a:cubicBezTo>
                    <a:pt x="45" y="47"/>
                    <a:pt x="45" y="47"/>
                    <a:pt x="45" y="47"/>
                  </a:cubicBezTo>
                  <a:cubicBezTo>
                    <a:pt x="45" y="47"/>
                    <a:pt x="46" y="46"/>
                    <a:pt x="46" y="45"/>
                  </a:cubicBezTo>
                  <a:lnTo>
                    <a:pt x="46" y="43"/>
                  </a:lnTo>
                  <a:close/>
                  <a:moveTo>
                    <a:pt x="46" y="53"/>
                  </a:moveTo>
                  <a:cubicBezTo>
                    <a:pt x="46" y="52"/>
                    <a:pt x="45" y="52"/>
                    <a:pt x="45" y="52"/>
                  </a:cubicBezTo>
                  <a:cubicBezTo>
                    <a:pt x="16" y="52"/>
                    <a:pt x="16" y="52"/>
                    <a:pt x="16" y="52"/>
                  </a:cubicBezTo>
                  <a:cubicBezTo>
                    <a:pt x="16" y="52"/>
                    <a:pt x="15" y="52"/>
                    <a:pt x="15" y="53"/>
                  </a:cubicBezTo>
                  <a:cubicBezTo>
                    <a:pt x="15" y="56"/>
                    <a:pt x="15" y="56"/>
                    <a:pt x="15" y="56"/>
                  </a:cubicBezTo>
                  <a:cubicBezTo>
                    <a:pt x="15" y="56"/>
                    <a:pt x="16" y="57"/>
                    <a:pt x="16" y="57"/>
                  </a:cubicBezTo>
                  <a:cubicBezTo>
                    <a:pt x="45" y="57"/>
                    <a:pt x="45" y="57"/>
                    <a:pt x="45" y="57"/>
                  </a:cubicBezTo>
                  <a:cubicBezTo>
                    <a:pt x="45" y="57"/>
                    <a:pt x="46" y="56"/>
                    <a:pt x="46" y="56"/>
                  </a:cubicBezTo>
                  <a:lnTo>
                    <a:pt x="46" y="53"/>
                  </a:lnTo>
                  <a:close/>
                  <a:moveTo>
                    <a:pt x="60" y="21"/>
                  </a:moveTo>
                  <a:cubicBezTo>
                    <a:pt x="41" y="21"/>
                    <a:pt x="41" y="21"/>
                    <a:pt x="41" y="21"/>
                  </a:cubicBezTo>
                  <a:cubicBezTo>
                    <a:pt x="41" y="2"/>
                    <a:pt x="41" y="2"/>
                    <a:pt x="41" y="2"/>
                  </a:cubicBezTo>
                  <a:cubicBezTo>
                    <a:pt x="41" y="2"/>
                    <a:pt x="42" y="3"/>
                    <a:pt x="42" y="3"/>
                  </a:cubicBezTo>
                  <a:cubicBezTo>
                    <a:pt x="59" y="19"/>
                    <a:pt x="59" y="19"/>
                    <a:pt x="59" y="19"/>
                  </a:cubicBezTo>
                  <a:cubicBezTo>
                    <a:pt x="59" y="20"/>
                    <a:pt x="59" y="20"/>
                    <a:pt x="60" y="21"/>
                  </a:cubicBezTo>
                  <a:close/>
                </a:path>
              </a:pathLst>
            </a:custGeom>
            <a:solidFill>
              <a:srgbClr val="1A306C"/>
            </a:solidFill>
            <a:ln w="9525">
              <a:noFill/>
              <a:round/>
              <a:headEnd/>
              <a:tailEnd/>
            </a:ln>
          </p:spPr>
          <p:txBody>
            <a:bodyPr vert="horz" wrap="square" lIns="81497" tIns="40748" rIns="81497" bIns="40748" numCol="1" anchor="t" anchorCtr="0" compatLnSpc="1">
              <a:prstTxWarp prst="textNoShape">
                <a:avLst/>
              </a:prstTxWarp>
            </a:bodyPr>
            <a:lstStyle/>
            <a:p>
              <a:endParaRPr lang="en-US" sz="1400"/>
            </a:p>
          </p:txBody>
        </p:sp>
        <p:grpSp>
          <p:nvGrpSpPr>
            <p:cNvPr id="98" name="组合 21"/>
            <p:cNvGrpSpPr/>
            <p:nvPr/>
          </p:nvGrpSpPr>
          <p:grpSpPr>
            <a:xfrm>
              <a:off x="2716854" y="1964984"/>
              <a:ext cx="561325" cy="380969"/>
              <a:chOff x="6260837" y="5332017"/>
              <a:chExt cx="711805" cy="483099"/>
            </a:xfrm>
            <a:solidFill>
              <a:schemeClr val="bg1"/>
            </a:solidFill>
          </p:grpSpPr>
          <p:sp>
            <p:nvSpPr>
              <p:cNvPr id="99" name="Freeform 1354"/>
              <p:cNvSpPr>
                <a:spLocks/>
              </p:cNvSpPr>
              <p:nvPr/>
            </p:nvSpPr>
            <p:spPr bwMode="auto">
              <a:xfrm>
                <a:off x="6800313" y="5603762"/>
                <a:ext cx="82417" cy="150967"/>
              </a:xfrm>
              <a:custGeom>
                <a:avLst/>
                <a:gdLst>
                  <a:gd name="T0" fmla="*/ 14 w 14"/>
                  <a:gd name="T1" fmla="*/ 23 h 25"/>
                  <a:gd name="T2" fmla="*/ 12 w 14"/>
                  <a:gd name="T3" fmla="*/ 25 h 25"/>
                  <a:gd name="T4" fmla="*/ 2 w 14"/>
                  <a:gd name="T5" fmla="*/ 25 h 25"/>
                  <a:gd name="T6" fmla="*/ 0 w 14"/>
                  <a:gd name="T7" fmla="*/ 23 h 25"/>
                  <a:gd name="T8" fmla="*/ 0 w 14"/>
                  <a:gd name="T9" fmla="*/ 1 h 25"/>
                  <a:gd name="T10" fmla="*/ 2 w 14"/>
                  <a:gd name="T11" fmla="*/ 0 h 25"/>
                  <a:gd name="T12" fmla="*/ 12 w 14"/>
                  <a:gd name="T13" fmla="*/ 0 h 25"/>
                  <a:gd name="T14" fmla="*/ 14 w 14"/>
                  <a:gd name="T15" fmla="*/ 1 h 25"/>
                  <a:gd name="T16" fmla="*/ 14 w 14"/>
                  <a:gd name="T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5">
                    <a:moveTo>
                      <a:pt x="14" y="23"/>
                    </a:moveTo>
                    <a:cubicBezTo>
                      <a:pt x="14" y="24"/>
                      <a:pt x="13" y="25"/>
                      <a:pt x="12" y="25"/>
                    </a:cubicBezTo>
                    <a:cubicBezTo>
                      <a:pt x="2" y="25"/>
                      <a:pt x="2" y="25"/>
                      <a:pt x="2" y="25"/>
                    </a:cubicBezTo>
                    <a:cubicBezTo>
                      <a:pt x="1" y="25"/>
                      <a:pt x="0" y="24"/>
                      <a:pt x="0" y="23"/>
                    </a:cubicBezTo>
                    <a:cubicBezTo>
                      <a:pt x="0" y="1"/>
                      <a:pt x="0" y="1"/>
                      <a:pt x="0" y="1"/>
                    </a:cubicBezTo>
                    <a:cubicBezTo>
                      <a:pt x="0" y="1"/>
                      <a:pt x="1" y="0"/>
                      <a:pt x="2" y="0"/>
                    </a:cubicBezTo>
                    <a:cubicBezTo>
                      <a:pt x="12" y="0"/>
                      <a:pt x="12" y="0"/>
                      <a:pt x="12" y="0"/>
                    </a:cubicBezTo>
                    <a:cubicBezTo>
                      <a:pt x="13" y="0"/>
                      <a:pt x="14" y="1"/>
                      <a:pt x="14" y="1"/>
                    </a:cubicBezTo>
                    <a:lnTo>
                      <a:pt x="14" y="23"/>
                    </a:lnTo>
                    <a:close/>
                  </a:path>
                </a:pathLst>
              </a:custGeom>
              <a:grpFill/>
              <a:ln>
                <a:noFill/>
              </a:ln>
              <a:extLst/>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sp>
            <p:nvSpPr>
              <p:cNvPr id="100" name="Freeform 1355"/>
              <p:cNvSpPr>
                <a:spLocks/>
              </p:cNvSpPr>
              <p:nvPr/>
            </p:nvSpPr>
            <p:spPr bwMode="auto">
              <a:xfrm>
                <a:off x="6890225" y="5603762"/>
                <a:ext cx="82417" cy="150967"/>
              </a:xfrm>
              <a:custGeom>
                <a:avLst/>
                <a:gdLst>
                  <a:gd name="T0" fmla="*/ 13 w 13"/>
                  <a:gd name="T1" fmla="*/ 23 h 25"/>
                  <a:gd name="T2" fmla="*/ 12 w 13"/>
                  <a:gd name="T3" fmla="*/ 25 h 25"/>
                  <a:gd name="T4" fmla="*/ 2 w 13"/>
                  <a:gd name="T5" fmla="*/ 25 h 25"/>
                  <a:gd name="T6" fmla="*/ 0 w 13"/>
                  <a:gd name="T7" fmla="*/ 23 h 25"/>
                  <a:gd name="T8" fmla="*/ 0 w 13"/>
                  <a:gd name="T9" fmla="*/ 1 h 25"/>
                  <a:gd name="T10" fmla="*/ 2 w 13"/>
                  <a:gd name="T11" fmla="*/ 0 h 25"/>
                  <a:gd name="T12" fmla="*/ 12 w 13"/>
                  <a:gd name="T13" fmla="*/ 0 h 25"/>
                  <a:gd name="T14" fmla="*/ 13 w 13"/>
                  <a:gd name="T15" fmla="*/ 1 h 25"/>
                  <a:gd name="T16" fmla="*/ 13 w 13"/>
                  <a:gd name="T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5">
                    <a:moveTo>
                      <a:pt x="13" y="23"/>
                    </a:moveTo>
                    <a:cubicBezTo>
                      <a:pt x="13" y="24"/>
                      <a:pt x="12" y="25"/>
                      <a:pt x="12" y="25"/>
                    </a:cubicBezTo>
                    <a:cubicBezTo>
                      <a:pt x="2" y="25"/>
                      <a:pt x="2" y="25"/>
                      <a:pt x="2" y="25"/>
                    </a:cubicBezTo>
                    <a:cubicBezTo>
                      <a:pt x="1" y="25"/>
                      <a:pt x="0" y="24"/>
                      <a:pt x="0" y="23"/>
                    </a:cubicBezTo>
                    <a:cubicBezTo>
                      <a:pt x="0" y="1"/>
                      <a:pt x="0" y="1"/>
                      <a:pt x="0" y="1"/>
                    </a:cubicBezTo>
                    <a:cubicBezTo>
                      <a:pt x="0" y="1"/>
                      <a:pt x="1" y="0"/>
                      <a:pt x="2" y="0"/>
                    </a:cubicBezTo>
                    <a:cubicBezTo>
                      <a:pt x="12" y="0"/>
                      <a:pt x="12" y="0"/>
                      <a:pt x="12" y="0"/>
                    </a:cubicBezTo>
                    <a:cubicBezTo>
                      <a:pt x="12" y="0"/>
                      <a:pt x="13" y="1"/>
                      <a:pt x="13" y="1"/>
                    </a:cubicBezTo>
                    <a:lnTo>
                      <a:pt x="13" y="23"/>
                    </a:lnTo>
                    <a:close/>
                  </a:path>
                </a:pathLst>
              </a:custGeom>
              <a:grpFill/>
              <a:ln>
                <a:noFill/>
              </a:ln>
              <a:extLst/>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sp>
            <p:nvSpPr>
              <p:cNvPr id="101" name="Freeform 1356"/>
              <p:cNvSpPr>
                <a:spLocks noEditPoints="1"/>
              </p:cNvSpPr>
              <p:nvPr/>
            </p:nvSpPr>
            <p:spPr bwMode="auto">
              <a:xfrm>
                <a:off x="6545560" y="5332017"/>
                <a:ext cx="149855" cy="150967"/>
              </a:xfrm>
              <a:custGeom>
                <a:avLst/>
                <a:gdLst>
                  <a:gd name="T0" fmla="*/ 12 w 24"/>
                  <a:gd name="T1" fmla="*/ 4 h 24"/>
                  <a:gd name="T2" fmla="*/ 4 w 24"/>
                  <a:gd name="T3" fmla="*/ 12 h 24"/>
                  <a:gd name="T4" fmla="*/ 12 w 24"/>
                  <a:gd name="T5" fmla="*/ 19 h 24"/>
                  <a:gd name="T6" fmla="*/ 20 w 24"/>
                  <a:gd name="T7" fmla="*/ 12 h 24"/>
                  <a:gd name="T8" fmla="*/ 20 w 24"/>
                  <a:gd name="T9" fmla="*/ 12 h 24"/>
                  <a:gd name="T10" fmla="*/ 12 w 24"/>
                  <a:gd name="T11" fmla="*/ 4 h 24"/>
                  <a:gd name="T12" fmla="*/ 12 w 24"/>
                  <a:gd name="T13" fmla="*/ 0 h 24"/>
                  <a:gd name="T14" fmla="*/ 0 w 24"/>
                  <a:gd name="T15" fmla="*/ 12 h 24"/>
                  <a:gd name="T16" fmla="*/ 12 w 24"/>
                  <a:gd name="T17" fmla="*/ 24 h 24"/>
                  <a:gd name="T18" fmla="*/ 24 w 24"/>
                  <a:gd name="T19" fmla="*/ 12 h 24"/>
                  <a:gd name="T20" fmla="*/ 12 w 24"/>
                  <a:gd name="T21" fmla="*/ 0 h 24"/>
                  <a:gd name="T22" fmla="*/ 12 w 24"/>
                  <a:gd name="T23" fmla="*/ 22 h 24"/>
                  <a:gd name="T24" fmla="*/ 1 w 24"/>
                  <a:gd name="T25" fmla="*/ 12 h 24"/>
                  <a:gd name="T26" fmla="*/ 12 w 24"/>
                  <a:gd name="T27" fmla="*/ 1 h 24"/>
                  <a:gd name="T28" fmla="*/ 22 w 24"/>
                  <a:gd name="T29" fmla="*/ 12 h 24"/>
                  <a:gd name="T30" fmla="*/ 22 w 24"/>
                  <a:gd name="T31" fmla="*/ 12 h 24"/>
                  <a:gd name="T32" fmla="*/ 12 w 24"/>
                  <a:gd name="T33"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12" y="4"/>
                    </a:moveTo>
                    <a:cubicBezTo>
                      <a:pt x="7" y="4"/>
                      <a:pt x="4" y="7"/>
                      <a:pt x="4" y="12"/>
                    </a:cubicBezTo>
                    <a:cubicBezTo>
                      <a:pt x="4" y="16"/>
                      <a:pt x="7" y="19"/>
                      <a:pt x="12" y="19"/>
                    </a:cubicBezTo>
                    <a:cubicBezTo>
                      <a:pt x="16" y="19"/>
                      <a:pt x="20" y="16"/>
                      <a:pt x="20" y="12"/>
                    </a:cubicBezTo>
                    <a:cubicBezTo>
                      <a:pt x="20" y="12"/>
                      <a:pt x="20" y="12"/>
                      <a:pt x="20" y="12"/>
                    </a:cubicBezTo>
                    <a:cubicBezTo>
                      <a:pt x="20" y="7"/>
                      <a:pt x="16" y="4"/>
                      <a:pt x="12" y="4"/>
                    </a:cubicBezTo>
                    <a:close/>
                    <a:moveTo>
                      <a:pt x="12" y="0"/>
                    </a:moveTo>
                    <a:cubicBezTo>
                      <a:pt x="5" y="0"/>
                      <a:pt x="0" y="5"/>
                      <a:pt x="0" y="12"/>
                    </a:cubicBezTo>
                    <a:cubicBezTo>
                      <a:pt x="0" y="18"/>
                      <a:pt x="5" y="24"/>
                      <a:pt x="12" y="24"/>
                    </a:cubicBezTo>
                    <a:cubicBezTo>
                      <a:pt x="18" y="24"/>
                      <a:pt x="24" y="18"/>
                      <a:pt x="24" y="12"/>
                    </a:cubicBezTo>
                    <a:cubicBezTo>
                      <a:pt x="24" y="5"/>
                      <a:pt x="18" y="0"/>
                      <a:pt x="12" y="0"/>
                    </a:cubicBezTo>
                    <a:close/>
                    <a:moveTo>
                      <a:pt x="12" y="22"/>
                    </a:moveTo>
                    <a:cubicBezTo>
                      <a:pt x="6" y="22"/>
                      <a:pt x="1" y="17"/>
                      <a:pt x="1" y="12"/>
                    </a:cubicBezTo>
                    <a:cubicBezTo>
                      <a:pt x="1" y="6"/>
                      <a:pt x="6" y="1"/>
                      <a:pt x="12" y="1"/>
                    </a:cubicBezTo>
                    <a:cubicBezTo>
                      <a:pt x="18" y="1"/>
                      <a:pt x="22" y="6"/>
                      <a:pt x="22" y="12"/>
                    </a:cubicBezTo>
                    <a:cubicBezTo>
                      <a:pt x="22" y="12"/>
                      <a:pt x="22" y="12"/>
                      <a:pt x="22" y="12"/>
                    </a:cubicBezTo>
                    <a:cubicBezTo>
                      <a:pt x="22" y="17"/>
                      <a:pt x="18" y="22"/>
                      <a:pt x="12" y="22"/>
                    </a:cubicBezTo>
                    <a:close/>
                  </a:path>
                </a:pathLst>
              </a:custGeom>
              <a:grpFill/>
              <a:ln>
                <a:noFill/>
              </a:ln>
              <a:extLst/>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sp>
            <p:nvSpPr>
              <p:cNvPr id="102" name="Freeform 1357"/>
              <p:cNvSpPr>
                <a:spLocks noEditPoints="1"/>
              </p:cNvSpPr>
              <p:nvPr/>
            </p:nvSpPr>
            <p:spPr bwMode="auto">
              <a:xfrm>
                <a:off x="6335764" y="5332017"/>
                <a:ext cx="149855" cy="150967"/>
              </a:xfrm>
              <a:custGeom>
                <a:avLst/>
                <a:gdLst>
                  <a:gd name="T0" fmla="*/ 12 w 24"/>
                  <a:gd name="T1" fmla="*/ 4 h 24"/>
                  <a:gd name="T2" fmla="*/ 4 w 24"/>
                  <a:gd name="T3" fmla="*/ 12 h 24"/>
                  <a:gd name="T4" fmla="*/ 12 w 24"/>
                  <a:gd name="T5" fmla="*/ 19 h 24"/>
                  <a:gd name="T6" fmla="*/ 20 w 24"/>
                  <a:gd name="T7" fmla="*/ 12 h 24"/>
                  <a:gd name="T8" fmla="*/ 20 w 24"/>
                  <a:gd name="T9" fmla="*/ 12 h 24"/>
                  <a:gd name="T10" fmla="*/ 12 w 24"/>
                  <a:gd name="T11" fmla="*/ 4 h 24"/>
                  <a:gd name="T12" fmla="*/ 12 w 24"/>
                  <a:gd name="T13" fmla="*/ 0 h 24"/>
                  <a:gd name="T14" fmla="*/ 0 w 24"/>
                  <a:gd name="T15" fmla="*/ 12 h 24"/>
                  <a:gd name="T16" fmla="*/ 12 w 24"/>
                  <a:gd name="T17" fmla="*/ 24 h 24"/>
                  <a:gd name="T18" fmla="*/ 24 w 24"/>
                  <a:gd name="T19" fmla="*/ 12 h 24"/>
                  <a:gd name="T20" fmla="*/ 12 w 24"/>
                  <a:gd name="T21" fmla="*/ 0 h 24"/>
                  <a:gd name="T22" fmla="*/ 12 w 24"/>
                  <a:gd name="T23" fmla="*/ 22 h 24"/>
                  <a:gd name="T24" fmla="*/ 1 w 24"/>
                  <a:gd name="T25" fmla="*/ 12 h 24"/>
                  <a:gd name="T26" fmla="*/ 12 w 24"/>
                  <a:gd name="T27" fmla="*/ 1 h 24"/>
                  <a:gd name="T28" fmla="*/ 22 w 24"/>
                  <a:gd name="T29" fmla="*/ 12 h 24"/>
                  <a:gd name="T30" fmla="*/ 22 w 24"/>
                  <a:gd name="T31" fmla="*/ 12 h 24"/>
                  <a:gd name="T32" fmla="*/ 12 w 24"/>
                  <a:gd name="T33"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12" y="4"/>
                    </a:moveTo>
                    <a:cubicBezTo>
                      <a:pt x="8" y="4"/>
                      <a:pt x="4" y="7"/>
                      <a:pt x="4" y="12"/>
                    </a:cubicBezTo>
                    <a:cubicBezTo>
                      <a:pt x="4" y="16"/>
                      <a:pt x="8" y="19"/>
                      <a:pt x="12" y="19"/>
                    </a:cubicBezTo>
                    <a:cubicBezTo>
                      <a:pt x="16" y="19"/>
                      <a:pt x="20" y="16"/>
                      <a:pt x="20" y="12"/>
                    </a:cubicBezTo>
                    <a:cubicBezTo>
                      <a:pt x="20" y="12"/>
                      <a:pt x="20" y="12"/>
                      <a:pt x="20" y="12"/>
                    </a:cubicBezTo>
                    <a:cubicBezTo>
                      <a:pt x="20" y="7"/>
                      <a:pt x="16" y="4"/>
                      <a:pt x="12" y="4"/>
                    </a:cubicBezTo>
                    <a:close/>
                    <a:moveTo>
                      <a:pt x="12" y="0"/>
                    </a:moveTo>
                    <a:cubicBezTo>
                      <a:pt x="5" y="0"/>
                      <a:pt x="0" y="5"/>
                      <a:pt x="0" y="12"/>
                    </a:cubicBezTo>
                    <a:cubicBezTo>
                      <a:pt x="0" y="18"/>
                      <a:pt x="5" y="24"/>
                      <a:pt x="12" y="24"/>
                    </a:cubicBezTo>
                    <a:cubicBezTo>
                      <a:pt x="19" y="24"/>
                      <a:pt x="24" y="18"/>
                      <a:pt x="24" y="12"/>
                    </a:cubicBezTo>
                    <a:cubicBezTo>
                      <a:pt x="24" y="5"/>
                      <a:pt x="19" y="0"/>
                      <a:pt x="12" y="0"/>
                    </a:cubicBezTo>
                    <a:close/>
                    <a:moveTo>
                      <a:pt x="12" y="22"/>
                    </a:moveTo>
                    <a:cubicBezTo>
                      <a:pt x="6" y="22"/>
                      <a:pt x="1" y="17"/>
                      <a:pt x="1" y="12"/>
                    </a:cubicBezTo>
                    <a:cubicBezTo>
                      <a:pt x="1" y="6"/>
                      <a:pt x="6" y="1"/>
                      <a:pt x="12" y="1"/>
                    </a:cubicBezTo>
                    <a:cubicBezTo>
                      <a:pt x="18" y="1"/>
                      <a:pt x="22" y="6"/>
                      <a:pt x="22" y="12"/>
                    </a:cubicBezTo>
                    <a:cubicBezTo>
                      <a:pt x="22" y="12"/>
                      <a:pt x="22" y="12"/>
                      <a:pt x="22" y="12"/>
                    </a:cubicBezTo>
                    <a:cubicBezTo>
                      <a:pt x="22" y="17"/>
                      <a:pt x="18" y="22"/>
                      <a:pt x="12" y="22"/>
                    </a:cubicBezTo>
                    <a:close/>
                  </a:path>
                </a:pathLst>
              </a:custGeom>
              <a:grpFill/>
              <a:ln>
                <a:noFill/>
              </a:ln>
              <a:extLst/>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sp>
            <p:nvSpPr>
              <p:cNvPr id="103" name="Freeform 1358"/>
              <p:cNvSpPr>
                <a:spLocks noEditPoints="1"/>
              </p:cNvSpPr>
              <p:nvPr/>
            </p:nvSpPr>
            <p:spPr bwMode="auto">
              <a:xfrm>
                <a:off x="6260837" y="5490535"/>
                <a:ext cx="531981" cy="324581"/>
              </a:xfrm>
              <a:custGeom>
                <a:avLst/>
                <a:gdLst>
                  <a:gd name="T0" fmla="*/ 78 w 85"/>
                  <a:gd name="T1" fmla="*/ 0 h 52"/>
                  <a:gd name="T2" fmla="*/ 7 w 85"/>
                  <a:gd name="T3" fmla="*/ 0 h 52"/>
                  <a:gd name="T4" fmla="*/ 0 w 85"/>
                  <a:gd name="T5" fmla="*/ 6 h 52"/>
                  <a:gd name="T6" fmla="*/ 0 w 85"/>
                  <a:gd name="T7" fmla="*/ 45 h 52"/>
                  <a:gd name="T8" fmla="*/ 7 w 85"/>
                  <a:gd name="T9" fmla="*/ 52 h 52"/>
                  <a:gd name="T10" fmla="*/ 78 w 85"/>
                  <a:gd name="T11" fmla="*/ 52 h 52"/>
                  <a:gd name="T12" fmla="*/ 85 w 85"/>
                  <a:gd name="T13" fmla="*/ 45 h 52"/>
                  <a:gd name="T14" fmla="*/ 85 w 85"/>
                  <a:gd name="T15" fmla="*/ 6 h 52"/>
                  <a:gd name="T16" fmla="*/ 78 w 85"/>
                  <a:gd name="T17" fmla="*/ 0 h 52"/>
                  <a:gd name="T18" fmla="*/ 67 w 85"/>
                  <a:gd name="T19" fmla="*/ 44 h 52"/>
                  <a:gd name="T20" fmla="*/ 13 w 85"/>
                  <a:gd name="T21" fmla="*/ 44 h 52"/>
                  <a:gd name="T22" fmla="*/ 11 w 85"/>
                  <a:gd name="T23" fmla="*/ 42 h 52"/>
                  <a:gd name="T24" fmla="*/ 13 w 85"/>
                  <a:gd name="T25" fmla="*/ 41 h 52"/>
                  <a:gd name="T26" fmla="*/ 67 w 85"/>
                  <a:gd name="T27" fmla="*/ 41 h 52"/>
                  <a:gd name="T28" fmla="*/ 69 w 85"/>
                  <a:gd name="T29" fmla="*/ 42 h 52"/>
                  <a:gd name="T30" fmla="*/ 67 w 85"/>
                  <a:gd name="T31" fmla="*/ 44 h 52"/>
                  <a:gd name="T32" fmla="*/ 67 w 85"/>
                  <a:gd name="T33" fmla="*/ 36 h 52"/>
                  <a:gd name="T34" fmla="*/ 13 w 85"/>
                  <a:gd name="T35" fmla="*/ 36 h 52"/>
                  <a:gd name="T36" fmla="*/ 11 w 85"/>
                  <a:gd name="T37" fmla="*/ 35 h 52"/>
                  <a:gd name="T38" fmla="*/ 13 w 85"/>
                  <a:gd name="T39" fmla="*/ 34 h 52"/>
                  <a:gd name="T40" fmla="*/ 67 w 85"/>
                  <a:gd name="T41" fmla="*/ 34 h 52"/>
                  <a:gd name="T42" fmla="*/ 69 w 85"/>
                  <a:gd name="T43" fmla="*/ 35 h 52"/>
                  <a:gd name="T44" fmla="*/ 67 w 85"/>
                  <a:gd name="T45" fmla="*/ 36 h 52"/>
                  <a:gd name="T46" fmla="*/ 71 w 85"/>
                  <a:gd name="T47" fmla="*/ 21 h 52"/>
                  <a:gd name="T48" fmla="*/ 69 w 85"/>
                  <a:gd name="T49" fmla="*/ 23 h 52"/>
                  <a:gd name="T50" fmla="*/ 12 w 85"/>
                  <a:gd name="T51" fmla="*/ 23 h 52"/>
                  <a:gd name="T52" fmla="*/ 10 w 85"/>
                  <a:gd name="T53" fmla="*/ 21 h 52"/>
                  <a:gd name="T54" fmla="*/ 10 w 85"/>
                  <a:gd name="T55" fmla="*/ 14 h 52"/>
                  <a:gd name="T56" fmla="*/ 12 w 85"/>
                  <a:gd name="T57" fmla="*/ 12 h 52"/>
                  <a:gd name="T58" fmla="*/ 69 w 85"/>
                  <a:gd name="T59" fmla="*/ 12 h 52"/>
                  <a:gd name="T60" fmla="*/ 71 w 85"/>
                  <a:gd name="T61" fmla="*/ 14 h 52"/>
                  <a:gd name="T62" fmla="*/ 71 w 85"/>
                  <a:gd name="T63"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 h="52">
                    <a:moveTo>
                      <a:pt x="78" y="0"/>
                    </a:moveTo>
                    <a:cubicBezTo>
                      <a:pt x="7" y="0"/>
                      <a:pt x="7" y="0"/>
                      <a:pt x="7" y="0"/>
                    </a:cubicBezTo>
                    <a:cubicBezTo>
                      <a:pt x="3" y="0"/>
                      <a:pt x="0" y="3"/>
                      <a:pt x="0" y="6"/>
                    </a:cubicBezTo>
                    <a:cubicBezTo>
                      <a:pt x="0" y="45"/>
                      <a:pt x="0" y="45"/>
                      <a:pt x="0" y="45"/>
                    </a:cubicBezTo>
                    <a:cubicBezTo>
                      <a:pt x="0" y="49"/>
                      <a:pt x="3" y="52"/>
                      <a:pt x="7" y="52"/>
                    </a:cubicBezTo>
                    <a:cubicBezTo>
                      <a:pt x="78" y="52"/>
                      <a:pt x="78" y="52"/>
                      <a:pt x="78" y="52"/>
                    </a:cubicBezTo>
                    <a:cubicBezTo>
                      <a:pt x="82" y="52"/>
                      <a:pt x="85" y="49"/>
                      <a:pt x="85" y="45"/>
                    </a:cubicBezTo>
                    <a:cubicBezTo>
                      <a:pt x="85" y="6"/>
                      <a:pt x="85" y="6"/>
                      <a:pt x="85" y="6"/>
                    </a:cubicBezTo>
                    <a:cubicBezTo>
                      <a:pt x="85" y="3"/>
                      <a:pt x="82" y="0"/>
                      <a:pt x="78" y="0"/>
                    </a:cubicBezTo>
                    <a:close/>
                    <a:moveTo>
                      <a:pt x="67" y="44"/>
                    </a:moveTo>
                    <a:cubicBezTo>
                      <a:pt x="13" y="44"/>
                      <a:pt x="13" y="44"/>
                      <a:pt x="13" y="44"/>
                    </a:cubicBezTo>
                    <a:cubicBezTo>
                      <a:pt x="12" y="44"/>
                      <a:pt x="11" y="43"/>
                      <a:pt x="11" y="42"/>
                    </a:cubicBezTo>
                    <a:cubicBezTo>
                      <a:pt x="11" y="41"/>
                      <a:pt x="12" y="41"/>
                      <a:pt x="13" y="41"/>
                    </a:cubicBezTo>
                    <a:cubicBezTo>
                      <a:pt x="67" y="41"/>
                      <a:pt x="67" y="41"/>
                      <a:pt x="67" y="41"/>
                    </a:cubicBezTo>
                    <a:cubicBezTo>
                      <a:pt x="68" y="41"/>
                      <a:pt x="69" y="41"/>
                      <a:pt x="69" y="42"/>
                    </a:cubicBezTo>
                    <a:cubicBezTo>
                      <a:pt x="69" y="43"/>
                      <a:pt x="68" y="44"/>
                      <a:pt x="67" y="44"/>
                    </a:cubicBezTo>
                    <a:close/>
                    <a:moveTo>
                      <a:pt x="67" y="36"/>
                    </a:moveTo>
                    <a:cubicBezTo>
                      <a:pt x="13" y="36"/>
                      <a:pt x="13" y="36"/>
                      <a:pt x="13" y="36"/>
                    </a:cubicBezTo>
                    <a:cubicBezTo>
                      <a:pt x="12" y="36"/>
                      <a:pt x="11" y="36"/>
                      <a:pt x="11" y="35"/>
                    </a:cubicBezTo>
                    <a:cubicBezTo>
                      <a:pt x="11" y="34"/>
                      <a:pt x="12" y="34"/>
                      <a:pt x="13" y="34"/>
                    </a:cubicBezTo>
                    <a:cubicBezTo>
                      <a:pt x="67" y="34"/>
                      <a:pt x="67" y="34"/>
                      <a:pt x="67" y="34"/>
                    </a:cubicBezTo>
                    <a:cubicBezTo>
                      <a:pt x="68" y="34"/>
                      <a:pt x="69" y="34"/>
                      <a:pt x="69" y="35"/>
                    </a:cubicBezTo>
                    <a:cubicBezTo>
                      <a:pt x="69" y="36"/>
                      <a:pt x="68" y="36"/>
                      <a:pt x="67" y="36"/>
                    </a:cubicBezTo>
                    <a:close/>
                    <a:moveTo>
                      <a:pt x="71" y="21"/>
                    </a:moveTo>
                    <a:cubicBezTo>
                      <a:pt x="71" y="22"/>
                      <a:pt x="70" y="23"/>
                      <a:pt x="69" y="23"/>
                    </a:cubicBezTo>
                    <a:cubicBezTo>
                      <a:pt x="12" y="23"/>
                      <a:pt x="12" y="23"/>
                      <a:pt x="12" y="23"/>
                    </a:cubicBezTo>
                    <a:cubicBezTo>
                      <a:pt x="11" y="23"/>
                      <a:pt x="10" y="22"/>
                      <a:pt x="10" y="21"/>
                    </a:cubicBezTo>
                    <a:cubicBezTo>
                      <a:pt x="10" y="14"/>
                      <a:pt x="10" y="14"/>
                      <a:pt x="10" y="14"/>
                    </a:cubicBezTo>
                    <a:cubicBezTo>
                      <a:pt x="10" y="13"/>
                      <a:pt x="11" y="12"/>
                      <a:pt x="12" y="12"/>
                    </a:cubicBezTo>
                    <a:cubicBezTo>
                      <a:pt x="69" y="12"/>
                      <a:pt x="69" y="12"/>
                      <a:pt x="69" y="12"/>
                    </a:cubicBezTo>
                    <a:cubicBezTo>
                      <a:pt x="70" y="12"/>
                      <a:pt x="71" y="13"/>
                      <a:pt x="71" y="14"/>
                    </a:cubicBezTo>
                    <a:lnTo>
                      <a:pt x="71" y="21"/>
                    </a:lnTo>
                    <a:close/>
                  </a:path>
                </a:pathLst>
              </a:custGeom>
              <a:grpFill/>
              <a:ln>
                <a:noFill/>
              </a:ln>
              <a:extLst/>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grpSp>
        <p:grpSp>
          <p:nvGrpSpPr>
            <p:cNvPr id="104" name="组合 176"/>
            <p:cNvGrpSpPr/>
            <p:nvPr/>
          </p:nvGrpSpPr>
          <p:grpSpPr>
            <a:xfrm>
              <a:off x="2275210" y="3149517"/>
              <a:ext cx="383031" cy="511492"/>
              <a:chOff x="8455232" y="2080699"/>
              <a:chExt cx="468823" cy="626057"/>
            </a:xfrm>
            <a:solidFill>
              <a:srgbClr val="1A306C"/>
            </a:solidFill>
          </p:grpSpPr>
          <p:sp>
            <p:nvSpPr>
              <p:cNvPr id="105" name="Freeform 1688"/>
              <p:cNvSpPr>
                <a:spLocks noEditPoints="1"/>
              </p:cNvSpPr>
              <p:nvPr/>
            </p:nvSpPr>
            <p:spPr bwMode="auto">
              <a:xfrm>
                <a:off x="8455232" y="2080699"/>
                <a:ext cx="468823" cy="626057"/>
              </a:xfrm>
              <a:custGeom>
                <a:avLst/>
                <a:gdLst>
                  <a:gd name="T0" fmla="*/ 75 w 75"/>
                  <a:gd name="T1" fmla="*/ 31 h 100"/>
                  <a:gd name="T2" fmla="*/ 72 w 75"/>
                  <a:gd name="T3" fmla="*/ 25 h 100"/>
                  <a:gd name="T4" fmla="*/ 50 w 75"/>
                  <a:gd name="T5" fmla="*/ 4 h 100"/>
                  <a:gd name="T6" fmla="*/ 44 w 75"/>
                  <a:gd name="T7" fmla="*/ 1 h 100"/>
                  <a:gd name="T8" fmla="*/ 44 w 75"/>
                  <a:gd name="T9" fmla="*/ 1 h 100"/>
                  <a:gd name="T10" fmla="*/ 44 w 75"/>
                  <a:gd name="T11" fmla="*/ 0 h 100"/>
                  <a:gd name="T12" fmla="*/ 12 w 75"/>
                  <a:gd name="T13" fmla="*/ 0 h 100"/>
                  <a:gd name="T14" fmla="*/ 0 w 75"/>
                  <a:gd name="T15" fmla="*/ 12 h 100"/>
                  <a:gd name="T16" fmla="*/ 0 w 75"/>
                  <a:gd name="T17" fmla="*/ 89 h 100"/>
                  <a:gd name="T18" fmla="*/ 12 w 75"/>
                  <a:gd name="T19" fmla="*/ 100 h 100"/>
                  <a:gd name="T20" fmla="*/ 64 w 75"/>
                  <a:gd name="T21" fmla="*/ 100 h 100"/>
                  <a:gd name="T22" fmla="*/ 75 w 75"/>
                  <a:gd name="T23" fmla="*/ 89 h 100"/>
                  <a:gd name="T24" fmla="*/ 75 w 75"/>
                  <a:gd name="T25" fmla="*/ 31 h 100"/>
                  <a:gd name="T26" fmla="*/ 47 w 75"/>
                  <a:gd name="T27" fmla="*/ 11 h 100"/>
                  <a:gd name="T28" fmla="*/ 64 w 75"/>
                  <a:gd name="T29" fmla="*/ 28 h 100"/>
                  <a:gd name="T30" fmla="*/ 51 w 75"/>
                  <a:gd name="T31" fmla="*/ 28 h 100"/>
                  <a:gd name="T32" fmla="*/ 47 w 75"/>
                  <a:gd name="T33" fmla="*/ 24 h 100"/>
                  <a:gd name="T34" fmla="*/ 47 w 75"/>
                  <a:gd name="T35" fmla="*/ 11 h 100"/>
                  <a:gd name="T36" fmla="*/ 67 w 75"/>
                  <a:gd name="T37" fmla="*/ 89 h 100"/>
                  <a:gd name="T38" fmla="*/ 64 w 75"/>
                  <a:gd name="T39" fmla="*/ 93 h 100"/>
                  <a:gd name="T40" fmla="*/ 12 w 75"/>
                  <a:gd name="T41" fmla="*/ 93 h 100"/>
                  <a:gd name="T42" fmla="*/ 8 w 75"/>
                  <a:gd name="T43" fmla="*/ 89 h 100"/>
                  <a:gd name="T44" fmla="*/ 8 w 75"/>
                  <a:gd name="T45" fmla="*/ 12 h 100"/>
                  <a:gd name="T46" fmla="*/ 12 w 75"/>
                  <a:gd name="T47" fmla="*/ 8 h 100"/>
                  <a:gd name="T48" fmla="*/ 40 w 75"/>
                  <a:gd name="T49" fmla="*/ 8 h 100"/>
                  <a:gd name="T50" fmla="*/ 40 w 75"/>
                  <a:gd name="T51" fmla="*/ 24 h 100"/>
                  <a:gd name="T52" fmla="*/ 51 w 75"/>
                  <a:gd name="T53" fmla="*/ 36 h 100"/>
                  <a:gd name="T54" fmla="*/ 67 w 75"/>
                  <a:gd name="T55" fmla="*/ 36 h 100"/>
                  <a:gd name="T56" fmla="*/ 67 w 75"/>
                  <a:gd name="T57"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 h="100">
                    <a:moveTo>
                      <a:pt x="75" y="31"/>
                    </a:moveTo>
                    <a:cubicBezTo>
                      <a:pt x="75" y="29"/>
                      <a:pt x="73" y="27"/>
                      <a:pt x="72" y="25"/>
                    </a:cubicBezTo>
                    <a:cubicBezTo>
                      <a:pt x="50" y="4"/>
                      <a:pt x="50" y="4"/>
                      <a:pt x="50" y="4"/>
                    </a:cubicBezTo>
                    <a:cubicBezTo>
                      <a:pt x="49" y="2"/>
                      <a:pt x="46" y="1"/>
                      <a:pt x="44" y="1"/>
                    </a:cubicBezTo>
                    <a:cubicBezTo>
                      <a:pt x="44" y="1"/>
                      <a:pt x="44" y="1"/>
                      <a:pt x="44" y="1"/>
                    </a:cubicBezTo>
                    <a:cubicBezTo>
                      <a:pt x="44" y="0"/>
                      <a:pt x="44" y="0"/>
                      <a:pt x="44" y="0"/>
                    </a:cubicBezTo>
                    <a:cubicBezTo>
                      <a:pt x="12" y="0"/>
                      <a:pt x="12" y="0"/>
                      <a:pt x="12" y="0"/>
                    </a:cubicBezTo>
                    <a:cubicBezTo>
                      <a:pt x="5" y="0"/>
                      <a:pt x="0" y="6"/>
                      <a:pt x="0" y="12"/>
                    </a:cubicBezTo>
                    <a:cubicBezTo>
                      <a:pt x="0" y="89"/>
                      <a:pt x="0" y="89"/>
                      <a:pt x="0" y="89"/>
                    </a:cubicBezTo>
                    <a:cubicBezTo>
                      <a:pt x="1" y="95"/>
                      <a:pt x="6" y="100"/>
                      <a:pt x="12" y="100"/>
                    </a:cubicBezTo>
                    <a:cubicBezTo>
                      <a:pt x="64" y="100"/>
                      <a:pt x="64" y="100"/>
                      <a:pt x="64" y="100"/>
                    </a:cubicBezTo>
                    <a:cubicBezTo>
                      <a:pt x="70" y="100"/>
                      <a:pt x="75" y="95"/>
                      <a:pt x="75" y="89"/>
                    </a:cubicBezTo>
                    <a:cubicBezTo>
                      <a:pt x="75" y="31"/>
                      <a:pt x="75" y="31"/>
                      <a:pt x="75" y="31"/>
                    </a:cubicBezTo>
                    <a:close/>
                    <a:moveTo>
                      <a:pt x="47" y="11"/>
                    </a:moveTo>
                    <a:cubicBezTo>
                      <a:pt x="64" y="28"/>
                      <a:pt x="64" y="28"/>
                      <a:pt x="64" y="28"/>
                    </a:cubicBezTo>
                    <a:cubicBezTo>
                      <a:pt x="51" y="28"/>
                      <a:pt x="51" y="28"/>
                      <a:pt x="51" y="28"/>
                    </a:cubicBezTo>
                    <a:cubicBezTo>
                      <a:pt x="49" y="28"/>
                      <a:pt x="47" y="26"/>
                      <a:pt x="47" y="24"/>
                    </a:cubicBezTo>
                    <a:lnTo>
                      <a:pt x="47" y="11"/>
                    </a:lnTo>
                    <a:close/>
                    <a:moveTo>
                      <a:pt x="67" y="89"/>
                    </a:moveTo>
                    <a:cubicBezTo>
                      <a:pt x="67" y="91"/>
                      <a:pt x="66" y="93"/>
                      <a:pt x="64" y="93"/>
                    </a:cubicBezTo>
                    <a:cubicBezTo>
                      <a:pt x="12" y="93"/>
                      <a:pt x="12" y="93"/>
                      <a:pt x="12" y="93"/>
                    </a:cubicBezTo>
                    <a:cubicBezTo>
                      <a:pt x="10" y="93"/>
                      <a:pt x="8" y="91"/>
                      <a:pt x="8" y="89"/>
                    </a:cubicBezTo>
                    <a:cubicBezTo>
                      <a:pt x="8" y="12"/>
                      <a:pt x="8" y="12"/>
                      <a:pt x="8" y="12"/>
                    </a:cubicBezTo>
                    <a:cubicBezTo>
                      <a:pt x="8" y="10"/>
                      <a:pt x="10" y="8"/>
                      <a:pt x="12" y="8"/>
                    </a:cubicBezTo>
                    <a:cubicBezTo>
                      <a:pt x="40" y="8"/>
                      <a:pt x="40" y="8"/>
                      <a:pt x="40" y="8"/>
                    </a:cubicBezTo>
                    <a:cubicBezTo>
                      <a:pt x="40" y="24"/>
                      <a:pt x="40" y="24"/>
                      <a:pt x="40" y="24"/>
                    </a:cubicBezTo>
                    <a:cubicBezTo>
                      <a:pt x="40" y="30"/>
                      <a:pt x="45" y="36"/>
                      <a:pt x="51" y="36"/>
                    </a:cubicBezTo>
                    <a:cubicBezTo>
                      <a:pt x="67" y="36"/>
                      <a:pt x="67" y="36"/>
                      <a:pt x="67" y="36"/>
                    </a:cubicBezTo>
                    <a:lnTo>
                      <a:pt x="67" y="89"/>
                    </a:lnTo>
                    <a:close/>
                  </a:path>
                </a:pathLst>
              </a:custGeom>
              <a:grpFill/>
              <a:ln>
                <a:noFill/>
              </a:ln>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sp>
            <p:nvSpPr>
              <p:cNvPr id="106" name="Freeform 1689"/>
              <p:cNvSpPr>
                <a:spLocks/>
              </p:cNvSpPr>
              <p:nvPr/>
            </p:nvSpPr>
            <p:spPr bwMode="auto">
              <a:xfrm>
                <a:off x="8538418" y="2525727"/>
                <a:ext cx="294903" cy="45257"/>
              </a:xfrm>
              <a:custGeom>
                <a:avLst/>
                <a:gdLst>
                  <a:gd name="T0" fmla="*/ 43 w 47"/>
                  <a:gd name="T1" fmla="*/ 0 h 7"/>
                  <a:gd name="T2" fmla="*/ 11 w 47"/>
                  <a:gd name="T3" fmla="*/ 0 h 7"/>
                  <a:gd name="T4" fmla="*/ 11 w 47"/>
                  <a:gd name="T5" fmla="*/ 0 h 7"/>
                  <a:gd name="T6" fmla="*/ 4 w 47"/>
                  <a:gd name="T7" fmla="*/ 0 h 7"/>
                  <a:gd name="T8" fmla="*/ 0 w 47"/>
                  <a:gd name="T9" fmla="*/ 3 h 7"/>
                  <a:gd name="T10" fmla="*/ 4 w 47"/>
                  <a:gd name="T11" fmla="*/ 7 h 7"/>
                  <a:gd name="T12" fmla="*/ 6 w 47"/>
                  <a:gd name="T13" fmla="*/ 7 h 7"/>
                  <a:gd name="T14" fmla="*/ 33 w 47"/>
                  <a:gd name="T15" fmla="*/ 7 h 7"/>
                  <a:gd name="T16" fmla="*/ 43 w 47"/>
                  <a:gd name="T17" fmla="*/ 7 h 7"/>
                  <a:gd name="T18" fmla="*/ 47 w 47"/>
                  <a:gd name="T19" fmla="*/ 3 h 7"/>
                  <a:gd name="T20" fmla="*/ 43 w 4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7">
                    <a:moveTo>
                      <a:pt x="43" y="0"/>
                    </a:moveTo>
                    <a:cubicBezTo>
                      <a:pt x="11" y="0"/>
                      <a:pt x="11" y="0"/>
                      <a:pt x="11" y="0"/>
                    </a:cubicBezTo>
                    <a:cubicBezTo>
                      <a:pt x="11" y="0"/>
                      <a:pt x="11" y="0"/>
                      <a:pt x="11" y="0"/>
                    </a:cubicBezTo>
                    <a:cubicBezTo>
                      <a:pt x="4" y="0"/>
                      <a:pt x="4" y="0"/>
                      <a:pt x="4" y="0"/>
                    </a:cubicBezTo>
                    <a:cubicBezTo>
                      <a:pt x="2" y="0"/>
                      <a:pt x="0" y="1"/>
                      <a:pt x="0" y="3"/>
                    </a:cubicBezTo>
                    <a:cubicBezTo>
                      <a:pt x="0" y="5"/>
                      <a:pt x="2" y="7"/>
                      <a:pt x="4" y="7"/>
                    </a:cubicBezTo>
                    <a:cubicBezTo>
                      <a:pt x="6" y="7"/>
                      <a:pt x="6" y="7"/>
                      <a:pt x="6" y="7"/>
                    </a:cubicBezTo>
                    <a:cubicBezTo>
                      <a:pt x="33" y="7"/>
                      <a:pt x="33" y="7"/>
                      <a:pt x="33" y="7"/>
                    </a:cubicBezTo>
                    <a:cubicBezTo>
                      <a:pt x="43" y="7"/>
                      <a:pt x="43" y="7"/>
                      <a:pt x="43" y="7"/>
                    </a:cubicBezTo>
                    <a:cubicBezTo>
                      <a:pt x="45" y="7"/>
                      <a:pt x="47" y="5"/>
                      <a:pt x="47" y="3"/>
                    </a:cubicBezTo>
                    <a:cubicBezTo>
                      <a:pt x="47" y="1"/>
                      <a:pt x="45" y="0"/>
                      <a:pt x="43" y="0"/>
                    </a:cubicBezTo>
                    <a:close/>
                  </a:path>
                </a:pathLst>
              </a:custGeom>
              <a:grpFill/>
              <a:ln>
                <a:noFill/>
              </a:ln>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sp>
            <p:nvSpPr>
              <p:cNvPr id="107" name="Freeform 1690"/>
              <p:cNvSpPr>
                <a:spLocks/>
              </p:cNvSpPr>
              <p:nvPr/>
            </p:nvSpPr>
            <p:spPr bwMode="auto">
              <a:xfrm>
                <a:off x="8538418" y="2427668"/>
                <a:ext cx="294903" cy="52802"/>
              </a:xfrm>
              <a:custGeom>
                <a:avLst/>
                <a:gdLst>
                  <a:gd name="T0" fmla="*/ 43 w 47"/>
                  <a:gd name="T1" fmla="*/ 0 h 8"/>
                  <a:gd name="T2" fmla="*/ 41 w 47"/>
                  <a:gd name="T3" fmla="*/ 0 h 8"/>
                  <a:gd name="T4" fmla="*/ 34 w 47"/>
                  <a:gd name="T5" fmla="*/ 0 h 8"/>
                  <a:gd name="T6" fmla="*/ 4 w 47"/>
                  <a:gd name="T7" fmla="*/ 0 h 8"/>
                  <a:gd name="T8" fmla="*/ 0 w 47"/>
                  <a:gd name="T9" fmla="*/ 4 h 8"/>
                  <a:gd name="T10" fmla="*/ 4 w 47"/>
                  <a:gd name="T11" fmla="*/ 8 h 8"/>
                  <a:gd name="T12" fmla="*/ 36 w 47"/>
                  <a:gd name="T13" fmla="*/ 8 h 8"/>
                  <a:gd name="T14" fmla="*/ 43 w 47"/>
                  <a:gd name="T15" fmla="*/ 8 h 8"/>
                  <a:gd name="T16" fmla="*/ 47 w 47"/>
                  <a:gd name="T17" fmla="*/ 4 h 8"/>
                  <a:gd name="T18" fmla="*/ 43 w 47"/>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8">
                    <a:moveTo>
                      <a:pt x="43" y="0"/>
                    </a:moveTo>
                    <a:cubicBezTo>
                      <a:pt x="41" y="0"/>
                      <a:pt x="41" y="0"/>
                      <a:pt x="41" y="0"/>
                    </a:cubicBezTo>
                    <a:cubicBezTo>
                      <a:pt x="34" y="0"/>
                      <a:pt x="34" y="0"/>
                      <a:pt x="34" y="0"/>
                    </a:cubicBezTo>
                    <a:cubicBezTo>
                      <a:pt x="4" y="0"/>
                      <a:pt x="4" y="0"/>
                      <a:pt x="4" y="0"/>
                    </a:cubicBezTo>
                    <a:cubicBezTo>
                      <a:pt x="2" y="0"/>
                      <a:pt x="0" y="2"/>
                      <a:pt x="0" y="4"/>
                    </a:cubicBezTo>
                    <a:cubicBezTo>
                      <a:pt x="0" y="6"/>
                      <a:pt x="2" y="8"/>
                      <a:pt x="4" y="8"/>
                    </a:cubicBezTo>
                    <a:cubicBezTo>
                      <a:pt x="36" y="8"/>
                      <a:pt x="36" y="8"/>
                      <a:pt x="36" y="8"/>
                    </a:cubicBezTo>
                    <a:cubicBezTo>
                      <a:pt x="43" y="8"/>
                      <a:pt x="43" y="8"/>
                      <a:pt x="43" y="8"/>
                    </a:cubicBezTo>
                    <a:cubicBezTo>
                      <a:pt x="45" y="8"/>
                      <a:pt x="47" y="6"/>
                      <a:pt x="47" y="4"/>
                    </a:cubicBezTo>
                    <a:cubicBezTo>
                      <a:pt x="47" y="2"/>
                      <a:pt x="45" y="0"/>
                      <a:pt x="43" y="0"/>
                    </a:cubicBezTo>
                    <a:close/>
                  </a:path>
                </a:pathLst>
              </a:custGeom>
              <a:grpFill/>
              <a:ln>
                <a:noFill/>
              </a:ln>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sp>
            <p:nvSpPr>
              <p:cNvPr id="108" name="Freeform 1691"/>
              <p:cNvSpPr>
                <a:spLocks/>
              </p:cNvSpPr>
              <p:nvPr/>
            </p:nvSpPr>
            <p:spPr bwMode="auto">
              <a:xfrm>
                <a:off x="8538418" y="2337154"/>
                <a:ext cx="241973" cy="45257"/>
              </a:xfrm>
              <a:custGeom>
                <a:avLst/>
                <a:gdLst>
                  <a:gd name="T0" fmla="*/ 35 w 38"/>
                  <a:gd name="T1" fmla="*/ 0 h 8"/>
                  <a:gd name="T2" fmla="*/ 33 w 38"/>
                  <a:gd name="T3" fmla="*/ 0 h 8"/>
                  <a:gd name="T4" fmla="*/ 27 w 38"/>
                  <a:gd name="T5" fmla="*/ 0 h 8"/>
                  <a:gd name="T6" fmla="*/ 3 w 38"/>
                  <a:gd name="T7" fmla="*/ 0 h 8"/>
                  <a:gd name="T8" fmla="*/ 0 w 38"/>
                  <a:gd name="T9" fmla="*/ 4 h 8"/>
                  <a:gd name="T10" fmla="*/ 3 w 38"/>
                  <a:gd name="T11" fmla="*/ 8 h 8"/>
                  <a:gd name="T12" fmla="*/ 29 w 38"/>
                  <a:gd name="T13" fmla="*/ 8 h 8"/>
                  <a:gd name="T14" fmla="*/ 35 w 38"/>
                  <a:gd name="T15" fmla="*/ 8 h 8"/>
                  <a:gd name="T16" fmla="*/ 38 w 38"/>
                  <a:gd name="T17" fmla="*/ 4 h 8"/>
                  <a:gd name="T18" fmla="*/ 35 w 38"/>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8">
                    <a:moveTo>
                      <a:pt x="35" y="0"/>
                    </a:moveTo>
                    <a:cubicBezTo>
                      <a:pt x="33" y="0"/>
                      <a:pt x="33" y="0"/>
                      <a:pt x="33" y="0"/>
                    </a:cubicBezTo>
                    <a:cubicBezTo>
                      <a:pt x="27" y="0"/>
                      <a:pt x="27" y="0"/>
                      <a:pt x="27" y="0"/>
                    </a:cubicBezTo>
                    <a:cubicBezTo>
                      <a:pt x="3" y="0"/>
                      <a:pt x="3" y="0"/>
                      <a:pt x="3" y="0"/>
                    </a:cubicBezTo>
                    <a:cubicBezTo>
                      <a:pt x="2" y="0"/>
                      <a:pt x="0" y="2"/>
                      <a:pt x="0" y="4"/>
                    </a:cubicBezTo>
                    <a:cubicBezTo>
                      <a:pt x="0" y="6"/>
                      <a:pt x="2" y="8"/>
                      <a:pt x="3" y="8"/>
                    </a:cubicBezTo>
                    <a:cubicBezTo>
                      <a:pt x="29" y="8"/>
                      <a:pt x="29" y="8"/>
                      <a:pt x="29" y="8"/>
                    </a:cubicBezTo>
                    <a:cubicBezTo>
                      <a:pt x="35" y="8"/>
                      <a:pt x="35" y="8"/>
                      <a:pt x="35" y="8"/>
                    </a:cubicBezTo>
                    <a:cubicBezTo>
                      <a:pt x="36" y="8"/>
                      <a:pt x="38" y="6"/>
                      <a:pt x="38" y="4"/>
                    </a:cubicBezTo>
                    <a:cubicBezTo>
                      <a:pt x="38" y="2"/>
                      <a:pt x="36" y="0"/>
                      <a:pt x="35" y="0"/>
                    </a:cubicBezTo>
                    <a:close/>
                  </a:path>
                </a:pathLst>
              </a:custGeom>
              <a:grpFill/>
              <a:ln>
                <a:noFill/>
              </a:ln>
            </p:spPr>
            <p:txBody>
              <a:bodyPr vert="horz" wrap="square" lIns="81497" tIns="40748" rIns="81497" bIns="40748" numCol="1" anchor="t" anchorCtr="0" compatLnSpc="1">
                <a:prstTxWarp prst="textNoShape">
                  <a:avLst/>
                </a:prstTxWarp>
              </a:bodyPr>
              <a:lstStyle/>
              <a:p>
                <a:endParaRPr lang="zh-CN" altLang="en-US" sz="1400">
                  <a:solidFill>
                    <a:prstClr val="black"/>
                  </a:solidFill>
                </a:endParaRPr>
              </a:p>
            </p:txBody>
          </p:sp>
        </p:grpSp>
        <p:sp>
          <p:nvSpPr>
            <p:cNvPr id="124" name="Freeform 101"/>
            <p:cNvSpPr>
              <a:spLocks noEditPoints="1"/>
            </p:cNvSpPr>
            <p:nvPr/>
          </p:nvSpPr>
          <p:spPr bwMode="auto">
            <a:xfrm>
              <a:off x="5170842" y="4423409"/>
              <a:ext cx="566490" cy="375385"/>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vert="horz" wrap="square" lIns="81497" tIns="40748" rIns="81497" bIns="40748" numCol="1" anchor="t" anchorCtr="0" compatLnSpc="1">
              <a:prstTxWarp prst="textNoShape">
                <a:avLst/>
              </a:prstTxWarp>
            </a:bodyPr>
            <a:lstStyle/>
            <a:p>
              <a:endParaRPr lang="en-US" sz="1400"/>
            </a:p>
          </p:txBody>
        </p:sp>
      </p:grpSp>
    </p:spTree>
    <p:extLst>
      <p:ext uri="{BB962C8B-B14F-4D97-AF65-F5344CB8AC3E}">
        <p14:creationId xmlns:p14="http://schemas.microsoft.com/office/powerpoint/2010/main" val="897151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8" presetClass="emph" presetSubtype="0" fill="hold" nodeType="withEffect">
                                  <p:stCondLst>
                                    <p:cond delay="0"/>
                                  </p:stCondLst>
                                  <p:childTnLst>
                                    <p:animRot by="21600000">
                                      <p:cBhvr>
                                        <p:cTn id="9" dur="1750" fill="hold"/>
                                        <p:tgtEl>
                                          <p:spTgt spid="9"/>
                                        </p:tgtEl>
                                        <p:attrNameLst>
                                          <p:attrName>r</p:attrName>
                                        </p:attrNameLst>
                                      </p:cBhvr>
                                    </p:animRot>
                                  </p:childTnLst>
                                </p:cTn>
                              </p:par>
                            </p:childTnLst>
                          </p:cTn>
                        </p:par>
                        <p:par>
                          <p:cTn id="10" fill="hold">
                            <p:stCondLst>
                              <p:cond delay="2000"/>
                            </p:stCondLst>
                            <p:childTnLst>
                              <p:par>
                                <p:cTn id="11" presetID="10" presetClass="entr" presetSubtype="0" fill="hold" grpId="1" nodeType="afterEffect">
                                  <p:stCondLst>
                                    <p:cond delay="0"/>
                                  </p:stCondLst>
                                  <p:iterate type="lt">
                                    <p:tmPct val="0"/>
                                  </p:iterate>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1" nodeType="withEffect">
                                  <p:stCondLst>
                                    <p:cond delay="0"/>
                                  </p:stCondLst>
                                  <p:iterate type="lt">
                                    <p:tmPct val="0"/>
                                  </p:iterate>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grpId="1" nodeType="withEffect">
                                  <p:stCondLst>
                                    <p:cond delay="0"/>
                                  </p:stCondLst>
                                  <p:iterate type="lt">
                                    <p:tmPct val="0"/>
                                  </p:iterate>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grpId="1" nodeType="withEffect">
                                  <p:stCondLst>
                                    <p:cond delay="0"/>
                                  </p:stCondLst>
                                  <p:iterate type="lt">
                                    <p:tmPct val="0"/>
                                  </p:iterate>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1" nodeType="withEffect">
                                  <p:stCondLst>
                                    <p:cond delay="0"/>
                                  </p:stCondLst>
                                  <p:iterate type="lt">
                                    <p:tmPct val="0"/>
                                  </p:iterate>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par>
                                <p:cTn id="26" presetID="10" presetClass="entr" presetSubtype="0" fill="hold" grpId="1" nodeType="withEffect">
                                  <p:stCondLst>
                                    <p:cond delay="0"/>
                                  </p:stCondLst>
                                  <p:iterate type="lt">
                                    <p:tmPct val="0"/>
                                  </p:iterate>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par>
                                <p:cTn id="29" presetID="10" presetClass="entr" presetSubtype="0" fill="hold" grpId="1" nodeType="withEffect">
                                  <p:stCondLst>
                                    <p:cond delay="0"/>
                                  </p:stCondLst>
                                  <p:iterate type="lt">
                                    <p:tmPct val="0"/>
                                  </p:iterate>
                                  <p:childTnLst>
                                    <p:set>
                                      <p:cBhvr>
                                        <p:cTn id="30" dur="1" fill="hold">
                                          <p:stCondLst>
                                            <p:cond delay="0"/>
                                          </p:stCondLst>
                                        </p:cTn>
                                        <p:tgtEl>
                                          <p:spTgt spid="81"/>
                                        </p:tgtEl>
                                        <p:attrNameLst>
                                          <p:attrName>style.visibility</p:attrName>
                                        </p:attrNameLst>
                                      </p:cBhvr>
                                      <p:to>
                                        <p:strVal val="visible"/>
                                      </p:to>
                                    </p:set>
                                    <p:animEffect transition="in" filter="fade">
                                      <p:cBhvr>
                                        <p:cTn id="31" dur="500"/>
                                        <p:tgtEl>
                                          <p:spTgt spid="81"/>
                                        </p:tgtEl>
                                      </p:cBhvr>
                                    </p:animEffect>
                                  </p:childTnLst>
                                </p:cTn>
                              </p:par>
                              <p:par>
                                <p:cTn id="32" presetID="10" presetClass="entr" presetSubtype="0" fill="hold" grpId="1" nodeType="withEffect">
                                  <p:stCondLst>
                                    <p:cond delay="0"/>
                                  </p:stCondLst>
                                  <p:iterate type="lt">
                                    <p:tmPct val="0"/>
                                  </p:iterate>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childTnLst>
                          </p:cTn>
                        </p:par>
                        <p:par>
                          <p:cTn id="35" fill="hold">
                            <p:stCondLst>
                              <p:cond delay="2500"/>
                            </p:stCondLst>
                            <p:childTnLst>
                              <p:par>
                                <p:cTn id="36" presetID="22" presetClass="entr" presetSubtype="1"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2" presetClass="entr" presetSubtype="1"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up)">
                                      <p:cBhvr>
                                        <p:cTn id="41" dur="500"/>
                                        <p:tgtEl>
                                          <p:spTgt spid="87"/>
                                        </p:tgtEl>
                                      </p:cBhvr>
                                    </p:animEffect>
                                  </p:childTnLst>
                                </p:cTn>
                              </p:par>
                              <p:par>
                                <p:cTn id="42" presetID="22" presetClass="entr" presetSubtype="1" fill="hold" nodeType="with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wipe(up)">
                                      <p:cBhvr>
                                        <p:cTn id="44" dur="500"/>
                                        <p:tgtEl>
                                          <p:spTgt spid="85"/>
                                        </p:tgtEl>
                                      </p:cBhvr>
                                    </p:animEffect>
                                  </p:childTnLst>
                                </p:cTn>
                              </p:par>
                              <p:par>
                                <p:cTn id="45" presetID="22" presetClass="entr" presetSubtype="8" fill="hold" nodeType="with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left)">
                                      <p:cBhvr>
                                        <p:cTn id="47" dur="500"/>
                                        <p:tgtEl>
                                          <p:spTgt spid="89"/>
                                        </p:tgtEl>
                                      </p:cBhvr>
                                    </p:animEffect>
                                  </p:childTnLst>
                                </p:cTn>
                              </p:par>
                              <p:par>
                                <p:cTn id="48" presetID="22" presetClass="entr" presetSubtype="2" fill="hold" nodeType="with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wipe(right)">
                                      <p:cBhvr>
                                        <p:cTn id="50" dur="500"/>
                                        <p:tgtEl>
                                          <p:spTgt spid="88"/>
                                        </p:tgtEl>
                                      </p:cBhvr>
                                    </p:animEffect>
                                  </p:childTnLst>
                                </p:cTn>
                              </p:par>
                              <p:par>
                                <p:cTn id="51" presetID="22" presetClass="entr" presetSubtype="4" fill="hold" nodeType="with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wipe(down)">
                                      <p:cBhvr>
                                        <p:cTn id="53" dur="500"/>
                                        <p:tgtEl>
                                          <p:spTgt spid="91"/>
                                        </p:tgtEl>
                                      </p:cBhvr>
                                    </p:animEffect>
                                  </p:childTnLst>
                                </p:cTn>
                              </p:par>
                              <p:par>
                                <p:cTn id="54" presetID="22" presetClass="entr" presetSubtype="4" fill="hold" nodeType="with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wipe(down)">
                                      <p:cBhvr>
                                        <p:cTn id="56" dur="500"/>
                                        <p:tgtEl>
                                          <p:spTgt spid="86"/>
                                        </p:tgtEl>
                                      </p:cBhvr>
                                    </p:animEffect>
                                  </p:childTnLst>
                                </p:cTn>
                              </p:par>
                              <p:par>
                                <p:cTn id="57" presetID="22" presetClass="entr" presetSubtype="4"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down)">
                                      <p:cBhvr>
                                        <p:cTn id="59" dur="500"/>
                                        <p:tgtEl>
                                          <p:spTgt spid="90"/>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fade">
                                      <p:cBhvr>
                                        <p:cTn id="68" dur="500"/>
                                        <p:tgtEl>
                                          <p:spTgt spid="10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p:bldP spid="76" grpId="0"/>
      <p:bldP spid="77" grpId="1"/>
      <p:bldP spid="78" grpId="1"/>
      <p:bldP spid="79" grpId="1"/>
      <p:bldP spid="80" grpId="1"/>
      <p:bldP spid="81" grpId="1"/>
      <p:bldP spid="82" grpId="1"/>
      <p:bldP spid="83"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586015" y="480431"/>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icrosoft YaHei" charset="-122"/>
                <a:ea typeface="Microsoft YaHei" charset="-122"/>
                <a:cs typeface="Microsoft YaHei" charset="-122"/>
              </a:endParaRPr>
            </a:p>
          </p:txBody>
        </p:sp>
      </p:grpSp>
      <p:sp>
        <p:nvSpPr>
          <p:cNvPr id="123" name="文本框 122"/>
          <p:cNvSpPr txBox="1"/>
          <p:nvPr/>
        </p:nvSpPr>
        <p:spPr>
          <a:xfrm>
            <a:off x="1289606" y="646374"/>
            <a:ext cx="3977952" cy="584775"/>
          </a:xfrm>
          <a:prstGeom prst="rect">
            <a:avLst/>
          </a:prstGeom>
          <a:noFill/>
          <a:effectLst>
            <a:innerShdw blurRad="114300">
              <a:prstClr val="black"/>
            </a:innerShdw>
          </a:effectLst>
        </p:spPr>
        <p:txBody>
          <a:bodyPr wrap="square" rtlCol="0">
            <a:spAutoFit/>
          </a:bodyPr>
          <a:lstStyle/>
          <a:p>
            <a:pPr algn="ctr"/>
            <a:r>
              <a:rPr lang="zh-CN" altLang="en-US" sz="3200" b="1" dirty="0" smtClean="0">
                <a:solidFill>
                  <a:prstClr val="white"/>
                </a:solidFill>
                <a:latin typeface="Microsoft YaHei" charset="-122"/>
                <a:ea typeface="Microsoft YaHei" charset="-122"/>
                <a:cs typeface="Microsoft YaHei" charset="-122"/>
                <a:sym typeface="Arial" panose="020B0604020202020204" pitchFamily="34" charset="0"/>
              </a:rPr>
              <a:t>一组专题组成一个域</a:t>
            </a:r>
            <a:endParaRPr lang="zh-CN" altLang="en-US" sz="3200" b="1" dirty="0">
              <a:solidFill>
                <a:prstClr val="white"/>
              </a:solidFill>
              <a:latin typeface="Microsoft YaHei" charset="-122"/>
              <a:ea typeface="Microsoft YaHei" charset="-122"/>
              <a:cs typeface="Microsoft YaHei" charset="-122"/>
            </a:endParaRPr>
          </a:p>
        </p:txBody>
      </p:sp>
      <p:grpSp>
        <p:nvGrpSpPr>
          <p:cNvPr id="27" name="组合 26"/>
          <p:cNvGrpSpPr/>
          <p:nvPr/>
        </p:nvGrpSpPr>
        <p:grpSpPr>
          <a:xfrm>
            <a:off x="4802064" y="1758342"/>
            <a:ext cx="2629695" cy="3928326"/>
            <a:chOff x="4781153" y="1930400"/>
            <a:chExt cx="2629695" cy="3928326"/>
          </a:xfrm>
        </p:grpSpPr>
        <p:grpSp>
          <p:nvGrpSpPr>
            <p:cNvPr id="28" name="Group 4"/>
            <p:cNvGrpSpPr>
              <a:grpSpLocks noChangeAspect="1"/>
            </p:cNvGrpSpPr>
            <p:nvPr/>
          </p:nvGrpSpPr>
          <p:grpSpPr bwMode="auto">
            <a:xfrm>
              <a:off x="4781153" y="1930400"/>
              <a:ext cx="2629695" cy="3928326"/>
              <a:chOff x="3084" y="1331"/>
              <a:chExt cx="1514" cy="2200"/>
            </a:xfrm>
          </p:grpSpPr>
          <p:sp>
            <p:nvSpPr>
              <p:cNvPr id="32" name="Freeform 7"/>
              <p:cNvSpPr>
                <a:spLocks/>
              </p:cNvSpPr>
              <p:nvPr/>
            </p:nvSpPr>
            <p:spPr bwMode="auto">
              <a:xfrm>
                <a:off x="3598" y="3165"/>
                <a:ext cx="486" cy="83"/>
              </a:xfrm>
              <a:custGeom>
                <a:avLst/>
                <a:gdLst>
                  <a:gd name="T0" fmla="*/ 479 w 479"/>
                  <a:gd name="T1" fmla="*/ 41 h 82"/>
                  <a:gd name="T2" fmla="*/ 427 w 479"/>
                  <a:gd name="T3" fmla="*/ 82 h 82"/>
                  <a:gd name="T4" fmla="*/ 52 w 479"/>
                  <a:gd name="T5" fmla="*/ 82 h 82"/>
                  <a:gd name="T6" fmla="*/ 0 w 479"/>
                  <a:gd name="T7" fmla="*/ 41 h 82"/>
                  <a:gd name="T8" fmla="*/ 0 w 479"/>
                  <a:gd name="T9" fmla="*/ 41 h 82"/>
                  <a:gd name="T10" fmla="*/ 52 w 479"/>
                  <a:gd name="T11" fmla="*/ 0 h 82"/>
                  <a:gd name="T12" fmla="*/ 427 w 479"/>
                  <a:gd name="T13" fmla="*/ 0 h 82"/>
                  <a:gd name="T14" fmla="*/ 479 w 479"/>
                  <a:gd name="T15" fmla="*/ 41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82">
                    <a:moveTo>
                      <a:pt x="479" y="41"/>
                    </a:moveTo>
                    <a:cubicBezTo>
                      <a:pt x="479" y="63"/>
                      <a:pt x="456" y="82"/>
                      <a:pt x="427" y="82"/>
                    </a:cubicBezTo>
                    <a:cubicBezTo>
                      <a:pt x="52" y="82"/>
                      <a:pt x="52" y="82"/>
                      <a:pt x="52" y="82"/>
                    </a:cubicBezTo>
                    <a:cubicBezTo>
                      <a:pt x="23" y="82"/>
                      <a:pt x="0" y="63"/>
                      <a:pt x="0" y="41"/>
                    </a:cubicBezTo>
                    <a:cubicBezTo>
                      <a:pt x="0" y="41"/>
                      <a:pt x="0" y="41"/>
                      <a:pt x="0" y="41"/>
                    </a:cubicBezTo>
                    <a:cubicBezTo>
                      <a:pt x="0" y="18"/>
                      <a:pt x="23" y="0"/>
                      <a:pt x="52" y="0"/>
                    </a:cubicBezTo>
                    <a:cubicBezTo>
                      <a:pt x="427" y="0"/>
                      <a:pt x="427" y="0"/>
                      <a:pt x="427" y="0"/>
                    </a:cubicBezTo>
                    <a:cubicBezTo>
                      <a:pt x="456" y="0"/>
                      <a:pt x="479" y="18"/>
                      <a:pt x="479" y="41"/>
                    </a:cubicBezTo>
                    <a:close/>
                  </a:path>
                </a:pathLst>
              </a:custGeom>
              <a:solidFill>
                <a:srgbClr val="027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33" name="Freeform 8"/>
              <p:cNvSpPr>
                <a:spLocks/>
              </p:cNvSpPr>
              <p:nvPr/>
            </p:nvSpPr>
            <p:spPr bwMode="auto">
              <a:xfrm>
                <a:off x="3598" y="3259"/>
                <a:ext cx="486" cy="83"/>
              </a:xfrm>
              <a:custGeom>
                <a:avLst/>
                <a:gdLst>
                  <a:gd name="T0" fmla="*/ 479 w 479"/>
                  <a:gd name="T1" fmla="*/ 41 h 82"/>
                  <a:gd name="T2" fmla="*/ 427 w 479"/>
                  <a:gd name="T3" fmla="*/ 82 h 82"/>
                  <a:gd name="T4" fmla="*/ 52 w 479"/>
                  <a:gd name="T5" fmla="*/ 82 h 82"/>
                  <a:gd name="T6" fmla="*/ 0 w 479"/>
                  <a:gd name="T7" fmla="*/ 41 h 82"/>
                  <a:gd name="T8" fmla="*/ 0 w 479"/>
                  <a:gd name="T9" fmla="*/ 41 h 82"/>
                  <a:gd name="T10" fmla="*/ 52 w 479"/>
                  <a:gd name="T11" fmla="*/ 0 h 82"/>
                  <a:gd name="T12" fmla="*/ 427 w 479"/>
                  <a:gd name="T13" fmla="*/ 0 h 82"/>
                  <a:gd name="T14" fmla="*/ 479 w 479"/>
                  <a:gd name="T15" fmla="*/ 41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82">
                    <a:moveTo>
                      <a:pt x="479" y="41"/>
                    </a:moveTo>
                    <a:cubicBezTo>
                      <a:pt x="479" y="63"/>
                      <a:pt x="456" y="82"/>
                      <a:pt x="427" y="82"/>
                    </a:cubicBezTo>
                    <a:cubicBezTo>
                      <a:pt x="52" y="82"/>
                      <a:pt x="52" y="82"/>
                      <a:pt x="52" y="82"/>
                    </a:cubicBezTo>
                    <a:cubicBezTo>
                      <a:pt x="23" y="82"/>
                      <a:pt x="0" y="63"/>
                      <a:pt x="0" y="41"/>
                    </a:cubicBezTo>
                    <a:cubicBezTo>
                      <a:pt x="0" y="41"/>
                      <a:pt x="0" y="41"/>
                      <a:pt x="0" y="41"/>
                    </a:cubicBezTo>
                    <a:cubicBezTo>
                      <a:pt x="0" y="18"/>
                      <a:pt x="23" y="0"/>
                      <a:pt x="52" y="0"/>
                    </a:cubicBezTo>
                    <a:cubicBezTo>
                      <a:pt x="427" y="0"/>
                      <a:pt x="427" y="0"/>
                      <a:pt x="427" y="0"/>
                    </a:cubicBezTo>
                    <a:cubicBezTo>
                      <a:pt x="456" y="0"/>
                      <a:pt x="479" y="18"/>
                      <a:pt x="479" y="41"/>
                    </a:cubicBezTo>
                    <a:close/>
                  </a:path>
                </a:pathLst>
              </a:custGeom>
              <a:solidFill>
                <a:srgbClr val="027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34" name="Freeform 9"/>
              <p:cNvSpPr>
                <a:spLocks/>
              </p:cNvSpPr>
              <p:nvPr/>
            </p:nvSpPr>
            <p:spPr bwMode="auto">
              <a:xfrm>
                <a:off x="3598" y="3354"/>
                <a:ext cx="486" cy="83"/>
              </a:xfrm>
              <a:custGeom>
                <a:avLst/>
                <a:gdLst>
                  <a:gd name="T0" fmla="*/ 479 w 479"/>
                  <a:gd name="T1" fmla="*/ 41 h 82"/>
                  <a:gd name="T2" fmla="*/ 427 w 479"/>
                  <a:gd name="T3" fmla="*/ 82 h 82"/>
                  <a:gd name="T4" fmla="*/ 52 w 479"/>
                  <a:gd name="T5" fmla="*/ 82 h 82"/>
                  <a:gd name="T6" fmla="*/ 0 w 479"/>
                  <a:gd name="T7" fmla="*/ 41 h 82"/>
                  <a:gd name="T8" fmla="*/ 0 w 479"/>
                  <a:gd name="T9" fmla="*/ 41 h 82"/>
                  <a:gd name="T10" fmla="*/ 52 w 479"/>
                  <a:gd name="T11" fmla="*/ 0 h 82"/>
                  <a:gd name="T12" fmla="*/ 427 w 479"/>
                  <a:gd name="T13" fmla="*/ 0 h 82"/>
                  <a:gd name="T14" fmla="*/ 479 w 479"/>
                  <a:gd name="T15" fmla="*/ 41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82">
                    <a:moveTo>
                      <a:pt x="479" y="41"/>
                    </a:moveTo>
                    <a:cubicBezTo>
                      <a:pt x="479" y="64"/>
                      <a:pt x="456" y="82"/>
                      <a:pt x="427" y="82"/>
                    </a:cubicBezTo>
                    <a:cubicBezTo>
                      <a:pt x="52" y="82"/>
                      <a:pt x="52" y="82"/>
                      <a:pt x="52" y="82"/>
                    </a:cubicBezTo>
                    <a:cubicBezTo>
                      <a:pt x="23" y="82"/>
                      <a:pt x="0" y="64"/>
                      <a:pt x="0" y="41"/>
                    </a:cubicBezTo>
                    <a:cubicBezTo>
                      <a:pt x="0" y="41"/>
                      <a:pt x="0" y="41"/>
                      <a:pt x="0" y="41"/>
                    </a:cubicBezTo>
                    <a:cubicBezTo>
                      <a:pt x="0" y="18"/>
                      <a:pt x="23" y="0"/>
                      <a:pt x="52" y="0"/>
                    </a:cubicBezTo>
                    <a:cubicBezTo>
                      <a:pt x="427" y="0"/>
                      <a:pt x="427" y="0"/>
                      <a:pt x="427" y="0"/>
                    </a:cubicBezTo>
                    <a:cubicBezTo>
                      <a:pt x="456" y="0"/>
                      <a:pt x="479" y="18"/>
                      <a:pt x="479" y="41"/>
                    </a:cubicBezTo>
                    <a:close/>
                  </a:path>
                </a:pathLst>
              </a:custGeom>
              <a:solidFill>
                <a:srgbClr val="027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35" name="Freeform 10"/>
              <p:cNvSpPr>
                <a:spLocks/>
              </p:cNvSpPr>
              <p:nvPr/>
            </p:nvSpPr>
            <p:spPr bwMode="auto">
              <a:xfrm>
                <a:off x="3702" y="3448"/>
                <a:ext cx="278" cy="83"/>
              </a:xfrm>
              <a:custGeom>
                <a:avLst/>
                <a:gdLst>
                  <a:gd name="T0" fmla="*/ 273 w 273"/>
                  <a:gd name="T1" fmla="*/ 0 h 82"/>
                  <a:gd name="T2" fmla="*/ 137 w 273"/>
                  <a:gd name="T3" fmla="*/ 82 h 82"/>
                  <a:gd name="T4" fmla="*/ 0 w 273"/>
                  <a:gd name="T5" fmla="*/ 0 h 82"/>
                  <a:gd name="T6" fmla="*/ 273 w 273"/>
                  <a:gd name="T7" fmla="*/ 0 h 82"/>
                </a:gdLst>
                <a:ahLst/>
                <a:cxnLst>
                  <a:cxn ang="0">
                    <a:pos x="T0" y="T1"/>
                  </a:cxn>
                  <a:cxn ang="0">
                    <a:pos x="T2" y="T3"/>
                  </a:cxn>
                  <a:cxn ang="0">
                    <a:pos x="T4" y="T5"/>
                  </a:cxn>
                  <a:cxn ang="0">
                    <a:pos x="T6" y="T7"/>
                  </a:cxn>
                </a:cxnLst>
                <a:rect l="0" t="0" r="r" b="b"/>
                <a:pathLst>
                  <a:path w="273" h="82">
                    <a:moveTo>
                      <a:pt x="273" y="0"/>
                    </a:moveTo>
                    <a:cubicBezTo>
                      <a:pt x="273" y="45"/>
                      <a:pt x="212" y="82"/>
                      <a:pt x="137" y="82"/>
                    </a:cubicBezTo>
                    <a:cubicBezTo>
                      <a:pt x="61" y="82"/>
                      <a:pt x="0" y="45"/>
                      <a:pt x="0" y="0"/>
                    </a:cubicBezTo>
                    <a:lnTo>
                      <a:pt x="273" y="0"/>
                    </a:lnTo>
                    <a:close/>
                  </a:path>
                </a:pathLst>
              </a:custGeom>
              <a:solidFill>
                <a:srgbClr val="027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36" name="Freeform 11"/>
              <p:cNvSpPr>
                <a:spLocks/>
              </p:cNvSpPr>
              <p:nvPr/>
            </p:nvSpPr>
            <p:spPr bwMode="auto">
              <a:xfrm>
                <a:off x="3844" y="1331"/>
                <a:ext cx="573" cy="438"/>
              </a:xfrm>
              <a:custGeom>
                <a:avLst/>
                <a:gdLst>
                  <a:gd name="T0" fmla="*/ 396 w 565"/>
                  <a:gd name="T1" fmla="*/ 432 h 432"/>
                  <a:gd name="T2" fmla="*/ 565 w 565"/>
                  <a:gd name="T3" fmla="*/ 263 h 432"/>
                  <a:gd name="T4" fmla="*/ 0 w 565"/>
                  <a:gd name="T5" fmla="*/ 0 h 432"/>
                  <a:gd name="T6" fmla="*/ 0 w 565"/>
                  <a:gd name="T7" fmla="*/ 238 h 432"/>
                  <a:gd name="T8" fmla="*/ 396 w 565"/>
                  <a:gd name="T9" fmla="*/ 432 h 432"/>
                </a:gdLst>
                <a:ahLst/>
                <a:cxnLst>
                  <a:cxn ang="0">
                    <a:pos x="T0" y="T1"/>
                  </a:cxn>
                  <a:cxn ang="0">
                    <a:pos x="T2" y="T3"/>
                  </a:cxn>
                  <a:cxn ang="0">
                    <a:pos x="T4" y="T5"/>
                  </a:cxn>
                  <a:cxn ang="0">
                    <a:pos x="T6" y="T7"/>
                  </a:cxn>
                  <a:cxn ang="0">
                    <a:pos x="T8" y="T9"/>
                  </a:cxn>
                </a:cxnLst>
                <a:rect l="0" t="0" r="r" b="b"/>
                <a:pathLst>
                  <a:path w="565" h="432">
                    <a:moveTo>
                      <a:pt x="396" y="432"/>
                    </a:moveTo>
                    <a:cubicBezTo>
                      <a:pt x="565" y="263"/>
                      <a:pt x="565" y="263"/>
                      <a:pt x="565" y="263"/>
                    </a:cubicBezTo>
                    <a:cubicBezTo>
                      <a:pt x="429" y="103"/>
                      <a:pt x="227" y="1"/>
                      <a:pt x="0" y="0"/>
                    </a:cubicBezTo>
                    <a:cubicBezTo>
                      <a:pt x="0" y="238"/>
                      <a:pt x="0" y="238"/>
                      <a:pt x="0" y="238"/>
                    </a:cubicBezTo>
                    <a:cubicBezTo>
                      <a:pt x="161" y="239"/>
                      <a:pt x="303" y="315"/>
                      <a:pt x="396" y="4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37" name="Freeform 12"/>
              <p:cNvSpPr>
                <a:spLocks/>
              </p:cNvSpPr>
              <p:nvPr/>
            </p:nvSpPr>
            <p:spPr bwMode="auto">
              <a:xfrm>
                <a:off x="4249" y="1602"/>
                <a:ext cx="349" cy="571"/>
              </a:xfrm>
              <a:custGeom>
                <a:avLst/>
                <a:gdLst>
                  <a:gd name="T0" fmla="*/ 106 w 344"/>
                  <a:gd name="T1" fmla="*/ 478 h 563"/>
                  <a:gd name="T2" fmla="*/ 98 w 344"/>
                  <a:gd name="T3" fmla="*/ 563 h 563"/>
                  <a:gd name="T4" fmla="*/ 339 w 344"/>
                  <a:gd name="T5" fmla="*/ 563 h 563"/>
                  <a:gd name="T6" fmla="*/ 344 w 344"/>
                  <a:gd name="T7" fmla="*/ 478 h 563"/>
                  <a:gd name="T8" fmla="*/ 170 w 344"/>
                  <a:gd name="T9" fmla="*/ 0 h 563"/>
                  <a:gd name="T10" fmla="*/ 0 w 344"/>
                  <a:gd name="T11" fmla="*/ 170 h 563"/>
                  <a:gd name="T12" fmla="*/ 106 w 344"/>
                  <a:gd name="T13" fmla="*/ 478 h 563"/>
                </a:gdLst>
                <a:ahLst/>
                <a:cxnLst>
                  <a:cxn ang="0">
                    <a:pos x="T0" y="T1"/>
                  </a:cxn>
                  <a:cxn ang="0">
                    <a:pos x="T2" y="T3"/>
                  </a:cxn>
                  <a:cxn ang="0">
                    <a:pos x="T4" y="T5"/>
                  </a:cxn>
                  <a:cxn ang="0">
                    <a:pos x="T6" y="T7"/>
                  </a:cxn>
                  <a:cxn ang="0">
                    <a:pos x="T8" y="T9"/>
                  </a:cxn>
                  <a:cxn ang="0">
                    <a:pos x="T10" y="T11"/>
                  </a:cxn>
                  <a:cxn ang="0">
                    <a:pos x="T12" y="T13"/>
                  </a:cxn>
                </a:cxnLst>
                <a:rect l="0" t="0" r="r" b="b"/>
                <a:pathLst>
                  <a:path w="344" h="563">
                    <a:moveTo>
                      <a:pt x="106" y="478"/>
                    </a:moveTo>
                    <a:cubicBezTo>
                      <a:pt x="106" y="507"/>
                      <a:pt x="103" y="535"/>
                      <a:pt x="98" y="563"/>
                    </a:cubicBezTo>
                    <a:cubicBezTo>
                      <a:pt x="339" y="563"/>
                      <a:pt x="339" y="563"/>
                      <a:pt x="339" y="563"/>
                    </a:cubicBezTo>
                    <a:cubicBezTo>
                      <a:pt x="342" y="535"/>
                      <a:pt x="344" y="507"/>
                      <a:pt x="344" y="478"/>
                    </a:cubicBezTo>
                    <a:cubicBezTo>
                      <a:pt x="344" y="296"/>
                      <a:pt x="278" y="129"/>
                      <a:pt x="170" y="0"/>
                    </a:cubicBezTo>
                    <a:cubicBezTo>
                      <a:pt x="0" y="170"/>
                      <a:pt x="0" y="170"/>
                      <a:pt x="0" y="170"/>
                    </a:cubicBezTo>
                    <a:cubicBezTo>
                      <a:pt x="66" y="255"/>
                      <a:pt x="106" y="362"/>
                      <a:pt x="106" y="47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38" name="Freeform 13"/>
              <p:cNvSpPr>
                <a:spLocks/>
              </p:cNvSpPr>
              <p:nvPr/>
            </p:nvSpPr>
            <p:spPr bwMode="auto">
              <a:xfrm>
                <a:off x="3352" y="2499"/>
                <a:ext cx="486" cy="650"/>
              </a:xfrm>
              <a:custGeom>
                <a:avLst/>
                <a:gdLst>
                  <a:gd name="T0" fmla="*/ 412 w 479"/>
                  <a:gd name="T1" fmla="*/ 402 h 640"/>
                  <a:gd name="T2" fmla="*/ 337 w 479"/>
                  <a:gd name="T3" fmla="*/ 217 h 640"/>
                  <a:gd name="T4" fmla="*/ 168 w 479"/>
                  <a:gd name="T5" fmla="*/ 0 h 640"/>
                  <a:gd name="T6" fmla="*/ 0 w 479"/>
                  <a:gd name="T7" fmla="*/ 168 h 640"/>
                  <a:gd name="T8" fmla="*/ 134 w 479"/>
                  <a:gd name="T9" fmla="*/ 343 h 640"/>
                  <a:gd name="T10" fmla="*/ 350 w 479"/>
                  <a:gd name="T11" fmla="*/ 640 h 640"/>
                  <a:gd name="T12" fmla="*/ 462 w 479"/>
                  <a:gd name="T13" fmla="*/ 640 h 640"/>
                  <a:gd name="T14" fmla="*/ 479 w 479"/>
                  <a:gd name="T15" fmla="*/ 640 h 640"/>
                  <a:gd name="T16" fmla="*/ 479 w 479"/>
                  <a:gd name="T17" fmla="*/ 402 h 640"/>
                  <a:gd name="T18" fmla="*/ 412 w 479"/>
                  <a:gd name="T19" fmla="*/ 40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640">
                    <a:moveTo>
                      <a:pt x="412" y="402"/>
                    </a:moveTo>
                    <a:cubicBezTo>
                      <a:pt x="398" y="351"/>
                      <a:pt x="378" y="284"/>
                      <a:pt x="337" y="217"/>
                    </a:cubicBezTo>
                    <a:cubicBezTo>
                      <a:pt x="287" y="137"/>
                      <a:pt x="222" y="59"/>
                      <a:pt x="168" y="0"/>
                    </a:cubicBezTo>
                    <a:cubicBezTo>
                      <a:pt x="0" y="168"/>
                      <a:pt x="0" y="168"/>
                      <a:pt x="0" y="168"/>
                    </a:cubicBezTo>
                    <a:cubicBezTo>
                      <a:pt x="42" y="216"/>
                      <a:pt x="96" y="280"/>
                      <a:pt x="134" y="343"/>
                    </a:cubicBezTo>
                    <a:cubicBezTo>
                      <a:pt x="211" y="466"/>
                      <a:pt x="173" y="640"/>
                      <a:pt x="350" y="640"/>
                    </a:cubicBezTo>
                    <a:cubicBezTo>
                      <a:pt x="462" y="640"/>
                      <a:pt x="462" y="640"/>
                      <a:pt x="462" y="640"/>
                    </a:cubicBezTo>
                    <a:cubicBezTo>
                      <a:pt x="479" y="640"/>
                      <a:pt x="479" y="640"/>
                      <a:pt x="479" y="640"/>
                    </a:cubicBezTo>
                    <a:cubicBezTo>
                      <a:pt x="479" y="402"/>
                      <a:pt x="479" y="402"/>
                      <a:pt x="479" y="402"/>
                    </a:cubicBezTo>
                    <a:lnTo>
                      <a:pt x="412" y="4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39" name="Freeform 14"/>
              <p:cNvSpPr>
                <a:spLocks/>
              </p:cNvSpPr>
              <p:nvPr/>
            </p:nvSpPr>
            <p:spPr bwMode="auto">
              <a:xfrm>
                <a:off x="3084" y="1602"/>
                <a:ext cx="349" cy="571"/>
              </a:xfrm>
              <a:custGeom>
                <a:avLst/>
                <a:gdLst>
                  <a:gd name="T0" fmla="*/ 238 w 344"/>
                  <a:gd name="T1" fmla="*/ 478 h 563"/>
                  <a:gd name="T2" fmla="*/ 344 w 344"/>
                  <a:gd name="T3" fmla="*/ 169 h 563"/>
                  <a:gd name="T4" fmla="*/ 174 w 344"/>
                  <a:gd name="T5" fmla="*/ 0 h 563"/>
                  <a:gd name="T6" fmla="*/ 0 w 344"/>
                  <a:gd name="T7" fmla="*/ 478 h 563"/>
                  <a:gd name="T8" fmla="*/ 6 w 344"/>
                  <a:gd name="T9" fmla="*/ 563 h 563"/>
                  <a:gd name="T10" fmla="*/ 246 w 344"/>
                  <a:gd name="T11" fmla="*/ 563 h 563"/>
                  <a:gd name="T12" fmla="*/ 238 w 344"/>
                  <a:gd name="T13" fmla="*/ 478 h 563"/>
                </a:gdLst>
                <a:ahLst/>
                <a:cxnLst>
                  <a:cxn ang="0">
                    <a:pos x="T0" y="T1"/>
                  </a:cxn>
                  <a:cxn ang="0">
                    <a:pos x="T2" y="T3"/>
                  </a:cxn>
                  <a:cxn ang="0">
                    <a:pos x="T4" y="T5"/>
                  </a:cxn>
                  <a:cxn ang="0">
                    <a:pos x="T6" y="T7"/>
                  </a:cxn>
                  <a:cxn ang="0">
                    <a:pos x="T8" y="T9"/>
                  </a:cxn>
                  <a:cxn ang="0">
                    <a:pos x="T10" y="T11"/>
                  </a:cxn>
                  <a:cxn ang="0">
                    <a:pos x="T12" y="T13"/>
                  </a:cxn>
                </a:cxnLst>
                <a:rect l="0" t="0" r="r" b="b"/>
                <a:pathLst>
                  <a:path w="344" h="563">
                    <a:moveTo>
                      <a:pt x="238" y="478"/>
                    </a:moveTo>
                    <a:cubicBezTo>
                      <a:pt x="238" y="362"/>
                      <a:pt x="278" y="255"/>
                      <a:pt x="344" y="169"/>
                    </a:cubicBezTo>
                    <a:cubicBezTo>
                      <a:pt x="174" y="0"/>
                      <a:pt x="174" y="0"/>
                      <a:pt x="174" y="0"/>
                    </a:cubicBezTo>
                    <a:cubicBezTo>
                      <a:pt x="66" y="129"/>
                      <a:pt x="0" y="296"/>
                      <a:pt x="0" y="478"/>
                    </a:cubicBezTo>
                    <a:cubicBezTo>
                      <a:pt x="0" y="507"/>
                      <a:pt x="2" y="535"/>
                      <a:pt x="6" y="563"/>
                    </a:cubicBezTo>
                    <a:cubicBezTo>
                      <a:pt x="246" y="563"/>
                      <a:pt x="246" y="563"/>
                      <a:pt x="246" y="563"/>
                    </a:cubicBezTo>
                    <a:cubicBezTo>
                      <a:pt x="241" y="535"/>
                      <a:pt x="238" y="507"/>
                      <a:pt x="238" y="47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40" name="Freeform 15"/>
              <p:cNvSpPr>
                <a:spLocks/>
              </p:cNvSpPr>
              <p:nvPr/>
            </p:nvSpPr>
            <p:spPr bwMode="auto">
              <a:xfrm>
                <a:off x="3844" y="2498"/>
                <a:ext cx="486" cy="651"/>
              </a:xfrm>
              <a:custGeom>
                <a:avLst/>
                <a:gdLst>
                  <a:gd name="T0" fmla="*/ 142 w 479"/>
                  <a:gd name="T1" fmla="*/ 218 h 641"/>
                  <a:gd name="T2" fmla="*/ 67 w 479"/>
                  <a:gd name="T3" fmla="*/ 403 h 641"/>
                  <a:gd name="T4" fmla="*/ 0 w 479"/>
                  <a:gd name="T5" fmla="*/ 403 h 641"/>
                  <a:gd name="T6" fmla="*/ 0 w 479"/>
                  <a:gd name="T7" fmla="*/ 641 h 641"/>
                  <a:gd name="T8" fmla="*/ 16 w 479"/>
                  <a:gd name="T9" fmla="*/ 641 h 641"/>
                  <a:gd name="T10" fmla="*/ 129 w 479"/>
                  <a:gd name="T11" fmla="*/ 641 h 641"/>
                  <a:gd name="T12" fmla="*/ 344 w 479"/>
                  <a:gd name="T13" fmla="*/ 344 h 641"/>
                  <a:gd name="T14" fmla="*/ 479 w 479"/>
                  <a:gd name="T15" fmla="*/ 169 h 641"/>
                  <a:gd name="T16" fmla="*/ 311 w 479"/>
                  <a:gd name="T17" fmla="*/ 0 h 641"/>
                  <a:gd name="T18" fmla="*/ 142 w 479"/>
                  <a:gd name="T19" fmla="*/ 21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641">
                    <a:moveTo>
                      <a:pt x="142" y="218"/>
                    </a:moveTo>
                    <a:cubicBezTo>
                      <a:pt x="100" y="285"/>
                      <a:pt x="81" y="352"/>
                      <a:pt x="67" y="403"/>
                    </a:cubicBezTo>
                    <a:cubicBezTo>
                      <a:pt x="0" y="403"/>
                      <a:pt x="0" y="403"/>
                      <a:pt x="0" y="403"/>
                    </a:cubicBezTo>
                    <a:cubicBezTo>
                      <a:pt x="0" y="641"/>
                      <a:pt x="0" y="641"/>
                      <a:pt x="0" y="641"/>
                    </a:cubicBezTo>
                    <a:cubicBezTo>
                      <a:pt x="16" y="641"/>
                      <a:pt x="16" y="641"/>
                      <a:pt x="16" y="641"/>
                    </a:cubicBezTo>
                    <a:cubicBezTo>
                      <a:pt x="129" y="641"/>
                      <a:pt x="129" y="641"/>
                      <a:pt x="129" y="641"/>
                    </a:cubicBezTo>
                    <a:cubicBezTo>
                      <a:pt x="306" y="641"/>
                      <a:pt x="267" y="467"/>
                      <a:pt x="344" y="344"/>
                    </a:cubicBezTo>
                    <a:cubicBezTo>
                      <a:pt x="383" y="281"/>
                      <a:pt x="436" y="216"/>
                      <a:pt x="479" y="169"/>
                    </a:cubicBezTo>
                    <a:cubicBezTo>
                      <a:pt x="311" y="0"/>
                      <a:pt x="311" y="0"/>
                      <a:pt x="311" y="0"/>
                    </a:cubicBezTo>
                    <a:cubicBezTo>
                      <a:pt x="257" y="59"/>
                      <a:pt x="191" y="138"/>
                      <a:pt x="142" y="218"/>
                    </a:cubicBezTo>
                    <a:close/>
                  </a:path>
                </a:pathLst>
              </a:custGeom>
              <a:solidFill>
                <a:srgbClr val="027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41" name="Freeform 16"/>
              <p:cNvSpPr>
                <a:spLocks/>
              </p:cNvSpPr>
              <p:nvPr/>
            </p:nvSpPr>
            <p:spPr bwMode="auto">
              <a:xfrm>
                <a:off x="3090" y="2179"/>
                <a:ext cx="429" cy="487"/>
              </a:xfrm>
              <a:custGeom>
                <a:avLst/>
                <a:gdLst>
                  <a:gd name="T0" fmla="*/ 393 w 422"/>
                  <a:gd name="T1" fmla="*/ 280 h 480"/>
                  <a:gd name="T2" fmla="*/ 386 w 422"/>
                  <a:gd name="T3" fmla="*/ 273 h 480"/>
                  <a:gd name="T4" fmla="*/ 365 w 422"/>
                  <a:gd name="T5" fmla="*/ 251 h 480"/>
                  <a:gd name="T6" fmla="*/ 362 w 422"/>
                  <a:gd name="T7" fmla="*/ 248 h 480"/>
                  <a:gd name="T8" fmla="*/ 241 w 422"/>
                  <a:gd name="T9" fmla="*/ 0 h 480"/>
                  <a:gd name="T10" fmla="*/ 0 w 422"/>
                  <a:gd name="T11" fmla="*/ 0 h 480"/>
                  <a:gd name="T12" fmla="*/ 185 w 422"/>
                  <a:gd name="T13" fmla="*/ 406 h 480"/>
                  <a:gd name="T14" fmla="*/ 184 w 422"/>
                  <a:gd name="T15" fmla="*/ 406 h 480"/>
                  <a:gd name="T16" fmla="*/ 187 w 422"/>
                  <a:gd name="T17" fmla="*/ 409 h 480"/>
                  <a:gd name="T18" fmla="*/ 220 w 422"/>
                  <a:gd name="T19" fmla="*/ 443 h 480"/>
                  <a:gd name="T20" fmla="*/ 254 w 422"/>
                  <a:gd name="T21" fmla="*/ 480 h 480"/>
                  <a:gd name="T22" fmla="*/ 422 w 422"/>
                  <a:gd name="T23" fmla="*/ 311 h 480"/>
                  <a:gd name="T24" fmla="*/ 393 w 422"/>
                  <a:gd name="T25" fmla="*/ 2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480">
                    <a:moveTo>
                      <a:pt x="393" y="280"/>
                    </a:moveTo>
                    <a:cubicBezTo>
                      <a:pt x="391" y="277"/>
                      <a:pt x="389" y="275"/>
                      <a:pt x="386" y="273"/>
                    </a:cubicBezTo>
                    <a:cubicBezTo>
                      <a:pt x="379" y="266"/>
                      <a:pt x="372" y="259"/>
                      <a:pt x="365" y="251"/>
                    </a:cubicBezTo>
                    <a:cubicBezTo>
                      <a:pt x="364" y="250"/>
                      <a:pt x="363" y="249"/>
                      <a:pt x="362" y="248"/>
                    </a:cubicBezTo>
                    <a:cubicBezTo>
                      <a:pt x="299" y="177"/>
                      <a:pt x="257" y="91"/>
                      <a:pt x="241" y="0"/>
                    </a:cubicBezTo>
                    <a:cubicBezTo>
                      <a:pt x="0" y="0"/>
                      <a:pt x="0" y="0"/>
                      <a:pt x="0" y="0"/>
                    </a:cubicBezTo>
                    <a:cubicBezTo>
                      <a:pt x="19" y="155"/>
                      <a:pt x="85" y="296"/>
                      <a:pt x="185" y="406"/>
                    </a:cubicBezTo>
                    <a:cubicBezTo>
                      <a:pt x="184" y="406"/>
                      <a:pt x="184" y="406"/>
                      <a:pt x="184" y="406"/>
                    </a:cubicBezTo>
                    <a:cubicBezTo>
                      <a:pt x="184" y="406"/>
                      <a:pt x="185" y="408"/>
                      <a:pt x="187" y="409"/>
                    </a:cubicBezTo>
                    <a:cubicBezTo>
                      <a:pt x="198" y="421"/>
                      <a:pt x="209" y="432"/>
                      <a:pt x="220" y="443"/>
                    </a:cubicBezTo>
                    <a:cubicBezTo>
                      <a:pt x="230" y="454"/>
                      <a:pt x="242" y="466"/>
                      <a:pt x="254" y="480"/>
                    </a:cubicBezTo>
                    <a:cubicBezTo>
                      <a:pt x="422" y="311"/>
                      <a:pt x="422" y="311"/>
                      <a:pt x="422" y="311"/>
                    </a:cubicBezTo>
                    <a:cubicBezTo>
                      <a:pt x="412" y="300"/>
                      <a:pt x="402" y="289"/>
                      <a:pt x="393"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42" name="Freeform 17"/>
              <p:cNvSpPr>
                <a:spLocks/>
              </p:cNvSpPr>
              <p:nvPr/>
            </p:nvSpPr>
            <p:spPr bwMode="auto">
              <a:xfrm>
                <a:off x="4163" y="2179"/>
                <a:ext cx="429" cy="486"/>
              </a:xfrm>
              <a:custGeom>
                <a:avLst/>
                <a:gdLst>
                  <a:gd name="T0" fmla="*/ 422 w 422"/>
                  <a:gd name="T1" fmla="*/ 0 h 479"/>
                  <a:gd name="T2" fmla="*/ 181 w 422"/>
                  <a:gd name="T3" fmla="*/ 0 h 479"/>
                  <a:gd name="T4" fmla="*/ 32 w 422"/>
                  <a:gd name="T5" fmla="*/ 277 h 479"/>
                  <a:gd name="T6" fmla="*/ 22 w 422"/>
                  <a:gd name="T7" fmla="*/ 286 h 479"/>
                  <a:gd name="T8" fmla="*/ 0 w 422"/>
                  <a:gd name="T9" fmla="*/ 311 h 479"/>
                  <a:gd name="T10" fmla="*/ 168 w 422"/>
                  <a:gd name="T11" fmla="*/ 479 h 479"/>
                  <a:gd name="T12" fmla="*/ 196 w 422"/>
                  <a:gd name="T13" fmla="*/ 449 h 479"/>
                  <a:gd name="T14" fmla="*/ 422 w 422"/>
                  <a:gd name="T15" fmla="*/ 0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2" h="479">
                    <a:moveTo>
                      <a:pt x="422" y="0"/>
                    </a:moveTo>
                    <a:cubicBezTo>
                      <a:pt x="181" y="0"/>
                      <a:pt x="181" y="0"/>
                      <a:pt x="181" y="0"/>
                    </a:cubicBezTo>
                    <a:cubicBezTo>
                      <a:pt x="162" y="105"/>
                      <a:pt x="111" y="201"/>
                      <a:pt x="32" y="277"/>
                    </a:cubicBezTo>
                    <a:cubicBezTo>
                      <a:pt x="28" y="280"/>
                      <a:pt x="25" y="283"/>
                      <a:pt x="22" y="286"/>
                    </a:cubicBezTo>
                    <a:cubicBezTo>
                      <a:pt x="15" y="294"/>
                      <a:pt x="7" y="302"/>
                      <a:pt x="0" y="311"/>
                    </a:cubicBezTo>
                    <a:cubicBezTo>
                      <a:pt x="168" y="479"/>
                      <a:pt x="168" y="479"/>
                      <a:pt x="168" y="479"/>
                    </a:cubicBezTo>
                    <a:cubicBezTo>
                      <a:pt x="178" y="468"/>
                      <a:pt x="187" y="458"/>
                      <a:pt x="196" y="449"/>
                    </a:cubicBezTo>
                    <a:cubicBezTo>
                      <a:pt x="318" y="333"/>
                      <a:pt x="401" y="176"/>
                      <a:pt x="4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43" name="Freeform 18"/>
              <p:cNvSpPr>
                <a:spLocks/>
              </p:cNvSpPr>
              <p:nvPr/>
            </p:nvSpPr>
            <p:spPr bwMode="auto">
              <a:xfrm>
                <a:off x="3265" y="1331"/>
                <a:ext cx="573" cy="438"/>
              </a:xfrm>
              <a:custGeom>
                <a:avLst/>
                <a:gdLst>
                  <a:gd name="T0" fmla="*/ 565 w 565"/>
                  <a:gd name="T1" fmla="*/ 238 h 432"/>
                  <a:gd name="T2" fmla="*/ 565 w 565"/>
                  <a:gd name="T3" fmla="*/ 0 h 432"/>
                  <a:gd name="T4" fmla="*/ 0 w 565"/>
                  <a:gd name="T5" fmla="*/ 262 h 432"/>
                  <a:gd name="T6" fmla="*/ 170 w 565"/>
                  <a:gd name="T7" fmla="*/ 432 h 432"/>
                  <a:gd name="T8" fmla="*/ 565 w 565"/>
                  <a:gd name="T9" fmla="*/ 238 h 432"/>
                </a:gdLst>
                <a:ahLst/>
                <a:cxnLst>
                  <a:cxn ang="0">
                    <a:pos x="T0" y="T1"/>
                  </a:cxn>
                  <a:cxn ang="0">
                    <a:pos x="T2" y="T3"/>
                  </a:cxn>
                  <a:cxn ang="0">
                    <a:pos x="T4" y="T5"/>
                  </a:cxn>
                  <a:cxn ang="0">
                    <a:pos x="T6" y="T7"/>
                  </a:cxn>
                  <a:cxn ang="0">
                    <a:pos x="T8" y="T9"/>
                  </a:cxn>
                </a:cxnLst>
                <a:rect l="0" t="0" r="r" b="b"/>
                <a:pathLst>
                  <a:path w="565" h="432">
                    <a:moveTo>
                      <a:pt x="565" y="238"/>
                    </a:moveTo>
                    <a:cubicBezTo>
                      <a:pt x="565" y="0"/>
                      <a:pt x="565" y="0"/>
                      <a:pt x="565" y="0"/>
                    </a:cubicBezTo>
                    <a:cubicBezTo>
                      <a:pt x="338" y="1"/>
                      <a:pt x="136" y="103"/>
                      <a:pt x="0" y="262"/>
                    </a:cubicBezTo>
                    <a:cubicBezTo>
                      <a:pt x="170" y="432"/>
                      <a:pt x="170" y="432"/>
                      <a:pt x="170" y="432"/>
                    </a:cubicBezTo>
                    <a:cubicBezTo>
                      <a:pt x="262" y="315"/>
                      <a:pt x="404" y="239"/>
                      <a:pt x="565" y="238"/>
                    </a:cubicBezTo>
                    <a:close/>
                  </a:path>
                </a:pathLst>
              </a:custGeom>
              <a:solidFill>
                <a:srgbClr val="027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grpSp>
        <p:grpSp>
          <p:nvGrpSpPr>
            <p:cNvPr id="29" name="组合 28"/>
            <p:cNvGrpSpPr/>
            <p:nvPr/>
          </p:nvGrpSpPr>
          <p:grpSpPr>
            <a:xfrm>
              <a:off x="5799641" y="3619841"/>
              <a:ext cx="666746" cy="572985"/>
              <a:chOff x="1097012" y="5956642"/>
              <a:chExt cx="666746" cy="572985"/>
            </a:xfrm>
            <a:solidFill>
              <a:schemeClr val="bg1"/>
            </a:solidFill>
          </p:grpSpPr>
          <p:sp>
            <p:nvSpPr>
              <p:cNvPr id="30" name="Freeform 94"/>
              <p:cNvSpPr>
                <a:spLocks/>
              </p:cNvSpPr>
              <p:nvPr/>
            </p:nvSpPr>
            <p:spPr bwMode="auto">
              <a:xfrm>
                <a:off x="1284534" y="5956642"/>
                <a:ext cx="479224" cy="526104"/>
              </a:xfrm>
              <a:custGeom>
                <a:avLst/>
                <a:gdLst>
                  <a:gd name="T0" fmla="*/ 109 w 111"/>
                  <a:gd name="T1" fmla="*/ 42 h 122"/>
                  <a:gd name="T2" fmla="*/ 22 w 111"/>
                  <a:gd name="T3" fmla="*/ 0 h 122"/>
                  <a:gd name="T4" fmla="*/ 19 w 111"/>
                  <a:gd name="T5" fmla="*/ 1 h 122"/>
                  <a:gd name="T6" fmla="*/ 0 w 111"/>
                  <a:gd name="T7" fmla="*/ 41 h 122"/>
                  <a:gd name="T8" fmla="*/ 11 w 111"/>
                  <a:gd name="T9" fmla="*/ 41 h 122"/>
                  <a:gd name="T10" fmla="*/ 25 w 111"/>
                  <a:gd name="T11" fmla="*/ 12 h 122"/>
                  <a:gd name="T12" fmla="*/ 100 w 111"/>
                  <a:gd name="T13" fmla="*/ 48 h 122"/>
                  <a:gd name="T14" fmla="*/ 77 w 111"/>
                  <a:gd name="T15" fmla="*/ 97 h 122"/>
                  <a:gd name="T16" fmla="*/ 63 w 111"/>
                  <a:gd name="T17" fmla="*/ 91 h 122"/>
                  <a:gd name="T18" fmla="*/ 63 w 111"/>
                  <a:gd name="T19" fmla="*/ 117 h 122"/>
                  <a:gd name="T20" fmla="*/ 71 w 111"/>
                  <a:gd name="T21" fmla="*/ 121 h 122"/>
                  <a:gd name="T22" fmla="*/ 74 w 111"/>
                  <a:gd name="T23" fmla="*/ 120 h 122"/>
                  <a:gd name="T24" fmla="*/ 110 w 111"/>
                  <a:gd name="T25" fmla="*/ 45 h 122"/>
                  <a:gd name="T26" fmla="*/ 109 w 111"/>
                  <a:gd name="T27" fmla="*/ 4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 h="122">
                    <a:moveTo>
                      <a:pt x="109" y="42"/>
                    </a:moveTo>
                    <a:cubicBezTo>
                      <a:pt x="22" y="0"/>
                      <a:pt x="22" y="0"/>
                      <a:pt x="22" y="0"/>
                    </a:cubicBezTo>
                    <a:cubicBezTo>
                      <a:pt x="21" y="0"/>
                      <a:pt x="20" y="0"/>
                      <a:pt x="19" y="1"/>
                    </a:cubicBezTo>
                    <a:cubicBezTo>
                      <a:pt x="0" y="41"/>
                      <a:pt x="0" y="41"/>
                      <a:pt x="0" y="41"/>
                    </a:cubicBezTo>
                    <a:cubicBezTo>
                      <a:pt x="11" y="41"/>
                      <a:pt x="11" y="41"/>
                      <a:pt x="11" y="41"/>
                    </a:cubicBezTo>
                    <a:cubicBezTo>
                      <a:pt x="25" y="12"/>
                      <a:pt x="25" y="12"/>
                      <a:pt x="25" y="12"/>
                    </a:cubicBezTo>
                    <a:cubicBezTo>
                      <a:pt x="100" y="48"/>
                      <a:pt x="100" y="48"/>
                      <a:pt x="100" y="48"/>
                    </a:cubicBezTo>
                    <a:cubicBezTo>
                      <a:pt x="77" y="97"/>
                      <a:pt x="77" y="97"/>
                      <a:pt x="77" y="97"/>
                    </a:cubicBezTo>
                    <a:cubicBezTo>
                      <a:pt x="63" y="91"/>
                      <a:pt x="63" y="91"/>
                      <a:pt x="63" y="91"/>
                    </a:cubicBezTo>
                    <a:cubicBezTo>
                      <a:pt x="63" y="117"/>
                      <a:pt x="63" y="117"/>
                      <a:pt x="63" y="117"/>
                    </a:cubicBezTo>
                    <a:cubicBezTo>
                      <a:pt x="71" y="121"/>
                      <a:pt x="71" y="121"/>
                      <a:pt x="71" y="121"/>
                    </a:cubicBezTo>
                    <a:cubicBezTo>
                      <a:pt x="72" y="122"/>
                      <a:pt x="74" y="121"/>
                      <a:pt x="74" y="120"/>
                    </a:cubicBezTo>
                    <a:cubicBezTo>
                      <a:pt x="110" y="45"/>
                      <a:pt x="110" y="45"/>
                      <a:pt x="110" y="45"/>
                    </a:cubicBezTo>
                    <a:cubicBezTo>
                      <a:pt x="111" y="44"/>
                      <a:pt x="110" y="42"/>
                      <a:pt x="10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sp>
            <p:nvSpPr>
              <p:cNvPr id="31" name="Freeform 95"/>
              <p:cNvSpPr>
                <a:spLocks noEditPoints="1"/>
              </p:cNvSpPr>
              <p:nvPr/>
            </p:nvSpPr>
            <p:spPr bwMode="auto">
              <a:xfrm>
                <a:off x="1097012" y="6154582"/>
                <a:ext cx="432343" cy="375045"/>
              </a:xfrm>
              <a:custGeom>
                <a:avLst/>
                <a:gdLst>
                  <a:gd name="T0" fmla="*/ 99 w 101"/>
                  <a:gd name="T1" fmla="*/ 0 h 87"/>
                  <a:gd name="T2" fmla="*/ 2 w 101"/>
                  <a:gd name="T3" fmla="*/ 0 h 87"/>
                  <a:gd name="T4" fmla="*/ 0 w 101"/>
                  <a:gd name="T5" fmla="*/ 2 h 87"/>
                  <a:gd name="T6" fmla="*/ 0 w 101"/>
                  <a:gd name="T7" fmla="*/ 85 h 87"/>
                  <a:gd name="T8" fmla="*/ 2 w 101"/>
                  <a:gd name="T9" fmla="*/ 87 h 87"/>
                  <a:gd name="T10" fmla="*/ 99 w 101"/>
                  <a:gd name="T11" fmla="*/ 87 h 87"/>
                  <a:gd name="T12" fmla="*/ 101 w 101"/>
                  <a:gd name="T13" fmla="*/ 85 h 87"/>
                  <a:gd name="T14" fmla="*/ 101 w 101"/>
                  <a:gd name="T15" fmla="*/ 2 h 87"/>
                  <a:gd name="T16" fmla="*/ 99 w 101"/>
                  <a:gd name="T17" fmla="*/ 0 h 87"/>
                  <a:gd name="T18" fmla="*/ 94 w 101"/>
                  <a:gd name="T19" fmla="*/ 64 h 87"/>
                  <a:gd name="T20" fmla="*/ 10 w 101"/>
                  <a:gd name="T21" fmla="*/ 64 h 87"/>
                  <a:gd name="T22" fmla="*/ 10 w 101"/>
                  <a:gd name="T23" fmla="*/ 9 h 87"/>
                  <a:gd name="T24" fmla="*/ 94 w 101"/>
                  <a:gd name="T25" fmla="*/ 9 h 87"/>
                  <a:gd name="T26" fmla="*/ 94 w 101"/>
                  <a:gd name="T27"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87">
                    <a:moveTo>
                      <a:pt x="99" y="0"/>
                    </a:moveTo>
                    <a:cubicBezTo>
                      <a:pt x="2" y="0"/>
                      <a:pt x="2" y="0"/>
                      <a:pt x="2" y="0"/>
                    </a:cubicBezTo>
                    <a:cubicBezTo>
                      <a:pt x="1" y="0"/>
                      <a:pt x="0" y="1"/>
                      <a:pt x="0" y="2"/>
                    </a:cubicBezTo>
                    <a:cubicBezTo>
                      <a:pt x="0" y="85"/>
                      <a:pt x="0" y="85"/>
                      <a:pt x="0" y="85"/>
                    </a:cubicBezTo>
                    <a:cubicBezTo>
                      <a:pt x="0" y="86"/>
                      <a:pt x="1" y="87"/>
                      <a:pt x="2" y="87"/>
                    </a:cubicBezTo>
                    <a:cubicBezTo>
                      <a:pt x="99" y="87"/>
                      <a:pt x="99" y="87"/>
                      <a:pt x="99" y="87"/>
                    </a:cubicBezTo>
                    <a:cubicBezTo>
                      <a:pt x="100" y="87"/>
                      <a:pt x="101" y="86"/>
                      <a:pt x="101" y="85"/>
                    </a:cubicBezTo>
                    <a:cubicBezTo>
                      <a:pt x="101" y="2"/>
                      <a:pt x="101" y="2"/>
                      <a:pt x="101" y="2"/>
                    </a:cubicBezTo>
                    <a:cubicBezTo>
                      <a:pt x="101" y="1"/>
                      <a:pt x="100" y="0"/>
                      <a:pt x="99" y="0"/>
                    </a:cubicBezTo>
                    <a:close/>
                    <a:moveTo>
                      <a:pt x="94" y="64"/>
                    </a:moveTo>
                    <a:cubicBezTo>
                      <a:pt x="10" y="64"/>
                      <a:pt x="10" y="64"/>
                      <a:pt x="10" y="64"/>
                    </a:cubicBezTo>
                    <a:cubicBezTo>
                      <a:pt x="10" y="9"/>
                      <a:pt x="10" y="9"/>
                      <a:pt x="10" y="9"/>
                    </a:cubicBezTo>
                    <a:cubicBezTo>
                      <a:pt x="94" y="9"/>
                      <a:pt x="94" y="9"/>
                      <a:pt x="94" y="9"/>
                    </a:cubicBezTo>
                    <a:lnTo>
                      <a:pt x="9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icrosoft YaHei" charset="-122"/>
                  <a:ea typeface="Microsoft YaHei" charset="-122"/>
                  <a:cs typeface="Microsoft YaHei" charset="-122"/>
                </a:endParaRPr>
              </a:p>
            </p:txBody>
          </p:sp>
        </p:grpSp>
      </p:grpSp>
      <p:grpSp>
        <p:nvGrpSpPr>
          <p:cNvPr id="54" name="组合 43"/>
          <p:cNvGrpSpPr/>
          <p:nvPr/>
        </p:nvGrpSpPr>
        <p:grpSpPr>
          <a:xfrm>
            <a:off x="9027318" y="3116788"/>
            <a:ext cx="1204064" cy="1597907"/>
            <a:chOff x="9122130" y="1634946"/>
            <a:chExt cx="1741714" cy="2311423"/>
          </a:xfrm>
        </p:grpSpPr>
        <p:pic>
          <p:nvPicPr>
            <p:cNvPr id="55" name="Picture 8" descr="http://127.0.0.1:32767/images/%E7%89%A9%E7%90%86/_rand_cache_61346/u147.png"/>
            <p:cNvPicPr>
              <a:picLocks noChangeAspect="1" noChangeArrowheads="1"/>
            </p:cNvPicPr>
            <p:nvPr/>
          </p:nvPicPr>
          <p:blipFill>
            <a:blip r:embed="rId3"/>
            <a:srcRect/>
            <a:stretch>
              <a:fillRect/>
            </a:stretch>
          </p:blipFill>
          <p:spPr bwMode="auto">
            <a:xfrm>
              <a:off x="9393819" y="1634946"/>
              <a:ext cx="903967" cy="903969"/>
            </a:xfrm>
            <a:prstGeom prst="rect">
              <a:avLst/>
            </a:prstGeom>
            <a:noFill/>
          </p:spPr>
        </p:pic>
        <p:sp>
          <p:nvSpPr>
            <p:cNvPr id="56" name="矩形 55"/>
            <p:cNvSpPr/>
            <p:nvPr/>
          </p:nvSpPr>
          <p:spPr>
            <a:xfrm>
              <a:off x="9122130" y="2696076"/>
              <a:ext cx="1741714" cy="1250293"/>
            </a:xfrm>
            <a:prstGeom prst="rect">
              <a:avLst/>
            </a:prstGeom>
          </p:spPr>
          <p:txBody>
            <a:bodyPr wrap="square">
              <a:spAutoFit/>
            </a:bodyPr>
            <a:lstStyle/>
            <a:p>
              <a:pPr algn="ctr" defTabSz="1244131"/>
              <a:r>
                <a:rPr lang="zh-CN" altLang="en-US" sz="1254" dirty="0">
                  <a:solidFill>
                    <a:prstClr val="white"/>
                  </a:solidFill>
                  <a:latin typeface="Microsoft YaHei" charset="-122"/>
                  <a:ea typeface="Microsoft YaHei" charset="-122"/>
                  <a:cs typeface="Microsoft YaHei" charset="-122"/>
                </a:rPr>
                <a:t>川东南</a:t>
              </a:r>
              <a:r>
                <a:rPr lang="en-US" altLang="zh-CN" sz="1254" dirty="0">
                  <a:solidFill>
                    <a:prstClr val="white"/>
                  </a:solidFill>
                  <a:latin typeface="Microsoft YaHei" charset="-122"/>
                  <a:ea typeface="Microsoft YaHei" charset="-122"/>
                  <a:cs typeface="Microsoft YaHei" charset="-122"/>
                </a:rPr>
                <a:t>—</a:t>
              </a:r>
              <a:r>
                <a:rPr lang="zh-CN" altLang="en-US" sz="1254" dirty="0">
                  <a:solidFill>
                    <a:prstClr val="white"/>
                  </a:solidFill>
                  <a:latin typeface="Microsoft YaHei" charset="-122"/>
                  <a:ea typeface="Microsoft YaHei" charset="-122"/>
                  <a:cs typeface="Microsoft YaHei" charset="-122"/>
                </a:rPr>
                <a:t>湘鄂西地区构造特征与页岩气勘探潜力</a:t>
              </a:r>
            </a:p>
          </p:txBody>
        </p:sp>
      </p:grpSp>
      <p:grpSp>
        <p:nvGrpSpPr>
          <p:cNvPr id="57" name="组合 46"/>
          <p:cNvGrpSpPr/>
          <p:nvPr/>
        </p:nvGrpSpPr>
        <p:grpSpPr>
          <a:xfrm>
            <a:off x="7860710" y="2081378"/>
            <a:ext cx="918444" cy="1131619"/>
            <a:chOff x="10400724" y="3566253"/>
            <a:chExt cx="1328557" cy="1636920"/>
          </a:xfrm>
        </p:grpSpPr>
        <p:pic>
          <p:nvPicPr>
            <p:cNvPr id="58" name="Picture 10" descr="http://127.0.0.1:32767/images/%E7%89%A9%E7%90%86/_rand_cache_61346/u151.png"/>
            <p:cNvPicPr>
              <a:picLocks noChangeAspect="1" noChangeArrowheads="1"/>
            </p:cNvPicPr>
            <p:nvPr/>
          </p:nvPicPr>
          <p:blipFill>
            <a:blip r:embed="rId4"/>
            <a:srcRect/>
            <a:stretch>
              <a:fillRect/>
            </a:stretch>
          </p:blipFill>
          <p:spPr bwMode="auto">
            <a:xfrm>
              <a:off x="10671076" y="3566253"/>
              <a:ext cx="787854" cy="813481"/>
            </a:xfrm>
            <a:prstGeom prst="rect">
              <a:avLst/>
            </a:prstGeom>
            <a:noFill/>
          </p:spPr>
        </p:pic>
        <p:sp>
          <p:nvSpPr>
            <p:cNvPr id="59" name="矩形 58"/>
            <p:cNvSpPr/>
            <p:nvPr/>
          </p:nvSpPr>
          <p:spPr>
            <a:xfrm>
              <a:off x="10400724" y="4511246"/>
              <a:ext cx="1328557" cy="691927"/>
            </a:xfrm>
            <a:prstGeom prst="rect">
              <a:avLst/>
            </a:prstGeom>
          </p:spPr>
          <p:txBody>
            <a:bodyPr wrap="square">
              <a:spAutoFit/>
            </a:bodyPr>
            <a:lstStyle/>
            <a:p>
              <a:pPr algn="ctr" defTabSz="1244131"/>
              <a:r>
                <a:rPr lang="zh-CN" altLang="en-US" sz="1254" dirty="0">
                  <a:solidFill>
                    <a:prstClr val="white"/>
                  </a:solidFill>
                  <a:latin typeface="Microsoft YaHei" charset="-122"/>
                  <a:ea typeface="Microsoft YaHei" charset="-122"/>
                  <a:cs typeface="Microsoft YaHei" charset="-122"/>
                </a:rPr>
                <a:t>地质公园概论</a:t>
              </a:r>
            </a:p>
          </p:txBody>
        </p:sp>
      </p:grpSp>
      <p:grpSp>
        <p:nvGrpSpPr>
          <p:cNvPr id="60" name="组合 49"/>
          <p:cNvGrpSpPr/>
          <p:nvPr/>
        </p:nvGrpSpPr>
        <p:grpSpPr>
          <a:xfrm>
            <a:off x="3282184" y="2858434"/>
            <a:ext cx="1173972" cy="1057308"/>
            <a:chOff x="2603022" y="4407163"/>
            <a:chExt cx="1698185" cy="1529429"/>
          </a:xfrm>
        </p:grpSpPr>
        <p:pic>
          <p:nvPicPr>
            <p:cNvPr id="61" name="Picture 13" descr="http://127.0.0.1:32767/images/%E7%89%A9%E7%90%86/_rand_cache_61346/u149.png"/>
            <p:cNvPicPr>
              <a:picLocks noChangeAspect="1" noChangeArrowheads="1"/>
            </p:cNvPicPr>
            <p:nvPr/>
          </p:nvPicPr>
          <p:blipFill>
            <a:blip r:embed="rId5"/>
            <a:srcRect/>
            <a:stretch>
              <a:fillRect/>
            </a:stretch>
          </p:blipFill>
          <p:spPr bwMode="auto">
            <a:xfrm>
              <a:off x="3036571" y="4407163"/>
              <a:ext cx="816882" cy="799875"/>
            </a:xfrm>
            <a:prstGeom prst="rect">
              <a:avLst/>
            </a:prstGeom>
            <a:noFill/>
          </p:spPr>
        </p:pic>
        <p:sp>
          <p:nvSpPr>
            <p:cNvPr id="62" name="矩形 61"/>
            <p:cNvSpPr/>
            <p:nvPr/>
          </p:nvSpPr>
          <p:spPr>
            <a:xfrm>
              <a:off x="2603022" y="5244664"/>
              <a:ext cx="1698185" cy="691928"/>
            </a:xfrm>
            <a:prstGeom prst="rect">
              <a:avLst/>
            </a:prstGeom>
          </p:spPr>
          <p:txBody>
            <a:bodyPr wrap="square">
              <a:spAutoFit/>
            </a:bodyPr>
            <a:lstStyle/>
            <a:p>
              <a:pPr algn="ctr" defTabSz="1244131"/>
              <a:r>
                <a:rPr lang="zh-CN" altLang="en-US" sz="1254" dirty="0">
                  <a:solidFill>
                    <a:prstClr val="white"/>
                  </a:solidFill>
                  <a:latin typeface="Microsoft YaHei" charset="-122"/>
                  <a:ea typeface="Microsoft YaHei" charset="-122"/>
                  <a:cs typeface="Microsoft YaHei" charset="-122"/>
                </a:rPr>
                <a:t>中南地区地质调查成果指南</a:t>
              </a:r>
            </a:p>
          </p:txBody>
        </p:sp>
      </p:grpSp>
      <p:grpSp>
        <p:nvGrpSpPr>
          <p:cNvPr id="63" name="组合 52"/>
          <p:cNvGrpSpPr/>
          <p:nvPr/>
        </p:nvGrpSpPr>
        <p:grpSpPr>
          <a:xfrm>
            <a:off x="3688347" y="4334180"/>
            <a:ext cx="1197140" cy="1066807"/>
            <a:chOff x="4233844" y="1157564"/>
            <a:chExt cx="1731698" cy="1543168"/>
          </a:xfrm>
        </p:grpSpPr>
        <p:pic>
          <p:nvPicPr>
            <p:cNvPr id="64" name="Picture 15" descr="http://p.ananas.chaoxing.com/star3/270_169c/545c886ca31042cfbcf8e65f.jpg"/>
            <p:cNvPicPr>
              <a:picLocks noChangeAspect="1" noChangeArrowheads="1"/>
            </p:cNvPicPr>
            <p:nvPr/>
          </p:nvPicPr>
          <p:blipFill>
            <a:blip r:embed="rId6"/>
            <a:srcRect/>
            <a:stretch>
              <a:fillRect/>
            </a:stretch>
          </p:blipFill>
          <p:spPr bwMode="auto">
            <a:xfrm>
              <a:off x="4753329" y="1157564"/>
              <a:ext cx="738867" cy="725714"/>
            </a:xfrm>
            <a:prstGeom prst="rect">
              <a:avLst/>
            </a:prstGeom>
            <a:noFill/>
          </p:spPr>
        </p:pic>
        <p:sp>
          <p:nvSpPr>
            <p:cNvPr id="65" name="矩形 64"/>
            <p:cNvSpPr/>
            <p:nvPr/>
          </p:nvSpPr>
          <p:spPr>
            <a:xfrm>
              <a:off x="4233844" y="2008805"/>
              <a:ext cx="1731698" cy="691927"/>
            </a:xfrm>
            <a:prstGeom prst="rect">
              <a:avLst/>
            </a:prstGeom>
          </p:spPr>
          <p:txBody>
            <a:bodyPr wrap="square">
              <a:spAutoFit/>
            </a:bodyPr>
            <a:lstStyle/>
            <a:p>
              <a:pPr algn="ctr" defTabSz="1244131"/>
              <a:r>
                <a:rPr lang="zh-CN" altLang="en-US" sz="1254" dirty="0">
                  <a:solidFill>
                    <a:prstClr val="white"/>
                  </a:solidFill>
                  <a:latin typeface="Microsoft YaHei" charset="-122"/>
                  <a:ea typeface="Microsoft YaHei" charset="-122"/>
                  <a:cs typeface="Microsoft YaHei" charset="-122"/>
                </a:rPr>
                <a:t>北京第四纪地质导论</a:t>
              </a:r>
            </a:p>
          </p:txBody>
        </p:sp>
      </p:grpSp>
      <p:grpSp>
        <p:nvGrpSpPr>
          <p:cNvPr id="66" name="组合 55"/>
          <p:cNvGrpSpPr/>
          <p:nvPr/>
        </p:nvGrpSpPr>
        <p:grpSpPr>
          <a:xfrm>
            <a:off x="7881976" y="4382972"/>
            <a:ext cx="1120390" cy="999438"/>
            <a:chOff x="6210510" y="3245861"/>
            <a:chExt cx="1620677" cy="1445716"/>
          </a:xfrm>
        </p:grpSpPr>
        <p:pic>
          <p:nvPicPr>
            <p:cNvPr id="67" name="Picture 17" descr="http://p.ananas.chaoxing.com/star3/270_169c/56676b81498ed8a4294bdd83.jpg"/>
            <p:cNvPicPr>
              <a:picLocks noChangeAspect="1" noChangeArrowheads="1"/>
            </p:cNvPicPr>
            <p:nvPr/>
          </p:nvPicPr>
          <p:blipFill>
            <a:blip r:embed="rId7"/>
            <a:srcRect/>
            <a:stretch>
              <a:fillRect/>
            </a:stretch>
          </p:blipFill>
          <p:spPr bwMode="auto">
            <a:xfrm>
              <a:off x="6591269" y="3245861"/>
              <a:ext cx="802368" cy="639309"/>
            </a:xfrm>
            <a:prstGeom prst="rect">
              <a:avLst/>
            </a:prstGeom>
            <a:noFill/>
          </p:spPr>
        </p:pic>
        <p:sp>
          <p:nvSpPr>
            <p:cNvPr id="68" name="矩形 67"/>
            <p:cNvSpPr/>
            <p:nvPr/>
          </p:nvSpPr>
          <p:spPr>
            <a:xfrm>
              <a:off x="6210510" y="3999650"/>
              <a:ext cx="1620677" cy="691927"/>
            </a:xfrm>
            <a:prstGeom prst="rect">
              <a:avLst/>
            </a:prstGeom>
          </p:spPr>
          <p:txBody>
            <a:bodyPr wrap="square">
              <a:spAutoFit/>
            </a:bodyPr>
            <a:lstStyle/>
            <a:p>
              <a:pPr algn="ctr" defTabSz="1244131"/>
              <a:r>
                <a:rPr lang="zh-CN" altLang="en-US" sz="1254" dirty="0">
                  <a:solidFill>
                    <a:prstClr val="white"/>
                  </a:solidFill>
                  <a:latin typeface="Microsoft YaHei" charset="-122"/>
                  <a:ea typeface="Microsoft YaHei" charset="-122"/>
                  <a:cs typeface="Microsoft YaHei" charset="-122"/>
                </a:rPr>
                <a:t>地质之光</a:t>
              </a:r>
              <a:r>
                <a:rPr lang="en-US" altLang="zh-CN" sz="1254" dirty="0">
                  <a:solidFill>
                    <a:prstClr val="white"/>
                  </a:solidFill>
                  <a:latin typeface="Microsoft YaHei" charset="-122"/>
                  <a:ea typeface="Microsoft YaHei" charset="-122"/>
                  <a:cs typeface="Microsoft YaHei" charset="-122"/>
                </a:rPr>
                <a:t>:</a:t>
              </a:r>
              <a:r>
                <a:rPr lang="zh-CN" altLang="en-US" sz="1254" dirty="0">
                  <a:solidFill>
                    <a:prstClr val="white"/>
                  </a:solidFill>
                  <a:latin typeface="Microsoft YaHei" charset="-122"/>
                  <a:ea typeface="Microsoft YaHei" charset="-122"/>
                  <a:cs typeface="Microsoft YaHei" charset="-122"/>
                </a:rPr>
                <a:t>李四光的故事</a:t>
              </a:r>
            </a:p>
          </p:txBody>
        </p:sp>
      </p:grpSp>
      <p:grpSp>
        <p:nvGrpSpPr>
          <p:cNvPr id="69" name="组合 58"/>
          <p:cNvGrpSpPr/>
          <p:nvPr/>
        </p:nvGrpSpPr>
        <p:grpSpPr>
          <a:xfrm>
            <a:off x="7027413" y="4696775"/>
            <a:ext cx="854564" cy="667924"/>
            <a:chOff x="6043805" y="5003162"/>
            <a:chExt cx="1236152" cy="966171"/>
          </a:xfrm>
        </p:grpSpPr>
        <p:pic>
          <p:nvPicPr>
            <p:cNvPr id="70" name="Picture 19" descr="http://p.ananas.chaoxing.com/star3/270_169c/57075c24e4b0578413d140a0.jpg"/>
            <p:cNvPicPr>
              <a:picLocks noChangeAspect="1" noChangeArrowheads="1"/>
            </p:cNvPicPr>
            <p:nvPr/>
          </p:nvPicPr>
          <p:blipFill>
            <a:blip r:embed="rId8" cstate="print"/>
            <a:srcRect/>
            <a:stretch>
              <a:fillRect/>
            </a:stretch>
          </p:blipFill>
          <p:spPr bwMode="auto">
            <a:xfrm>
              <a:off x="6258741" y="5003162"/>
              <a:ext cx="468539" cy="494167"/>
            </a:xfrm>
            <a:prstGeom prst="rect">
              <a:avLst/>
            </a:prstGeom>
            <a:noFill/>
          </p:spPr>
        </p:pic>
        <p:sp>
          <p:nvSpPr>
            <p:cNvPr id="71" name="矩形 70"/>
            <p:cNvSpPr/>
            <p:nvPr/>
          </p:nvSpPr>
          <p:spPr>
            <a:xfrm>
              <a:off x="6043805" y="5584415"/>
              <a:ext cx="1236152" cy="384918"/>
            </a:xfrm>
            <a:prstGeom prst="rect">
              <a:avLst/>
            </a:prstGeom>
          </p:spPr>
          <p:txBody>
            <a:bodyPr wrap="square">
              <a:spAutoFit/>
            </a:bodyPr>
            <a:lstStyle/>
            <a:p>
              <a:pPr algn="ctr" defTabSz="1244131"/>
              <a:r>
                <a:rPr lang="zh-CN" altLang="en-US" sz="1129" dirty="0">
                  <a:solidFill>
                    <a:prstClr val="white"/>
                  </a:solidFill>
                  <a:latin typeface="Microsoft YaHei" charset="-122"/>
                  <a:ea typeface="Microsoft YaHei" charset="-122"/>
                  <a:cs typeface="Microsoft YaHei" charset="-122"/>
                </a:rPr>
                <a:t>科普知识</a:t>
              </a:r>
            </a:p>
          </p:txBody>
        </p:sp>
      </p:grpSp>
      <p:grpSp>
        <p:nvGrpSpPr>
          <p:cNvPr id="72" name="组合 64"/>
          <p:cNvGrpSpPr/>
          <p:nvPr/>
        </p:nvGrpSpPr>
        <p:grpSpPr>
          <a:xfrm>
            <a:off x="7321470" y="3346982"/>
            <a:ext cx="1200204" cy="686967"/>
            <a:chOff x="8224654" y="4741739"/>
            <a:chExt cx="1736131" cy="993721"/>
          </a:xfrm>
        </p:grpSpPr>
        <p:pic>
          <p:nvPicPr>
            <p:cNvPr id="73" name="Picture 26"/>
            <p:cNvPicPr>
              <a:picLocks noChangeAspect="1" noChangeArrowheads="1"/>
            </p:cNvPicPr>
            <p:nvPr/>
          </p:nvPicPr>
          <p:blipFill>
            <a:blip r:embed="rId9" cstate="print"/>
            <a:srcRect/>
            <a:stretch>
              <a:fillRect/>
            </a:stretch>
          </p:blipFill>
          <p:spPr bwMode="auto">
            <a:xfrm>
              <a:off x="8784162" y="4741739"/>
              <a:ext cx="660599" cy="535894"/>
            </a:xfrm>
            <a:prstGeom prst="rect">
              <a:avLst/>
            </a:prstGeom>
            <a:noFill/>
            <a:ln w="9525">
              <a:noFill/>
              <a:miter lim="800000"/>
              <a:headEnd/>
              <a:tailEnd/>
            </a:ln>
            <a:effectLst/>
          </p:spPr>
        </p:pic>
        <p:sp>
          <p:nvSpPr>
            <p:cNvPr id="74" name="矩形 73"/>
            <p:cNvSpPr/>
            <p:nvPr/>
          </p:nvSpPr>
          <p:spPr>
            <a:xfrm>
              <a:off x="8224654" y="5322713"/>
              <a:ext cx="1736131" cy="412747"/>
            </a:xfrm>
            <a:prstGeom prst="rect">
              <a:avLst/>
            </a:prstGeom>
          </p:spPr>
          <p:txBody>
            <a:bodyPr wrap="square">
              <a:spAutoFit/>
            </a:bodyPr>
            <a:lstStyle/>
            <a:p>
              <a:pPr algn="ctr" defTabSz="1244131"/>
              <a:r>
                <a:rPr lang="zh-CN" altLang="en-US" sz="1254" dirty="0">
                  <a:solidFill>
                    <a:prstClr val="white"/>
                  </a:solidFill>
                  <a:latin typeface="Microsoft YaHei" charset="-122"/>
                  <a:ea typeface="Microsoft YaHei" charset="-122"/>
                  <a:cs typeface="Microsoft YaHei" charset="-122"/>
                </a:rPr>
                <a:t>地球结构科普</a:t>
              </a:r>
            </a:p>
          </p:txBody>
        </p:sp>
      </p:grpSp>
      <p:grpSp>
        <p:nvGrpSpPr>
          <p:cNvPr id="75" name="组合 67"/>
          <p:cNvGrpSpPr/>
          <p:nvPr/>
        </p:nvGrpSpPr>
        <p:grpSpPr>
          <a:xfrm>
            <a:off x="7038216" y="1424428"/>
            <a:ext cx="930231" cy="706958"/>
            <a:chOff x="6830815" y="1555794"/>
            <a:chExt cx="1345607" cy="1022636"/>
          </a:xfrm>
        </p:grpSpPr>
        <p:pic>
          <p:nvPicPr>
            <p:cNvPr id="76" name="Picture 27"/>
            <p:cNvPicPr>
              <a:picLocks noChangeAspect="1" noChangeArrowheads="1"/>
            </p:cNvPicPr>
            <p:nvPr/>
          </p:nvPicPr>
          <p:blipFill>
            <a:blip r:embed="rId10"/>
            <a:srcRect/>
            <a:stretch>
              <a:fillRect/>
            </a:stretch>
          </p:blipFill>
          <p:spPr bwMode="auto">
            <a:xfrm>
              <a:off x="7286520" y="1555794"/>
              <a:ext cx="514803" cy="504709"/>
            </a:xfrm>
            <a:prstGeom prst="rect">
              <a:avLst/>
            </a:prstGeom>
            <a:noFill/>
            <a:ln w="9525">
              <a:noFill/>
              <a:miter lim="800000"/>
              <a:headEnd/>
              <a:tailEnd/>
            </a:ln>
            <a:effectLst>
              <a:outerShdw blurRad="50800" dist="50800" dir="5400000" algn="ctr" rotWithShape="0">
                <a:schemeClr val="bg1">
                  <a:lumMod val="85000"/>
                </a:schemeClr>
              </a:outerShdw>
            </a:effectLst>
          </p:spPr>
        </p:pic>
        <p:sp>
          <p:nvSpPr>
            <p:cNvPr id="77" name="矩形 76"/>
            <p:cNvSpPr/>
            <p:nvPr/>
          </p:nvSpPr>
          <p:spPr>
            <a:xfrm>
              <a:off x="6830815" y="2193511"/>
              <a:ext cx="1345607" cy="384919"/>
            </a:xfrm>
            <a:prstGeom prst="rect">
              <a:avLst/>
            </a:prstGeom>
          </p:spPr>
          <p:txBody>
            <a:bodyPr wrap="square">
              <a:spAutoFit/>
            </a:bodyPr>
            <a:lstStyle/>
            <a:p>
              <a:pPr algn="ctr" defTabSz="1244131"/>
              <a:r>
                <a:rPr lang="zh-CN" altLang="en-US" sz="1129" dirty="0">
                  <a:solidFill>
                    <a:prstClr val="white"/>
                  </a:solidFill>
                  <a:latin typeface="Microsoft YaHei" charset="-122"/>
                  <a:ea typeface="Microsoft YaHei" charset="-122"/>
                  <a:cs typeface="Microsoft YaHei" charset="-122"/>
                </a:rPr>
                <a:t>地壳运动</a:t>
              </a:r>
            </a:p>
          </p:txBody>
        </p:sp>
      </p:grpSp>
      <p:grpSp>
        <p:nvGrpSpPr>
          <p:cNvPr id="78" name="组合 70"/>
          <p:cNvGrpSpPr/>
          <p:nvPr/>
        </p:nvGrpSpPr>
        <p:grpSpPr>
          <a:xfrm>
            <a:off x="3542908" y="1788395"/>
            <a:ext cx="825867" cy="818595"/>
            <a:chOff x="3930297" y="3148565"/>
            <a:chExt cx="1194641" cy="1184124"/>
          </a:xfrm>
        </p:grpSpPr>
        <p:pic>
          <p:nvPicPr>
            <p:cNvPr id="79" name="Picture 2" descr="http://127.0.0.1:32767/images/%E7%89%A9%E7%90%86/_rand_cache_61346/u145.png"/>
            <p:cNvPicPr>
              <a:picLocks noChangeAspect="1" noChangeArrowheads="1"/>
            </p:cNvPicPr>
            <p:nvPr/>
          </p:nvPicPr>
          <p:blipFill>
            <a:blip r:embed="rId11"/>
            <a:srcRect/>
            <a:stretch>
              <a:fillRect/>
            </a:stretch>
          </p:blipFill>
          <p:spPr bwMode="auto">
            <a:xfrm>
              <a:off x="4251213" y="3148565"/>
              <a:ext cx="635995" cy="706661"/>
            </a:xfrm>
            <a:prstGeom prst="rect">
              <a:avLst/>
            </a:prstGeom>
            <a:noFill/>
          </p:spPr>
        </p:pic>
        <p:sp>
          <p:nvSpPr>
            <p:cNvPr id="80" name="矩形 79"/>
            <p:cNvSpPr/>
            <p:nvPr/>
          </p:nvSpPr>
          <p:spPr>
            <a:xfrm>
              <a:off x="3930297" y="3919943"/>
              <a:ext cx="1194641" cy="412746"/>
            </a:xfrm>
            <a:prstGeom prst="rect">
              <a:avLst/>
            </a:prstGeom>
          </p:spPr>
          <p:txBody>
            <a:bodyPr wrap="none">
              <a:spAutoFit/>
            </a:bodyPr>
            <a:lstStyle/>
            <a:p>
              <a:pPr algn="ctr" defTabSz="1244131"/>
              <a:r>
                <a:rPr lang="zh-CN" altLang="en-US" sz="1254" dirty="0">
                  <a:solidFill>
                    <a:prstClr val="white"/>
                  </a:solidFill>
                  <a:latin typeface="Microsoft YaHei" charset="-122"/>
                  <a:ea typeface="Microsoft YaHei" charset="-122"/>
                  <a:cs typeface="Microsoft YaHei" charset="-122"/>
                </a:rPr>
                <a:t>地球物理</a:t>
              </a:r>
            </a:p>
          </p:txBody>
        </p:sp>
      </p:grpSp>
      <p:grpSp>
        <p:nvGrpSpPr>
          <p:cNvPr id="84" name="组合 76"/>
          <p:cNvGrpSpPr/>
          <p:nvPr/>
        </p:nvGrpSpPr>
        <p:grpSpPr>
          <a:xfrm>
            <a:off x="2082182" y="3035174"/>
            <a:ext cx="971108" cy="1237911"/>
            <a:chOff x="2190236" y="1772818"/>
            <a:chExt cx="1404736" cy="1790676"/>
          </a:xfrm>
        </p:grpSpPr>
        <p:pic>
          <p:nvPicPr>
            <p:cNvPr id="85" name="Picture 5" descr="http://127.0.0.1:32767/images/%E7%89%A9%E7%90%86/_rand_cache_61346/u117.png"/>
            <p:cNvPicPr>
              <a:picLocks noChangeAspect="1" noChangeArrowheads="1"/>
            </p:cNvPicPr>
            <p:nvPr/>
          </p:nvPicPr>
          <p:blipFill>
            <a:blip r:embed="rId12"/>
            <a:srcRect/>
            <a:stretch>
              <a:fillRect/>
            </a:stretch>
          </p:blipFill>
          <p:spPr bwMode="auto">
            <a:xfrm>
              <a:off x="2454292" y="1772818"/>
              <a:ext cx="888002" cy="986669"/>
            </a:xfrm>
            <a:prstGeom prst="rect">
              <a:avLst/>
            </a:prstGeom>
            <a:noFill/>
          </p:spPr>
        </p:pic>
        <p:sp>
          <p:nvSpPr>
            <p:cNvPr id="86" name="矩形 85"/>
            <p:cNvSpPr/>
            <p:nvPr/>
          </p:nvSpPr>
          <p:spPr>
            <a:xfrm>
              <a:off x="2190236" y="2871566"/>
              <a:ext cx="1404736" cy="691928"/>
            </a:xfrm>
            <a:prstGeom prst="rect">
              <a:avLst/>
            </a:prstGeom>
          </p:spPr>
          <p:txBody>
            <a:bodyPr wrap="square">
              <a:spAutoFit/>
            </a:bodyPr>
            <a:lstStyle/>
            <a:p>
              <a:pPr algn="ctr" defTabSz="1244131"/>
              <a:r>
                <a:rPr lang="zh-CN" altLang="en-US" sz="1254" dirty="0">
                  <a:solidFill>
                    <a:prstClr val="white"/>
                  </a:solidFill>
                  <a:latin typeface="Microsoft YaHei" charset="-122"/>
                  <a:ea typeface="Microsoft YaHei" charset="-122"/>
                  <a:cs typeface="Microsoft YaHei" charset="-122"/>
                </a:rPr>
                <a:t>中国地质大学学报</a:t>
              </a:r>
            </a:p>
          </p:txBody>
        </p:sp>
      </p:grpSp>
      <p:sp>
        <p:nvSpPr>
          <p:cNvPr id="2" name="矩形 1"/>
          <p:cNvSpPr/>
          <p:nvPr/>
        </p:nvSpPr>
        <p:spPr>
          <a:xfrm>
            <a:off x="5265195" y="2665829"/>
            <a:ext cx="1826142" cy="584775"/>
          </a:xfrm>
          <a:prstGeom prst="rect">
            <a:avLst/>
          </a:prstGeom>
        </p:spPr>
        <p:txBody>
          <a:bodyPr wrap="none">
            <a:spAutoFit/>
          </a:bodyPr>
          <a:lstStyle/>
          <a:p>
            <a:pPr algn="ctr" defTabSz="1244131"/>
            <a:r>
              <a:rPr lang="zh-CN" altLang="en-US" sz="3200" dirty="0">
                <a:solidFill>
                  <a:prstClr val="white"/>
                </a:solidFill>
                <a:latin typeface="Microsoft YaHei" charset="-122"/>
                <a:ea typeface="Microsoft YaHei" charset="-122"/>
                <a:cs typeface="Microsoft YaHei" charset="-122"/>
              </a:rPr>
              <a:t>筛选专题</a:t>
            </a:r>
          </a:p>
        </p:txBody>
      </p:sp>
    </p:spTree>
    <p:extLst>
      <p:ext uri="{BB962C8B-B14F-4D97-AF65-F5344CB8AC3E}">
        <p14:creationId xmlns:p14="http://schemas.microsoft.com/office/powerpoint/2010/main" val="17705754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374532" y="482837"/>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1343485" y="671228"/>
            <a:ext cx="3512458" cy="523220"/>
          </a:xfrm>
          <a:prstGeom prst="rect">
            <a:avLst/>
          </a:prstGeom>
          <a:noFill/>
          <a:effectLst>
            <a:innerShdw blurRad="114300">
              <a:prstClr val="black"/>
            </a:innerShdw>
          </a:effectLst>
        </p:spPr>
        <p:txBody>
          <a:bodyPr wrap="square" rtlCol="0">
            <a:spAutoFit/>
          </a:bodyPr>
          <a:lstStyle/>
          <a:p>
            <a:pPr algn="ctr"/>
            <a:r>
              <a:rPr lang="zh-CN" altLang="en-US" sz="2800" b="1" dirty="0" smtClean="0">
                <a:solidFill>
                  <a:prstClr val="white"/>
                </a:solidFill>
                <a:ea typeface="微软雅黑" panose="020B0503020204020204" pitchFamily="34" charset="-122"/>
                <a:sym typeface="Arial" panose="020B0604020202020204" pitchFamily="34" charset="0"/>
              </a:rPr>
              <a:t>知识空间带来的变化</a:t>
            </a:r>
            <a:endParaRPr lang="zh-CN" altLang="en-US" sz="2800" b="1" dirty="0">
              <a:solidFill>
                <a:prstClr val="white"/>
              </a:solidFill>
              <a:ea typeface="微软雅黑" panose="020B0503020204020204" pitchFamily="34" charset="-122"/>
            </a:endParaRPr>
          </a:p>
        </p:txBody>
      </p:sp>
      <p:sp>
        <p:nvSpPr>
          <p:cNvPr id="21" name="文本框 20"/>
          <p:cNvSpPr txBox="1"/>
          <p:nvPr/>
        </p:nvSpPr>
        <p:spPr>
          <a:xfrm>
            <a:off x="745020" y="3262211"/>
            <a:ext cx="3361748" cy="954107"/>
          </a:xfrm>
          <a:prstGeom prst="rect">
            <a:avLst/>
          </a:prstGeom>
          <a:noFill/>
          <a:effectLst>
            <a:innerShdw blurRad="114300">
              <a:prstClr val="black"/>
            </a:innerShdw>
          </a:effectLst>
        </p:spPr>
        <p:txBody>
          <a:bodyPr wrap="square" rtlCol="0">
            <a:spAutoFit/>
          </a:bodyPr>
          <a:lstStyle/>
          <a:p>
            <a:pPr algn="ctr"/>
            <a:r>
              <a:rPr lang="zh-CN" altLang="en-US" sz="3200" b="1" dirty="0" smtClean="0">
                <a:solidFill>
                  <a:prstClr val="white"/>
                </a:solidFill>
                <a:ea typeface="微软雅黑" panose="020B0503020204020204" pitchFamily="34" charset="-122"/>
                <a:sym typeface="Arial" panose="020B0604020202020204" pitchFamily="34" charset="0"/>
              </a:rPr>
              <a:t>获取信息的变化</a:t>
            </a:r>
            <a:endParaRPr lang="en-US" altLang="zh-CN" sz="3200" b="1" dirty="0" smtClean="0">
              <a:solidFill>
                <a:prstClr val="white"/>
              </a:solidFill>
              <a:ea typeface="微软雅黑" panose="020B0503020204020204" pitchFamily="34" charset="-122"/>
              <a:sym typeface="Arial" panose="020B0604020202020204" pitchFamily="34" charset="0"/>
            </a:endParaRPr>
          </a:p>
          <a:p>
            <a:pPr algn="ctr"/>
            <a:r>
              <a:rPr lang="zh-CN" altLang="en-US" sz="2400" dirty="0" smtClean="0">
                <a:solidFill>
                  <a:prstClr val="white"/>
                </a:solidFill>
                <a:ea typeface="华文细黑" panose="02010600040101010101" pitchFamily="2" charset="-122"/>
                <a:cs typeface="宋体" charset="-122"/>
                <a:sym typeface="+mn-lt"/>
              </a:rPr>
              <a:t>从一搜即得到不搜即得</a:t>
            </a:r>
            <a:endParaRPr lang="en-US" altLang="zh-CN" sz="2400" dirty="0">
              <a:solidFill>
                <a:prstClr val="white"/>
              </a:solidFill>
              <a:ea typeface="华文细黑" panose="02010600040101010101" pitchFamily="2" charset="-122"/>
              <a:cs typeface="宋体" charset="-122"/>
              <a:sym typeface="+mn-lt"/>
            </a:endParaRPr>
          </a:p>
        </p:txBody>
      </p:sp>
      <p:grpSp>
        <p:nvGrpSpPr>
          <p:cNvPr id="23" name="组合 22"/>
          <p:cNvGrpSpPr/>
          <p:nvPr/>
        </p:nvGrpSpPr>
        <p:grpSpPr>
          <a:xfrm>
            <a:off x="2044256" y="2236764"/>
            <a:ext cx="838023" cy="838023"/>
            <a:chOff x="2046150" y="2317804"/>
            <a:chExt cx="838023" cy="838023"/>
          </a:xfrm>
        </p:grpSpPr>
        <p:sp>
          <p:nvSpPr>
            <p:cNvPr id="24" name="Oval 39"/>
            <p:cNvSpPr/>
            <p:nvPr/>
          </p:nvSpPr>
          <p:spPr>
            <a:xfrm>
              <a:off x="2046150" y="2317804"/>
              <a:ext cx="838023" cy="838023"/>
            </a:xfrm>
            <a:prstGeom prst="ellipse">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25" name="Freeform 83"/>
            <p:cNvSpPr>
              <a:spLocks noEditPoints="1"/>
            </p:cNvSpPr>
            <p:nvPr/>
          </p:nvSpPr>
          <p:spPr bwMode="auto">
            <a:xfrm>
              <a:off x="2335725" y="2542661"/>
              <a:ext cx="258872" cy="388308"/>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 name="组 1"/>
          <p:cNvGrpSpPr/>
          <p:nvPr/>
        </p:nvGrpSpPr>
        <p:grpSpPr>
          <a:xfrm>
            <a:off x="4544889" y="2216886"/>
            <a:ext cx="6518154" cy="2802655"/>
            <a:chOff x="4544889" y="2216886"/>
            <a:chExt cx="6518154" cy="2802655"/>
          </a:xfrm>
        </p:grpSpPr>
        <p:pic>
          <p:nvPicPr>
            <p:cNvPr id="30" name="图片 29"/>
            <p:cNvPicPr>
              <a:picLocks noChangeAspect="1"/>
            </p:cNvPicPr>
            <p:nvPr/>
          </p:nvPicPr>
          <p:blipFill rotWithShape="1">
            <a:blip r:embed="rId3"/>
            <a:srcRect l="79159"/>
            <a:stretch/>
          </p:blipFill>
          <p:spPr>
            <a:xfrm>
              <a:off x="9552130" y="2216886"/>
              <a:ext cx="1510913" cy="2557920"/>
            </a:xfrm>
            <a:prstGeom prst="rect">
              <a:avLst/>
            </a:prstGeom>
          </p:spPr>
        </p:pic>
        <p:grpSp>
          <p:nvGrpSpPr>
            <p:cNvPr id="31" name="Group 38"/>
            <p:cNvGrpSpPr/>
            <p:nvPr/>
          </p:nvGrpSpPr>
          <p:grpSpPr>
            <a:xfrm rot="5400000">
              <a:off x="8087322" y="2726488"/>
              <a:ext cx="1198265" cy="1445147"/>
              <a:chOff x="2782784" y="4367891"/>
              <a:chExt cx="1798116" cy="2168586"/>
            </a:xfrm>
            <a:solidFill>
              <a:schemeClr val="bg1"/>
            </a:solidFill>
            <a:effectLst>
              <a:outerShdw blurRad="50800" dist="38100" dir="2700000" algn="tl" rotWithShape="0">
                <a:prstClr val="black">
                  <a:alpha val="40000"/>
                </a:prstClr>
              </a:outerShdw>
            </a:effectLst>
          </p:grpSpPr>
          <p:sp>
            <p:nvSpPr>
              <p:cNvPr id="32" name="Rectangle 31"/>
              <p:cNvSpPr/>
              <p:nvPr/>
            </p:nvSpPr>
            <p:spPr>
              <a:xfrm>
                <a:off x="3282908" y="4760904"/>
                <a:ext cx="798286" cy="1775573"/>
              </a:xfrm>
              <a:prstGeom prst="rect">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rot="18903448">
                <a:off x="2782784" y="4367891"/>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9" name="图片 28"/>
            <p:cNvPicPr>
              <a:picLocks noChangeAspect="1"/>
            </p:cNvPicPr>
            <p:nvPr/>
          </p:nvPicPr>
          <p:blipFill rotWithShape="1">
            <a:blip r:embed="rId3"/>
            <a:srcRect r="47163"/>
            <a:stretch/>
          </p:blipFill>
          <p:spPr>
            <a:xfrm>
              <a:off x="4544889" y="2461621"/>
              <a:ext cx="3830512" cy="2557920"/>
            </a:xfrm>
            <a:prstGeom prst="rect">
              <a:avLst/>
            </a:prstGeom>
          </p:spPr>
        </p:pic>
      </p:grpSp>
    </p:spTree>
    <p:extLst>
      <p:ext uri="{BB962C8B-B14F-4D97-AF65-F5344CB8AC3E}">
        <p14:creationId xmlns:p14="http://schemas.microsoft.com/office/powerpoint/2010/main" val="80332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374532" y="482837"/>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1343485" y="671228"/>
            <a:ext cx="3512458" cy="523220"/>
          </a:xfrm>
          <a:prstGeom prst="rect">
            <a:avLst/>
          </a:prstGeom>
          <a:noFill/>
          <a:effectLst>
            <a:innerShdw blurRad="114300">
              <a:prstClr val="black"/>
            </a:innerShdw>
          </a:effectLst>
        </p:spPr>
        <p:txBody>
          <a:bodyPr wrap="square" rtlCol="0">
            <a:spAutoFit/>
          </a:bodyPr>
          <a:lstStyle/>
          <a:p>
            <a:pPr algn="ctr"/>
            <a:r>
              <a:rPr lang="zh-CN" altLang="en-US" sz="2800" b="1" dirty="0" smtClean="0">
                <a:solidFill>
                  <a:prstClr val="white"/>
                </a:solidFill>
                <a:ea typeface="微软雅黑" panose="020B0503020204020204" pitchFamily="34" charset="-122"/>
                <a:sym typeface="Arial" panose="020B0604020202020204" pitchFamily="34" charset="0"/>
              </a:rPr>
              <a:t>知识空间带来的变化</a:t>
            </a:r>
            <a:endParaRPr lang="zh-CN" altLang="en-US" sz="2800" b="1" dirty="0">
              <a:solidFill>
                <a:prstClr val="white"/>
              </a:solidFill>
              <a:ea typeface="微软雅黑" panose="020B0503020204020204" pitchFamily="34" charset="-122"/>
            </a:endParaRPr>
          </a:p>
        </p:txBody>
      </p:sp>
      <p:sp>
        <p:nvSpPr>
          <p:cNvPr id="21" name="文本框 20"/>
          <p:cNvSpPr txBox="1"/>
          <p:nvPr/>
        </p:nvSpPr>
        <p:spPr>
          <a:xfrm>
            <a:off x="7692434" y="3283746"/>
            <a:ext cx="4298539" cy="954107"/>
          </a:xfrm>
          <a:prstGeom prst="rect">
            <a:avLst/>
          </a:prstGeom>
          <a:noFill/>
          <a:effectLst>
            <a:innerShdw blurRad="114300">
              <a:prstClr val="black"/>
            </a:innerShdw>
          </a:effectLst>
        </p:spPr>
        <p:txBody>
          <a:bodyPr wrap="square" rtlCol="0">
            <a:spAutoFit/>
          </a:bodyPr>
          <a:lstStyle/>
          <a:p>
            <a:pPr algn="ctr"/>
            <a:r>
              <a:rPr lang="zh-CN" altLang="en-US" sz="3200" b="1" dirty="0" smtClean="0">
                <a:solidFill>
                  <a:prstClr val="white"/>
                </a:solidFill>
                <a:ea typeface="微软雅黑" panose="020B0503020204020204" pitchFamily="34" charset="-122"/>
                <a:sym typeface="Arial" panose="020B0604020202020204" pitchFamily="34" charset="0"/>
              </a:rPr>
              <a:t>创作信息过程的变化</a:t>
            </a:r>
            <a:endParaRPr lang="en-US" altLang="zh-CN" sz="3200" b="1" dirty="0" smtClean="0">
              <a:solidFill>
                <a:prstClr val="white"/>
              </a:solidFill>
              <a:ea typeface="微软雅黑" panose="020B0503020204020204" pitchFamily="34" charset="-122"/>
              <a:sym typeface="Arial" panose="020B0604020202020204" pitchFamily="34" charset="0"/>
            </a:endParaRPr>
          </a:p>
          <a:p>
            <a:pPr algn="ctr"/>
            <a:r>
              <a:rPr lang="zh-CN" altLang="en-US" sz="2400" dirty="0" smtClean="0">
                <a:solidFill>
                  <a:prstClr val="white"/>
                </a:solidFill>
                <a:ea typeface="华文细黑" panose="02010600040101010101" pitchFamily="2" charset="-122"/>
                <a:cs typeface="宋体" charset="-122"/>
                <a:sym typeface="+mn-lt"/>
              </a:rPr>
              <a:t>信息创作将是一个连续的过程</a:t>
            </a:r>
            <a:endParaRPr lang="en-US" altLang="zh-CN" sz="2400" dirty="0">
              <a:solidFill>
                <a:prstClr val="white"/>
              </a:solidFill>
              <a:ea typeface="华文细黑" panose="02010600040101010101" pitchFamily="2" charset="-122"/>
              <a:cs typeface="宋体" charset="-122"/>
              <a:sym typeface="+mn-lt"/>
            </a:endParaRPr>
          </a:p>
        </p:txBody>
      </p:sp>
      <p:grpSp>
        <p:nvGrpSpPr>
          <p:cNvPr id="23" name="组合 22"/>
          <p:cNvGrpSpPr/>
          <p:nvPr/>
        </p:nvGrpSpPr>
        <p:grpSpPr>
          <a:xfrm>
            <a:off x="9402815" y="2262884"/>
            <a:ext cx="838023" cy="838023"/>
            <a:chOff x="2046150" y="2317804"/>
            <a:chExt cx="838023" cy="838023"/>
          </a:xfrm>
        </p:grpSpPr>
        <p:sp>
          <p:nvSpPr>
            <p:cNvPr id="24" name="Oval 39"/>
            <p:cNvSpPr/>
            <p:nvPr/>
          </p:nvSpPr>
          <p:spPr>
            <a:xfrm>
              <a:off x="2046150" y="2317804"/>
              <a:ext cx="838023" cy="838023"/>
            </a:xfrm>
            <a:prstGeom prst="ellipse">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25" name="Freeform 83"/>
            <p:cNvSpPr>
              <a:spLocks noEditPoints="1"/>
            </p:cNvSpPr>
            <p:nvPr/>
          </p:nvSpPr>
          <p:spPr bwMode="auto">
            <a:xfrm>
              <a:off x="2335725" y="2542661"/>
              <a:ext cx="258872" cy="388308"/>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1" name="Group 38"/>
          <p:cNvGrpSpPr/>
          <p:nvPr/>
        </p:nvGrpSpPr>
        <p:grpSpPr>
          <a:xfrm rot="5400000">
            <a:off x="2226461" y="2997612"/>
            <a:ext cx="758637" cy="914941"/>
            <a:chOff x="2782784" y="4367891"/>
            <a:chExt cx="1798116" cy="2168586"/>
          </a:xfrm>
          <a:solidFill>
            <a:schemeClr val="bg1"/>
          </a:solidFill>
          <a:effectLst>
            <a:outerShdw blurRad="50800" dist="38100" dir="2700000" algn="tl" rotWithShape="0">
              <a:prstClr val="black">
                <a:alpha val="40000"/>
              </a:prstClr>
            </a:outerShdw>
          </a:effectLst>
        </p:grpSpPr>
        <p:sp>
          <p:nvSpPr>
            <p:cNvPr id="32" name="Rectangle 31"/>
            <p:cNvSpPr/>
            <p:nvPr/>
          </p:nvSpPr>
          <p:spPr>
            <a:xfrm>
              <a:off x="3282908" y="4760904"/>
              <a:ext cx="798286" cy="1775573"/>
            </a:xfrm>
            <a:prstGeom prst="rect">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rot="18903448">
              <a:off x="2782784" y="4367891"/>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6" name="图片 25"/>
          <p:cNvPicPr>
            <a:picLocks noChangeAspect="1"/>
          </p:cNvPicPr>
          <p:nvPr/>
        </p:nvPicPr>
        <p:blipFill>
          <a:blip r:embed="rId3"/>
          <a:stretch>
            <a:fillRect/>
          </a:stretch>
        </p:blipFill>
        <p:spPr>
          <a:xfrm>
            <a:off x="698108" y="2001963"/>
            <a:ext cx="1368643" cy="2927099"/>
          </a:xfrm>
          <a:prstGeom prst="rect">
            <a:avLst/>
          </a:prstGeom>
        </p:spPr>
      </p:pic>
      <p:pic>
        <p:nvPicPr>
          <p:cNvPr id="27" name="图片 26"/>
          <p:cNvPicPr>
            <a:picLocks noChangeAspect="1"/>
          </p:cNvPicPr>
          <p:nvPr/>
        </p:nvPicPr>
        <p:blipFill rotWithShape="1">
          <a:blip r:embed="rId4"/>
          <a:srcRect l="45464"/>
          <a:stretch/>
        </p:blipFill>
        <p:spPr>
          <a:xfrm>
            <a:off x="3088041" y="2001963"/>
            <a:ext cx="1482828" cy="2927099"/>
          </a:xfrm>
          <a:prstGeom prst="rect">
            <a:avLst/>
          </a:prstGeom>
        </p:spPr>
      </p:pic>
      <p:pic>
        <p:nvPicPr>
          <p:cNvPr id="28" name="图片 27"/>
          <p:cNvPicPr>
            <a:picLocks noChangeAspect="1"/>
          </p:cNvPicPr>
          <p:nvPr/>
        </p:nvPicPr>
        <p:blipFill rotWithShape="1">
          <a:blip r:embed="rId5"/>
          <a:srcRect l="49167"/>
          <a:stretch/>
        </p:blipFill>
        <p:spPr>
          <a:xfrm>
            <a:off x="5592159" y="2001963"/>
            <a:ext cx="1508418" cy="2927099"/>
          </a:xfrm>
          <a:prstGeom prst="rect">
            <a:avLst/>
          </a:prstGeom>
        </p:spPr>
      </p:pic>
      <p:grpSp>
        <p:nvGrpSpPr>
          <p:cNvPr id="34" name="Group 38"/>
          <p:cNvGrpSpPr/>
          <p:nvPr/>
        </p:nvGrpSpPr>
        <p:grpSpPr>
          <a:xfrm rot="5400000">
            <a:off x="4743004" y="3055160"/>
            <a:ext cx="758637" cy="914941"/>
            <a:chOff x="2782784" y="4367891"/>
            <a:chExt cx="1798116" cy="2168586"/>
          </a:xfrm>
          <a:solidFill>
            <a:schemeClr val="bg1"/>
          </a:solidFill>
          <a:effectLst>
            <a:outerShdw blurRad="50800" dist="38100" dir="2700000" algn="tl" rotWithShape="0">
              <a:prstClr val="black">
                <a:alpha val="40000"/>
              </a:prstClr>
            </a:outerShdw>
          </a:effectLst>
        </p:grpSpPr>
        <p:sp>
          <p:nvSpPr>
            <p:cNvPr id="35" name="Rectangle 31"/>
            <p:cNvSpPr/>
            <p:nvPr/>
          </p:nvSpPr>
          <p:spPr>
            <a:xfrm>
              <a:off x="3282908" y="4760904"/>
              <a:ext cx="798286" cy="1775573"/>
            </a:xfrm>
            <a:prstGeom prst="rect">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2"/>
            <p:cNvSpPr/>
            <p:nvPr/>
          </p:nvSpPr>
          <p:spPr>
            <a:xfrm rot="18903448">
              <a:off x="2782784" y="4367891"/>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1000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650606" y="528400"/>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1100606" y="686013"/>
            <a:ext cx="4360692" cy="584775"/>
          </a:xfrm>
          <a:prstGeom prst="rect">
            <a:avLst/>
          </a:prstGeom>
          <a:noFill/>
          <a:effectLst>
            <a:innerShdw blurRad="114300">
              <a:prstClr val="black"/>
            </a:innerShdw>
          </a:effectLst>
        </p:spPr>
        <p:txBody>
          <a:bodyPr wrap="square" rtlCol="0">
            <a:spAutoFit/>
          </a:bodyPr>
          <a:lstStyle/>
          <a:p>
            <a:pPr algn="ctr"/>
            <a:r>
              <a:rPr lang="zh-CN" altLang="en-US" sz="3200" b="1" smtClean="0">
                <a:solidFill>
                  <a:prstClr val="white"/>
                </a:solidFill>
                <a:ea typeface="微软雅黑" panose="020B0503020204020204" pitchFamily="34" charset="-122"/>
                <a:sym typeface="Arial" panose="020B0604020202020204" pitchFamily="34" charset="0"/>
              </a:rPr>
              <a:t>云舟对图书馆的作用</a:t>
            </a:r>
            <a:endParaRPr lang="zh-CN" altLang="en-US" sz="3200" b="1" dirty="0">
              <a:solidFill>
                <a:prstClr val="white"/>
              </a:solidFill>
              <a:ea typeface="微软雅黑" panose="020B0503020204020204" pitchFamily="34" charset="-122"/>
            </a:endParaRPr>
          </a:p>
        </p:txBody>
      </p:sp>
      <p:sp>
        <p:nvSpPr>
          <p:cNvPr id="39" name="文本框 38"/>
          <p:cNvSpPr txBox="1"/>
          <p:nvPr/>
        </p:nvSpPr>
        <p:spPr>
          <a:xfrm>
            <a:off x="251489" y="3933468"/>
            <a:ext cx="3428998" cy="646331"/>
          </a:xfrm>
          <a:prstGeom prst="rect">
            <a:avLst/>
          </a:prstGeom>
          <a:noFill/>
          <a:effectLst>
            <a:innerShdw blurRad="114300">
              <a:prstClr val="black"/>
            </a:innerShdw>
          </a:effectLst>
        </p:spPr>
        <p:txBody>
          <a:bodyPr wrap="square" rtlCol="0">
            <a:spAutoFit/>
          </a:bodyPr>
          <a:lstStyle/>
          <a:p>
            <a:pPr algn="r"/>
            <a:r>
              <a:rPr lang="en-US" altLang="zh-CN" sz="2000" b="1" dirty="0" smtClean="0">
                <a:solidFill>
                  <a:prstClr val="white"/>
                </a:solidFill>
                <a:ea typeface="微软雅黑" panose="020B0503020204020204" pitchFamily="34" charset="-122"/>
                <a:sym typeface="Arial" panose="020B0604020202020204" pitchFamily="34" charset="0"/>
              </a:rPr>
              <a:t>2.</a:t>
            </a:r>
            <a:r>
              <a:rPr lang="zh-CN" altLang="en-US" sz="2000" b="1" dirty="0" smtClean="0">
                <a:solidFill>
                  <a:prstClr val="white"/>
                </a:solidFill>
                <a:ea typeface="微软雅黑" panose="020B0503020204020204" pitchFamily="34" charset="-122"/>
                <a:sym typeface="Arial" panose="020B0604020202020204" pitchFamily="34" charset="0"/>
              </a:rPr>
              <a:t>用户行为记录与分析</a:t>
            </a:r>
            <a:endParaRPr lang="zh-CN" altLang="en-US" sz="2000" b="1" dirty="0">
              <a:solidFill>
                <a:prstClr val="white"/>
              </a:solidFill>
              <a:ea typeface="微软雅黑" panose="020B0503020204020204" pitchFamily="34" charset="-122"/>
            </a:endParaRPr>
          </a:p>
          <a:p>
            <a:pPr algn="r"/>
            <a:r>
              <a:rPr lang="zh-CN" altLang="en-US" sz="1600" dirty="0" smtClean="0">
                <a:solidFill>
                  <a:prstClr val="white"/>
                </a:solidFill>
                <a:ea typeface="华文细黑" panose="02010600040101010101" pitchFamily="2" charset="-122"/>
                <a:cs typeface="宋体" charset="-122"/>
                <a:sym typeface="+mn-lt"/>
              </a:rPr>
              <a:t>订阅、资源使用情况、排行、小花</a:t>
            </a:r>
            <a:endParaRPr lang="en-US" altLang="zh-CN" sz="1600" dirty="0">
              <a:solidFill>
                <a:prstClr val="white"/>
              </a:solidFill>
              <a:ea typeface="华文细黑" panose="02010600040101010101" pitchFamily="2" charset="-122"/>
              <a:cs typeface="宋体" charset="-122"/>
              <a:sym typeface="+mn-lt"/>
            </a:endParaRPr>
          </a:p>
        </p:txBody>
      </p:sp>
      <p:sp>
        <p:nvSpPr>
          <p:cNvPr id="40" name="文本框 39"/>
          <p:cNvSpPr txBox="1"/>
          <p:nvPr/>
        </p:nvSpPr>
        <p:spPr>
          <a:xfrm>
            <a:off x="795565" y="2369619"/>
            <a:ext cx="3428998" cy="646331"/>
          </a:xfrm>
          <a:prstGeom prst="rect">
            <a:avLst/>
          </a:prstGeom>
          <a:noFill/>
          <a:effectLst>
            <a:innerShdw blurRad="114300">
              <a:prstClr val="black"/>
            </a:innerShdw>
          </a:effectLst>
        </p:spPr>
        <p:txBody>
          <a:bodyPr wrap="square" rtlCol="0">
            <a:spAutoFit/>
          </a:bodyPr>
          <a:lstStyle/>
          <a:p>
            <a:pPr algn="r"/>
            <a:r>
              <a:rPr lang="en-US" altLang="zh-CN" sz="2000" b="1" dirty="0" smtClean="0">
                <a:solidFill>
                  <a:prstClr val="white"/>
                </a:solidFill>
                <a:ea typeface="微软雅黑" panose="020B0503020204020204" pitchFamily="34" charset="-122"/>
                <a:sym typeface="Arial" panose="020B0604020202020204" pitchFamily="34" charset="0"/>
              </a:rPr>
              <a:t>1.</a:t>
            </a:r>
            <a:r>
              <a:rPr lang="zh-CN" altLang="en-US" sz="2000" b="1" dirty="0" smtClean="0">
                <a:solidFill>
                  <a:prstClr val="white"/>
                </a:solidFill>
                <a:ea typeface="微软雅黑" panose="020B0503020204020204" pitchFamily="34" charset="-122"/>
                <a:sym typeface="Arial" panose="020B0604020202020204" pitchFamily="34" charset="0"/>
              </a:rPr>
              <a:t>提高图书馆资源的利用率</a:t>
            </a:r>
            <a:endParaRPr lang="zh-CN" altLang="en-US" sz="2000" b="1" dirty="0" smtClean="0">
              <a:solidFill>
                <a:prstClr val="white"/>
              </a:solidFill>
              <a:ea typeface="微软雅黑" panose="020B0503020204020204" pitchFamily="34" charset="-122"/>
            </a:endParaRPr>
          </a:p>
          <a:p>
            <a:pPr algn="r"/>
            <a:r>
              <a:rPr lang="zh-CN" altLang="en-US" sz="1600" dirty="0" smtClean="0">
                <a:solidFill>
                  <a:prstClr val="white"/>
                </a:solidFill>
                <a:ea typeface="华文细黑" panose="02010600040101010101" pitchFamily="2" charset="-122"/>
                <a:cs typeface="宋体" charset="-122"/>
                <a:sym typeface="+mn-lt"/>
              </a:rPr>
              <a:t>好友、排行、推送、社交空间</a:t>
            </a:r>
            <a:endParaRPr lang="en-US" altLang="zh-CN" sz="1600" dirty="0" smtClean="0">
              <a:solidFill>
                <a:prstClr val="white"/>
              </a:solidFill>
              <a:ea typeface="华文细黑" panose="02010600040101010101" pitchFamily="2" charset="-122"/>
              <a:cs typeface="宋体" charset="-122"/>
              <a:sym typeface="+mn-lt"/>
            </a:endParaRPr>
          </a:p>
        </p:txBody>
      </p:sp>
      <p:grpSp>
        <p:nvGrpSpPr>
          <p:cNvPr id="4" name="组合 3"/>
          <p:cNvGrpSpPr/>
          <p:nvPr/>
        </p:nvGrpSpPr>
        <p:grpSpPr>
          <a:xfrm>
            <a:off x="4031594" y="3395079"/>
            <a:ext cx="1514587" cy="3462923"/>
            <a:chOff x="4031593" y="3395078"/>
            <a:chExt cx="1514587" cy="3462923"/>
          </a:xfrm>
        </p:grpSpPr>
        <p:grpSp>
          <p:nvGrpSpPr>
            <p:cNvPr id="17" name="Group 30"/>
            <p:cNvGrpSpPr/>
            <p:nvPr/>
          </p:nvGrpSpPr>
          <p:grpSpPr>
            <a:xfrm>
              <a:off x="4031593" y="3395078"/>
              <a:ext cx="1514587" cy="3462923"/>
              <a:chOff x="1984502" y="2746821"/>
              <a:chExt cx="1798116" cy="4111179"/>
            </a:xfrm>
            <a:solidFill>
              <a:srgbClr val="0273E1"/>
            </a:solidFill>
            <a:effectLst>
              <a:outerShdw blurRad="50800" dist="38100" dir="2700000" algn="tl" rotWithShape="0">
                <a:prstClr val="black">
                  <a:alpha val="40000"/>
                </a:prstClr>
              </a:outerShdw>
            </a:effectLst>
          </p:grpSpPr>
          <p:sp>
            <p:nvSpPr>
              <p:cNvPr id="18" name="Rectangle 18"/>
              <p:cNvSpPr/>
              <p:nvPr/>
            </p:nvSpPr>
            <p:spPr>
              <a:xfrm>
                <a:off x="2484417" y="3135086"/>
                <a:ext cx="798286" cy="3722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9" name="Freeform 24"/>
              <p:cNvSpPr/>
              <p:nvPr/>
            </p:nvSpPr>
            <p:spPr>
              <a:xfrm rot="18903448">
                <a:off x="1984502" y="2746821"/>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44" name="Freeform 101"/>
            <p:cNvSpPr>
              <a:spLocks noEditPoints="1"/>
            </p:cNvSpPr>
            <p:nvPr/>
          </p:nvSpPr>
          <p:spPr bwMode="auto">
            <a:xfrm>
              <a:off x="4550379" y="3787092"/>
              <a:ext cx="477014" cy="316094"/>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6" name="组合 5"/>
          <p:cNvGrpSpPr/>
          <p:nvPr/>
        </p:nvGrpSpPr>
        <p:grpSpPr>
          <a:xfrm>
            <a:off x="5322303" y="2876550"/>
            <a:ext cx="1514587" cy="3981451"/>
            <a:chOff x="5322302" y="2876549"/>
            <a:chExt cx="1514587" cy="3981451"/>
          </a:xfrm>
        </p:grpSpPr>
        <p:grpSp>
          <p:nvGrpSpPr>
            <p:cNvPr id="26" name="Group 37"/>
            <p:cNvGrpSpPr/>
            <p:nvPr/>
          </p:nvGrpSpPr>
          <p:grpSpPr>
            <a:xfrm>
              <a:off x="5322302" y="2876549"/>
              <a:ext cx="1514587" cy="3981451"/>
              <a:chOff x="3564108" y="2131224"/>
              <a:chExt cx="1798116" cy="4726774"/>
            </a:xfrm>
            <a:solidFill>
              <a:srgbClr val="0273E1"/>
            </a:solidFill>
            <a:effectLst>
              <a:outerShdw blurRad="50800" dist="38100" dir="2700000" algn="tl" rotWithShape="0">
                <a:prstClr val="black">
                  <a:alpha val="40000"/>
                </a:prstClr>
              </a:outerShdw>
            </a:effectLst>
          </p:grpSpPr>
          <p:sp>
            <p:nvSpPr>
              <p:cNvPr id="27" name="Rectangle 33"/>
              <p:cNvSpPr/>
              <p:nvPr/>
            </p:nvSpPr>
            <p:spPr>
              <a:xfrm>
                <a:off x="4064023" y="2374087"/>
                <a:ext cx="798286" cy="448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8" name="Freeform 34"/>
              <p:cNvSpPr/>
              <p:nvPr/>
            </p:nvSpPr>
            <p:spPr>
              <a:xfrm rot="18903448">
                <a:off x="3564108" y="2131224"/>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45" name="组合 44"/>
            <p:cNvGrpSpPr/>
            <p:nvPr/>
          </p:nvGrpSpPr>
          <p:grpSpPr>
            <a:xfrm>
              <a:off x="5877077" y="3193144"/>
              <a:ext cx="463093" cy="395325"/>
              <a:chOff x="6502152" y="4356956"/>
              <a:chExt cx="663995" cy="566827"/>
            </a:xfrm>
            <a:solidFill>
              <a:schemeClr val="bg1"/>
            </a:solidFill>
          </p:grpSpPr>
          <p:sp>
            <p:nvSpPr>
              <p:cNvPr id="46" name="Freeform 8"/>
              <p:cNvSpPr>
                <a:spLocks/>
              </p:cNvSpPr>
              <p:nvPr/>
            </p:nvSpPr>
            <p:spPr bwMode="auto">
              <a:xfrm>
                <a:off x="6712687" y="4686255"/>
                <a:ext cx="118763" cy="121463"/>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9"/>
              <p:cNvSpPr>
                <a:spLocks noChangeArrowheads="1"/>
              </p:cNvSpPr>
              <p:nvPr/>
            </p:nvSpPr>
            <p:spPr bwMode="auto">
              <a:xfrm>
                <a:off x="6831450" y="4753735"/>
                <a:ext cx="2700" cy="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 name="Freeform 10"/>
              <p:cNvSpPr>
                <a:spLocks/>
              </p:cNvSpPr>
              <p:nvPr/>
            </p:nvSpPr>
            <p:spPr bwMode="auto">
              <a:xfrm>
                <a:off x="6782865" y="4397444"/>
                <a:ext cx="299608" cy="299609"/>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Freeform 11"/>
              <p:cNvSpPr>
                <a:spLocks/>
              </p:cNvSpPr>
              <p:nvPr/>
            </p:nvSpPr>
            <p:spPr bwMode="auto">
              <a:xfrm>
                <a:off x="6823352" y="4437931"/>
                <a:ext cx="302307" cy="302307"/>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Freeform 12"/>
              <p:cNvSpPr>
                <a:spLocks/>
              </p:cNvSpPr>
              <p:nvPr/>
            </p:nvSpPr>
            <p:spPr bwMode="auto">
              <a:xfrm>
                <a:off x="7071675" y="4356956"/>
                <a:ext cx="94472" cy="89073"/>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3"/>
              <p:cNvSpPr>
                <a:spLocks/>
              </p:cNvSpPr>
              <p:nvPr/>
            </p:nvSpPr>
            <p:spPr bwMode="auto">
              <a:xfrm>
                <a:off x="6502152" y="4370453"/>
                <a:ext cx="556028" cy="553330"/>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8" name="组合 7"/>
          <p:cNvGrpSpPr/>
          <p:nvPr/>
        </p:nvGrpSpPr>
        <p:grpSpPr>
          <a:xfrm>
            <a:off x="6645822" y="5257119"/>
            <a:ext cx="1514587" cy="1600883"/>
            <a:chOff x="6645821" y="5257118"/>
            <a:chExt cx="1514587" cy="1600883"/>
          </a:xfrm>
        </p:grpSpPr>
        <p:grpSp>
          <p:nvGrpSpPr>
            <p:cNvPr id="20" name="Group 40"/>
            <p:cNvGrpSpPr/>
            <p:nvPr/>
          </p:nvGrpSpPr>
          <p:grpSpPr>
            <a:xfrm>
              <a:off x="6645821" y="5257118"/>
              <a:ext cx="1514587" cy="1600883"/>
              <a:chOff x="5160680" y="4963820"/>
              <a:chExt cx="1798116" cy="1900566"/>
            </a:xfrm>
            <a:solidFill>
              <a:srgbClr val="0273E1"/>
            </a:solidFill>
            <a:effectLst>
              <a:outerShdw blurRad="50800" dist="38100" dir="2700000" algn="tl" rotWithShape="0">
                <a:prstClr val="black">
                  <a:alpha val="40000"/>
                </a:prstClr>
              </a:outerShdw>
            </a:effectLst>
          </p:grpSpPr>
          <p:sp>
            <p:nvSpPr>
              <p:cNvPr id="21" name="Rectangle 25"/>
              <p:cNvSpPr/>
              <p:nvPr/>
            </p:nvSpPr>
            <p:spPr>
              <a:xfrm>
                <a:off x="5660596" y="5267704"/>
                <a:ext cx="798286" cy="15966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2" name="Freeform 26"/>
              <p:cNvSpPr/>
              <p:nvPr/>
            </p:nvSpPr>
            <p:spPr>
              <a:xfrm rot="18903448">
                <a:off x="5160680" y="4963820"/>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52" name="组合 51"/>
            <p:cNvGrpSpPr/>
            <p:nvPr/>
          </p:nvGrpSpPr>
          <p:grpSpPr>
            <a:xfrm>
              <a:off x="7227478" y="5514168"/>
              <a:ext cx="351273" cy="523776"/>
              <a:chOff x="7542992" y="4309482"/>
              <a:chExt cx="443823" cy="661775"/>
            </a:xfrm>
            <a:solidFill>
              <a:schemeClr val="bg1"/>
            </a:solidFill>
          </p:grpSpPr>
          <p:sp>
            <p:nvSpPr>
              <p:cNvPr id="53" name="Freeform 141"/>
              <p:cNvSpPr>
                <a:spLocks noEditPoints="1"/>
              </p:cNvSpPr>
              <p:nvPr/>
            </p:nvSpPr>
            <p:spPr bwMode="auto">
              <a:xfrm>
                <a:off x="7542992" y="4309482"/>
                <a:ext cx="443823" cy="5032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Rectangle 142"/>
              <p:cNvSpPr>
                <a:spLocks noChangeArrowheads="1"/>
              </p:cNvSpPr>
              <p:nvPr/>
            </p:nvSpPr>
            <p:spPr bwMode="auto">
              <a:xfrm>
                <a:off x="7673760" y="4828595"/>
                <a:ext cx="186248" cy="673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43"/>
              <p:cNvSpPr>
                <a:spLocks/>
              </p:cNvSpPr>
              <p:nvPr/>
            </p:nvSpPr>
            <p:spPr bwMode="auto">
              <a:xfrm>
                <a:off x="7673760" y="4911814"/>
                <a:ext cx="186248" cy="59443"/>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144"/>
              <p:cNvSpPr>
                <a:spLocks noEditPoints="1"/>
              </p:cNvSpPr>
              <p:nvPr/>
            </p:nvSpPr>
            <p:spPr bwMode="auto">
              <a:xfrm>
                <a:off x="7701500" y="4452139"/>
                <a:ext cx="130771" cy="257578"/>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7" name="组合 6"/>
          <p:cNvGrpSpPr/>
          <p:nvPr/>
        </p:nvGrpSpPr>
        <p:grpSpPr>
          <a:xfrm>
            <a:off x="5980200" y="3920715"/>
            <a:ext cx="1514587" cy="2937287"/>
            <a:chOff x="5980199" y="3920714"/>
            <a:chExt cx="1514587" cy="2937287"/>
          </a:xfrm>
        </p:grpSpPr>
        <p:grpSp>
          <p:nvGrpSpPr>
            <p:cNvPr id="29" name="Group 39"/>
            <p:cNvGrpSpPr/>
            <p:nvPr/>
          </p:nvGrpSpPr>
          <p:grpSpPr>
            <a:xfrm>
              <a:off x="5980199" y="3920714"/>
              <a:ext cx="1514587" cy="2937287"/>
              <a:chOff x="4362393" y="3362418"/>
              <a:chExt cx="1798116" cy="3487144"/>
            </a:xfrm>
            <a:solidFill>
              <a:schemeClr val="bg1"/>
            </a:solidFill>
            <a:effectLst>
              <a:outerShdw blurRad="50800" dist="38100" dir="2700000" algn="tl" rotWithShape="0">
                <a:prstClr val="black">
                  <a:alpha val="40000"/>
                </a:prstClr>
              </a:outerShdw>
            </a:effectLst>
          </p:grpSpPr>
          <p:sp>
            <p:nvSpPr>
              <p:cNvPr id="30" name="Rectangle 35"/>
              <p:cNvSpPr/>
              <p:nvPr/>
            </p:nvSpPr>
            <p:spPr>
              <a:xfrm>
                <a:off x="4862308" y="3770141"/>
                <a:ext cx="798286" cy="3079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1" name="Freeform 36"/>
              <p:cNvSpPr/>
              <p:nvPr/>
            </p:nvSpPr>
            <p:spPr>
              <a:xfrm rot="18903448">
                <a:off x="4362393" y="3362418"/>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58" name="Freeform 110"/>
            <p:cNvSpPr>
              <a:spLocks noEditPoints="1"/>
            </p:cNvSpPr>
            <p:nvPr/>
          </p:nvSpPr>
          <p:spPr bwMode="auto">
            <a:xfrm>
              <a:off x="6528927" y="4232380"/>
              <a:ext cx="417131" cy="387097"/>
            </a:xfrm>
            <a:custGeom>
              <a:avLst/>
              <a:gdLst/>
              <a:ahLst/>
              <a:cxnLst>
                <a:cxn ang="0">
                  <a:pos x="8" y="10"/>
                </a:cxn>
                <a:cxn ang="0">
                  <a:pos x="0" y="10"/>
                </a:cxn>
                <a:cxn ang="0">
                  <a:pos x="0" y="5"/>
                </a:cxn>
                <a:cxn ang="0">
                  <a:pos x="8" y="5"/>
                </a:cxn>
                <a:cxn ang="0">
                  <a:pos x="8" y="10"/>
                </a:cxn>
                <a:cxn ang="0">
                  <a:pos x="33" y="30"/>
                </a:cxn>
                <a:cxn ang="0">
                  <a:pos x="0" y="30"/>
                </a:cxn>
                <a:cxn ang="0">
                  <a:pos x="0" y="25"/>
                </a:cxn>
                <a:cxn ang="0">
                  <a:pos x="33" y="25"/>
                </a:cxn>
                <a:cxn ang="0">
                  <a:pos x="33" y="30"/>
                </a:cxn>
                <a:cxn ang="0">
                  <a:pos x="13" y="49"/>
                </a:cxn>
                <a:cxn ang="0">
                  <a:pos x="0" y="49"/>
                </a:cxn>
                <a:cxn ang="0">
                  <a:pos x="0" y="44"/>
                </a:cxn>
                <a:cxn ang="0">
                  <a:pos x="13" y="44"/>
                </a:cxn>
                <a:cxn ang="0">
                  <a:pos x="13" y="49"/>
                </a:cxn>
                <a:cxn ang="0">
                  <a:pos x="24" y="3"/>
                </a:cxn>
                <a:cxn ang="0">
                  <a:pos x="24" y="13"/>
                </a:cxn>
                <a:cxn ang="0">
                  <a:pos x="22" y="15"/>
                </a:cxn>
                <a:cxn ang="0">
                  <a:pos x="12" y="15"/>
                </a:cxn>
                <a:cxn ang="0">
                  <a:pos x="9" y="13"/>
                </a:cxn>
                <a:cxn ang="0">
                  <a:pos x="9" y="3"/>
                </a:cxn>
                <a:cxn ang="0">
                  <a:pos x="12" y="0"/>
                </a:cxn>
                <a:cxn ang="0">
                  <a:pos x="22" y="0"/>
                </a:cxn>
                <a:cxn ang="0">
                  <a:pos x="24" y="3"/>
                </a:cxn>
                <a:cxn ang="0">
                  <a:pos x="29" y="42"/>
                </a:cxn>
                <a:cxn ang="0">
                  <a:pos x="29" y="51"/>
                </a:cxn>
                <a:cxn ang="0">
                  <a:pos x="26" y="54"/>
                </a:cxn>
                <a:cxn ang="0">
                  <a:pos x="17" y="54"/>
                </a:cxn>
                <a:cxn ang="0">
                  <a:pos x="14" y="51"/>
                </a:cxn>
                <a:cxn ang="0">
                  <a:pos x="14" y="42"/>
                </a:cxn>
                <a:cxn ang="0">
                  <a:pos x="17" y="39"/>
                </a:cxn>
                <a:cxn ang="0">
                  <a:pos x="26" y="39"/>
                </a:cxn>
                <a:cxn ang="0">
                  <a:pos x="29" y="42"/>
                </a:cxn>
                <a:cxn ang="0">
                  <a:pos x="58" y="10"/>
                </a:cxn>
                <a:cxn ang="0">
                  <a:pos x="25" y="10"/>
                </a:cxn>
                <a:cxn ang="0">
                  <a:pos x="25" y="5"/>
                </a:cxn>
                <a:cxn ang="0">
                  <a:pos x="58" y="5"/>
                </a:cxn>
                <a:cxn ang="0">
                  <a:pos x="58" y="10"/>
                </a:cxn>
                <a:cxn ang="0">
                  <a:pos x="58" y="49"/>
                </a:cxn>
                <a:cxn ang="0">
                  <a:pos x="30" y="49"/>
                </a:cxn>
                <a:cxn ang="0">
                  <a:pos x="30" y="44"/>
                </a:cxn>
                <a:cxn ang="0">
                  <a:pos x="58" y="44"/>
                </a:cxn>
                <a:cxn ang="0">
                  <a:pos x="58" y="49"/>
                </a:cxn>
                <a:cxn ang="0">
                  <a:pos x="48" y="22"/>
                </a:cxn>
                <a:cxn ang="0">
                  <a:pos x="48" y="32"/>
                </a:cxn>
                <a:cxn ang="0">
                  <a:pos x="46" y="34"/>
                </a:cxn>
                <a:cxn ang="0">
                  <a:pos x="36" y="34"/>
                </a:cxn>
                <a:cxn ang="0">
                  <a:pos x="34" y="32"/>
                </a:cxn>
                <a:cxn ang="0">
                  <a:pos x="34" y="22"/>
                </a:cxn>
                <a:cxn ang="0">
                  <a:pos x="36" y="20"/>
                </a:cxn>
                <a:cxn ang="0">
                  <a:pos x="46" y="20"/>
                </a:cxn>
                <a:cxn ang="0">
                  <a:pos x="48" y="22"/>
                </a:cxn>
                <a:cxn ang="0">
                  <a:pos x="58" y="30"/>
                </a:cxn>
                <a:cxn ang="0">
                  <a:pos x="50" y="30"/>
                </a:cxn>
                <a:cxn ang="0">
                  <a:pos x="50" y="25"/>
                </a:cxn>
                <a:cxn ang="0">
                  <a:pos x="58" y="25"/>
                </a:cxn>
                <a:cxn ang="0">
                  <a:pos x="58" y="30"/>
                </a:cxn>
              </a:cxnLst>
              <a:rect l="0" t="0" r="r" b="b"/>
              <a:pathLst>
                <a:path w="58" h="54">
                  <a:moveTo>
                    <a:pt x="8" y="10"/>
                  </a:moveTo>
                  <a:cubicBezTo>
                    <a:pt x="0" y="10"/>
                    <a:pt x="0" y="10"/>
                    <a:pt x="0" y="10"/>
                  </a:cubicBezTo>
                  <a:cubicBezTo>
                    <a:pt x="0" y="5"/>
                    <a:pt x="0" y="5"/>
                    <a:pt x="0" y="5"/>
                  </a:cubicBezTo>
                  <a:cubicBezTo>
                    <a:pt x="8" y="5"/>
                    <a:pt x="8" y="5"/>
                    <a:pt x="8" y="5"/>
                  </a:cubicBezTo>
                  <a:lnTo>
                    <a:pt x="8" y="10"/>
                  </a:lnTo>
                  <a:close/>
                  <a:moveTo>
                    <a:pt x="33" y="30"/>
                  </a:moveTo>
                  <a:cubicBezTo>
                    <a:pt x="0" y="30"/>
                    <a:pt x="0" y="30"/>
                    <a:pt x="0" y="30"/>
                  </a:cubicBezTo>
                  <a:cubicBezTo>
                    <a:pt x="0" y="25"/>
                    <a:pt x="0" y="25"/>
                    <a:pt x="0" y="25"/>
                  </a:cubicBezTo>
                  <a:cubicBezTo>
                    <a:pt x="33" y="25"/>
                    <a:pt x="33" y="25"/>
                    <a:pt x="33" y="25"/>
                  </a:cubicBezTo>
                  <a:lnTo>
                    <a:pt x="33" y="30"/>
                  </a:lnTo>
                  <a:close/>
                  <a:moveTo>
                    <a:pt x="13" y="49"/>
                  </a:moveTo>
                  <a:cubicBezTo>
                    <a:pt x="0" y="49"/>
                    <a:pt x="0" y="49"/>
                    <a:pt x="0" y="49"/>
                  </a:cubicBezTo>
                  <a:cubicBezTo>
                    <a:pt x="0" y="44"/>
                    <a:pt x="0" y="44"/>
                    <a:pt x="0" y="44"/>
                  </a:cubicBezTo>
                  <a:cubicBezTo>
                    <a:pt x="13" y="44"/>
                    <a:pt x="13" y="44"/>
                    <a:pt x="13" y="44"/>
                  </a:cubicBezTo>
                  <a:lnTo>
                    <a:pt x="13" y="49"/>
                  </a:lnTo>
                  <a:close/>
                  <a:moveTo>
                    <a:pt x="24" y="3"/>
                  </a:moveTo>
                  <a:cubicBezTo>
                    <a:pt x="24" y="13"/>
                    <a:pt x="24" y="13"/>
                    <a:pt x="24" y="13"/>
                  </a:cubicBezTo>
                  <a:cubicBezTo>
                    <a:pt x="24" y="14"/>
                    <a:pt x="23" y="15"/>
                    <a:pt x="22" y="15"/>
                  </a:cubicBezTo>
                  <a:cubicBezTo>
                    <a:pt x="12" y="15"/>
                    <a:pt x="12" y="15"/>
                    <a:pt x="12" y="15"/>
                  </a:cubicBezTo>
                  <a:cubicBezTo>
                    <a:pt x="11" y="15"/>
                    <a:pt x="9" y="14"/>
                    <a:pt x="9" y="13"/>
                  </a:cubicBezTo>
                  <a:cubicBezTo>
                    <a:pt x="9" y="3"/>
                    <a:pt x="9" y="3"/>
                    <a:pt x="9" y="3"/>
                  </a:cubicBezTo>
                  <a:cubicBezTo>
                    <a:pt x="9" y="2"/>
                    <a:pt x="11" y="0"/>
                    <a:pt x="12" y="0"/>
                  </a:cubicBezTo>
                  <a:cubicBezTo>
                    <a:pt x="22" y="0"/>
                    <a:pt x="22" y="0"/>
                    <a:pt x="22" y="0"/>
                  </a:cubicBezTo>
                  <a:cubicBezTo>
                    <a:pt x="23" y="0"/>
                    <a:pt x="24" y="2"/>
                    <a:pt x="24" y="3"/>
                  </a:cubicBezTo>
                  <a:close/>
                  <a:moveTo>
                    <a:pt x="29" y="42"/>
                  </a:moveTo>
                  <a:cubicBezTo>
                    <a:pt x="29" y="51"/>
                    <a:pt x="29" y="51"/>
                    <a:pt x="29" y="51"/>
                  </a:cubicBezTo>
                  <a:cubicBezTo>
                    <a:pt x="29" y="53"/>
                    <a:pt x="28" y="54"/>
                    <a:pt x="26" y="54"/>
                  </a:cubicBezTo>
                  <a:cubicBezTo>
                    <a:pt x="17" y="54"/>
                    <a:pt x="17" y="54"/>
                    <a:pt x="17" y="54"/>
                  </a:cubicBezTo>
                  <a:cubicBezTo>
                    <a:pt x="15" y="54"/>
                    <a:pt x="14" y="53"/>
                    <a:pt x="14" y="51"/>
                  </a:cubicBezTo>
                  <a:cubicBezTo>
                    <a:pt x="14" y="42"/>
                    <a:pt x="14" y="42"/>
                    <a:pt x="14" y="42"/>
                  </a:cubicBezTo>
                  <a:cubicBezTo>
                    <a:pt x="14" y="40"/>
                    <a:pt x="15" y="39"/>
                    <a:pt x="17" y="39"/>
                  </a:cubicBezTo>
                  <a:cubicBezTo>
                    <a:pt x="26" y="39"/>
                    <a:pt x="26" y="39"/>
                    <a:pt x="26" y="39"/>
                  </a:cubicBezTo>
                  <a:cubicBezTo>
                    <a:pt x="28" y="39"/>
                    <a:pt x="29" y="40"/>
                    <a:pt x="29" y="42"/>
                  </a:cubicBezTo>
                  <a:close/>
                  <a:moveTo>
                    <a:pt x="58" y="10"/>
                  </a:moveTo>
                  <a:cubicBezTo>
                    <a:pt x="25" y="10"/>
                    <a:pt x="25" y="10"/>
                    <a:pt x="25" y="10"/>
                  </a:cubicBezTo>
                  <a:cubicBezTo>
                    <a:pt x="25" y="5"/>
                    <a:pt x="25" y="5"/>
                    <a:pt x="25" y="5"/>
                  </a:cubicBezTo>
                  <a:cubicBezTo>
                    <a:pt x="58" y="5"/>
                    <a:pt x="58" y="5"/>
                    <a:pt x="58" y="5"/>
                  </a:cubicBezTo>
                  <a:lnTo>
                    <a:pt x="58" y="10"/>
                  </a:lnTo>
                  <a:close/>
                  <a:moveTo>
                    <a:pt x="58" y="49"/>
                  </a:moveTo>
                  <a:cubicBezTo>
                    <a:pt x="30" y="49"/>
                    <a:pt x="30" y="49"/>
                    <a:pt x="30" y="49"/>
                  </a:cubicBezTo>
                  <a:cubicBezTo>
                    <a:pt x="30" y="44"/>
                    <a:pt x="30" y="44"/>
                    <a:pt x="30" y="44"/>
                  </a:cubicBezTo>
                  <a:cubicBezTo>
                    <a:pt x="58" y="44"/>
                    <a:pt x="58" y="44"/>
                    <a:pt x="58" y="44"/>
                  </a:cubicBezTo>
                  <a:lnTo>
                    <a:pt x="58" y="49"/>
                  </a:lnTo>
                  <a:close/>
                  <a:moveTo>
                    <a:pt x="48" y="22"/>
                  </a:moveTo>
                  <a:cubicBezTo>
                    <a:pt x="48" y="32"/>
                    <a:pt x="48" y="32"/>
                    <a:pt x="48" y="32"/>
                  </a:cubicBezTo>
                  <a:cubicBezTo>
                    <a:pt x="48" y="33"/>
                    <a:pt x="47" y="34"/>
                    <a:pt x="46" y="34"/>
                  </a:cubicBezTo>
                  <a:cubicBezTo>
                    <a:pt x="36" y="34"/>
                    <a:pt x="36" y="34"/>
                    <a:pt x="36" y="34"/>
                  </a:cubicBezTo>
                  <a:cubicBezTo>
                    <a:pt x="35" y="34"/>
                    <a:pt x="34" y="33"/>
                    <a:pt x="34" y="32"/>
                  </a:cubicBezTo>
                  <a:cubicBezTo>
                    <a:pt x="34" y="22"/>
                    <a:pt x="34" y="22"/>
                    <a:pt x="34" y="22"/>
                  </a:cubicBezTo>
                  <a:cubicBezTo>
                    <a:pt x="34" y="21"/>
                    <a:pt x="35" y="20"/>
                    <a:pt x="36" y="20"/>
                  </a:cubicBezTo>
                  <a:cubicBezTo>
                    <a:pt x="46" y="20"/>
                    <a:pt x="46" y="20"/>
                    <a:pt x="46" y="20"/>
                  </a:cubicBezTo>
                  <a:cubicBezTo>
                    <a:pt x="47" y="20"/>
                    <a:pt x="48" y="21"/>
                    <a:pt x="48" y="22"/>
                  </a:cubicBezTo>
                  <a:close/>
                  <a:moveTo>
                    <a:pt x="58" y="30"/>
                  </a:moveTo>
                  <a:cubicBezTo>
                    <a:pt x="50" y="30"/>
                    <a:pt x="50" y="30"/>
                    <a:pt x="50" y="30"/>
                  </a:cubicBezTo>
                  <a:cubicBezTo>
                    <a:pt x="50" y="25"/>
                    <a:pt x="50" y="25"/>
                    <a:pt x="50" y="25"/>
                  </a:cubicBezTo>
                  <a:cubicBezTo>
                    <a:pt x="58" y="25"/>
                    <a:pt x="58" y="25"/>
                    <a:pt x="58" y="25"/>
                  </a:cubicBezTo>
                  <a:lnTo>
                    <a:pt x="58" y="30"/>
                  </a:lnTo>
                  <a:close/>
                </a:path>
              </a:pathLst>
            </a:custGeom>
            <a:solidFill>
              <a:srgbClr val="1A306C"/>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 name="组 2"/>
          <p:cNvGrpSpPr/>
          <p:nvPr/>
        </p:nvGrpSpPr>
        <p:grpSpPr>
          <a:xfrm>
            <a:off x="4704005" y="4700167"/>
            <a:ext cx="1514587" cy="2157834"/>
            <a:chOff x="4704005" y="4700167"/>
            <a:chExt cx="1514587" cy="2157834"/>
          </a:xfrm>
        </p:grpSpPr>
        <p:grpSp>
          <p:nvGrpSpPr>
            <p:cNvPr id="23" name="Group 38"/>
            <p:cNvGrpSpPr/>
            <p:nvPr/>
          </p:nvGrpSpPr>
          <p:grpSpPr>
            <a:xfrm>
              <a:off x="4704005" y="4700167"/>
              <a:ext cx="1514587" cy="2157834"/>
              <a:chOff x="2782787" y="4296222"/>
              <a:chExt cx="1798116" cy="2561778"/>
            </a:xfrm>
            <a:solidFill>
              <a:schemeClr val="bg1"/>
            </a:solidFill>
            <a:effectLst>
              <a:outerShdw blurRad="50800" dist="38100" dir="2700000" algn="tl" rotWithShape="0">
                <a:prstClr val="black">
                  <a:alpha val="40000"/>
                </a:prstClr>
              </a:outerShdw>
            </a:effectLst>
          </p:grpSpPr>
          <p:sp>
            <p:nvSpPr>
              <p:cNvPr id="24" name="Rectangle 31"/>
              <p:cNvSpPr/>
              <p:nvPr/>
            </p:nvSpPr>
            <p:spPr>
              <a:xfrm>
                <a:off x="3282703" y="4584701"/>
                <a:ext cx="798286" cy="2273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5" name="Freeform 32"/>
              <p:cNvSpPr/>
              <p:nvPr/>
            </p:nvSpPr>
            <p:spPr>
              <a:xfrm rot="18903448">
                <a:off x="2782787" y="4296222"/>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59" name="组合 8"/>
            <p:cNvGrpSpPr/>
            <p:nvPr/>
          </p:nvGrpSpPr>
          <p:grpSpPr>
            <a:xfrm>
              <a:off x="5290752" y="4942751"/>
              <a:ext cx="333633" cy="466425"/>
              <a:chOff x="1248663" y="3276475"/>
              <a:chExt cx="424219" cy="562173"/>
            </a:xfrm>
          </p:grpSpPr>
          <p:sp>
            <p:nvSpPr>
              <p:cNvPr id="60" name="AutoShape 97"/>
              <p:cNvSpPr>
                <a:spLocks/>
              </p:cNvSpPr>
              <p:nvPr/>
            </p:nvSpPr>
            <p:spPr bwMode="auto">
              <a:xfrm>
                <a:off x="1248663" y="3276475"/>
                <a:ext cx="424219" cy="562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solidFill>
                <a:schemeClr val="bg2">
                  <a:lumMod val="25000"/>
                </a:schemeClr>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1" name="AutoShape 98"/>
              <p:cNvSpPr>
                <a:spLocks/>
              </p:cNvSpPr>
              <p:nvPr/>
            </p:nvSpPr>
            <p:spPr bwMode="auto">
              <a:xfrm>
                <a:off x="1421727" y="3329238"/>
                <a:ext cx="78091" cy="172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solidFill>
                <a:schemeClr val="bg2">
                  <a:lumMod val="25000"/>
                </a:schemeClr>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2" name="AutoShape 99"/>
              <p:cNvSpPr>
                <a:spLocks/>
              </p:cNvSpPr>
              <p:nvPr/>
            </p:nvSpPr>
            <p:spPr bwMode="auto">
              <a:xfrm>
                <a:off x="1441777" y="3768616"/>
                <a:ext cx="37990" cy="172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solidFill>
                <a:schemeClr val="bg2">
                  <a:lumMod val="25000"/>
                </a:schemeClr>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spTree>
    <p:extLst>
      <p:ext uri="{BB962C8B-B14F-4D97-AF65-F5344CB8AC3E}">
        <p14:creationId xmlns:p14="http://schemas.microsoft.com/office/powerpoint/2010/main" val="16825662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pic>
        <p:nvPicPr>
          <p:cNvPr id="59" name="图片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746" y="1171033"/>
            <a:ext cx="2687613" cy="4564508"/>
          </a:xfrm>
          <a:prstGeom prst="rect">
            <a:avLst/>
          </a:prstGeom>
        </p:spPr>
      </p:pic>
      <p:pic>
        <p:nvPicPr>
          <p:cNvPr id="60" name="图片 59"/>
          <p:cNvPicPr>
            <a:picLocks noChangeAspect="1"/>
          </p:cNvPicPr>
          <p:nvPr/>
        </p:nvPicPr>
        <p:blipFill>
          <a:blip r:embed="rId4"/>
          <a:stretch>
            <a:fillRect/>
          </a:stretch>
        </p:blipFill>
        <p:spPr>
          <a:xfrm>
            <a:off x="8009956" y="2773741"/>
            <a:ext cx="3940798" cy="1359092"/>
          </a:xfrm>
          <a:prstGeom prst="rect">
            <a:avLst/>
          </a:prstGeom>
        </p:spPr>
      </p:pic>
      <p:pic>
        <p:nvPicPr>
          <p:cNvPr id="61" name="图片 60"/>
          <p:cNvPicPr>
            <a:picLocks noChangeAspect="1"/>
          </p:cNvPicPr>
          <p:nvPr/>
        </p:nvPicPr>
        <p:blipFill>
          <a:blip r:embed="rId5"/>
          <a:stretch>
            <a:fillRect/>
          </a:stretch>
        </p:blipFill>
        <p:spPr>
          <a:xfrm>
            <a:off x="3753360" y="1185410"/>
            <a:ext cx="5371183" cy="944726"/>
          </a:xfrm>
          <a:prstGeom prst="rect">
            <a:avLst/>
          </a:prstGeom>
        </p:spPr>
      </p:pic>
      <p:pic>
        <p:nvPicPr>
          <p:cNvPr id="62" name="图片 61"/>
          <p:cNvPicPr>
            <a:picLocks noChangeAspect="1"/>
          </p:cNvPicPr>
          <p:nvPr/>
        </p:nvPicPr>
        <p:blipFill>
          <a:blip r:embed="rId6"/>
          <a:stretch>
            <a:fillRect/>
          </a:stretch>
        </p:blipFill>
        <p:spPr>
          <a:xfrm>
            <a:off x="2348874" y="2017771"/>
            <a:ext cx="5384153" cy="3749424"/>
          </a:xfrm>
          <a:prstGeom prst="rect">
            <a:avLst/>
          </a:prstGeom>
        </p:spPr>
      </p:pic>
    </p:spTree>
    <p:extLst>
      <p:ext uri="{BB962C8B-B14F-4D97-AF65-F5344CB8AC3E}">
        <p14:creationId xmlns:p14="http://schemas.microsoft.com/office/powerpoint/2010/main" val="19050902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pic>
        <p:nvPicPr>
          <p:cNvPr id="60" name="图片 59"/>
          <p:cNvPicPr>
            <a:picLocks noChangeAspect="1"/>
          </p:cNvPicPr>
          <p:nvPr/>
        </p:nvPicPr>
        <p:blipFill>
          <a:blip r:embed="rId3"/>
          <a:stretch>
            <a:fillRect/>
          </a:stretch>
        </p:blipFill>
        <p:spPr>
          <a:xfrm>
            <a:off x="7677447" y="2292573"/>
            <a:ext cx="3940798" cy="135909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8761" y="-70850"/>
            <a:ext cx="5334448" cy="9488212"/>
          </a:xfrm>
          <a:prstGeom prst="rect">
            <a:avLst/>
          </a:prstGeom>
        </p:spPr>
      </p:pic>
    </p:spTree>
    <p:extLst>
      <p:ext uri="{BB962C8B-B14F-4D97-AF65-F5344CB8AC3E}">
        <p14:creationId xmlns:p14="http://schemas.microsoft.com/office/powerpoint/2010/main" val="1335430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650606" y="528400"/>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1100606" y="686013"/>
            <a:ext cx="4360692" cy="584775"/>
          </a:xfrm>
          <a:prstGeom prst="rect">
            <a:avLst/>
          </a:prstGeom>
          <a:noFill/>
          <a:effectLst>
            <a:innerShdw blurRad="114300">
              <a:prstClr val="black"/>
            </a:innerShdw>
          </a:effectLst>
        </p:spPr>
        <p:txBody>
          <a:bodyPr wrap="square" rtlCol="0">
            <a:spAutoFit/>
          </a:bodyPr>
          <a:lstStyle/>
          <a:p>
            <a:pPr algn="ctr"/>
            <a:r>
              <a:rPr lang="zh-CN" altLang="en-US" sz="3200" b="1" smtClean="0">
                <a:solidFill>
                  <a:prstClr val="white"/>
                </a:solidFill>
                <a:ea typeface="微软雅黑" panose="020B0503020204020204" pitchFamily="34" charset="-122"/>
                <a:sym typeface="Arial" panose="020B0604020202020204" pitchFamily="34" charset="0"/>
              </a:rPr>
              <a:t>云舟对图书馆的作用</a:t>
            </a:r>
            <a:endParaRPr lang="zh-CN" altLang="en-US" sz="3200" b="1" dirty="0">
              <a:solidFill>
                <a:prstClr val="white"/>
              </a:solidFill>
              <a:ea typeface="微软雅黑" panose="020B0503020204020204" pitchFamily="34" charset="-122"/>
            </a:endParaRPr>
          </a:p>
        </p:txBody>
      </p:sp>
      <p:sp>
        <p:nvSpPr>
          <p:cNvPr id="39" name="文本框 38"/>
          <p:cNvSpPr txBox="1"/>
          <p:nvPr/>
        </p:nvSpPr>
        <p:spPr>
          <a:xfrm>
            <a:off x="295749" y="4513164"/>
            <a:ext cx="3786099" cy="738664"/>
          </a:xfrm>
          <a:prstGeom prst="rect">
            <a:avLst/>
          </a:prstGeom>
          <a:noFill/>
          <a:effectLst>
            <a:innerShdw blurRad="114300">
              <a:prstClr val="black"/>
            </a:innerShdw>
          </a:effectLst>
        </p:spPr>
        <p:txBody>
          <a:bodyPr wrap="square" rtlCol="0">
            <a:spAutoFit/>
          </a:bodyPr>
          <a:lstStyle/>
          <a:p>
            <a:pPr algn="r"/>
            <a:r>
              <a:rPr lang="en-US" altLang="zh-CN" sz="2400" b="1" dirty="0" smtClean="0">
                <a:solidFill>
                  <a:prstClr val="white"/>
                </a:solidFill>
                <a:ea typeface="微软雅黑" panose="020B0503020204020204" pitchFamily="34" charset="-122"/>
                <a:sym typeface="Arial" panose="020B0604020202020204" pitchFamily="34" charset="0"/>
              </a:rPr>
              <a:t>2.</a:t>
            </a:r>
            <a:r>
              <a:rPr lang="zh-CN" altLang="en-US" sz="2400" b="1" dirty="0" smtClean="0">
                <a:solidFill>
                  <a:prstClr val="white"/>
                </a:solidFill>
                <a:ea typeface="微软雅黑" panose="020B0503020204020204" pitchFamily="34" charset="-122"/>
                <a:sym typeface="Arial" panose="020B0604020202020204" pitchFamily="34" charset="0"/>
              </a:rPr>
              <a:t>用户行为记录与分析</a:t>
            </a:r>
            <a:endParaRPr lang="zh-CN" altLang="en-US" sz="2400" b="1" dirty="0">
              <a:solidFill>
                <a:prstClr val="white"/>
              </a:solidFill>
              <a:ea typeface="微软雅黑" panose="020B0503020204020204" pitchFamily="34" charset="-122"/>
            </a:endParaRPr>
          </a:p>
          <a:p>
            <a:pPr algn="r"/>
            <a:r>
              <a:rPr lang="zh-CN" altLang="en-US" dirty="0" smtClean="0">
                <a:solidFill>
                  <a:prstClr val="white"/>
                </a:solidFill>
                <a:ea typeface="华文细黑" panose="02010600040101010101" pitchFamily="2" charset="-122"/>
                <a:cs typeface="宋体" charset="-122"/>
                <a:sym typeface="+mn-lt"/>
              </a:rPr>
              <a:t>订阅、资源使用情况、排行、小花</a:t>
            </a:r>
            <a:endParaRPr lang="en-US" altLang="zh-CN" dirty="0">
              <a:solidFill>
                <a:prstClr val="white"/>
              </a:solidFill>
              <a:ea typeface="华文细黑" panose="02010600040101010101" pitchFamily="2" charset="-122"/>
              <a:cs typeface="宋体" charset="-122"/>
              <a:sym typeface="+mn-lt"/>
            </a:endParaRPr>
          </a:p>
        </p:txBody>
      </p:sp>
      <p:sp>
        <p:nvSpPr>
          <p:cNvPr id="40" name="文本框 39"/>
          <p:cNvSpPr txBox="1"/>
          <p:nvPr/>
        </p:nvSpPr>
        <p:spPr>
          <a:xfrm>
            <a:off x="219438" y="2726849"/>
            <a:ext cx="3977579" cy="738664"/>
          </a:xfrm>
          <a:prstGeom prst="rect">
            <a:avLst/>
          </a:prstGeom>
          <a:noFill/>
          <a:effectLst>
            <a:innerShdw blurRad="114300">
              <a:prstClr val="black"/>
            </a:innerShdw>
          </a:effectLst>
        </p:spPr>
        <p:txBody>
          <a:bodyPr wrap="square" rtlCol="0">
            <a:spAutoFit/>
          </a:bodyPr>
          <a:lstStyle/>
          <a:p>
            <a:pPr algn="r"/>
            <a:r>
              <a:rPr lang="en-US" altLang="zh-CN" sz="2400" b="1" dirty="0" smtClean="0">
                <a:solidFill>
                  <a:prstClr val="white"/>
                </a:solidFill>
                <a:ea typeface="微软雅黑" panose="020B0503020204020204" pitchFamily="34" charset="-122"/>
                <a:sym typeface="Arial" panose="020B0604020202020204" pitchFamily="34" charset="0"/>
              </a:rPr>
              <a:t>1.</a:t>
            </a:r>
            <a:r>
              <a:rPr lang="zh-CN" altLang="en-US" sz="2400" b="1" dirty="0" smtClean="0">
                <a:solidFill>
                  <a:prstClr val="white"/>
                </a:solidFill>
                <a:ea typeface="微软雅黑" panose="020B0503020204020204" pitchFamily="34" charset="-122"/>
                <a:sym typeface="Arial" panose="020B0604020202020204" pitchFamily="34" charset="0"/>
              </a:rPr>
              <a:t>提高图书馆资源的利用率</a:t>
            </a:r>
            <a:endParaRPr lang="zh-CN" altLang="en-US" sz="2400" b="1" dirty="0" smtClean="0">
              <a:solidFill>
                <a:prstClr val="white"/>
              </a:solidFill>
              <a:ea typeface="微软雅黑" panose="020B0503020204020204" pitchFamily="34" charset="-122"/>
            </a:endParaRPr>
          </a:p>
          <a:p>
            <a:pPr algn="r"/>
            <a:r>
              <a:rPr lang="zh-CN" altLang="en-US" dirty="0" smtClean="0">
                <a:solidFill>
                  <a:prstClr val="white"/>
                </a:solidFill>
                <a:ea typeface="华文细黑" panose="02010600040101010101" pitchFamily="2" charset="-122"/>
                <a:cs typeface="宋体" charset="-122"/>
                <a:sym typeface="+mn-lt"/>
              </a:rPr>
              <a:t>好友、排行、推送、社交空间</a:t>
            </a:r>
            <a:endParaRPr lang="en-US" altLang="zh-CN" dirty="0" smtClean="0">
              <a:solidFill>
                <a:prstClr val="white"/>
              </a:solidFill>
              <a:ea typeface="华文细黑" panose="02010600040101010101" pitchFamily="2" charset="-122"/>
              <a:cs typeface="宋体" charset="-122"/>
              <a:sym typeface="+mn-lt"/>
            </a:endParaRPr>
          </a:p>
        </p:txBody>
      </p:sp>
      <p:sp>
        <p:nvSpPr>
          <p:cNvPr id="41" name="文本框 40"/>
          <p:cNvSpPr txBox="1"/>
          <p:nvPr/>
        </p:nvSpPr>
        <p:spPr>
          <a:xfrm>
            <a:off x="6258206" y="1438825"/>
            <a:ext cx="6012207" cy="1292662"/>
          </a:xfrm>
          <a:prstGeom prst="rect">
            <a:avLst/>
          </a:prstGeom>
          <a:noFill/>
          <a:effectLst>
            <a:innerShdw blurRad="114300">
              <a:prstClr val="black"/>
            </a:innerShdw>
          </a:effectLst>
        </p:spPr>
        <p:txBody>
          <a:bodyPr wrap="square" rtlCol="0">
            <a:spAutoFit/>
          </a:bodyPr>
          <a:lstStyle/>
          <a:p>
            <a:r>
              <a:rPr lang="en-US" altLang="zh-CN" sz="2400" b="1" dirty="0" smtClean="0">
                <a:solidFill>
                  <a:prstClr val="white"/>
                </a:solidFill>
                <a:ea typeface="微软雅黑" panose="020B0503020204020204" pitchFamily="34" charset="-122"/>
                <a:sym typeface="Arial" panose="020B0604020202020204" pitchFamily="34" charset="0"/>
              </a:rPr>
              <a:t>3.</a:t>
            </a:r>
            <a:r>
              <a:rPr lang="zh-CN" altLang="en-US" sz="2400" b="1" dirty="0" smtClean="0">
                <a:solidFill>
                  <a:prstClr val="white"/>
                </a:solidFill>
                <a:ea typeface="微软雅黑" panose="020B0503020204020204" pitchFamily="34" charset="-122"/>
                <a:sym typeface="Arial" panose="020B0604020202020204" pitchFamily="34" charset="0"/>
              </a:rPr>
              <a:t>基于图书馆内容的知识重构与分享平台</a:t>
            </a:r>
            <a:endParaRPr lang="zh-CN" altLang="en-US" sz="2400" b="1" dirty="0">
              <a:solidFill>
                <a:prstClr val="white"/>
              </a:solidFill>
              <a:ea typeface="微软雅黑" panose="020B0503020204020204" pitchFamily="34" charset="-122"/>
            </a:endParaRPr>
          </a:p>
          <a:p>
            <a:r>
              <a:rPr lang="zh-CN" altLang="en-US" dirty="0" smtClean="0">
                <a:solidFill>
                  <a:prstClr val="white"/>
                </a:solidFill>
                <a:ea typeface="华文细黑" panose="02010600040101010101" pitchFamily="2" charset="-122"/>
                <a:cs typeface="宋体" charset="-122"/>
                <a:sym typeface="+mn-lt"/>
              </a:rPr>
              <a:t>原料、分类、审查管理、推荐、读者同时也是作者</a:t>
            </a:r>
            <a:endParaRPr lang="en-US" altLang="zh-CN" dirty="0" smtClean="0">
              <a:solidFill>
                <a:prstClr val="white"/>
              </a:solidFill>
              <a:ea typeface="华文细黑" panose="02010600040101010101" pitchFamily="2" charset="-122"/>
              <a:cs typeface="宋体" charset="-122"/>
              <a:sym typeface="+mn-lt"/>
            </a:endParaRPr>
          </a:p>
          <a:p>
            <a:r>
              <a:rPr lang="zh-CN" altLang="en-US" dirty="0" smtClean="0">
                <a:solidFill>
                  <a:prstClr val="white"/>
                </a:solidFill>
                <a:ea typeface="华文细黑" panose="02010600040101010101" pitchFamily="2" charset="-122"/>
                <a:cs typeface="宋体" charset="-122"/>
                <a:sym typeface="+mn-lt"/>
              </a:rPr>
              <a:t>有了空间，学科馆员将有大量新的服务工作产生</a:t>
            </a:r>
            <a:endParaRPr lang="en-US" altLang="zh-CN" dirty="0" smtClean="0">
              <a:solidFill>
                <a:prstClr val="white"/>
              </a:solidFill>
              <a:ea typeface="华文细黑" panose="02010600040101010101" pitchFamily="2" charset="-122"/>
              <a:cs typeface="宋体" charset="-122"/>
              <a:sym typeface="+mn-lt"/>
            </a:endParaRPr>
          </a:p>
          <a:p>
            <a:r>
              <a:rPr lang="zh-CN" altLang="en-US" dirty="0" smtClean="0">
                <a:solidFill>
                  <a:prstClr val="white"/>
                </a:solidFill>
                <a:ea typeface="华文细黑" panose="02010600040101010101" pitchFamily="2" charset="-122"/>
                <a:cs typeface="宋体" charset="-122"/>
                <a:sym typeface="+mn-lt"/>
              </a:rPr>
              <a:t>有你服务，图书馆的地位自然会得以提升</a:t>
            </a:r>
            <a:endParaRPr lang="en-US" altLang="zh-CN" dirty="0">
              <a:solidFill>
                <a:prstClr val="white"/>
              </a:solidFill>
              <a:ea typeface="华文细黑" panose="02010600040101010101" pitchFamily="2" charset="-122"/>
              <a:cs typeface="宋体" charset="-122"/>
              <a:sym typeface="+mn-lt"/>
            </a:endParaRPr>
          </a:p>
        </p:txBody>
      </p:sp>
      <p:sp>
        <p:nvSpPr>
          <p:cNvPr id="42" name="文本框 41"/>
          <p:cNvSpPr txBox="1"/>
          <p:nvPr/>
        </p:nvSpPr>
        <p:spPr>
          <a:xfrm>
            <a:off x="7739322" y="3669683"/>
            <a:ext cx="4106314" cy="1015663"/>
          </a:xfrm>
          <a:prstGeom prst="rect">
            <a:avLst/>
          </a:prstGeom>
          <a:noFill/>
          <a:effectLst>
            <a:innerShdw blurRad="114300">
              <a:prstClr val="black"/>
            </a:innerShdw>
          </a:effectLst>
        </p:spPr>
        <p:txBody>
          <a:bodyPr wrap="square" rtlCol="0">
            <a:spAutoFit/>
          </a:bodyPr>
          <a:lstStyle/>
          <a:p>
            <a:r>
              <a:rPr lang="en-US" altLang="zh-CN" sz="2400" b="1" dirty="0" smtClean="0">
                <a:solidFill>
                  <a:prstClr val="white"/>
                </a:solidFill>
                <a:ea typeface="微软雅黑" panose="020B0503020204020204" pitchFamily="34" charset="-122"/>
                <a:sym typeface="Arial" panose="020B0604020202020204" pitchFamily="34" charset="0"/>
              </a:rPr>
              <a:t>4.</a:t>
            </a:r>
            <a:r>
              <a:rPr lang="zh-CN" altLang="en-US" sz="2400" b="1" dirty="0" smtClean="0">
                <a:solidFill>
                  <a:prstClr val="white"/>
                </a:solidFill>
                <a:ea typeface="微软雅黑" panose="020B0503020204020204" pitchFamily="34" charset="-122"/>
                <a:sym typeface="Arial" panose="020B0604020202020204" pitchFamily="34" charset="0"/>
              </a:rPr>
              <a:t>图书馆专题库建设的新思路</a:t>
            </a:r>
            <a:endParaRPr lang="zh-CN" altLang="en-US" sz="2400" b="1" dirty="0">
              <a:solidFill>
                <a:prstClr val="white"/>
              </a:solidFill>
              <a:ea typeface="微软雅黑" panose="020B0503020204020204" pitchFamily="34" charset="-122"/>
            </a:endParaRPr>
          </a:p>
          <a:p>
            <a:r>
              <a:rPr lang="zh-CN" altLang="en-US" dirty="0" smtClean="0">
                <a:solidFill>
                  <a:prstClr val="white"/>
                </a:solidFill>
                <a:ea typeface="华文细黑" panose="02010600040101010101" pitchFamily="2" charset="-122"/>
                <a:cs typeface="宋体" charset="-122"/>
                <a:sym typeface="+mn-lt"/>
              </a:rPr>
              <a:t>机构库、门户、特色库、入馆培训、名师专题、教参书库、学科服务</a:t>
            </a:r>
            <a:endParaRPr lang="en-US" altLang="zh-CN" dirty="0">
              <a:solidFill>
                <a:prstClr val="white"/>
              </a:solidFill>
              <a:ea typeface="华文细黑" panose="02010600040101010101" pitchFamily="2" charset="-122"/>
              <a:cs typeface="宋体" charset="-122"/>
              <a:sym typeface="+mn-lt"/>
            </a:endParaRPr>
          </a:p>
        </p:txBody>
      </p:sp>
      <p:grpSp>
        <p:nvGrpSpPr>
          <p:cNvPr id="4" name="组合 3"/>
          <p:cNvGrpSpPr/>
          <p:nvPr/>
        </p:nvGrpSpPr>
        <p:grpSpPr>
          <a:xfrm>
            <a:off x="4031594" y="3395079"/>
            <a:ext cx="1514587" cy="3462923"/>
            <a:chOff x="4031593" y="3395078"/>
            <a:chExt cx="1514587" cy="3462923"/>
          </a:xfrm>
        </p:grpSpPr>
        <p:grpSp>
          <p:nvGrpSpPr>
            <p:cNvPr id="17" name="Group 30"/>
            <p:cNvGrpSpPr/>
            <p:nvPr/>
          </p:nvGrpSpPr>
          <p:grpSpPr>
            <a:xfrm>
              <a:off x="4031593" y="3395078"/>
              <a:ext cx="1514587" cy="3462923"/>
              <a:chOff x="1984502" y="2746821"/>
              <a:chExt cx="1798116" cy="4111179"/>
            </a:xfrm>
            <a:solidFill>
              <a:srgbClr val="0273E1"/>
            </a:solidFill>
            <a:effectLst>
              <a:outerShdw blurRad="50800" dist="38100" dir="2700000" algn="tl" rotWithShape="0">
                <a:prstClr val="black">
                  <a:alpha val="40000"/>
                </a:prstClr>
              </a:outerShdw>
            </a:effectLst>
          </p:grpSpPr>
          <p:sp>
            <p:nvSpPr>
              <p:cNvPr id="18" name="Rectangle 18"/>
              <p:cNvSpPr/>
              <p:nvPr/>
            </p:nvSpPr>
            <p:spPr>
              <a:xfrm>
                <a:off x="2484417" y="3135086"/>
                <a:ext cx="798286" cy="3722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9" name="Freeform 24"/>
              <p:cNvSpPr/>
              <p:nvPr/>
            </p:nvSpPr>
            <p:spPr>
              <a:xfrm rot="18903448">
                <a:off x="1984502" y="2746821"/>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44" name="Freeform 101"/>
            <p:cNvSpPr>
              <a:spLocks noEditPoints="1"/>
            </p:cNvSpPr>
            <p:nvPr/>
          </p:nvSpPr>
          <p:spPr bwMode="auto">
            <a:xfrm>
              <a:off x="4550379" y="3787092"/>
              <a:ext cx="477014" cy="316094"/>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6" name="组合 5"/>
          <p:cNvGrpSpPr/>
          <p:nvPr/>
        </p:nvGrpSpPr>
        <p:grpSpPr>
          <a:xfrm>
            <a:off x="5322303" y="2876550"/>
            <a:ext cx="1514587" cy="3981451"/>
            <a:chOff x="5322302" y="2876549"/>
            <a:chExt cx="1514587" cy="3981451"/>
          </a:xfrm>
        </p:grpSpPr>
        <p:grpSp>
          <p:nvGrpSpPr>
            <p:cNvPr id="26" name="Group 37"/>
            <p:cNvGrpSpPr/>
            <p:nvPr/>
          </p:nvGrpSpPr>
          <p:grpSpPr>
            <a:xfrm>
              <a:off x="5322302" y="2876549"/>
              <a:ext cx="1514587" cy="3981451"/>
              <a:chOff x="3564108" y="2131224"/>
              <a:chExt cx="1798116" cy="4726774"/>
            </a:xfrm>
            <a:solidFill>
              <a:srgbClr val="0273E1"/>
            </a:solidFill>
            <a:effectLst>
              <a:outerShdw blurRad="50800" dist="38100" dir="2700000" algn="tl" rotWithShape="0">
                <a:prstClr val="black">
                  <a:alpha val="40000"/>
                </a:prstClr>
              </a:outerShdw>
            </a:effectLst>
          </p:grpSpPr>
          <p:sp>
            <p:nvSpPr>
              <p:cNvPr id="27" name="Rectangle 33"/>
              <p:cNvSpPr/>
              <p:nvPr/>
            </p:nvSpPr>
            <p:spPr>
              <a:xfrm>
                <a:off x="4064023" y="2374087"/>
                <a:ext cx="798286" cy="448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8" name="Freeform 34"/>
              <p:cNvSpPr/>
              <p:nvPr/>
            </p:nvSpPr>
            <p:spPr>
              <a:xfrm rot="18903448">
                <a:off x="3564108" y="2131224"/>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45" name="组合 44"/>
            <p:cNvGrpSpPr/>
            <p:nvPr/>
          </p:nvGrpSpPr>
          <p:grpSpPr>
            <a:xfrm>
              <a:off x="5877077" y="3193144"/>
              <a:ext cx="463093" cy="395325"/>
              <a:chOff x="6502152" y="4356956"/>
              <a:chExt cx="663995" cy="566827"/>
            </a:xfrm>
            <a:solidFill>
              <a:schemeClr val="bg1"/>
            </a:solidFill>
          </p:grpSpPr>
          <p:sp>
            <p:nvSpPr>
              <p:cNvPr id="46" name="Freeform 8"/>
              <p:cNvSpPr>
                <a:spLocks/>
              </p:cNvSpPr>
              <p:nvPr/>
            </p:nvSpPr>
            <p:spPr bwMode="auto">
              <a:xfrm>
                <a:off x="6712687" y="4686255"/>
                <a:ext cx="118763" cy="121463"/>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9"/>
              <p:cNvSpPr>
                <a:spLocks noChangeArrowheads="1"/>
              </p:cNvSpPr>
              <p:nvPr/>
            </p:nvSpPr>
            <p:spPr bwMode="auto">
              <a:xfrm>
                <a:off x="6831450" y="4753735"/>
                <a:ext cx="2700" cy="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 name="Freeform 10"/>
              <p:cNvSpPr>
                <a:spLocks/>
              </p:cNvSpPr>
              <p:nvPr/>
            </p:nvSpPr>
            <p:spPr bwMode="auto">
              <a:xfrm>
                <a:off x="6782865" y="4397444"/>
                <a:ext cx="299608" cy="299609"/>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Freeform 11"/>
              <p:cNvSpPr>
                <a:spLocks/>
              </p:cNvSpPr>
              <p:nvPr/>
            </p:nvSpPr>
            <p:spPr bwMode="auto">
              <a:xfrm>
                <a:off x="6823352" y="4437931"/>
                <a:ext cx="302307" cy="302307"/>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Freeform 12"/>
              <p:cNvSpPr>
                <a:spLocks/>
              </p:cNvSpPr>
              <p:nvPr/>
            </p:nvSpPr>
            <p:spPr bwMode="auto">
              <a:xfrm>
                <a:off x="7071675" y="4356956"/>
                <a:ext cx="94472" cy="89073"/>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3"/>
              <p:cNvSpPr>
                <a:spLocks/>
              </p:cNvSpPr>
              <p:nvPr/>
            </p:nvSpPr>
            <p:spPr bwMode="auto">
              <a:xfrm>
                <a:off x="6502152" y="4370453"/>
                <a:ext cx="556028" cy="553330"/>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8" name="组合 7"/>
          <p:cNvGrpSpPr/>
          <p:nvPr/>
        </p:nvGrpSpPr>
        <p:grpSpPr>
          <a:xfrm>
            <a:off x="6645822" y="5257119"/>
            <a:ext cx="1514587" cy="1600883"/>
            <a:chOff x="6645821" y="5257118"/>
            <a:chExt cx="1514587" cy="1600883"/>
          </a:xfrm>
        </p:grpSpPr>
        <p:grpSp>
          <p:nvGrpSpPr>
            <p:cNvPr id="20" name="Group 40"/>
            <p:cNvGrpSpPr/>
            <p:nvPr/>
          </p:nvGrpSpPr>
          <p:grpSpPr>
            <a:xfrm>
              <a:off x="6645821" y="5257118"/>
              <a:ext cx="1514587" cy="1600883"/>
              <a:chOff x="5160680" y="4963820"/>
              <a:chExt cx="1798116" cy="1900566"/>
            </a:xfrm>
            <a:solidFill>
              <a:srgbClr val="0273E1"/>
            </a:solidFill>
            <a:effectLst>
              <a:outerShdw blurRad="50800" dist="38100" dir="2700000" algn="tl" rotWithShape="0">
                <a:prstClr val="black">
                  <a:alpha val="40000"/>
                </a:prstClr>
              </a:outerShdw>
            </a:effectLst>
          </p:grpSpPr>
          <p:sp>
            <p:nvSpPr>
              <p:cNvPr id="21" name="Rectangle 25"/>
              <p:cNvSpPr/>
              <p:nvPr/>
            </p:nvSpPr>
            <p:spPr>
              <a:xfrm>
                <a:off x="5660596" y="5267704"/>
                <a:ext cx="798286" cy="15966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2" name="Freeform 26"/>
              <p:cNvSpPr/>
              <p:nvPr/>
            </p:nvSpPr>
            <p:spPr>
              <a:xfrm rot="18903448">
                <a:off x="5160680" y="4963820"/>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52" name="组合 51"/>
            <p:cNvGrpSpPr/>
            <p:nvPr/>
          </p:nvGrpSpPr>
          <p:grpSpPr>
            <a:xfrm>
              <a:off x="7227478" y="5514168"/>
              <a:ext cx="351273" cy="523776"/>
              <a:chOff x="7542992" y="4309482"/>
              <a:chExt cx="443823" cy="661775"/>
            </a:xfrm>
            <a:solidFill>
              <a:schemeClr val="bg1"/>
            </a:solidFill>
          </p:grpSpPr>
          <p:sp>
            <p:nvSpPr>
              <p:cNvPr id="53" name="Freeform 141"/>
              <p:cNvSpPr>
                <a:spLocks noEditPoints="1"/>
              </p:cNvSpPr>
              <p:nvPr/>
            </p:nvSpPr>
            <p:spPr bwMode="auto">
              <a:xfrm>
                <a:off x="7542992" y="4309482"/>
                <a:ext cx="443823" cy="5032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Rectangle 142"/>
              <p:cNvSpPr>
                <a:spLocks noChangeArrowheads="1"/>
              </p:cNvSpPr>
              <p:nvPr/>
            </p:nvSpPr>
            <p:spPr bwMode="auto">
              <a:xfrm>
                <a:off x="7673760" y="4828595"/>
                <a:ext cx="186248" cy="673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43"/>
              <p:cNvSpPr>
                <a:spLocks/>
              </p:cNvSpPr>
              <p:nvPr/>
            </p:nvSpPr>
            <p:spPr bwMode="auto">
              <a:xfrm>
                <a:off x="7673760" y="4911814"/>
                <a:ext cx="186248" cy="59443"/>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144"/>
              <p:cNvSpPr>
                <a:spLocks noEditPoints="1"/>
              </p:cNvSpPr>
              <p:nvPr/>
            </p:nvSpPr>
            <p:spPr bwMode="auto">
              <a:xfrm>
                <a:off x="7701500" y="4452139"/>
                <a:ext cx="130771" cy="257578"/>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7" name="组合 6"/>
          <p:cNvGrpSpPr/>
          <p:nvPr/>
        </p:nvGrpSpPr>
        <p:grpSpPr>
          <a:xfrm>
            <a:off x="5980200" y="3920715"/>
            <a:ext cx="1514587" cy="2937287"/>
            <a:chOff x="5980199" y="3920714"/>
            <a:chExt cx="1514587" cy="2937287"/>
          </a:xfrm>
        </p:grpSpPr>
        <p:grpSp>
          <p:nvGrpSpPr>
            <p:cNvPr id="29" name="Group 39"/>
            <p:cNvGrpSpPr/>
            <p:nvPr/>
          </p:nvGrpSpPr>
          <p:grpSpPr>
            <a:xfrm>
              <a:off x="5980199" y="3920714"/>
              <a:ext cx="1514587" cy="2937287"/>
              <a:chOff x="4362393" y="3362418"/>
              <a:chExt cx="1798116" cy="3487144"/>
            </a:xfrm>
            <a:solidFill>
              <a:schemeClr val="bg1"/>
            </a:solidFill>
            <a:effectLst>
              <a:outerShdw blurRad="50800" dist="38100" dir="2700000" algn="tl" rotWithShape="0">
                <a:prstClr val="black">
                  <a:alpha val="40000"/>
                </a:prstClr>
              </a:outerShdw>
            </a:effectLst>
          </p:grpSpPr>
          <p:sp>
            <p:nvSpPr>
              <p:cNvPr id="30" name="Rectangle 35"/>
              <p:cNvSpPr/>
              <p:nvPr/>
            </p:nvSpPr>
            <p:spPr>
              <a:xfrm>
                <a:off x="4862308" y="3770141"/>
                <a:ext cx="798286" cy="3079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31" name="Freeform 36"/>
              <p:cNvSpPr/>
              <p:nvPr/>
            </p:nvSpPr>
            <p:spPr>
              <a:xfrm rot="18903448">
                <a:off x="4362393" y="3362418"/>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sp>
          <p:nvSpPr>
            <p:cNvPr id="58" name="Freeform 110"/>
            <p:cNvSpPr>
              <a:spLocks noEditPoints="1"/>
            </p:cNvSpPr>
            <p:nvPr/>
          </p:nvSpPr>
          <p:spPr bwMode="auto">
            <a:xfrm>
              <a:off x="6528927" y="4232380"/>
              <a:ext cx="417131" cy="387097"/>
            </a:xfrm>
            <a:custGeom>
              <a:avLst/>
              <a:gdLst/>
              <a:ahLst/>
              <a:cxnLst>
                <a:cxn ang="0">
                  <a:pos x="8" y="10"/>
                </a:cxn>
                <a:cxn ang="0">
                  <a:pos x="0" y="10"/>
                </a:cxn>
                <a:cxn ang="0">
                  <a:pos x="0" y="5"/>
                </a:cxn>
                <a:cxn ang="0">
                  <a:pos x="8" y="5"/>
                </a:cxn>
                <a:cxn ang="0">
                  <a:pos x="8" y="10"/>
                </a:cxn>
                <a:cxn ang="0">
                  <a:pos x="33" y="30"/>
                </a:cxn>
                <a:cxn ang="0">
                  <a:pos x="0" y="30"/>
                </a:cxn>
                <a:cxn ang="0">
                  <a:pos x="0" y="25"/>
                </a:cxn>
                <a:cxn ang="0">
                  <a:pos x="33" y="25"/>
                </a:cxn>
                <a:cxn ang="0">
                  <a:pos x="33" y="30"/>
                </a:cxn>
                <a:cxn ang="0">
                  <a:pos x="13" y="49"/>
                </a:cxn>
                <a:cxn ang="0">
                  <a:pos x="0" y="49"/>
                </a:cxn>
                <a:cxn ang="0">
                  <a:pos x="0" y="44"/>
                </a:cxn>
                <a:cxn ang="0">
                  <a:pos x="13" y="44"/>
                </a:cxn>
                <a:cxn ang="0">
                  <a:pos x="13" y="49"/>
                </a:cxn>
                <a:cxn ang="0">
                  <a:pos x="24" y="3"/>
                </a:cxn>
                <a:cxn ang="0">
                  <a:pos x="24" y="13"/>
                </a:cxn>
                <a:cxn ang="0">
                  <a:pos x="22" y="15"/>
                </a:cxn>
                <a:cxn ang="0">
                  <a:pos x="12" y="15"/>
                </a:cxn>
                <a:cxn ang="0">
                  <a:pos x="9" y="13"/>
                </a:cxn>
                <a:cxn ang="0">
                  <a:pos x="9" y="3"/>
                </a:cxn>
                <a:cxn ang="0">
                  <a:pos x="12" y="0"/>
                </a:cxn>
                <a:cxn ang="0">
                  <a:pos x="22" y="0"/>
                </a:cxn>
                <a:cxn ang="0">
                  <a:pos x="24" y="3"/>
                </a:cxn>
                <a:cxn ang="0">
                  <a:pos x="29" y="42"/>
                </a:cxn>
                <a:cxn ang="0">
                  <a:pos x="29" y="51"/>
                </a:cxn>
                <a:cxn ang="0">
                  <a:pos x="26" y="54"/>
                </a:cxn>
                <a:cxn ang="0">
                  <a:pos x="17" y="54"/>
                </a:cxn>
                <a:cxn ang="0">
                  <a:pos x="14" y="51"/>
                </a:cxn>
                <a:cxn ang="0">
                  <a:pos x="14" y="42"/>
                </a:cxn>
                <a:cxn ang="0">
                  <a:pos x="17" y="39"/>
                </a:cxn>
                <a:cxn ang="0">
                  <a:pos x="26" y="39"/>
                </a:cxn>
                <a:cxn ang="0">
                  <a:pos x="29" y="42"/>
                </a:cxn>
                <a:cxn ang="0">
                  <a:pos x="58" y="10"/>
                </a:cxn>
                <a:cxn ang="0">
                  <a:pos x="25" y="10"/>
                </a:cxn>
                <a:cxn ang="0">
                  <a:pos x="25" y="5"/>
                </a:cxn>
                <a:cxn ang="0">
                  <a:pos x="58" y="5"/>
                </a:cxn>
                <a:cxn ang="0">
                  <a:pos x="58" y="10"/>
                </a:cxn>
                <a:cxn ang="0">
                  <a:pos x="58" y="49"/>
                </a:cxn>
                <a:cxn ang="0">
                  <a:pos x="30" y="49"/>
                </a:cxn>
                <a:cxn ang="0">
                  <a:pos x="30" y="44"/>
                </a:cxn>
                <a:cxn ang="0">
                  <a:pos x="58" y="44"/>
                </a:cxn>
                <a:cxn ang="0">
                  <a:pos x="58" y="49"/>
                </a:cxn>
                <a:cxn ang="0">
                  <a:pos x="48" y="22"/>
                </a:cxn>
                <a:cxn ang="0">
                  <a:pos x="48" y="32"/>
                </a:cxn>
                <a:cxn ang="0">
                  <a:pos x="46" y="34"/>
                </a:cxn>
                <a:cxn ang="0">
                  <a:pos x="36" y="34"/>
                </a:cxn>
                <a:cxn ang="0">
                  <a:pos x="34" y="32"/>
                </a:cxn>
                <a:cxn ang="0">
                  <a:pos x="34" y="22"/>
                </a:cxn>
                <a:cxn ang="0">
                  <a:pos x="36" y="20"/>
                </a:cxn>
                <a:cxn ang="0">
                  <a:pos x="46" y="20"/>
                </a:cxn>
                <a:cxn ang="0">
                  <a:pos x="48" y="22"/>
                </a:cxn>
                <a:cxn ang="0">
                  <a:pos x="58" y="30"/>
                </a:cxn>
                <a:cxn ang="0">
                  <a:pos x="50" y="30"/>
                </a:cxn>
                <a:cxn ang="0">
                  <a:pos x="50" y="25"/>
                </a:cxn>
                <a:cxn ang="0">
                  <a:pos x="58" y="25"/>
                </a:cxn>
                <a:cxn ang="0">
                  <a:pos x="58" y="30"/>
                </a:cxn>
              </a:cxnLst>
              <a:rect l="0" t="0" r="r" b="b"/>
              <a:pathLst>
                <a:path w="58" h="54">
                  <a:moveTo>
                    <a:pt x="8" y="10"/>
                  </a:moveTo>
                  <a:cubicBezTo>
                    <a:pt x="0" y="10"/>
                    <a:pt x="0" y="10"/>
                    <a:pt x="0" y="10"/>
                  </a:cubicBezTo>
                  <a:cubicBezTo>
                    <a:pt x="0" y="5"/>
                    <a:pt x="0" y="5"/>
                    <a:pt x="0" y="5"/>
                  </a:cubicBezTo>
                  <a:cubicBezTo>
                    <a:pt x="8" y="5"/>
                    <a:pt x="8" y="5"/>
                    <a:pt x="8" y="5"/>
                  </a:cubicBezTo>
                  <a:lnTo>
                    <a:pt x="8" y="10"/>
                  </a:lnTo>
                  <a:close/>
                  <a:moveTo>
                    <a:pt x="33" y="30"/>
                  </a:moveTo>
                  <a:cubicBezTo>
                    <a:pt x="0" y="30"/>
                    <a:pt x="0" y="30"/>
                    <a:pt x="0" y="30"/>
                  </a:cubicBezTo>
                  <a:cubicBezTo>
                    <a:pt x="0" y="25"/>
                    <a:pt x="0" y="25"/>
                    <a:pt x="0" y="25"/>
                  </a:cubicBezTo>
                  <a:cubicBezTo>
                    <a:pt x="33" y="25"/>
                    <a:pt x="33" y="25"/>
                    <a:pt x="33" y="25"/>
                  </a:cubicBezTo>
                  <a:lnTo>
                    <a:pt x="33" y="30"/>
                  </a:lnTo>
                  <a:close/>
                  <a:moveTo>
                    <a:pt x="13" y="49"/>
                  </a:moveTo>
                  <a:cubicBezTo>
                    <a:pt x="0" y="49"/>
                    <a:pt x="0" y="49"/>
                    <a:pt x="0" y="49"/>
                  </a:cubicBezTo>
                  <a:cubicBezTo>
                    <a:pt x="0" y="44"/>
                    <a:pt x="0" y="44"/>
                    <a:pt x="0" y="44"/>
                  </a:cubicBezTo>
                  <a:cubicBezTo>
                    <a:pt x="13" y="44"/>
                    <a:pt x="13" y="44"/>
                    <a:pt x="13" y="44"/>
                  </a:cubicBezTo>
                  <a:lnTo>
                    <a:pt x="13" y="49"/>
                  </a:lnTo>
                  <a:close/>
                  <a:moveTo>
                    <a:pt x="24" y="3"/>
                  </a:moveTo>
                  <a:cubicBezTo>
                    <a:pt x="24" y="13"/>
                    <a:pt x="24" y="13"/>
                    <a:pt x="24" y="13"/>
                  </a:cubicBezTo>
                  <a:cubicBezTo>
                    <a:pt x="24" y="14"/>
                    <a:pt x="23" y="15"/>
                    <a:pt x="22" y="15"/>
                  </a:cubicBezTo>
                  <a:cubicBezTo>
                    <a:pt x="12" y="15"/>
                    <a:pt x="12" y="15"/>
                    <a:pt x="12" y="15"/>
                  </a:cubicBezTo>
                  <a:cubicBezTo>
                    <a:pt x="11" y="15"/>
                    <a:pt x="9" y="14"/>
                    <a:pt x="9" y="13"/>
                  </a:cubicBezTo>
                  <a:cubicBezTo>
                    <a:pt x="9" y="3"/>
                    <a:pt x="9" y="3"/>
                    <a:pt x="9" y="3"/>
                  </a:cubicBezTo>
                  <a:cubicBezTo>
                    <a:pt x="9" y="2"/>
                    <a:pt x="11" y="0"/>
                    <a:pt x="12" y="0"/>
                  </a:cubicBezTo>
                  <a:cubicBezTo>
                    <a:pt x="22" y="0"/>
                    <a:pt x="22" y="0"/>
                    <a:pt x="22" y="0"/>
                  </a:cubicBezTo>
                  <a:cubicBezTo>
                    <a:pt x="23" y="0"/>
                    <a:pt x="24" y="2"/>
                    <a:pt x="24" y="3"/>
                  </a:cubicBezTo>
                  <a:close/>
                  <a:moveTo>
                    <a:pt x="29" y="42"/>
                  </a:moveTo>
                  <a:cubicBezTo>
                    <a:pt x="29" y="51"/>
                    <a:pt x="29" y="51"/>
                    <a:pt x="29" y="51"/>
                  </a:cubicBezTo>
                  <a:cubicBezTo>
                    <a:pt x="29" y="53"/>
                    <a:pt x="28" y="54"/>
                    <a:pt x="26" y="54"/>
                  </a:cubicBezTo>
                  <a:cubicBezTo>
                    <a:pt x="17" y="54"/>
                    <a:pt x="17" y="54"/>
                    <a:pt x="17" y="54"/>
                  </a:cubicBezTo>
                  <a:cubicBezTo>
                    <a:pt x="15" y="54"/>
                    <a:pt x="14" y="53"/>
                    <a:pt x="14" y="51"/>
                  </a:cubicBezTo>
                  <a:cubicBezTo>
                    <a:pt x="14" y="42"/>
                    <a:pt x="14" y="42"/>
                    <a:pt x="14" y="42"/>
                  </a:cubicBezTo>
                  <a:cubicBezTo>
                    <a:pt x="14" y="40"/>
                    <a:pt x="15" y="39"/>
                    <a:pt x="17" y="39"/>
                  </a:cubicBezTo>
                  <a:cubicBezTo>
                    <a:pt x="26" y="39"/>
                    <a:pt x="26" y="39"/>
                    <a:pt x="26" y="39"/>
                  </a:cubicBezTo>
                  <a:cubicBezTo>
                    <a:pt x="28" y="39"/>
                    <a:pt x="29" y="40"/>
                    <a:pt x="29" y="42"/>
                  </a:cubicBezTo>
                  <a:close/>
                  <a:moveTo>
                    <a:pt x="58" y="10"/>
                  </a:moveTo>
                  <a:cubicBezTo>
                    <a:pt x="25" y="10"/>
                    <a:pt x="25" y="10"/>
                    <a:pt x="25" y="10"/>
                  </a:cubicBezTo>
                  <a:cubicBezTo>
                    <a:pt x="25" y="5"/>
                    <a:pt x="25" y="5"/>
                    <a:pt x="25" y="5"/>
                  </a:cubicBezTo>
                  <a:cubicBezTo>
                    <a:pt x="58" y="5"/>
                    <a:pt x="58" y="5"/>
                    <a:pt x="58" y="5"/>
                  </a:cubicBezTo>
                  <a:lnTo>
                    <a:pt x="58" y="10"/>
                  </a:lnTo>
                  <a:close/>
                  <a:moveTo>
                    <a:pt x="58" y="49"/>
                  </a:moveTo>
                  <a:cubicBezTo>
                    <a:pt x="30" y="49"/>
                    <a:pt x="30" y="49"/>
                    <a:pt x="30" y="49"/>
                  </a:cubicBezTo>
                  <a:cubicBezTo>
                    <a:pt x="30" y="44"/>
                    <a:pt x="30" y="44"/>
                    <a:pt x="30" y="44"/>
                  </a:cubicBezTo>
                  <a:cubicBezTo>
                    <a:pt x="58" y="44"/>
                    <a:pt x="58" y="44"/>
                    <a:pt x="58" y="44"/>
                  </a:cubicBezTo>
                  <a:lnTo>
                    <a:pt x="58" y="49"/>
                  </a:lnTo>
                  <a:close/>
                  <a:moveTo>
                    <a:pt x="48" y="22"/>
                  </a:moveTo>
                  <a:cubicBezTo>
                    <a:pt x="48" y="32"/>
                    <a:pt x="48" y="32"/>
                    <a:pt x="48" y="32"/>
                  </a:cubicBezTo>
                  <a:cubicBezTo>
                    <a:pt x="48" y="33"/>
                    <a:pt x="47" y="34"/>
                    <a:pt x="46" y="34"/>
                  </a:cubicBezTo>
                  <a:cubicBezTo>
                    <a:pt x="36" y="34"/>
                    <a:pt x="36" y="34"/>
                    <a:pt x="36" y="34"/>
                  </a:cubicBezTo>
                  <a:cubicBezTo>
                    <a:pt x="35" y="34"/>
                    <a:pt x="34" y="33"/>
                    <a:pt x="34" y="32"/>
                  </a:cubicBezTo>
                  <a:cubicBezTo>
                    <a:pt x="34" y="22"/>
                    <a:pt x="34" y="22"/>
                    <a:pt x="34" y="22"/>
                  </a:cubicBezTo>
                  <a:cubicBezTo>
                    <a:pt x="34" y="21"/>
                    <a:pt x="35" y="20"/>
                    <a:pt x="36" y="20"/>
                  </a:cubicBezTo>
                  <a:cubicBezTo>
                    <a:pt x="46" y="20"/>
                    <a:pt x="46" y="20"/>
                    <a:pt x="46" y="20"/>
                  </a:cubicBezTo>
                  <a:cubicBezTo>
                    <a:pt x="47" y="20"/>
                    <a:pt x="48" y="21"/>
                    <a:pt x="48" y="22"/>
                  </a:cubicBezTo>
                  <a:close/>
                  <a:moveTo>
                    <a:pt x="58" y="30"/>
                  </a:moveTo>
                  <a:cubicBezTo>
                    <a:pt x="50" y="30"/>
                    <a:pt x="50" y="30"/>
                    <a:pt x="50" y="30"/>
                  </a:cubicBezTo>
                  <a:cubicBezTo>
                    <a:pt x="50" y="25"/>
                    <a:pt x="50" y="25"/>
                    <a:pt x="50" y="25"/>
                  </a:cubicBezTo>
                  <a:cubicBezTo>
                    <a:pt x="58" y="25"/>
                    <a:pt x="58" y="25"/>
                    <a:pt x="58" y="25"/>
                  </a:cubicBezTo>
                  <a:lnTo>
                    <a:pt x="58" y="30"/>
                  </a:lnTo>
                  <a:close/>
                </a:path>
              </a:pathLst>
            </a:custGeom>
            <a:solidFill>
              <a:srgbClr val="1A306C"/>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3" name="组 2"/>
          <p:cNvGrpSpPr/>
          <p:nvPr/>
        </p:nvGrpSpPr>
        <p:grpSpPr>
          <a:xfrm>
            <a:off x="4704005" y="4700167"/>
            <a:ext cx="1514587" cy="2157834"/>
            <a:chOff x="4704005" y="4700167"/>
            <a:chExt cx="1514587" cy="2157834"/>
          </a:xfrm>
        </p:grpSpPr>
        <p:grpSp>
          <p:nvGrpSpPr>
            <p:cNvPr id="23" name="Group 38"/>
            <p:cNvGrpSpPr/>
            <p:nvPr/>
          </p:nvGrpSpPr>
          <p:grpSpPr>
            <a:xfrm>
              <a:off x="4704005" y="4700167"/>
              <a:ext cx="1514587" cy="2157834"/>
              <a:chOff x="2782787" y="4296222"/>
              <a:chExt cx="1798116" cy="2561778"/>
            </a:xfrm>
            <a:solidFill>
              <a:schemeClr val="bg1"/>
            </a:solidFill>
            <a:effectLst>
              <a:outerShdw blurRad="50800" dist="38100" dir="2700000" algn="tl" rotWithShape="0">
                <a:prstClr val="black">
                  <a:alpha val="40000"/>
                </a:prstClr>
              </a:outerShdw>
            </a:effectLst>
          </p:grpSpPr>
          <p:sp>
            <p:nvSpPr>
              <p:cNvPr id="24" name="Rectangle 31"/>
              <p:cNvSpPr/>
              <p:nvPr/>
            </p:nvSpPr>
            <p:spPr>
              <a:xfrm>
                <a:off x="3282703" y="4584701"/>
                <a:ext cx="798286" cy="2273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5" name="Freeform 32"/>
              <p:cNvSpPr/>
              <p:nvPr/>
            </p:nvSpPr>
            <p:spPr>
              <a:xfrm rot="18903448">
                <a:off x="2782787" y="4296222"/>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grpSp>
        <p:grpSp>
          <p:nvGrpSpPr>
            <p:cNvPr id="59" name="组合 8"/>
            <p:cNvGrpSpPr/>
            <p:nvPr/>
          </p:nvGrpSpPr>
          <p:grpSpPr>
            <a:xfrm>
              <a:off x="5290752" y="4942751"/>
              <a:ext cx="333633" cy="466425"/>
              <a:chOff x="1248663" y="3276475"/>
              <a:chExt cx="424219" cy="562173"/>
            </a:xfrm>
          </p:grpSpPr>
          <p:sp>
            <p:nvSpPr>
              <p:cNvPr id="60" name="AutoShape 97"/>
              <p:cNvSpPr>
                <a:spLocks/>
              </p:cNvSpPr>
              <p:nvPr/>
            </p:nvSpPr>
            <p:spPr bwMode="auto">
              <a:xfrm>
                <a:off x="1248663" y="3276475"/>
                <a:ext cx="424219" cy="562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solidFill>
                <a:schemeClr val="bg2">
                  <a:lumMod val="25000"/>
                </a:schemeClr>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1" name="AutoShape 98"/>
              <p:cNvSpPr>
                <a:spLocks/>
              </p:cNvSpPr>
              <p:nvPr/>
            </p:nvSpPr>
            <p:spPr bwMode="auto">
              <a:xfrm>
                <a:off x="1421727" y="3329238"/>
                <a:ext cx="78091" cy="172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solidFill>
                <a:schemeClr val="bg2">
                  <a:lumMod val="25000"/>
                </a:schemeClr>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2" name="AutoShape 99"/>
              <p:cNvSpPr>
                <a:spLocks/>
              </p:cNvSpPr>
              <p:nvPr/>
            </p:nvSpPr>
            <p:spPr bwMode="auto">
              <a:xfrm>
                <a:off x="1441777" y="3768616"/>
                <a:ext cx="37990" cy="172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solidFill>
                <a:schemeClr val="bg2">
                  <a:lumMod val="25000"/>
                </a:schemeClr>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spTree>
    <p:extLst>
      <p:ext uri="{BB962C8B-B14F-4D97-AF65-F5344CB8AC3E}">
        <p14:creationId xmlns:p14="http://schemas.microsoft.com/office/powerpoint/2010/main" val="2371086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3135085" y="466517"/>
            <a:ext cx="1065812" cy="1065812"/>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4030612" y="760596"/>
            <a:ext cx="4184795" cy="523220"/>
          </a:xfrm>
          <a:prstGeom prst="rect">
            <a:avLst/>
          </a:prstGeom>
          <a:noFill/>
          <a:effectLst>
            <a:innerShdw blurRad="114300">
              <a:prstClr val="black"/>
            </a:innerShdw>
          </a:effectLst>
        </p:spPr>
        <p:txBody>
          <a:bodyPr wrap="square" rtlCol="0">
            <a:spAutoFit/>
          </a:bodyPr>
          <a:lstStyle/>
          <a:p>
            <a:pPr algn="ctr"/>
            <a:r>
              <a:rPr lang="zh-CN" altLang="en-US" sz="2800" dirty="0">
                <a:solidFill>
                  <a:prstClr val="white"/>
                </a:solidFill>
                <a:ea typeface="微软雅黑" panose="020B0503020204020204" pitchFamily="34" charset="-122"/>
                <a:sym typeface="Arial" panose="020B0604020202020204" pitchFamily="34" charset="0"/>
              </a:rPr>
              <a:t>图书馆三要素资源</a:t>
            </a:r>
            <a:r>
              <a:rPr lang="en-US" altLang="zh-CN" sz="2800" dirty="0">
                <a:solidFill>
                  <a:prstClr val="white"/>
                </a:solidFill>
                <a:ea typeface="微软雅黑" panose="020B0503020204020204" pitchFamily="34" charset="-122"/>
                <a:sym typeface="Arial" panose="020B0604020202020204" pitchFamily="34" charset="0"/>
              </a:rPr>
              <a:t>de</a:t>
            </a:r>
            <a:r>
              <a:rPr lang="zh-CN" altLang="en-US" sz="2800" dirty="0">
                <a:solidFill>
                  <a:prstClr val="white"/>
                </a:solidFill>
                <a:ea typeface="微软雅黑" panose="020B0503020204020204" pitchFamily="34" charset="-122"/>
                <a:sym typeface="Arial" panose="020B0604020202020204" pitchFamily="34" charset="0"/>
              </a:rPr>
              <a:t>变化</a:t>
            </a:r>
            <a:endParaRPr lang="zh-CN" altLang="en-US" sz="2800" dirty="0">
              <a:solidFill>
                <a:prstClr val="white"/>
              </a:solidFill>
              <a:ea typeface="微软雅黑" panose="020B0503020204020204" pitchFamily="34" charset="-122"/>
            </a:endParaRPr>
          </a:p>
        </p:txBody>
      </p:sp>
      <p:grpSp>
        <p:nvGrpSpPr>
          <p:cNvPr id="3" name="组 2"/>
          <p:cNvGrpSpPr/>
          <p:nvPr/>
        </p:nvGrpSpPr>
        <p:grpSpPr>
          <a:xfrm>
            <a:off x="0" y="4052085"/>
            <a:ext cx="12192000" cy="2059086"/>
            <a:chOff x="0" y="4290220"/>
            <a:chExt cx="13679488" cy="2310305"/>
          </a:xfrm>
        </p:grpSpPr>
        <p:sp>
          <p:nvSpPr>
            <p:cNvPr id="32" name="Rectangle 3"/>
            <p:cNvSpPr/>
            <p:nvPr/>
          </p:nvSpPr>
          <p:spPr>
            <a:xfrm>
              <a:off x="0" y="4290220"/>
              <a:ext cx="13679488" cy="231030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D10D5F"/>
                </a:solidFill>
              </a:endParaRPr>
            </a:p>
          </p:txBody>
        </p:sp>
        <p:sp>
          <p:nvSpPr>
            <p:cNvPr id="34" name="椭圆 33"/>
            <p:cNvSpPr/>
            <p:nvPr/>
          </p:nvSpPr>
          <p:spPr>
            <a:xfrm>
              <a:off x="1807036" y="4931208"/>
              <a:ext cx="814253" cy="814253"/>
            </a:xfrm>
            <a:prstGeom prst="ellipse">
              <a:avLst/>
            </a:prstGeom>
            <a:solidFill>
              <a:srgbClr val="1A306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D10D5F"/>
                </a:solidFill>
              </a:endParaRPr>
            </a:p>
          </p:txBody>
        </p:sp>
        <p:sp>
          <p:nvSpPr>
            <p:cNvPr id="2" name="文本框 1"/>
            <p:cNvSpPr txBox="1"/>
            <p:nvPr/>
          </p:nvSpPr>
          <p:spPr>
            <a:xfrm>
              <a:off x="2889785" y="4795300"/>
              <a:ext cx="9084201" cy="1088499"/>
            </a:xfrm>
            <a:prstGeom prst="rect">
              <a:avLst/>
            </a:prstGeom>
            <a:noFill/>
          </p:spPr>
          <p:txBody>
            <a:bodyPr wrap="square" rtlCol="0">
              <a:spAutoFit/>
            </a:bodyPr>
            <a:lstStyle/>
            <a:p>
              <a:r>
                <a:rPr kumimoji="1" lang="zh-CN" altLang="en-US" sz="2852" dirty="0">
                  <a:solidFill>
                    <a:srgbClr val="1A306C"/>
                  </a:solidFill>
                  <a:latin typeface="Microsoft YaHei" charset="-122"/>
                  <a:ea typeface="Microsoft YaHei" charset="-122"/>
                  <a:cs typeface="Microsoft YaHei" charset="-122"/>
                </a:rPr>
                <a:t>读者得到资源后，图书馆服务终止了，结束了</a:t>
              </a:r>
              <a:endParaRPr kumimoji="1" lang="en-US" altLang="zh-CN" sz="2852" dirty="0">
                <a:solidFill>
                  <a:srgbClr val="1A306C"/>
                </a:solidFill>
                <a:latin typeface="Microsoft YaHei" charset="-122"/>
                <a:ea typeface="Microsoft YaHei" charset="-122"/>
                <a:cs typeface="Microsoft YaHei" charset="-122"/>
              </a:endParaRPr>
            </a:p>
            <a:p>
              <a:r>
                <a:rPr kumimoji="1" lang="zh-CN" altLang="en-US" sz="2852" dirty="0">
                  <a:solidFill>
                    <a:srgbClr val="1A306C"/>
                  </a:solidFill>
                  <a:latin typeface="Microsoft YaHei" charset="-122"/>
                  <a:ea typeface="Microsoft YaHei" charset="-122"/>
                  <a:cs typeface="Microsoft YaHei" charset="-122"/>
                </a:rPr>
                <a:t>馆员的作用正在弱化、消亡</a:t>
              </a:r>
            </a:p>
          </p:txBody>
        </p:sp>
        <p:sp>
          <p:nvSpPr>
            <p:cNvPr id="37" name="Freeform 86"/>
            <p:cNvSpPr>
              <a:spLocks noEditPoints="1"/>
            </p:cNvSpPr>
            <p:nvPr/>
          </p:nvSpPr>
          <p:spPr bwMode="auto">
            <a:xfrm>
              <a:off x="1958321" y="5110695"/>
              <a:ext cx="505867" cy="455278"/>
            </a:xfrm>
            <a:custGeom>
              <a:avLst/>
              <a:gdLst>
                <a:gd name="T0" fmla="*/ 327 w 327"/>
                <a:gd name="T1" fmla="*/ 130 h 294"/>
                <a:gd name="T2" fmla="*/ 163 w 327"/>
                <a:gd name="T3" fmla="*/ 0 h 294"/>
                <a:gd name="T4" fmla="*/ 0 w 327"/>
                <a:gd name="T5" fmla="*/ 130 h 294"/>
                <a:gd name="T6" fmla="*/ 163 w 327"/>
                <a:gd name="T7" fmla="*/ 260 h 294"/>
                <a:gd name="T8" fmla="*/ 219 w 327"/>
                <a:gd name="T9" fmla="*/ 253 h 294"/>
                <a:gd name="T10" fmla="*/ 267 w 327"/>
                <a:gd name="T11" fmla="*/ 292 h 294"/>
                <a:gd name="T12" fmla="*/ 271 w 327"/>
                <a:gd name="T13" fmla="*/ 294 h 294"/>
                <a:gd name="T14" fmla="*/ 273 w 327"/>
                <a:gd name="T15" fmla="*/ 292 h 294"/>
                <a:gd name="T16" fmla="*/ 270 w 327"/>
                <a:gd name="T17" fmla="*/ 229 h 294"/>
                <a:gd name="T18" fmla="*/ 327 w 327"/>
                <a:gd name="T19" fmla="*/ 130 h 294"/>
                <a:gd name="T20" fmla="*/ 228 w 327"/>
                <a:gd name="T21" fmla="*/ 186 h 294"/>
                <a:gd name="T22" fmla="*/ 101 w 327"/>
                <a:gd name="T23" fmla="*/ 186 h 294"/>
                <a:gd name="T24" fmla="*/ 89 w 327"/>
                <a:gd name="T25" fmla="*/ 174 h 294"/>
                <a:gd name="T26" fmla="*/ 101 w 327"/>
                <a:gd name="T27" fmla="*/ 163 h 294"/>
                <a:gd name="T28" fmla="*/ 228 w 327"/>
                <a:gd name="T29" fmla="*/ 163 h 294"/>
                <a:gd name="T30" fmla="*/ 240 w 327"/>
                <a:gd name="T31" fmla="*/ 174 h 294"/>
                <a:gd name="T32" fmla="*/ 228 w 327"/>
                <a:gd name="T33" fmla="*/ 186 h 294"/>
                <a:gd name="T34" fmla="*/ 228 w 327"/>
                <a:gd name="T35" fmla="*/ 137 h 294"/>
                <a:gd name="T36" fmla="*/ 101 w 327"/>
                <a:gd name="T37" fmla="*/ 137 h 294"/>
                <a:gd name="T38" fmla="*/ 89 w 327"/>
                <a:gd name="T39" fmla="*/ 125 h 294"/>
                <a:gd name="T40" fmla="*/ 101 w 327"/>
                <a:gd name="T41" fmla="*/ 114 h 294"/>
                <a:gd name="T42" fmla="*/ 228 w 327"/>
                <a:gd name="T43" fmla="*/ 114 h 294"/>
                <a:gd name="T44" fmla="*/ 240 w 327"/>
                <a:gd name="T45" fmla="*/ 125 h 294"/>
                <a:gd name="T46" fmla="*/ 228 w 327"/>
                <a:gd name="T47" fmla="*/ 137 h 294"/>
                <a:gd name="T48" fmla="*/ 228 w 327"/>
                <a:gd name="T49" fmla="*/ 88 h 294"/>
                <a:gd name="T50" fmla="*/ 101 w 327"/>
                <a:gd name="T51" fmla="*/ 88 h 294"/>
                <a:gd name="T52" fmla="*/ 89 w 327"/>
                <a:gd name="T53" fmla="*/ 76 h 294"/>
                <a:gd name="T54" fmla="*/ 101 w 327"/>
                <a:gd name="T55" fmla="*/ 65 h 294"/>
                <a:gd name="T56" fmla="*/ 228 w 327"/>
                <a:gd name="T57" fmla="*/ 65 h 294"/>
                <a:gd name="T58" fmla="*/ 240 w 327"/>
                <a:gd name="T59" fmla="*/ 76 h 294"/>
                <a:gd name="T60" fmla="*/ 228 w 327"/>
                <a:gd name="T61" fmla="*/ 8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7" h="294">
                  <a:moveTo>
                    <a:pt x="327" y="130"/>
                  </a:moveTo>
                  <a:cubicBezTo>
                    <a:pt x="327" y="58"/>
                    <a:pt x="254" y="0"/>
                    <a:pt x="163" y="0"/>
                  </a:cubicBezTo>
                  <a:cubicBezTo>
                    <a:pt x="73" y="0"/>
                    <a:pt x="0" y="58"/>
                    <a:pt x="0" y="130"/>
                  </a:cubicBezTo>
                  <a:cubicBezTo>
                    <a:pt x="0" y="202"/>
                    <a:pt x="73" y="260"/>
                    <a:pt x="163" y="260"/>
                  </a:cubicBezTo>
                  <a:cubicBezTo>
                    <a:pt x="183" y="260"/>
                    <a:pt x="202" y="258"/>
                    <a:pt x="219" y="253"/>
                  </a:cubicBezTo>
                  <a:cubicBezTo>
                    <a:pt x="267" y="292"/>
                    <a:pt x="267" y="292"/>
                    <a:pt x="267" y="292"/>
                  </a:cubicBezTo>
                  <a:cubicBezTo>
                    <a:pt x="268" y="293"/>
                    <a:pt x="270" y="294"/>
                    <a:pt x="271" y="294"/>
                  </a:cubicBezTo>
                  <a:cubicBezTo>
                    <a:pt x="272" y="294"/>
                    <a:pt x="273" y="293"/>
                    <a:pt x="273" y="292"/>
                  </a:cubicBezTo>
                  <a:cubicBezTo>
                    <a:pt x="270" y="229"/>
                    <a:pt x="270" y="229"/>
                    <a:pt x="270" y="229"/>
                  </a:cubicBezTo>
                  <a:cubicBezTo>
                    <a:pt x="305" y="205"/>
                    <a:pt x="327" y="170"/>
                    <a:pt x="327" y="130"/>
                  </a:cubicBezTo>
                  <a:close/>
                  <a:moveTo>
                    <a:pt x="228" y="186"/>
                  </a:moveTo>
                  <a:cubicBezTo>
                    <a:pt x="101" y="186"/>
                    <a:pt x="101" y="186"/>
                    <a:pt x="101" y="186"/>
                  </a:cubicBezTo>
                  <a:cubicBezTo>
                    <a:pt x="94" y="186"/>
                    <a:pt x="89" y="181"/>
                    <a:pt x="89" y="174"/>
                  </a:cubicBezTo>
                  <a:cubicBezTo>
                    <a:pt x="89" y="168"/>
                    <a:pt x="94" y="163"/>
                    <a:pt x="101" y="163"/>
                  </a:cubicBezTo>
                  <a:cubicBezTo>
                    <a:pt x="228" y="163"/>
                    <a:pt x="228" y="163"/>
                    <a:pt x="228" y="163"/>
                  </a:cubicBezTo>
                  <a:cubicBezTo>
                    <a:pt x="234" y="163"/>
                    <a:pt x="240" y="168"/>
                    <a:pt x="240" y="174"/>
                  </a:cubicBezTo>
                  <a:cubicBezTo>
                    <a:pt x="240" y="181"/>
                    <a:pt x="234" y="186"/>
                    <a:pt x="228" y="186"/>
                  </a:cubicBezTo>
                  <a:close/>
                  <a:moveTo>
                    <a:pt x="228" y="137"/>
                  </a:moveTo>
                  <a:cubicBezTo>
                    <a:pt x="101" y="137"/>
                    <a:pt x="101" y="137"/>
                    <a:pt x="101" y="137"/>
                  </a:cubicBezTo>
                  <a:cubicBezTo>
                    <a:pt x="94" y="137"/>
                    <a:pt x="89" y="132"/>
                    <a:pt x="89" y="125"/>
                  </a:cubicBezTo>
                  <a:cubicBezTo>
                    <a:pt x="89" y="119"/>
                    <a:pt x="94" y="114"/>
                    <a:pt x="101" y="114"/>
                  </a:cubicBezTo>
                  <a:cubicBezTo>
                    <a:pt x="228" y="114"/>
                    <a:pt x="228" y="114"/>
                    <a:pt x="228" y="114"/>
                  </a:cubicBezTo>
                  <a:cubicBezTo>
                    <a:pt x="234" y="114"/>
                    <a:pt x="240" y="119"/>
                    <a:pt x="240" y="125"/>
                  </a:cubicBezTo>
                  <a:cubicBezTo>
                    <a:pt x="240" y="132"/>
                    <a:pt x="234" y="137"/>
                    <a:pt x="228" y="137"/>
                  </a:cubicBezTo>
                  <a:close/>
                  <a:moveTo>
                    <a:pt x="228" y="88"/>
                  </a:moveTo>
                  <a:cubicBezTo>
                    <a:pt x="101" y="88"/>
                    <a:pt x="101" y="88"/>
                    <a:pt x="101" y="88"/>
                  </a:cubicBezTo>
                  <a:cubicBezTo>
                    <a:pt x="94" y="88"/>
                    <a:pt x="89" y="83"/>
                    <a:pt x="89" y="76"/>
                  </a:cubicBezTo>
                  <a:cubicBezTo>
                    <a:pt x="89" y="70"/>
                    <a:pt x="94" y="65"/>
                    <a:pt x="101" y="65"/>
                  </a:cubicBezTo>
                  <a:cubicBezTo>
                    <a:pt x="228" y="65"/>
                    <a:pt x="228" y="65"/>
                    <a:pt x="228" y="65"/>
                  </a:cubicBezTo>
                  <a:cubicBezTo>
                    <a:pt x="234" y="65"/>
                    <a:pt x="240" y="70"/>
                    <a:pt x="240" y="76"/>
                  </a:cubicBezTo>
                  <a:cubicBezTo>
                    <a:pt x="240" y="83"/>
                    <a:pt x="234" y="88"/>
                    <a:pt x="228"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 5"/>
          <p:cNvGrpSpPr/>
          <p:nvPr/>
        </p:nvGrpSpPr>
        <p:grpSpPr>
          <a:xfrm>
            <a:off x="1025685" y="1699531"/>
            <a:ext cx="4225749" cy="1780840"/>
            <a:chOff x="1150824" y="1616775"/>
            <a:chExt cx="4741312" cy="1998112"/>
          </a:xfrm>
        </p:grpSpPr>
        <p:sp>
          <p:nvSpPr>
            <p:cNvPr id="17" name="Shape 75"/>
            <p:cNvSpPr/>
            <p:nvPr/>
          </p:nvSpPr>
          <p:spPr>
            <a:xfrm>
              <a:off x="1688505" y="2126952"/>
              <a:ext cx="4203631" cy="1487935"/>
            </a:xfrm>
            <a:prstGeom prst="rect">
              <a:avLst/>
            </a:prstGeom>
            <a:noFill/>
            <a:ln w="28575" cap="flat">
              <a:solidFill>
                <a:schemeClr val="bg1"/>
              </a:solidFill>
              <a:prstDash val="solid"/>
              <a:miter lim="400000"/>
            </a:ln>
            <a:effectLst/>
          </p:spPr>
          <p:txBody>
            <a:bodyPr wrap="square" lIns="38100" tIns="38100" rIns="38100" bIns="38100" numCol="1" anchor="ctr">
              <a:noAutofit/>
            </a:bodyPr>
            <a:lstStyle/>
            <a:p>
              <a:pPr>
                <a:defRPr sz="3200">
                  <a:solidFill>
                    <a:srgbClr val="FFFFFF"/>
                  </a:solidFill>
                  <a:latin typeface="+mn-lt"/>
                  <a:ea typeface="+mn-ea"/>
                  <a:cs typeface="+mn-cs"/>
                  <a:sym typeface="Helvetica Light"/>
                </a:defRPr>
              </a:pPr>
              <a:endParaRPr sz="3200">
                <a:solidFill>
                  <a:srgbClr val="FFFFFF"/>
                </a:solidFill>
                <a:sym typeface="Helvetica Light"/>
              </a:endParaRPr>
            </a:p>
          </p:txBody>
        </p:sp>
        <p:sp>
          <p:nvSpPr>
            <p:cNvPr id="26" name="文本框 25"/>
            <p:cNvSpPr txBox="1"/>
            <p:nvPr/>
          </p:nvSpPr>
          <p:spPr>
            <a:xfrm>
              <a:off x="2318395" y="2428327"/>
              <a:ext cx="3397676" cy="903893"/>
            </a:xfrm>
            <a:prstGeom prst="rect">
              <a:avLst/>
            </a:prstGeom>
            <a:noFill/>
          </p:spPr>
          <p:txBody>
            <a:bodyPr wrap="square" rtlCol="0">
              <a:spAutoFit/>
            </a:bodyPr>
            <a:lstStyle/>
            <a:p>
              <a:r>
                <a:rPr lang="zh-CN" altLang="en-US" sz="2496" b="1" dirty="0">
                  <a:solidFill>
                    <a:prstClr val="white"/>
                  </a:solidFill>
                  <a:ea typeface="微软雅黑" panose="020B0503020204020204" pitchFamily="34" charset="-122"/>
                  <a:sym typeface="Arial" panose="020B0604020202020204" pitchFamily="34" charset="0"/>
                </a:rPr>
                <a:t>物理图书馆</a:t>
              </a:r>
              <a:endParaRPr lang="en-US" altLang="zh-CN" sz="2496" b="1" dirty="0">
                <a:solidFill>
                  <a:prstClr val="white"/>
                </a:solidFill>
                <a:ea typeface="微软雅黑" panose="020B0503020204020204" pitchFamily="34" charset="-122"/>
                <a:sym typeface="Arial" panose="020B0604020202020204" pitchFamily="34" charset="0"/>
              </a:endParaRPr>
            </a:p>
            <a:p>
              <a:r>
                <a:rPr lang="zh-CN" altLang="en-US" sz="2139" dirty="0">
                  <a:solidFill>
                    <a:prstClr val="white"/>
                  </a:solidFill>
                  <a:ea typeface="华文细黑" panose="02010600040101010101" pitchFamily="2" charset="-122"/>
                  <a:cs typeface="宋体" charset="-122"/>
                  <a:sym typeface="+mn-lt"/>
                </a:rPr>
                <a:t>传统纸媒为服务方式</a:t>
              </a:r>
              <a:endParaRPr lang="en-US" altLang="zh-CN" sz="2139" dirty="0">
                <a:solidFill>
                  <a:prstClr val="white"/>
                </a:solidFill>
                <a:ea typeface="华文细黑" panose="02010600040101010101" pitchFamily="2" charset="-122"/>
                <a:cs typeface="宋体" charset="-122"/>
                <a:sym typeface="+mn-lt"/>
              </a:endParaRPr>
            </a:p>
          </p:txBody>
        </p:sp>
        <p:pic>
          <p:nvPicPr>
            <p:cNvPr id="40" name="图片 39"/>
            <p:cNvPicPr>
              <a:picLocks/>
            </p:cNvPicPr>
            <p:nvPr/>
          </p:nvPicPr>
          <p:blipFill rotWithShape="1">
            <a:blip r:embed="rId3"/>
            <a:srcRect r="10605"/>
            <a:stretch/>
          </p:blipFill>
          <p:spPr>
            <a:xfrm>
              <a:off x="1150824" y="1616775"/>
              <a:ext cx="1213200" cy="1213200"/>
            </a:xfrm>
            <a:prstGeom prst="ellipse">
              <a:avLst/>
            </a:prstGeom>
          </p:spPr>
        </p:pic>
      </p:grpSp>
      <p:grpSp>
        <p:nvGrpSpPr>
          <p:cNvPr id="7" name="组 6"/>
          <p:cNvGrpSpPr/>
          <p:nvPr/>
        </p:nvGrpSpPr>
        <p:grpSpPr>
          <a:xfrm>
            <a:off x="6964404" y="1672209"/>
            <a:ext cx="4157533" cy="1808162"/>
            <a:chOff x="7814098" y="1586120"/>
            <a:chExt cx="4664774" cy="2028767"/>
          </a:xfrm>
        </p:grpSpPr>
        <p:sp>
          <p:nvSpPr>
            <p:cNvPr id="19" name="Shape 75"/>
            <p:cNvSpPr/>
            <p:nvPr/>
          </p:nvSpPr>
          <p:spPr>
            <a:xfrm>
              <a:off x="7814098" y="2126952"/>
              <a:ext cx="4203631" cy="1487935"/>
            </a:xfrm>
            <a:prstGeom prst="rect">
              <a:avLst/>
            </a:prstGeom>
            <a:noFill/>
            <a:ln w="25400" cap="flat">
              <a:solidFill>
                <a:schemeClr val="bg1"/>
              </a:solidFill>
              <a:prstDash val="solid"/>
              <a:miter lim="400000"/>
            </a:ln>
            <a:effectLst/>
          </p:spPr>
          <p:txBody>
            <a:bodyPr wrap="square" lIns="38100" tIns="38100" rIns="38100" bIns="38100" numCol="1" anchor="ctr">
              <a:noAutofit/>
            </a:bodyPr>
            <a:lstStyle/>
            <a:p>
              <a:pPr>
                <a:defRPr sz="3200">
                  <a:solidFill>
                    <a:srgbClr val="FFFFFF"/>
                  </a:solidFill>
                  <a:latin typeface="+mn-lt"/>
                  <a:ea typeface="+mn-ea"/>
                  <a:cs typeface="+mn-cs"/>
                  <a:sym typeface="Helvetica Light"/>
                </a:defRPr>
              </a:pPr>
              <a:endParaRPr sz="3200">
                <a:solidFill>
                  <a:srgbClr val="FFFFFF"/>
                </a:solidFill>
                <a:sym typeface="Helvetica Light"/>
              </a:endParaRPr>
            </a:p>
          </p:txBody>
        </p:sp>
        <p:sp>
          <p:nvSpPr>
            <p:cNvPr id="27" name="文本框 26"/>
            <p:cNvSpPr txBox="1"/>
            <p:nvPr/>
          </p:nvSpPr>
          <p:spPr>
            <a:xfrm>
              <a:off x="8043333" y="2428327"/>
              <a:ext cx="3567947" cy="903893"/>
            </a:xfrm>
            <a:prstGeom prst="rect">
              <a:avLst/>
            </a:prstGeom>
            <a:noFill/>
          </p:spPr>
          <p:txBody>
            <a:bodyPr wrap="square" rtlCol="0">
              <a:spAutoFit/>
            </a:bodyPr>
            <a:lstStyle/>
            <a:p>
              <a:r>
                <a:rPr lang="zh-CN" altLang="en-US" sz="2496" b="1" dirty="0">
                  <a:solidFill>
                    <a:prstClr val="white"/>
                  </a:solidFill>
                  <a:ea typeface="微软雅黑" panose="020B0503020204020204" pitchFamily="34" charset="-122"/>
                  <a:sym typeface="Arial" panose="020B0604020202020204" pitchFamily="34" charset="0"/>
                </a:rPr>
                <a:t>数字图书馆</a:t>
              </a:r>
              <a:endParaRPr lang="en-US" altLang="zh-CN" sz="2496" b="1" dirty="0">
                <a:solidFill>
                  <a:prstClr val="white"/>
                </a:solidFill>
                <a:ea typeface="微软雅黑" panose="020B0503020204020204" pitchFamily="34" charset="-122"/>
                <a:sym typeface="Arial" panose="020B0604020202020204" pitchFamily="34" charset="0"/>
              </a:endParaRPr>
            </a:p>
            <a:p>
              <a:r>
                <a:rPr lang="zh-CN" altLang="en-US" sz="2139" dirty="0">
                  <a:solidFill>
                    <a:prstClr val="white"/>
                  </a:solidFill>
                  <a:ea typeface="华文细黑" panose="02010600040101010101" pitchFamily="2" charset="-122"/>
                  <a:cs typeface="宋体" charset="-122"/>
                  <a:sym typeface="+mn-lt"/>
                </a:rPr>
                <a:t>以数据库为主要服务方式</a:t>
              </a:r>
              <a:endParaRPr lang="en-US" altLang="zh-CN" sz="2139" dirty="0">
                <a:solidFill>
                  <a:prstClr val="white"/>
                </a:solidFill>
                <a:ea typeface="华文细黑" panose="02010600040101010101" pitchFamily="2" charset="-122"/>
                <a:cs typeface="宋体" charset="-122"/>
                <a:sym typeface="+mn-lt"/>
              </a:endParaRPr>
            </a:p>
          </p:txBody>
        </p:sp>
        <p:pic>
          <p:nvPicPr>
            <p:cNvPr id="42" name="图片 41"/>
            <p:cNvPicPr>
              <a:picLocks/>
            </p:cNvPicPr>
            <p:nvPr/>
          </p:nvPicPr>
          <p:blipFill rotWithShape="1">
            <a:blip r:embed="rId4"/>
            <a:srcRect l="9529" t="-587" r="8493" b="587"/>
            <a:stretch/>
          </p:blipFill>
          <p:spPr>
            <a:xfrm>
              <a:off x="11265672" y="1586120"/>
              <a:ext cx="1213200" cy="1213200"/>
            </a:xfrm>
            <a:prstGeom prst="ellipse">
              <a:avLst/>
            </a:prstGeom>
          </p:spPr>
        </p:pic>
      </p:grpSp>
      <p:grpSp>
        <p:nvGrpSpPr>
          <p:cNvPr id="46" name="Group 38"/>
          <p:cNvGrpSpPr/>
          <p:nvPr/>
        </p:nvGrpSpPr>
        <p:grpSpPr>
          <a:xfrm rot="5400000">
            <a:off x="5439479" y="2108469"/>
            <a:ext cx="1198265" cy="1445147"/>
            <a:chOff x="2782784" y="4367891"/>
            <a:chExt cx="1798116" cy="2168586"/>
          </a:xfrm>
          <a:solidFill>
            <a:schemeClr val="bg1"/>
          </a:solidFill>
          <a:effectLst>
            <a:outerShdw blurRad="50800" dist="38100" dir="2700000" algn="tl" rotWithShape="0">
              <a:prstClr val="black">
                <a:alpha val="40000"/>
              </a:prstClr>
            </a:outerShdw>
          </a:effectLst>
        </p:grpSpPr>
        <p:sp>
          <p:nvSpPr>
            <p:cNvPr id="48" name="Rectangle 31"/>
            <p:cNvSpPr/>
            <p:nvPr/>
          </p:nvSpPr>
          <p:spPr>
            <a:xfrm>
              <a:off x="3282908" y="4760904"/>
              <a:ext cx="798286" cy="1775573"/>
            </a:xfrm>
            <a:prstGeom prst="rect">
              <a:avLst/>
            </a:pr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32"/>
            <p:cNvSpPr/>
            <p:nvPr/>
          </p:nvSpPr>
          <p:spPr>
            <a:xfrm rot="18903448">
              <a:off x="2782784" y="4367891"/>
              <a:ext cx="1798116" cy="1795852"/>
            </a:xfrm>
            <a:custGeom>
              <a:avLst/>
              <a:gdLst>
                <a:gd name="connsiteX0" fmla="*/ 1643939 w 1798116"/>
                <a:gd name="connsiteY0" fmla="*/ 97776 h 1795852"/>
                <a:gd name="connsiteX1" fmla="*/ 1668230 w 1798116"/>
                <a:gd name="connsiteY1" fmla="*/ 127217 h 1795852"/>
                <a:gd name="connsiteX2" fmla="*/ 1697712 w 1798116"/>
                <a:gd name="connsiteY2" fmla="*/ 151443 h 1795852"/>
                <a:gd name="connsiteX3" fmla="*/ 1795962 w 1798116"/>
                <a:gd name="connsiteY3" fmla="*/ 387299 h 1795852"/>
                <a:gd name="connsiteX4" fmla="*/ 1798116 w 1798116"/>
                <a:gd name="connsiteY4" fmla="*/ 1461354 h 1795852"/>
                <a:gd name="connsiteX5" fmla="*/ 1464958 w 1798116"/>
                <a:gd name="connsiteY5" fmla="*/ 1795852 h 1795852"/>
                <a:gd name="connsiteX6" fmla="*/ 1464959 w 1798116"/>
                <a:gd name="connsiteY6" fmla="*/ 1795852 h 1795852"/>
                <a:gd name="connsiteX7" fmla="*/ 1130461 w 1798116"/>
                <a:gd name="connsiteY7" fmla="*/ 1462693 h 1795852"/>
                <a:gd name="connsiteX8" fmla="*/ 1128865 w 1798116"/>
                <a:gd name="connsiteY8" fmla="*/ 667658 h 1795852"/>
                <a:gd name="connsiteX9" fmla="*/ 333829 w 1798116"/>
                <a:gd name="connsiteY9" fmla="*/ 667657 h 1795852"/>
                <a:gd name="connsiteX10" fmla="*/ 0 w 1798116"/>
                <a:gd name="connsiteY10" fmla="*/ 333828 h 1795852"/>
                <a:gd name="connsiteX11" fmla="*/ 0 w 1798116"/>
                <a:gd name="connsiteY11" fmla="*/ 333829 h 1795852"/>
                <a:gd name="connsiteX12" fmla="*/ 333829 w 1798116"/>
                <a:gd name="connsiteY12" fmla="*/ 0 h 1795852"/>
                <a:gd name="connsiteX13" fmla="*/ 1407886 w 1798116"/>
                <a:gd name="connsiteY13" fmla="*/ 0 h 1795852"/>
                <a:gd name="connsiteX14" fmla="*/ 1643939 w 1798116"/>
                <a:gd name="connsiteY14" fmla="*/ 97776 h 17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8116" h="1795852">
                  <a:moveTo>
                    <a:pt x="1643939" y="97776"/>
                  </a:moveTo>
                  <a:lnTo>
                    <a:pt x="1668230" y="127217"/>
                  </a:lnTo>
                  <a:lnTo>
                    <a:pt x="1697712" y="151443"/>
                  </a:lnTo>
                  <a:cubicBezTo>
                    <a:pt x="1758244" y="211733"/>
                    <a:pt x="1795776" y="295115"/>
                    <a:pt x="1795962" y="387299"/>
                  </a:cubicBezTo>
                  <a:lnTo>
                    <a:pt x="1798116" y="1461354"/>
                  </a:lnTo>
                  <a:cubicBezTo>
                    <a:pt x="1798486" y="1645723"/>
                    <a:pt x="1649326" y="1795483"/>
                    <a:pt x="1464958" y="1795852"/>
                  </a:cubicBezTo>
                  <a:lnTo>
                    <a:pt x="1464959" y="1795852"/>
                  </a:lnTo>
                  <a:cubicBezTo>
                    <a:pt x="1280590" y="1796222"/>
                    <a:pt x="1130830" y="1647062"/>
                    <a:pt x="1130461" y="1462693"/>
                  </a:cubicBezTo>
                  <a:lnTo>
                    <a:pt x="1128865" y="667658"/>
                  </a:lnTo>
                  <a:lnTo>
                    <a:pt x="333829" y="667657"/>
                  </a:lnTo>
                  <a:cubicBezTo>
                    <a:pt x="149460" y="667657"/>
                    <a:pt x="0" y="518197"/>
                    <a:pt x="0" y="333828"/>
                  </a:cubicBezTo>
                  <a:lnTo>
                    <a:pt x="0" y="333829"/>
                  </a:lnTo>
                  <a:cubicBezTo>
                    <a:pt x="0" y="149460"/>
                    <a:pt x="149460" y="0"/>
                    <a:pt x="333829" y="0"/>
                  </a:cubicBezTo>
                  <a:lnTo>
                    <a:pt x="1407886" y="0"/>
                  </a:lnTo>
                  <a:cubicBezTo>
                    <a:pt x="1500071" y="0"/>
                    <a:pt x="1583528" y="37365"/>
                    <a:pt x="1643939" y="97776"/>
                  </a:cubicBezTo>
                  <a:close/>
                </a:path>
              </a:pathLst>
            </a:custGeom>
            <a:solidFill>
              <a:srgbClr val="027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32349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750"/>
                                        <p:tgtEl>
                                          <p:spTgt spid="109"/>
                                        </p:tgtEl>
                                      </p:cBhvr>
                                    </p:animEffect>
                                  </p:childTnLst>
                                </p:cTn>
                              </p:par>
                              <p:par>
                                <p:cTn id="8" presetID="45" presetClass="entr" presetSubtype="0" fill="hold" grpId="0" nodeType="withEffect">
                                  <p:stCondLst>
                                    <p:cond delay="0"/>
                                  </p:stCondLst>
                                  <p:iterate type="lt">
                                    <p:tmPct val="10000"/>
                                  </p:iterate>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anim calcmode="lin" valueType="num">
                                      <p:cBhvr>
                                        <p:cTn id="11" dur="500" fill="hold"/>
                                        <p:tgtEl>
                                          <p:spTgt spid="123"/>
                                        </p:tgtEl>
                                        <p:attrNameLst>
                                          <p:attrName>ppt_w</p:attrName>
                                        </p:attrNameLst>
                                      </p:cBhvr>
                                      <p:tavLst>
                                        <p:tav tm="0" fmla="#ppt_w*sin(2.5*pi*$)">
                                          <p:val>
                                            <p:fltVal val="0"/>
                                          </p:val>
                                        </p:tav>
                                        <p:tav tm="100000">
                                          <p:val>
                                            <p:fltVal val="1"/>
                                          </p:val>
                                        </p:tav>
                                      </p:tavLst>
                                    </p:anim>
                                    <p:anim calcmode="lin" valueType="num">
                                      <p:cBhvr>
                                        <p:cTn id="12" dur="500" fill="hold"/>
                                        <p:tgtEl>
                                          <p:spTgt spid="12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sp>
        <p:nvSpPr>
          <p:cNvPr id="59" name="Oval 23"/>
          <p:cNvSpPr>
            <a:spLocks noChangeArrowheads="1"/>
          </p:cNvSpPr>
          <p:nvPr/>
        </p:nvSpPr>
        <p:spPr bwMode="auto">
          <a:xfrm>
            <a:off x="9166998" y="3259230"/>
            <a:ext cx="286634" cy="285138"/>
          </a:xfrm>
          <a:prstGeom prst="ellipse">
            <a:avLst/>
          </a:prstGeom>
          <a:solidFill>
            <a:srgbClr val="0273E1"/>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0" name="Oval 25"/>
          <p:cNvSpPr>
            <a:spLocks noChangeArrowheads="1"/>
          </p:cNvSpPr>
          <p:nvPr/>
        </p:nvSpPr>
        <p:spPr bwMode="auto">
          <a:xfrm>
            <a:off x="9719312" y="4371343"/>
            <a:ext cx="219279" cy="219279"/>
          </a:xfrm>
          <a:prstGeom prst="ellipse">
            <a:avLst/>
          </a:prstGeom>
          <a:solidFill>
            <a:srgbClr val="0273E1"/>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1" name="Oval 26"/>
          <p:cNvSpPr>
            <a:spLocks noChangeArrowheads="1"/>
          </p:cNvSpPr>
          <p:nvPr/>
        </p:nvSpPr>
        <p:spPr bwMode="auto">
          <a:xfrm>
            <a:off x="8775586" y="4480607"/>
            <a:ext cx="166144" cy="166892"/>
          </a:xfrm>
          <a:prstGeom prst="ellipse">
            <a:avLst/>
          </a:prstGeom>
          <a:solidFill>
            <a:srgbClr val="0273E1"/>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2" name="Oval 27"/>
          <p:cNvSpPr>
            <a:spLocks noChangeArrowheads="1"/>
          </p:cNvSpPr>
          <p:nvPr/>
        </p:nvSpPr>
        <p:spPr bwMode="auto">
          <a:xfrm>
            <a:off x="10211004" y="3836242"/>
            <a:ext cx="281396" cy="281396"/>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3" name="Oval 28"/>
          <p:cNvSpPr>
            <a:spLocks noChangeArrowheads="1"/>
          </p:cNvSpPr>
          <p:nvPr/>
        </p:nvSpPr>
        <p:spPr bwMode="auto">
          <a:xfrm>
            <a:off x="9676653" y="3261474"/>
            <a:ext cx="276157" cy="277654"/>
          </a:xfrm>
          <a:prstGeom prst="ellipse">
            <a:avLst/>
          </a:prstGeom>
          <a:solidFill>
            <a:srgbClr val="0273E1"/>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4" name="Oval 29"/>
          <p:cNvSpPr>
            <a:spLocks noChangeArrowheads="1"/>
          </p:cNvSpPr>
          <p:nvPr/>
        </p:nvSpPr>
        <p:spPr bwMode="auto">
          <a:xfrm>
            <a:off x="8761367" y="3401425"/>
            <a:ext cx="132466" cy="132466"/>
          </a:xfrm>
          <a:prstGeom prst="ellipse">
            <a:avLst/>
          </a:prstGeom>
          <a:solidFill>
            <a:srgbClr val="0273E1"/>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5" name="Oval 30"/>
          <p:cNvSpPr>
            <a:spLocks noChangeArrowheads="1"/>
          </p:cNvSpPr>
          <p:nvPr/>
        </p:nvSpPr>
        <p:spPr bwMode="auto">
          <a:xfrm>
            <a:off x="9377295" y="3836242"/>
            <a:ext cx="76336" cy="74839"/>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6" name="Oval 31"/>
          <p:cNvSpPr>
            <a:spLocks noChangeArrowheads="1"/>
          </p:cNvSpPr>
          <p:nvPr/>
        </p:nvSpPr>
        <p:spPr bwMode="auto">
          <a:xfrm>
            <a:off x="10711680" y="3156700"/>
            <a:ext cx="133214" cy="133214"/>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7" name="Oval 32"/>
          <p:cNvSpPr>
            <a:spLocks noChangeArrowheads="1"/>
          </p:cNvSpPr>
          <p:nvPr/>
        </p:nvSpPr>
        <p:spPr bwMode="auto">
          <a:xfrm>
            <a:off x="7828871" y="3063151"/>
            <a:ext cx="223021" cy="220776"/>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8" name="Oval 33"/>
          <p:cNvSpPr>
            <a:spLocks noChangeArrowheads="1"/>
          </p:cNvSpPr>
          <p:nvPr/>
        </p:nvSpPr>
        <p:spPr bwMode="auto">
          <a:xfrm>
            <a:off x="8166395" y="3804811"/>
            <a:ext cx="324054" cy="325551"/>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9" name="Oval 34"/>
          <p:cNvSpPr>
            <a:spLocks noChangeArrowheads="1"/>
          </p:cNvSpPr>
          <p:nvPr/>
        </p:nvSpPr>
        <p:spPr bwMode="auto">
          <a:xfrm>
            <a:off x="10371910" y="4450672"/>
            <a:ext cx="139949" cy="139949"/>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70" name="Oval 35"/>
          <p:cNvSpPr>
            <a:spLocks noChangeArrowheads="1"/>
          </p:cNvSpPr>
          <p:nvPr/>
        </p:nvSpPr>
        <p:spPr bwMode="auto">
          <a:xfrm>
            <a:off x="8179117" y="4429716"/>
            <a:ext cx="180364" cy="180364"/>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grpSp>
        <p:nvGrpSpPr>
          <p:cNvPr id="71" name="Group 46"/>
          <p:cNvGrpSpPr/>
          <p:nvPr/>
        </p:nvGrpSpPr>
        <p:grpSpPr>
          <a:xfrm>
            <a:off x="8536849" y="4912431"/>
            <a:ext cx="3655151" cy="660083"/>
            <a:chOff x="7992941" y="5450146"/>
            <a:chExt cx="4199059" cy="758307"/>
          </a:xfrm>
        </p:grpSpPr>
        <p:sp>
          <p:nvSpPr>
            <p:cNvPr id="72" name="Freeform 36"/>
            <p:cNvSpPr>
              <a:spLocks/>
            </p:cNvSpPr>
            <p:nvPr/>
          </p:nvSpPr>
          <p:spPr bwMode="auto">
            <a:xfrm>
              <a:off x="7992941" y="5506890"/>
              <a:ext cx="1561321" cy="701563"/>
            </a:xfrm>
            <a:custGeom>
              <a:avLst/>
              <a:gdLst>
                <a:gd name="T0" fmla="*/ 662 w 768"/>
                <a:gd name="T1" fmla="*/ 5 h 345"/>
                <a:gd name="T2" fmla="*/ 497 w 768"/>
                <a:gd name="T3" fmla="*/ 64 h 345"/>
                <a:gd name="T4" fmla="*/ 330 w 768"/>
                <a:gd name="T5" fmla="*/ 81 h 345"/>
                <a:gd name="T6" fmla="*/ 262 w 768"/>
                <a:gd name="T7" fmla="*/ 144 h 345"/>
                <a:gd name="T8" fmla="*/ 306 w 768"/>
                <a:gd name="T9" fmla="*/ 171 h 345"/>
                <a:gd name="T10" fmla="*/ 415 w 768"/>
                <a:gd name="T11" fmla="*/ 176 h 345"/>
                <a:gd name="T12" fmla="*/ 354 w 768"/>
                <a:gd name="T13" fmla="*/ 200 h 345"/>
                <a:gd name="T14" fmla="*/ 100 w 768"/>
                <a:gd name="T15" fmla="*/ 176 h 345"/>
                <a:gd name="T16" fmla="*/ 3 w 768"/>
                <a:gd name="T17" fmla="*/ 235 h 345"/>
                <a:gd name="T18" fmla="*/ 14 w 768"/>
                <a:gd name="T19" fmla="*/ 249 h 345"/>
                <a:gd name="T20" fmla="*/ 43 w 768"/>
                <a:gd name="T21" fmla="*/ 253 h 345"/>
                <a:gd name="T22" fmla="*/ 23 w 768"/>
                <a:gd name="T23" fmla="*/ 296 h 345"/>
                <a:gd name="T24" fmla="*/ 34 w 768"/>
                <a:gd name="T25" fmla="*/ 302 h 345"/>
                <a:gd name="T26" fmla="*/ 328 w 768"/>
                <a:gd name="T27" fmla="*/ 316 h 345"/>
                <a:gd name="T28" fmla="*/ 420 w 768"/>
                <a:gd name="T29" fmla="*/ 339 h 345"/>
                <a:gd name="T30" fmla="*/ 527 w 768"/>
                <a:gd name="T31" fmla="*/ 332 h 345"/>
                <a:gd name="T32" fmla="*/ 768 w 768"/>
                <a:gd name="T33" fmla="*/ 305 h 345"/>
                <a:gd name="T34" fmla="*/ 768 w 768"/>
                <a:gd name="T35" fmla="*/ 25 h 345"/>
                <a:gd name="T36" fmla="*/ 662 w 768"/>
                <a:gd name="T37" fmla="*/ 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345">
                  <a:moveTo>
                    <a:pt x="662" y="5"/>
                  </a:moveTo>
                  <a:cubicBezTo>
                    <a:pt x="577" y="11"/>
                    <a:pt x="522" y="53"/>
                    <a:pt x="497" y="64"/>
                  </a:cubicBezTo>
                  <a:cubicBezTo>
                    <a:pt x="471" y="75"/>
                    <a:pt x="416" y="80"/>
                    <a:pt x="330" y="81"/>
                  </a:cubicBezTo>
                  <a:cubicBezTo>
                    <a:pt x="243" y="83"/>
                    <a:pt x="262" y="144"/>
                    <a:pt x="262" y="144"/>
                  </a:cubicBezTo>
                  <a:cubicBezTo>
                    <a:pt x="276" y="170"/>
                    <a:pt x="306" y="171"/>
                    <a:pt x="306" y="171"/>
                  </a:cubicBezTo>
                  <a:cubicBezTo>
                    <a:pt x="415" y="176"/>
                    <a:pt x="415" y="176"/>
                    <a:pt x="415" y="176"/>
                  </a:cubicBezTo>
                  <a:cubicBezTo>
                    <a:pt x="354" y="200"/>
                    <a:pt x="354" y="200"/>
                    <a:pt x="354" y="200"/>
                  </a:cubicBezTo>
                  <a:cubicBezTo>
                    <a:pt x="354" y="200"/>
                    <a:pt x="181" y="181"/>
                    <a:pt x="100" y="176"/>
                  </a:cubicBezTo>
                  <a:cubicBezTo>
                    <a:pt x="39" y="172"/>
                    <a:pt x="12" y="214"/>
                    <a:pt x="3" y="235"/>
                  </a:cubicBezTo>
                  <a:cubicBezTo>
                    <a:pt x="3" y="235"/>
                    <a:pt x="0" y="247"/>
                    <a:pt x="14" y="249"/>
                  </a:cubicBezTo>
                  <a:cubicBezTo>
                    <a:pt x="43" y="253"/>
                    <a:pt x="43" y="253"/>
                    <a:pt x="43" y="253"/>
                  </a:cubicBezTo>
                  <a:cubicBezTo>
                    <a:pt x="19" y="267"/>
                    <a:pt x="20" y="286"/>
                    <a:pt x="23" y="296"/>
                  </a:cubicBezTo>
                  <a:cubicBezTo>
                    <a:pt x="23" y="296"/>
                    <a:pt x="27" y="302"/>
                    <a:pt x="34" y="302"/>
                  </a:cubicBezTo>
                  <a:cubicBezTo>
                    <a:pt x="88" y="301"/>
                    <a:pt x="288" y="312"/>
                    <a:pt x="328" y="316"/>
                  </a:cubicBezTo>
                  <a:cubicBezTo>
                    <a:pt x="371" y="320"/>
                    <a:pt x="384" y="334"/>
                    <a:pt x="420" y="339"/>
                  </a:cubicBezTo>
                  <a:cubicBezTo>
                    <a:pt x="462" y="345"/>
                    <a:pt x="457" y="340"/>
                    <a:pt x="527" y="332"/>
                  </a:cubicBezTo>
                  <a:cubicBezTo>
                    <a:pt x="597" y="324"/>
                    <a:pt x="768" y="305"/>
                    <a:pt x="768" y="305"/>
                  </a:cubicBezTo>
                  <a:cubicBezTo>
                    <a:pt x="768" y="25"/>
                    <a:pt x="768" y="25"/>
                    <a:pt x="768" y="25"/>
                  </a:cubicBezTo>
                  <a:cubicBezTo>
                    <a:pt x="768" y="25"/>
                    <a:pt x="746" y="0"/>
                    <a:pt x="662" y="5"/>
                  </a:cubicBezTo>
                  <a:close/>
                </a:path>
              </a:pathLst>
            </a:custGeom>
            <a:solidFill>
              <a:srgbClr val="EFC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3" name="Freeform 37"/>
            <p:cNvSpPr>
              <a:spLocks/>
            </p:cNvSpPr>
            <p:nvPr/>
          </p:nvSpPr>
          <p:spPr bwMode="auto">
            <a:xfrm>
              <a:off x="8039368" y="6109581"/>
              <a:ext cx="107470" cy="13756"/>
            </a:xfrm>
            <a:custGeom>
              <a:avLst/>
              <a:gdLst>
                <a:gd name="T0" fmla="*/ 0 w 53"/>
                <a:gd name="T1" fmla="*/ 0 h 7"/>
                <a:gd name="T2" fmla="*/ 45 w 53"/>
                <a:gd name="T3" fmla="*/ 0 h 7"/>
                <a:gd name="T4" fmla="*/ 52 w 53"/>
                <a:gd name="T5" fmla="*/ 7 h 7"/>
                <a:gd name="T6" fmla="*/ 11 w 53"/>
                <a:gd name="T7" fmla="*/ 6 h 7"/>
                <a:gd name="T8" fmla="*/ 0 w 53"/>
                <a:gd name="T9" fmla="*/ 0 h 7"/>
              </a:gdLst>
              <a:ahLst/>
              <a:cxnLst>
                <a:cxn ang="0">
                  <a:pos x="T0" y="T1"/>
                </a:cxn>
                <a:cxn ang="0">
                  <a:pos x="T2" y="T3"/>
                </a:cxn>
                <a:cxn ang="0">
                  <a:pos x="T4" y="T5"/>
                </a:cxn>
                <a:cxn ang="0">
                  <a:pos x="T6" y="T7"/>
                </a:cxn>
                <a:cxn ang="0">
                  <a:pos x="T8" y="T9"/>
                </a:cxn>
              </a:cxnLst>
              <a:rect l="0" t="0" r="r" b="b"/>
              <a:pathLst>
                <a:path w="53" h="7">
                  <a:moveTo>
                    <a:pt x="0" y="0"/>
                  </a:moveTo>
                  <a:cubicBezTo>
                    <a:pt x="45" y="0"/>
                    <a:pt x="45" y="0"/>
                    <a:pt x="45" y="0"/>
                  </a:cubicBezTo>
                  <a:cubicBezTo>
                    <a:pt x="45" y="0"/>
                    <a:pt x="53" y="3"/>
                    <a:pt x="52" y="7"/>
                  </a:cubicBezTo>
                  <a:cubicBezTo>
                    <a:pt x="11" y="6"/>
                    <a:pt x="11" y="6"/>
                    <a:pt x="11" y="6"/>
                  </a:cubicBezTo>
                  <a:cubicBezTo>
                    <a:pt x="11" y="6"/>
                    <a:pt x="5" y="7"/>
                    <a:pt x="0" y="0"/>
                  </a:cubicBezTo>
                  <a:close/>
                </a:path>
              </a:pathLst>
            </a:custGeom>
            <a:solidFill>
              <a:srgbClr val="F5E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4" name="Freeform 38"/>
            <p:cNvSpPr>
              <a:spLocks/>
            </p:cNvSpPr>
            <p:nvPr/>
          </p:nvSpPr>
          <p:spPr bwMode="auto">
            <a:xfrm>
              <a:off x="8000679" y="5999532"/>
              <a:ext cx="101451" cy="26653"/>
            </a:xfrm>
            <a:custGeom>
              <a:avLst/>
              <a:gdLst>
                <a:gd name="T0" fmla="*/ 0 w 50"/>
                <a:gd name="T1" fmla="*/ 0 h 13"/>
                <a:gd name="T2" fmla="*/ 45 w 50"/>
                <a:gd name="T3" fmla="*/ 0 h 13"/>
                <a:gd name="T4" fmla="*/ 49 w 50"/>
                <a:gd name="T5" fmla="*/ 13 h 13"/>
                <a:gd name="T6" fmla="*/ 13 w 50"/>
                <a:gd name="T7" fmla="*/ 7 h 13"/>
                <a:gd name="T8" fmla="*/ 0 w 50"/>
                <a:gd name="T9" fmla="*/ 0 h 13"/>
              </a:gdLst>
              <a:ahLst/>
              <a:cxnLst>
                <a:cxn ang="0">
                  <a:pos x="T0" y="T1"/>
                </a:cxn>
                <a:cxn ang="0">
                  <a:pos x="T2" y="T3"/>
                </a:cxn>
                <a:cxn ang="0">
                  <a:pos x="T4" y="T5"/>
                </a:cxn>
                <a:cxn ang="0">
                  <a:pos x="T6" y="T7"/>
                </a:cxn>
                <a:cxn ang="0">
                  <a:pos x="T8" y="T9"/>
                </a:cxn>
              </a:cxnLst>
              <a:rect l="0" t="0" r="r" b="b"/>
              <a:pathLst>
                <a:path w="50" h="13">
                  <a:moveTo>
                    <a:pt x="0" y="0"/>
                  </a:moveTo>
                  <a:cubicBezTo>
                    <a:pt x="45" y="0"/>
                    <a:pt x="45" y="0"/>
                    <a:pt x="45" y="0"/>
                  </a:cubicBezTo>
                  <a:cubicBezTo>
                    <a:pt x="45" y="0"/>
                    <a:pt x="50" y="9"/>
                    <a:pt x="49" y="13"/>
                  </a:cubicBezTo>
                  <a:cubicBezTo>
                    <a:pt x="13" y="7"/>
                    <a:pt x="13" y="7"/>
                    <a:pt x="13" y="7"/>
                  </a:cubicBezTo>
                  <a:cubicBezTo>
                    <a:pt x="13" y="7"/>
                    <a:pt x="6" y="8"/>
                    <a:pt x="0" y="0"/>
                  </a:cubicBezTo>
                  <a:close/>
                </a:path>
              </a:pathLst>
            </a:custGeom>
            <a:solidFill>
              <a:srgbClr val="F5E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5" name="Freeform 39"/>
            <p:cNvSpPr>
              <a:spLocks/>
            </p:cNvSpPr>
            <p:nvPr/>
          </p:nvSpPr>
          <p:spPr bwMode="auto">
            <a:xfrm>
              <a:off x="8060002" y="6021885"/>
              <a:ext cx="723916" cy="52445"/>
            </a:xfrm>
            <a:custGeom>
              <a:avLst/>
              <a:gdLst>
                <a:gd name="T0" fmla="*/ 10 w 356"/>
                <a:gd name="T1" fmla="*/ 0 h 26"/>
                <a:gd name="T2" fmla="*/ 356 w 356"/>
                <a:gd name="T3" fmla="*/ 26 h 26"/>
                <a:gd name="T4" fmla="*/ 0 w 356"/>
                <a:gd name="T5" fmla="*/ 8 h 26"/>
                <a:gd name="T6" fmla="*/ 10 w 356"/>
                <a:gd name="T7" fmla="*/ 0 h 26"/>
              </a:gdLst>
              <a:ahLst/>
              <a:cxnLst>
                <a:cxn ang="0">
                  <a:pos x="T0" y="T1"/>
                </a:cxn>
                <a:cxn ang="0">
                  <a:pos x="T2" y="T3"/>
                </a:cxn>
                <a:cxn ang="0">
                  <a:pos x="T4" y="T5"/>
                </a:cxn>
                <a:cxn ang="0">
                  <a:pos x="T6" y="T7"/>
                </a:cxn>
              </a:cxnLst>
              <a:rect l="0" t="0" r="r" b="b"/>
              <a:pathLst>
                <a:path w="356" h="26">
                  <a:moveTo>
                    <a:pt x="10" y="0"/>
                  </a:moveTo>
                  <a:cubicBezTo>
                    <a:pt x="356" y="26"/>
                    <a:pt x="356" y="26"/>
                    <a:pt x="356" y="26"/>
                  </a:cubicBezTo>
                  <a:cubicBezTo>
                    <a:pt x="0" y="8"/>
                    <a:pt x="0" y="8"/>
                    <a:pt x="0" y="8"/>
                  </a:cubicBezTo>
                  <a:cubicBezTo>
                    <a:pt x="0" y="8"/>
                    <a:pt x="1" y="5"/>
                    <a:pt x="10" y="0"/>
                  </a:cubicBezTo>
                  <a:close/>
                </a:path>
              </a:pathLst>
            </a:custGeom>
            <a:solidFill>
              <a:srgbClr val="E2B6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6" name="Freeform 40"/>
            <p:cNvSpPr>
              <a:spLocks/>
            </p:cNvSpPr>
            <p:nvPr/>
          </p:nvSpPr>
          <p:spPr bwMode="auto">
            <a:xfrm>
              <a:off x="8480424" y="5682281"/>
              <a:ext cx="187427" cy="160775"/>
            </a:xfrm>
            <a:custGeom>
              <a:avLst/>
              <a:gdLst>
                <a:gd name="T0" fmla="*/ 92 w 92"/>
                <a:gd name="T1" fmla="*/ 9 h 79"/>
                <a:gd name="T2" fmla="*/ 88 w 92"/>
                <a:gd name="T3" fmla="*/ 79 h 79"/>
                <a:gd name="T4" fmla="*/ 50 w 92"/>
                <a:gd name="T5" fmla="*/ 76 h 79"/>
                <a:gd name="T6" fmla="*/ 50 w 92"/>
                <a:gd name="T7" fmla="*/ 9 h 79"/>
                <a:gd name="T8" fmla="*/ 90 w 92"/>
                <a:gd name="T9" fmla="*/ 2 h 79"/>
                <a:gd name="T10" fmla="*/ 92 w 92"/>
                <a:gd name="T11" fmla="*/ 9 h 79"/>
              </a:gdLst>
              <a:ahLst/>
              <a:cxnLst>
                <a:cxn ang="0">
                  <a:pos x="T0" y="T1"/>
                </a:cxn>
                <a:cxn ang="0">
                  <a:pos x="T2" y="T3"/>
                </a:cxn>
                <a:cxn ang="0">
                  <a:pos x="T4" y="T5"/>
                </a:cxn>
                <a:cxn ang="0">
                  <a:pos x="T6" y="T7"/>
                </a:cxn>
                <a:cxn ang="0">
                  <a:pos x="T8" y="T9"/>
                </a:cxn>
                <a:cxn ang="0">
                  <a:pos x="T10" y="T11"/>
                </a:cxn>
              </a:cxnLst>
              <a:rect l="0" t="0" r="r" b="b"/>
              <a:pathLst>
                <a:path w="92" h="79">
                  <a:moveTo>
                    <a:pt x="92" y="9"/>
                  </a:moveTo>
                  <a:cubicBezTo>
                    <a:pt x="88" y="79"/>
                    <a:pt x="88" y="79"/>
                    <a:pt x="88" y="79"/>
                  </a:cubicBezTo>
                  <a:cubicBezTo>
                    <a:pt x="50" y="76"/>
                    <a:pt x="50" y="76"/>
                    <a:pt x="50" y="76"/>
                  </a:cubicBezTo>
                  <a:cubicBezTo>
                    <a:pt x="50" y="76"/>
                    <a:pt x="0" y="45"/>
                    <a:pt x="50" y="9"/>
                  </a:cubicBezTo>
                  <a:cubicBezTo>
                    <a:pt x="50" y="9"/>
                    <a:pt x="88" y="0"/>
                    <a:pt x="90" y="2"/>
                  </a:cubicBezTo>
                  <a:cubicBezTo>
                    <a:pt x="92" y="5"/>
                    <a:pt x="92" y="9"/>
                    <a:pt x="92" y="9"/>
                  </a:cubicBezTo>
                  <a:close/>
                </a:path>
              </a:pathLst>
            </a:custGeom>
            <a:solidFill>
              <a:srgbClr val="FBE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7" name="Rectangle 41"/>
            <p:cNvSpPr>
              <a:spLocks noChangeArrowheads="1"/>
            </p:cNvSpPr>
            <p:nvPr/>
          </p:nvSpPr>
          <p:spPr bwMode="auto">
            <a:xfrm>
              <a:off x="9524170" y="5476799"/>
              <a:ext cx="103171" cy="6955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8" name="Rectangle 42"/>
            <p:cNvSpPr>
              <a:spLocks noChangeArrowheads="1"/>
            </p:cNvSpPr>
            <p:nvPr/>
          </p:nvSpPr>
          <p:spPr bwMode="auto">
            <a:xfrm>
              <a:off x="9627341" y="5450146"/>
              <a:ext cx="2564659" cy="748850"/>
            </a:xfrm>
            <a:prstGeom prst="rect">
              <a:avLst/>
            </a:prstGeom>
            <a:solidFill>
              <a:srgbClr val="5F6F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79" name="组合 78"/>
          <p:cNvGrpSpPr/>
          <p:nvPr/>
        </p:nvGrpSpPr>
        <p:grpSpPr>
          <a:xfrm>
            <a:off x="9140054" y="4344401"/>
            <a:ext cx="439307" cy="439307"/>
            <a:chOff x="9140054" y="4685528"/>
            <a:chExt cx="439307" cy="439307"/>
          </a:xfrm>
        </p:grpSpPr>
        <p:sp>
          <p:nvSpPr>
            <p:cNvPr id="80" name="Oval 19"/>
            <p:cNvSpPr>
              <a:spLocks noChangeArrowheads="1"/>
            </p:cNvSpPr>
            <p:nvPr/>
          </p:nvSpPr>
          <p:spPr bwMode="auto">
            <a:xfrm>
              <a:off x="9140054" y="4685528"/>
              <a:ext cx="439307" cy="439307"/>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81" name="AutoShape 19"/>
            <p:cNvSpPr>
              <a:spLocks noChangeAspect="1"/>
            </p:cNvSpPr>
            <p:nvPr/>
          </p:nvSpPr>
          <p:spPr bwMode="auto">
            <a:xfrm>
              <a:off x="9250755" y="4799170"/>
              <a:ext cx="229348" cy="229408"/>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solidFill>
            <a:ln>
              <a:noFill/>
            </a:ln>
            <a:effectLst/>
            <a:extLst/>
          </p:spPr>
          <p:txBody>
            <a:bodyPr lIns="38092" tIns="38092" rIns="38092" bIns="38092" anchor="ctr"/>
            <a:lstStyle/>
            <a:p>
              <a:pPr defTabSz="342838">
                <a:defRPr/>
              </a:pPr>
              <a:endParaRPr lang="es-ES" sz="2700" dirty="0">
                <a:solidFill>
                  <a:prstClr val="white"/>
                </a:solidFill>
                <a:effectLst>
                  <a:outerShdw blurRad="38100" dist="38100" dir="2700000" algn="tl">
                    <a:srgbClr val="000000"/>
                  </a:outerShdw>
                </a:effectLst>
                <a:latin typeface="Lato Regular"/>
                <a:cs typeface="Lato Regular"/>
                <a:sym typeface="Gill Sans" charset="0"/>
              </a:endParaRPr>
            </a:p>
          </p:txBody>
        </p:sp>
      </p:grpSp>
      <p:grpSp>
        <p:nvGrpSpPr>
          <p:cNvPr id="82" name="组合 81"/>
          <p:cNvGrpSpPr/>
          <p:nvPr/>
        </p:nvGrpSpPr>
        <p:grpSpPr>
          <a:xfrm>
            <a:off x="9600689" y="3698537"/>
            <a:ext cx="538095" cy="538095"/>
            <a:chOff x="9600689" y="4039664"/>
            <a:chExt cx="538095" cy="538095"/>
          </a:xfrm>
        </p:grpSpPr>
        <p:sp>
          <p:nvSpPr>
            <p:cNvPr id="83" name="Oval 22"/>
            <p:cNvSpPr>
              <a:spLocks noChangeArrowheads="1"/>
            </p:cNvSpPr>
            <p:nvPr/>
          </p:nvSpPr>
          <p:spPr bwMode="auto">
            <a:xfrm>
              <a:off x="9600689" y="4039664"/>
              <a:ext cx="538095" cy="538095"/>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84" name="Freeform 290"/>
            <p:cNvSpPr>
              <a:spLocks noChangeAspect="1" noChangeArrowheads="1"/>
            </p:cNvSpPr>
            <p:nvPr/>
          </p:nvSpPr>
          <p:spPr bwMode="auto">
            <a:xfrm>
              <a:off x="9692740" y="4202614"/>
              <a:ext cx="353994" cy="274180"/>
            </a:xfrm>
            <a:custGeom>
              <a:avLst/>
              <a:gdLst>
                <a:gd name="T0" fmla="*/ 995 w 996"/>
                <a:gd name="T1" fmla="*/ 409 h 770"/>
                <a:gd name="T2" fmla="*/ 836 w 996"/>
                <a:gd name="T3" fmla="*/ 409 h 770"/>
                <a:gd name="T4" fmla="*/ 543 w 996"/>
                <a:gd name="T5" fmla="*/ 192 h 770"/>
                <a:gd name="T6" fmla="*/ 384 w 996"/>
                <a:gd name="T7" fmla="*/ 275 h 770"/>
                <a:gd name="T8" fmla="*/ 360 w 996"/>
                <a:gd name="T9" fmla="*/ 158 h 770"/>
                <a:gd name="T10" fmla="*/ 702 w 996"/>
                <a:gd name="T11" fmla="*/ 33 h 770"/>
                <a:gd name="T12" fmla="*/ 836 w 996"/>
                <a:gd name="T13" fmla="*/ 133 h 770"/>
                <a:gd name="T14" fmla="*/ 334 w 996"/>
                <a:gd name="T15" fmla="*/ 626 h 770"/>
                <a:gd name="T16" fmla="*/ 276 w 996"/>
                <a:gd name="T17" fmla="*/ 551 h 770"/>
                <a:gd name="T18" fmla="*/ 209 w 996"/>
                <a:gd name="T19" fmla="*/ 484 h 770"/>
                <a:gd name="T20" fmla="*/ 109 w 996"/>
                <a:gd name="T21" fmla="*/ 434 h 770"/>
                <a:gd name="T22" fmla="*/ 159 w 996"/>
                <a:gd name="T23" fmla="*/ 535 h 770"/>
                <a:gd name="T24" fmla="*/ 226 w 996"/>
                <a:gd name="T25" fmla="*/ 602 h 770"/>
                <a:gd name="T26" fmla="*/ 293 w 996"/>
                <a:gd name="T27" fmla="*/ 668 h 770"/>
                <a:gd name="T28" fmla="*/ 393 w 996"/>
                <a:gd name="T29" fmla="*/ 727 h 770"/>
                <a:gd name="T30" fmla="*/ 334 w 996"/>
                <a:gd name="T31" fmla="*/ 626 h 770"/>
                <a:gd name="T32" fmla="*/ 594 w 996"/>
                <a:gd name="T33" fmla="*/ 267 h 770"/>
                <a:gd name="T34" fmla="*/ 443 w 996"/>
                <a:gd name="T35" fmla="*/ 301 h 770"/>
                <a:gd name="T36" fmla="*/ 284 w 996"/>
                <a:gd name="T37" fmla="*/ 217 h 770"/>
                <a:gd name="T38" fmla="*/ 460 w 996"/>
                <a:gd name="T39" fmla="*/ 50 h 770"/>
                <a:gd name="T40" fmla="*/ 184 w 996"/>
                <a:gd name="T41" fmla="*/ 100 h 770"/>
                <a:gd name="T42" fmla="*/ 0 w 996"/>
                <a:gd name="T43" fmla="*/ 66 h 770"/>
                <a:gd name="T44" fmla="*/ 50 w 996"/>
                <a:gd name="T45" fmla="*/ 443 h 770"/>
                <a:gd name="T46" fmla="*/ 234 w 996"/>
                <a:gd name="T47" fmla="*/ 392 h 770"/>
                <a:gd name="T48" fmla="*/ 293 w 996"/>
                <a:gd name="T49" fmla="*/ 468 h 770"/>
                <a:gd name="T50" fmla="*/ 360 w 996"/>
                <a:gd name="T51" fmla="*/ 535 h 770"/>
                <a:gd name="T52" fmla="*/ 426 w 996"/>
                <a:gd name="T53" fmla="*/ 610 h 770"/>
                <a:gd name="T54" fmla="*/ 477 w 996"/>
                <a:gd name="T55" fmla="*/ 727 h 770"/>
                <a:gd name="T56" fmla="*/ 543 w 996"/>
                <a:gd name="T57" fmla="*/ 660 h 770"/>
                <a:gd name="T58" fmla="*/ 485 w 996"/>
                <a:gd name="T59" fmla="*/ 585 h 770"/>
                <a:gd name="T60" fmla="*/ 569 w 996"/>
                <a:gd name="T61" fmla="*/ 668 h 770"/>
                <a:gd name="T62" fmla="*/ 627 w 996"/>
                <a:gd name="T63" fmla="*/ 602 h 770"/>
                <a:gd name="T64" fmla="*/ 652 w 996"/>
                <a:gd name="T65" fmla="*/ 610 h 770"/>
                <a:gd name="T66" fmla="*/ 719 w 996"/>
                <a:gd name="T67" fmla="*/ 543 h 770"/>
                <a:gd name="T68" fmla="*/ 727 w 996"/>
                <a:gd name="T69" fmla="*/ 526 h 770"/>
                <a:gd name="T70" fmla="*/ 786 w 996"/>
                <a:gd name="T71" fmla="*/ 535 h 770"/>
                <a:gd name="T72" fmla="*/ 786 w 996"/>
                <a:gd name="T73" fmla="*/ 46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770">
                  <a:moveTo>
                    <a:pt x="995" y="100"/>
                  </a:moveTo>
                  <a:cubicBezTo>
                    <a:pt x="995" y="409"/>
                    <a:pt x="995" y="409"/>
                    <a:pt x="995" y="409"/>
                  </a:cubicBezTo>
                  <a:cubicBezTo>
                    <a:pt x="995" y="409"/>
                    <a:pt x="928" y="426"/>
                    <a:pt x="920" y="426"/>
                  </a:cubicBezTo>
                  <a:cubicBezTo>
                    <a:pt x="903" y="426"/>
                    <a:pt x="861" y="443"/>
                    <a:pt x="836" y="409"/>
                  </a:cubicBezTo>
                  <a:cubicBezTo>
                    <a:pt x="786" y="367"/>
                    <a:pt x="619" y="192"/>
                    <a:pt x="619" y="192"/>
                  </a:cubicBezTo>
                  <a:cubicBezTo>
                    <a:pt x="619" y="192"/>
                    <a:pt x="594" y="167"/>
                    <a:pt x="543" y="192"/>
                  </a:cubicBezTo>
                  <a:cubicBezTo>
                    <a:pt x="502" y="217"/>
                    <a:pt x="443" y="250"/>
                    <a:pt x="418" y="259"/>
                  </a:cubicBezTo>
                  <a:cubicBezTo>
                    <a:pt x="410" y="267"/>
                    <a:pt x="393" y="275"/>
                    <a:pt x="384" y="275"/>
                  </a:cubicBezTo>
                  <a:cubicBezTo>
                    <a:pt x="351" y="275"/>
                    <a:pt x="326" y="242"/>
                    <a:pt x="326" y="209"/>
                  </a:cubicBezTo>
                  <a:cubicBezTo>
                    <a:pt x="326" y="183"/>
                    <a:pt x="343" y="167"/>
                    <a:pt x="360" y="158"/>
                  </a:cubicBezTo>
                  <a:cubicBezTo>
                    <a:pt x="426" y="116"/>
                    <a:pt x="552" y="50"/>
                    <a:pt x="602" y="16"/>
                  </a:cubicBezTo>
                  <a:cubicBezTo>
                    <a:pt x="635" y="0"/>
                    <a:pt x="652" y="0"/>
                    <a:pt x="702" y="33"/>
                  </a:cubicBezTo>
                  <a:cubicBezTo>
                    <a:pt x="752" y="83"/>
                    <a:pt x="803" y="125"/>
                    <a:pt x="803" y="125"/>
                  </a:cubicBezTo>
                  <a:cubicBezTo>
                    <a:pt x="803" y="125"/>
                    <a:pt x="819" y="133"/>
                    <a:pt x="836" y="133"/>
                  </a:cubicBezTo>
                  <a:cubicBezTo>
                    <a:pt x="878" y="125"/>
                    <a:pt x="995" y="100"/>
                    <a:pt x="995" y="100"/>
                  </a:cubicBezTo>
                  <a:close/>
                  <a:moveTo>
                    <a:pt x="334" y="626"/>
                  </a:moveTo>
                  <a:cubicBezTo>
                    <a:pt x="343" y="610"/>
                    <a:pt x="343" y="585"/>
                    <a:pt x="326" y="568"/>
                  </a:cubicBezTo>
                  <a:cubicBezTo>
                    <a:pt x="309" y="551"/>
                    <a:pt x="293" y="551"/>
                    <a:pt x="276" y="551"/>
                  </a:cubicBezTo>
                  <a:cubicBezTo>
                    <a:pt x="276" y="535"/>
                    <a:pt x="276" y="510"/>
                    <a:pt x="259" y="501"/>
                  </a:cubicBezTo>
                  <a:cubicBezTo>
                    <a:pt x="251" y="484"/>
                    <a:pt x="226" y="476"/>
                    <a:pt x="209" y="484"/>
                  </a:cubicBezTo>
                  <a:cubicBezTo>
                    <a:pt x="217" y="468"/>
                    <a:pt x="209" y="443"/>
                    <a:pt x="201" y="426"/>
                  </a:cubicBezTo>
                  <a:cubicBezTo>
                    <a:pt x="176" y="401"/>
                    <a:pt x="134" y="409"/>
                    <a:pt x="109" y="434"/>
                  </a:cubicBezTo>
                  <a:cubicBezTo>
                    <a:pt x="92" y="451"/>
                    <a:pt x="75" y="501"/>
                    <a:pt x="92" y="526"/>
                  </a:cubicBezTo>
                  <a:cubicBezTo>
                    <a:pt x="117" y="551"/>
                    <a:pt x="142" y="535"/>
                    <a:pt x="159" y="535"/>
                  </a:cubicBezTo>
                  <a:cubicBezTo>
                    <a:pt x="159" y="551"/>
                    <a:pt x="142" y="568"/>
                    <a:pt x="159" y="593"/>
                  </a:cubicBezTo>
                  <a:cubicBezTo>
                    <a:pt x="176" y="618"/>
                    <a:pt x="209" y="602"/>
                    <a:pt x="226" y="602"/>
                  </a:cubicBezTo>
                  <a:cubicBezTo>
                    <a:pt x="217" y="618"/>
                    <a:pt x="201" y="643"/>
                    <a:pt x="226" y="668"/>
                  </a:cubicBezTo>
                  <a:cubicBezTo>
                    <a:pt x="242" y="685"/>
                    <a:pt x="276" y="677"/>
                    <a:pt x="293" y="668"/>
                  </a:cubicBezTo>
                  <a:cubicBezTo>
                    <a:pt x="284" y="693"/>
                    <a:pt x="268" y="710"/>
                    <a:pt x="293" y="744"/>
                  </a:cubicBezTo>
                  <a:cubicBezTo>
                    <a:pt x="318" y="769"/>
                    <a:pt x="368" y="752"/>
                    <a:pt x="393" y="727"/>
                  </a:cubicBezTo>
                  <a:cubicBezTo>
                    <a:pt x="418" y="702"/>
                    <a:pt x="418" y="668"/>
                    <a:pt x="393" y="643"/>
                  </a:cubicBezTo>
                  <a:cubicBezTo>
                    <a:pt x="376" y="626"/>
                    <a:pt x="360" y="626"/>
                    <a:pt x="334" y="626"/>
                  </a:cubicBezTo>
                  <a:close/>
                  <a:moveTo>
                    <a:pt x="786" y="468"/>
                  </a:moveTo>
                  <a:cubicBezTo>
                    <a:pt x="610" y="284"/>
                    <a:pt x="694" y="367"/>
                    <a:pt x="594" y="267"/>
                  </a:cubicBezTo>
                  <a:cubicBezTo>
                    <a:pt x="594" y="267"/>
                    <a:pt x="569" y="234"/>
                    <a:pt x="527" y="259"/>
                  </a:cubicBezTo>
                  <a:cubicBezTo>
                    <a:pt x="502" y="267"/>
                    <a:pt x="468" y="284"/>
                    <a:pt x="443" y="301"/>
                  </a:cubicBezTo>
                  <a:cubicBezTo>
                    <a:pt x="418" y="309"/>
                    <a:pt x="393" y="317"/>
                    <a:pt x="384" y="317"/>
                  </a:cubicBezTo>
                  <a:cubicBezTo>
                    <a:pt x="326" y="317"/>
                    <a:pt x="284" y="267"/>
                    <a:pt x="284" y="217"/>
                  </a:cubicBezTo>
                  <a:cubicBezTo>
                    <a:pt x="284" y="175"/>
                    <a:pt x="301" y="142"/>
                    <a:pt x="334" y="125"/>
                  </a:cubicBezTo>
                  <a:cubicBezTo>
                    <a:pt x="368" y="100"/>
                    <a:pt x="460" y="50"/>
                    <a:pt x="460" y="50"/>
                  </a:cubicBezTo>
                  <a:cubicBezTo>
                    <a:pt x="460" y="50"/>
                    <a:pt x="435" y="8"/>
                    <a:pt x="376" y="8"/>
                  </a:cubicBezTo>
                  <a:cubicBezTo>
                    <a:pt x="309" y="8"/>
                    <a:pt x="184" y="100"/>
                    <a:pt x="184" y="100"/>
                  </a:cubicBezTo>
                  <a:cubicBezTo>
                    <a:pt x="184" y="100"/>
                    <a:pt x="150" y="116"/>
                    <a:pt x="100" y="100"/>
                  </a:cubicBezTo>
                  <a:cubicBezTo>
                    <a:pt x="0" y="66"/>
                    <a:pt x="0" y="66"/>
                    <a:pt x="0" y="66"/>
                  </a:cubicBezTo>
                  <a:cubicBezTo>
                    <a:pt x="0" y="426"/>
                    <a:pt x="0" y="426"/>
                    <a:pt x="0" y="426"/>
                  </a:cubicBezTo>
                  <a:cubicBezTo>
                    <a:pt x="0" y="426"/>
                    <a:pt x="25" y="434"/>
                    <a:pt x="50" y="443"/>
                  </a:cubicBezTo>
                  <a:cubicBezTo>
                    <a:pt x="59" y="426"/>
                    <a:pt x="67" y="409"/>
                    <a:pt x="83" y="392"/>
                  </a:cubicBezTo>
                  <a:cubicBezTo>
                    <a:pt x="125" y="351"/>
                    <a:pt x="192" y="351"/>
                    <a:pt x="234" y="392"/>
                  </a:cubicBezTo>
                  <a:cubicBezTo>
                    <a:pt x="242" y="409"/>
                    <a:pt x="251" y="417"/>
                    <a:pt x="251" y="434"/>
                  </a:cubicBezTo>
                  <a:cubicBezTo>
                    <a:pt x="268" y="443"/>
                    <a:pt x="284" y="451"/>
                    <a:pt x="293" y="468"/>
                  </a:cubicBezTo>
                  <a:cubicBezTo>
                    <a:pt x="309" y="476"/>
                    <a:pt x="318" y="493"/>
                    <a:pt x="318" y="510"/>
                  </a:cubicBezTo>
                  <a:cubicBezTo>
                    <a:pt x="334" y="510"/>
                    <a:pt x="351" y="518"/>
                    <a:pt x="360" y="535"/>
                  </a:cubicBezTo>
                  <a:cubicBezTo>
                    <a:pt x="376" y="551"/>
                    <a:pt x="384" y="568"/>
                    <a:pt x="384" y="585"/>
                  </a:cubicBezTo>
                  <a:cubicBezTo>
                    <a:pt x="401" y="585"/>
                    <a:pt x="418" y="593"/>
                    <a:pt x="426" y="610"/>
                  </a:cubicBezTo>
                  <a:cubicBezTo>
                    <a:pt x="451" y="635"/>
                    <a:pt x="460" y="668"/>
                    <a:pt x="451" y="702"/>
                  </a:cubicBezTo>
                  <a:cubicBezTo>
                    <a:pt x="460" y="702"/>
                    <a:pt x="468" y="718"/>
                    <a:pt x="477" y="727"/>
                  </a:cubicBezTo>
                  <a:cubicBezTo>
                    <a:pt x="493" y="744"/>
                    <a:pt x="527" y="744"/>
                    <a:pt x="543" y="727"/>
                  </a:cubicBezTo>
                  <a:cubicBezTo>
                    <a:pt x="560" y="710"/>
                    <a:pt x="560" y="677"/>
                    <a:pt x="543" y="660"/>
                  </a:cubicBezTo>
                  <a:lnTo>
                    <a:pt x="535" y="660"/>
                  </a:lnTo>
                  <a:cubicBezTo>
                    <a:pt x="485" y="602"/>
                    <a:pt x="477" y="593"/>
                    <a:pt x="485" y="585"/>
                  </a:cubicBezTo>
                  <a:cubicBezTo>
                    <a:pt x="493" y="585"/>
                    <a:pt x="502" y="593"/>
                    <a:pt x="560" y="660"/>
                  </a:cubicBezTo>
                  <a:cubicBezTo>
                    <a:pt x="569" y="668"/>
                    <a:pt x="569" y="668"/>
                    <a:pt x="569" y="668"/>
                  </a:cubicBezTo>
                  <a:cubicBezTo>
                    <a:pt x="585" y="685"/>
                    <a:pt x="610" y="685"/>
                    <a:pt x="627" y="668"/>
                  </a:cubicBezTo>
                  <a:cubicBezTo>
                    <a:pt x="644" y="652"/>
                    <a:pt x="644" y="618"/>
                    <a:pt x="627" y="602"/>
                  </a:cubicBezTo>
                  <a:cubicBezTo>
                    <a:pt x="569" y="535"/>
                    <a:pt x="560" y="526"/>
                    <a:pt x="560" y="518"/>
                  </a:cubicBezTo>
                  <a:cubicBezTo>
                    <a:pt x="569" y="518"/>
                    <a:pt x="594" y="551"/>
                    <a:pt x="652" y="610"/>
                  </a:cubicBezTo>
                  <a:cubicBezTo>
                    <a:pt x="669" y="626"/>
                    <a:pt x="702" y="626"/>
                    <a:pt x="719" y="610"/>
                  </a:cubicBezTo>
                  <a:cubicBezTo>
                    <a:pt x="727" y="593"/>
                    <a:pt x="736" y="568"/>
                    <a:pt x="719" y="543"/>
                  </a:cubicBezTo>
                  <a:cubicBezTo>
                    <a:pt x="644" y="468"/>
                    <a:pt x="644" y="468"/>
                    <a:pt x="652" y="459"/>
                  </a:cubicBezTo>
                  <a:lnTo>
                    <a:pt x="727" y="526"/>
                  </a:lnTo>
                  <a:cubicBezTo>
                    <a:pt x="727" y="535"/>
                    <a:pt x="727" y="535"/>
                    <a:pt x="727" y="535"/>
                  </a:cubicBezTo>
                  <a:cubicBezTo>
                    <a:pt x="744" y="551"/>
                    <a:pt x="769" y="551"/>
                    <a:pt x="786" y="535"/>
                  </a:cubicBezTo>
                  <a:cubicBezTo>
                    <a:pt x="803" y="510"/>
                    <a:pt x="803" y="484"/>
                    <a:pt x="786" y="468"/>
                  </a:cubicBezTo>
                  <a:close/>
                  <a:moveTo>
                    <a:pt x="786" y="468"/>
                  </a:moveTo>
                  <a:lnTo>
                    <a:pt x="786" y="468"/>
                  </a:lnTo>
                  <a:close/>
                </a:path>
              </a:pathLst>
            </a:custGeom>
            <a:solidFill>
              <a:schemeClr val="bg1"/>
            </a:solidFill>
            <a:ln>
              <a:noFill/>
            </a:ln>
            <a:effectLst/>
            <a:extLst/>
          </p:spPr>
          <p:txBody>
            <a:bodyPr wrap="none" lIns="137132" tIns="68567" rIns="137132" bIns="68567" anchor="ctr"/>
            <a:lstStyle/>
            <a:p>
              <a:pPr>
                <a:defRPr/>
              </a:pPr>
              <a:endParaRPr lang="en-US" dirty="0">
                <a:solidFill>
                  <a:prstClr val="black"/>
                </a:solidFill>
                <a:ea typeface="SimSun" charset="0"/>
              </a:endParaRPr>
            </a:p>
          </p:txBody>
        </p:sp>
      </p:grpSp>
      <p:grpSp>
        <p:nvGrpSpPr>
          <p:cNvPr id="85" name="组合 84"/>
          <p:cNvGrpSpPr/>
          <p:nvPr/>
        </p:nvGrpSpPr>
        <p:grpSpPr>
          <a:xfrm>
            <a:off x="8591482" y="3709015"/>
            <a:ext cx="617424" cy="617425"/>
            <a:chOff x="8591482" y="4050143"/>
            <a:chExt cx="617424" cy="617425"/>
          </a:xfrm>
        </p:grpSpPr>
        <p:sp>
          <p:nvSpPr>
            <p:cNvPr id="86" name="Oval 20"/>
            <p:cNvSpPr>
              <a:spLocks noChangeArrowheads="1"/>
            </p:cNvSpPr>
            <p:nvPr/>
          </p:nvSpPr>
          <p:spPr bwMode="auto">
            <a:xfrm>
              <a:off x="8591482" y="4050143"/>
              <a:ext cx="617424" cy="617425"/>
            </a:xfrm>
            <a:prstGeom prst="ellipse">
              <a:avLst/>
            </a:prstGeom>
            <a:solidFill>
              <a:srgbClr val="0273E1"/>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87" name="AutoShape 123"/>
            <p:cNvSpPr>
              <a:spLocks noChangeAspect="1"/>
            </p:cNvSpPr>
            <p:nvPr/>
          </p:nvSpPr>
          <p:spPr bwMode="auto">
            <a:xfrm>
              <a:off x="8747230" y="4202616"/>
              <a:ext cx="314698" cy="3462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solidFill>
            <a:ln>
              <a:noFill/>
            </a:ln>
            <a:effectLst/>
            <a:extLst/>
          </p:spPr>
          <p:txBody>
            <a:bodyPr lIns="38092" tIns="38092" rIns="38092" bIns="38092" anchor="ctr"/>
            <a:lstStyle/>
            <a:p>
              <a:pPr defTabSz="342838">
                <a:defRPr/>
              </a:pPr>
              <a:endParaRPr lang="es-ES" sz="27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88" name="组合 87"/>
          <p:cNvGrpSpPr/>
          <p:nvPr/>
        </p:nvGrpSpPr>
        <p:grpSpPr>
          <a:xfrm>
            <a:off x="10172088" y="3259230"/>
            <a:ext cx="539592" cy="527618"/>
            <a:chOff x="10172089" y="3600358"/>
            <a:chExt cx="539592" cy="527618"/>
          </a:xfrm>
        </p:grpSpPr>
        <p:sp>
          <p:nvSpPr>
            <p:cNvPr id="89" name="Freeform 21"/>
            <p:cNvSpPr>
              <a:spLocks/>
            </p:cNvSpPr>
            <p:nvPr/>
          </p:nvSpPr>
          <p:spPr bwMode="auto">
            <a:xfrm>
              <a:off x="10172089" y="3600358"/>
              <a:ext cx="539592" cy="527618"/>
            </a:xfrm>
            <a:custGeom>
              <a:avLst/>
              <a:gdLst>
                <a:gd name="T0" fmla="*/ 153 w 305"/>
                <a:gd name="T1" fmla="*/ 0 h 298"/>
                <a:gd name="T2" fmla="*/ 4 w 305"/>
                <a:gd name="T3" fmla="*/ 143 h 298"/>
                <a:gd name="T4" fmla="*/ 146 w 305"/>
                <a:gd name="T5" fmla="*/ 298 h 298"/>
                <a:gd name="T6" fmla="*/ 153 w 305"/>
                <a:gd name="T7" fmla="*/ 298 h 298"/>
                <a:gd name="T8" fmla="*/ 302 w 305"/>
                <a:gd name="T9" fmla="*/ 155 h 298"/>
                <a:gd name="T10" fmla="*/ 159 w 305"/>
                <a:gd name="T11" fmla="*/ 0 h 298"/>
                <a:gd name="T12" fmla="*/ 153 w 305"/>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305" h="298">
                  <a:moveTo>
                    <a:pt x="153" y="0"/>
                  </a:moveTo>
                  <a:cubicBezTo>
                    <a:pt x="73" y="0"/>
                    <a:pt x="7" y="62"/>
                    <a:pt x="4" y="143"/>
                  </a:cubicBezTo>
                  <a:cubicBezTo>
                    <a:pt x="0" y="225"/>
                    <a:pt x="64" y="294"/>
                    <a:pt x="146" y="298"/>
                  </a:cubicBezTo>
                  <a:cubicBezTo>
                    <a:pt x="149" y="298"/>
                    <a:pt x="151" y="298"/>
                    <a:pt x="153" y="298"/>
                  </a:cubicBezTo>
                  <a:cubicBezTo>
                    <a:pt x="232" y="298"/>
                    <a:pt x="298" y="235"/>
                    <a:pt x="302" y="155"/>
                  </a:cubicBezTo>
                  <a:cubicBezTo>
                    <a:pt x="305" y="73"/>
                    <a:pt x="241" y="3"/>
                    <a:pt x="159" y="0"/>
                  </a:cubicBezTo>
                  <a:cubicBezTo>
                    <a:pt x="157" y="0"/>
                    <a:pt x="155" y="0"/>
                    <a:pt x="153" y="0"/>
                  </a:cubicBezTo>
                </a:path>
              </a:pathLst>
            </a:cu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90" name="Freeform 106"/>
            <p:cNvSpPr>
              <a:spLocks noChangeAspect="1" noChangeArrowheads="1"/>
            </p:cNvSpPr>
            <p:nvPr/>
          </p:nvSpPr>
          <p:spPr bwMode="auto">
            <a:xfrm>
              <a:off x="10320310" y="3754557"/>
              <a:ext cx="286857" cy="248257"/>
            </a:xfrm>
            <a:custGeom>
              <a:avLst/>
              <a:gdLst>
                <a:gd name="T0" fmla="*/ 502 w 1013"/>
                <a:gd name="T1" fmla="*/ 0 h 879"/>
                <a:gd name="T2" fmla="*/ 0 w 1013"/>
                <a:gd name="T3" fmla="*/ 351 h 879"/>
                <a:gd name="T4" fmla="*/ 193 w 1013"/>
                <a:gd name="T5" fmla="*/ 636 h 879"/>
                <a:gd name="T6" fmla="*/ 92 w 1013"/>
                <a:gd name="T7" fmla="*/ 862 h 879"/>
                <a:gd name="T8" fmla="*/ 92 w 1013"/>
                <a:gd name="T9" fmla="*/ 878 h 879"/>
                <a:gd name="T10" fmla="*/ 101 w 1013"/>
                <a:gd name="T11" fmla="*/ 878 h 879"/>
                <a:gd name="T12" fmla="*/ 109 w 1013"/>
                <a:gd name="T13" fmla="*/ 878 h 879"/>
                <a:gd name="T14" fmla="*/ 485 w 1013"/>
                <a:gd name="T15" fmla="*/ 711 h 879"/>
                <a:gd name="T16" fmla="*/ 502 w 1013"/>
                <a:gd name="T17" fmla="*/ 711 h 879"/>
                <a:gd name="T18" fmla="*/ 1012 w 1013"/>
                <a:gd name="T19" fmla="*/ 351 h 879"/>
                <a:gd name="T20" fmla="*/ 502 w 1013"/>
                <a:gd name="T21" fmla="*/ 0 h 879"/>
                <a:gd name="T22" fmla="*/ 502 w 1013"/>
                <a:gd name="T23" fmla="*/ 0 h 879"/>
                <a:gd name="T24" fmla="*/ 502 w 1013"/>
                <a:gd name="T2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3" h="879">
                  <a:moveTo>
                    <a:pt x="502" y="0"/>
                  </a:moveTo>
                  <a:cubicBezTo>
                    <a:pt x="226" y="0"/>
                    <a:pt x="0" y="159"/>
                    <a:pt x="0" y="351"/>
                  </a:cubicBezTo>
                  <a:cubicBezTo>
                    <a:pt x="0" y="469"/>
                    <a:pt x="67" y="569"/>
                    <a:pt x="193" y="636"/>
                  </a:cubicBezTo>
                  <a:cubicBezTo>
                    <a:pt x="176" y="711"/>
                    <a:pt x="142" y="811"/>
                    <a:pt x="92" y="862"/>
                  </a:cubicBezTo>
                  <a:cubicBezTo>
                    <a:pt x="92" y="870"/>
                    <a:pt x="92" y="870"/>
                    <a:pt x="92" y="878"/>
                  </a:cubicBezTo>
                  <a:lnTo>
                    <a:pt x="101" y="878"/>
                  </a:lnTo>
                  <a:lnTo>
                    <a:pt x="109" y="878"/>
                  </a:lnTo>
                  <a:cubicBezTo>
                    <a:pt x="118" y="878"/>
                    <a:pt x="335" y="862"/>
                    <a:pt x="485" y="711"/>
                  </a:cubicBezTo>
                  <a:cubicBezTo>
                    <a:pt x="485" y="711"/>
                    <a:pt x="494" y="711"/>
                    <a:pt x="502" y="711"/>
                  </a:cubicBezTo>
                  <a:cubicBezTo>
                    <a:pt x="786" y="711"/>
                    <a:pt x="1012" y="552"/>
                    <a:pt x="1012" y="351"/>
                  </a:cubicBezTo>
                  <a:cubicBezTo>
                    <a:pt x="1012" y="159"/>
                    <a:pt x="786" y="0"/>
                    <a:pt x="502" y="0"/>
                  </a:cubicBezTo>
                  <a:close/>
                  <a:moveTo>
                    <a:pt x="502" y="0"/>
                  </a:moveTo>
                  <a:lnTo>
                    <a:pt x="502" y="0"/>
                  </a:lnTo>
                  <a:close/>
                </a:path>
              </a:pathLst>
            </a:custGeom>
            <a:solidFill>
              <a:schemeClr val="bg1"/>
            </a:solidFill>
            <a:ln>
              <a:noFill/>
            </a:ln>
            <a:effectLst/>
            <a:extLst/>
          </p:spPr>
          <p:txBody>
            <a:bodyPr wrap="none" lIns="182839" tIns="91419" rIns="182839" bIns="91419" anchor="ctr"/>
            <a:lstStyle/>
            <a:p>
              <a:pPr>
                <a:defRPr/>
              </a:pPr>
              <a:endParaRPr lang="en-US" dirty="0">
                <a:solidFill>
                  <a:prstClr val="black"/>
                </a:solidFill>
              </a:endParaRPr>
            </a:p>
          </p:txBody>
        </p:sp>
      </p:grpSp>
      <p:grpSp>
        <p:nvGrpSpPr>
          <p:cNvPr id="91" name="组合 90"/>
          <p:cNvGrpSpPr/>
          <p:nvPr/>
        </p:nvGrpSpPr>
        <p:grpSpPr>
          <a:xfrm>
            <a:off x="8012974" y="3259231"/>
            <a:ext cx="438559" cy="439307"/>
            <a:chOff x="8012974" y="3600358"/>
            <a:chExt cx="438559" cy="439307"/>
          </a:xfrm>
        </p:grpSpPr>
        <p:sp>
          <p:nvSpPr>
            <p:cNvPr id="92" name="Oval 24"/>
            <p:cNvSpPr>
              <a:spLocks noChangeArrowheads="1"/>
            </p:cNvSpPr>
            <p:nvPr/>
          </p:nvSpPr>
          <p:spPr bwMode="auto">
            <a:xfrm>
              <a:off x="8012974" y="3600358"/>
              <a:ext cx="438559" cy="439307"/>
            </a:xfrm>
            <a:prstGeom prst="ellipse">
              <a:avLst/>
            </a:prstGeom>
            <a:solidFill>
              <a:srgbClr val="5F6F98"/>
            </a:solidFill>
            <a:ln>
              <a:noFill/>
            </a:ln>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93" name="Freeform 325"/>
            <p:cNvSpPr>
              <a:spLocks noChangeAspect="1" noChangeArrowheads="1"/>
            </p:cNvSpPr>
            <p:nvPr/>
          </p:nvSpPr>
          <p:spPr bwMode="auto">
            <a:xfrm>
              <a:off x="8123805" y="3679544"/>
              <a:ext cx="222975" cy="300199"/>
            </a:xfrm>
            <a:custGeom>
              <a:avLst/>
              <a:gdLst>
                <a:gd name="T0" fmla="*/ 694 w 1046"/>
                <a:gd name="T1" fmla="*/ 1053 h 1405"/>
                <a:gd name="T2" fmla="*/ 176 w 1046"/>
                <a:gd name="T3" fmla="*/ 526 h 1405"/>
                <a:gd name="T4" fmla="*/ 870 w 1046"/>
                <a:gd name="T5" fmla="*/ 526 h 1405"/>
                <a:gd name="T6" fmla="*/ 393 w 1046"/>
                <a:gd name="T7" fmla="*/ 1229 h 1405"/>
                <a:gd name="T8" fmla="*/ 393 w 1046"/>
                <a:gd name="T9" fmla="*/ 1321 h 1405"/>
                <a:gd name="T10" fmla="*/ 519 w 1046"/>
                <a:gd name="T11" fmla="*/ 1404 h 1405"/>
                <a:gd name="T12" fmla="*/ 652 w 1046"/>
                <a:gd name="T13" fmla="*/ 1321 h 1405"/>
                <a:gd name="T14" fmla="*/ 652 w 1046"/>
                <a:gd name="T15" fmla="*/ 1229 h 1405"/>
                <a:gd name="T16" fmla="*/ 393 w 1046"/>
                <a:gd name="T17" fmla="*/ 1095 h 1405"/>
                <a:gd name="T18" fmla="*/ 393 w 1046"/>
                <a:gd name="T19" fmla="*/ 1187 h 1405"/>
                <a:gd name="T20" fmla="*/ 694 w 1046"/>
                <a:gd name="T21" fmla="*/ 1145 h 1405"/>
                <a:gd name="T22" fmla="*/ 42 w 1046"/>
                <a:gd name="T23" fmla="*/ 301 h 1405"/>
                <a:gd name="T24" fmla="*/ 168 w 1046"/>
                <a:gd name="T25" fmla="*/ 275 h 1405"/>
                <a:gd name="T26" fmla="*/ 42 w 1046"/>
                <a:gd name="T27" fmla="*/ 301 h 1405"/>
                <a:gd name="T28" fmla="*/ 569 w 1046"/>
                <a:gd name="T29" fmla="*/ 0 h 1405"/>
                <a:gd name="T30" fmla="*/ 477 w 1046"/>
                <a:gd name="T31" fmla="*/ 92 h 1405"/>
                <a:gd name="T32" fmla="*/ 569 w 1046"/>
                <a:gd name="T33" fmla="*/ 92 h 1405"/>
                <a:gd name="T34" fmla="*/ 301 w 1046"/>
                <a:gd name="T35" fmla="*/ 50 h 1405"/>
                <a:gd name="T36" fmla="*/ 268 w 1046"/>
                <a:gd name="T37" fmla="*/ 175 h 1405"/>
                <a:gd name="T38" fmla="*/ 1004 w 1046"/>
                <a:gd name="T39" fmla="*/ 301 h 1405"/>
                <a:gd name="T40" fmla="*/ 878 w 1046"/>
                <a:gd name="T41" fmla="*/ 275 h 1405"/>
                <a:gd name="T42" fmla="*/ 1004 w 1046"/>
                <a:gd name="T43" fmla="*/ 301 h 1405"/>
                <a:gd name="T44" fmla="*/ 744 w 1046"/>
                <a:gd name="T45" fmla="*/ 50 h 1405"/>
                <a:gd name="T46" fmla="*/ 778 w 1046"/>
                <a:gd name="T47" fmla="*/ 175 h 1405"/>
                <a:gd name="T48" fmla="*/ 84 w 1046"/>
                <a:gd name="T49" fmla="*/ 526 h 1405"/>
                <a:gd name="T50" fmla="*/ 0 w 1046"/>
                <a:gd name="T51" fmla="*/ 485 h 1405"/>
                <a:gd name="T52" fmla="*/ 92 w 1046"/>
                <a:gd name="T53" fmla="*/ 568 h 1405"/>
                <a:gd name="T54" fmla="*/ 953 w 1046"/>
                <a:gd name="T55" fmla="*/ 485 h 1405"/>
                <a:gd name="T56" fmla="*/ 953 w 1046"/>
                <a:gd name="T57" fmla="*/ 568 h 1405"/>
                <a:gd name="T58" fmla="*/ 1045 w 1046"/>
                <a:gd name="T59" fmla="*/ 485 h 1405"/>
                <a:gd name="T60" fmla="*/ 886 w 1046"/>
                <a:gd name="T61" fmla="*/ 786 h 1405"/>
                <a:gd name="T62" fmla="*/ 1004 w 1046"/>
                <a:gd name="T63" fmla="*/ 752 h 1405"/>
                <a:gd name="T64" fmla="*/ 886 w 1046"/>
                <a:gd name="T65" fmla="*/ 786 h 1405"/>
                <a:gd name="T66" fmla="*/ 92 w 1046"/>
                <a:gd name="T67" fmla="*/ 827 h 1405"/>
                <a:gd name="T68" fmla="*/ 126 w 1046"/>
                <a:gd name="T69" fmla="*/ 710 h 1405"/>
                <a:gd name="T70" fmla="*/ 42 w 1046"/>
                <a:gd name="T71" fmla="*/ 752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6" h="1405">
                  <a:moveTo>
                    <a:pt x="870" y="526"/>
                  </a:moveTo>
                  <a:cubicBezTo>
                    <a:pt x="870" y="702"/>
                    <a:pt x="694" y="877"/>
                    <a:pt x="694" y="1053"/>
                  </a:cubicBezTo>
                  <a:cubicBezTo>
                    <a:pt x="343" y="1053"/>
                    <a:pt x="343" y="1053"/>
                    <a:pt x="343" y="1053"/>
                  </a:cubicBezTo>
                  <a:cubicBezTo>
                    <a:pt x="343" y="877"/>
                    <a:pt x="176" y="702"/>
                    <a:pt x="176" y="526"/>
                  </a:cubicBezTo>
                  <a:cubicBezTo>
                    <a:pt x="176" y="334"/>
                    <a:pt x="326" y="175"/>
                    <a:pt x="519" y="175"/>
                  </a:cubicBezTo>
                  <a:cubicBezTo>
                    <a:pt x="719" y="175"/>
                    <a:pt x="870" y="334"/>
                    <a:pt x="870" y="526"/>
                  </a:cubicBezTo>
                  <a:close/>
                  <a:moveTo>
                    <a:pt x="652" y="1229"/>
                  </a:moveTo>
                  <a:cubicBezTo>
                    <a:pt x="393" y="1229"/>
                    <a:pt x="393" y="1229"/>
                    <a:pt x="393" y="1229"/>
                  </a:cubicBezTo>
                  <a:cubicBezTo>
                    <a:pt x="368" y="1229"/>
                    <a:pt x="343" y="1245"/>
                    <a:pt x="343" y="1270"/>
                  </a:cubicBezTo>
                  <a:cubicBezTo>
                    <a:pt x="343" y="1296"/>
                    <a:pt x="368" y="1321"/>
                    <a:pt x="393" y="1321"/>
                  </a:cubicBezTo>
                  <a:cubicBezTo>
                    <a:pt x="402" y="1321"/>
                    <a:pt x="402" y="1321"/>
                    <a:pt x="402" y="1321"/>
                  </a:cubicBezTo>
                  <a:cubicBezTo>
                    <a:pt x="418" y="1371"/>
                    <a:pt x="469" y="1404"/>
                    <a:pt x="519" y="1404"/>
                  </a:cubicBezTo>
                  <a:cubicBezTo>
                    <a:pt x="577" y="1404"/>
                    <a:pt x="627" y="1371"/>
                    <a:pt x="644" y="1321"/>
                  </a:cubicBezTo>
                  <a:cubicBezTo>
                    <a:pt x="652" y="1321"/>
                    <a:pt x="652" y="1321"/>
                    <a:pt x="652" y="1321"/>
                  </a:cubicBezTo>
                  <a:cubicBezTo>
                    <a:pt x="677" y="1321"/>
                    <a:pt x="694" y="1296"/>
                    <a:pt x="694" y="1270"/>
                  </a:cubicBezTo>
                  <a:cubicBezTo>
                    <a:pt x="694" y="1245"/>
                    <a:pt x="677" y="1229"/>
                    <a:pt x="652" y="1229"/>
                  </a:cubicBezTo>
                  <a:close/>
                  <a:moveTo>
                    <a:pt x="652" y="1095"/>
                  </a:moveTo>
                  <a:cubicBezTo>
                    <a:pt x="393" y="1095"/>
                    <a:pt x="393" y="1095"/>
                    <a:pt x="393" y="1095"/>
                  </a:cubicBezTo>
                  <a:cubicBezTo>
                    <a:pt x="368" y="1095"/>
                    <a:pt x="343" y="1120"/>
                    <a:pt x="343" y="1145"/>
                  </a:cubicBezTo>
                  <a:cubicBezTo>
                    <a:pt x="343" y="1162"/>
                    <a:pt x="368" y="1187"/>
                    <a:pt x="393" y="1187"/>
                  </a:cubicBezTo>
                  <a:cubicBezTo>
                    <a:pt x="652" y="1187"/>
                    <a:pt x="652" y="1187"/>
                    <a:pt x="652" y="1187"/>
                  </a:cubicBezTo>
                  <a:cubicBezTo>
                    <a:pt x="677" y="1187"/>
                    <a:pt x="694" y="1162"/>
                    <a:pt x="694" y="1145"/>
                  </a:cubicBezTo>
                  <a:cubicBezTo>
                    <a:pt x="694" y="1120"/>
                    <a:pt x="677" y="1095"/>
                    <a:pt x="652" y="1095"/>
                  </a:cubicBezTo>
                  <a:close/>
                  <a:moveTo>
                    <a:pt x="42" y="301"/>
                  </a:moveTo>
                  <a:cubicBezTo>
                    <a:pt x="126" y="351"/>
                    <a:pt x="126" y="351"/>
                    <a:pt x="126" y="351"/>
                  </a:cubicBezTo>
                  <a:cubicBezTo>
                    <a:pt x="134" y="326"/>
                    <a:pt x="151" y="301"/>
                    <a:pt x="168" y="275"/>
                  </a:cubicBezTo>
                  <a:cubicBezTo>
                    <a:pt x="92" y="225"/>
                    <a:pt x="92" y="225"/>
                    <a:pt x="92" y="225"/>
                  </a:cubicBezTo>
                  <a:lnTo>
                    <a:pt x="42" y="301"/>
                  </a:lnTo>
                  <a:close/>
                  <a:moveTo>
                    <a:pt x="569" y="92"/>
                  </a:moveTo>
                  <a:cubicBezTo>
                    <a:pt x="569" y="0"/>
                    <a:pt x="569" y="0"/>
                    <a:pt x="569" y="0"/>
                  </a:cubicBezTo>
                  <a:cubicBezTo>
                    <a:pt x="477" y="0"/>
                    <a:pt x="477" y="0"/>
                    <a:pt x="477" y="0"/>
                  </a:cubicBezTo>
                  <a:cubicBezTo>
                    <a:pt x="477" y="92"/>
                    <a:pt x="477" y="92"/>
                    <a:pt x="477" y="92"/>
                  </a:cubicBezTo>
                  <a:cubicBezTo>
                    <a:pt x="493" y="92"/>
                    <a:pt x="510" y="92"/>
                    <a:pt x="519" y="92"/>
                  </a:cubicBezTo>
                  <a:cubicBezTo>
                    <a:pt x="535" y="92"/>
                    <a:pt x="552" y="92"/>
                    <a:pt x="569" y="92"/>
                  </a:cubicBezTo>
                  <a:close/>
                  <a:moveTo>
                    <a:pt x="343" y="133"/>
                  </a:moveTo>
                  <a:cubicBezTo>
                    <a:pt x="301" y="50"/>
                    <a:pt x="301" y="50"/>
                    <a:pt x="301" y="50"/>
                  </a:cubicBezTo>
                  <a:cubicBezTo>
                    <a:pt x="218" y="92"/>
                    <a:pt x="218" y="92"/>
                    <a:pt x="218" y="92"/>
                  </a:cubicBezTo>
                  <a:cubicBezTo>
                    <a:pt x="268" y="175"/>
                    <a:pt x="268" y="175"/>
                    <a:pt x="268" y="175"/>
                  </a:cubicBezTo>
                  <a:cubicBezTo>
                    <a:pt x="293" y="159"/>
                    <a:pt x="318" y="142"/>
                    <a:pt x="343" y="133"/>
                  </a:cubicBezTo>
                  <a:close/>
                  <a:moveTo>
                    <a:pt x="1004" y="301"/>
                  </a:moveTo>
                  <a:cubicBezTo>
                    <a:pt x="953" y="225"/>
                    <a:pt x="953" y="225"/>
                    <a:pt x="953" y="225"/>
                  </a:cubicBezTo>
                  <a:cubicBezTo>
                    <a:pt x="878" y="275"/>
                    <a:pt x="878" y="275"/>
                    <a:pt x="878" y="275"/>
                  </a:cubicBezTo>
                  <a:cubicBezTo>
                    <a:pt x="895" y="301"/>
                    <a:pt x="912" y="326"/>
                    <a:pt x="920" y="351"/>
                  </a:cubicBezTo>
                  <a:lnTo>
                    <a:pt x="1004" y="301"/>
                  </a:lnTo>
                  <a:close/>
                  <a:moveTo>
                    <a:pt x="820" y="92"/>
                  </a:moveTo>
                  <a:cubicBezTo>
                    <a:pt x="744" y="50"/>
                    <a:pt x="744" y="50"/>
                    <a:pt x="744" y="50"/>
                  </a:cubicBezTo>
                  <a:cubicBezTo>
                    <a:pt x="702" y="133"/>
                    <a:pt x="702" y="133"/>
                    <a:pt x="702" y="133"/>
                  </a:cubicBezTo>
                  <a:cubicBezTo>
                    <a:pt x="727" y="142"/>
                    <a:pt x="753" y="159"/>
                    <a:pt x="778" y="175"/>
                  </a:cubicBezTo>
                  <a:lnTo>
                    <a:pt x="820" y="92"/>
                  </a:lnTo>
                  <a:close/>
                  <a:moveTo>
                    <a:pt x="84" y="526"/>
                  </a:moveTo>
                  <a:cubicBezTo>
                    <a:pt x="84" y="510"/>
                    <a:pt x="84" y="501"/>
                    <a:pt x="92" y="485"/>
                  </a:cubicBezTo>
                  <a:cubicBezTo>
                    <a:pt x="0" y="485"/>
                    <a:pt x="0" y="485"/>
                    <a:pt x="0" y="485"/>
                  </a:cubicBezTo>
                  <a:cubicBezTo>
                    <a:pt x="0" y="568"/>
                    <a:pt x="0" y="568"/>
                    <a:pt x="0" y="568"/>
                  </a:cubicBezTo>
                  <a:cubicBezTo>
                    <a:pt x="92" y="568"/>
                    <a:pt x="92" y="568"/>
                    <a:pt x="92" y="568"/>
                  </a:cubicBezTo>
                  <a:cubicBezTo>
                    <a:pt x="84" y="560"/>
                    <a:pt x="84" y="543"/>
                    <a:pt x="84" y="526"/>
                  </a:cubicBezTo>
                  <a:close/>
                  <a:moveTo>
                    <a:pt x="953" y="485"/>
                  </a:moveTo>
                  <a:cubicBezTo>
                    <a:pt x="953" y="501"/>
                    <a:pt x="962" y="510"/>
                    <a:pt x="962" y="526"/>
                  </a:cubicBezTo>
                  <a:cubicBezTo>
                    <a:pt x="962" y="543"/>
                    <a:pt x="953" y="560"/>
                    <a:pt x="953" y="568"/>
                  </a:cubicBezTo>
                  <a:cubicBezTo>
                    <a:pt x="1045" y="568"/>
                    <a:pt x="1045" y="568"/>
                    <a:pt x="1045" y="568"/>
                  </a:cubicBezTo>
                  <a:cubicBezTo>
                    <a:pt x="1045" y="485"/>
                    <a:pt x="1045" y="485"/>
                    <a:pt x="1045" y="485"/>
                  </a:cubicBezTo>
                  <a:lnTo>
                    <a:pt x="953" y="485"/>
                  </a:lnTo>
                  <a:close/>
                  <a:moveTo>
                    <a:pt x="886" y="786"/>
                  </a:moveTo>
                  <a:cubicBezTo>
                    <a:pt x="953" y="827"/>
                    <a:pt x="953" y="827"/>
                    <a:pt x="953" y="827"/>
                  </a:cubicBezTo>
                  <a:cubicBezTo>
                    <a:pt x="1004" y="752"/>
                    <a:pt x="1004" y="752"/>
                    <a:pt x="1004" y="752"/>
                  </a:cubicBezTo>
                  <a:cubicBezTo>
                    <a:pt x="920" y="710"/>
                    <a:pt x="920" y="710"/>
                    <a:pt x="920" y="710"/>
                  </a:cubicBezTo>
                  <a:cubicBezTo>
                    <a:pt x="912" y="735"/>
                    <a:pt x="895" y="761"/>
                    <a:pt x="886" y="786"/>
                  </a:cubicBezTo>
                  <a:close/>
                  <a:moveTo>
                    <a:pt x="42" y="752"/>
                  </a:moveTo>
                  <a:cubicBezTo>
                    <a:pt x="92" y="827"/>
                    <a:pt x="92" y="827"/>
                    <a:pt x="92" y="827"/>
                  </a:cubicBezTo>
                  <a:cubicBezTo>
                    <a:pt x="159" y="786"/>
                    <a:pt x="159" y="786"/>
                    <a:pt x="159" y="786"/>
                  </a:cubicBezTo>
                  <a:cubicBezTo>
                    <a:pt x="151" y="761"/>
                    <a:pt x="134" y="735"/>
                    <a:pt x="126" y="710"/>
                  </a:cubicBezTo>
                  <a:lnTo>
                    <a:pt x="42" y="752"/>
                  </a:lnTo>
                  <a:close/>
                  <a:moveTo>
                    <a:pt x="42" y="752"/>
                  </a:moveTo>
                  <a:lnTo>
                    <a:pt x="42" y="752"/>
                  </a:lnTo>
                  <a:close/>
                </a:path>
              </a:pathLst>
            </a:custGeom>
            <a:solidFill>
              <a:schemeClr val="bg1"/>
            </a:solidFill>
            <a:ln>
              <a:noFill/>
            </a:ln>
            <a:effectLst/>
            <a:extLst/>
          </p:spPr>
          <p:txBody>
            <a:bodyPr wrap="none" lIns="182839" tIns="91419" rIns="182839" bIns="91419" anchor="ctr"/>
            <a:lstStyle/>
            <a:p>
              <a:pPr>
                <a:defRPr/>
              </a:pPr>
              <a:endParaRPr lang="en-US" dirty="0">
                <a:solidFill>
                  <a:prstClr val="black"/>
                </a:solidFill>
                <a:ea typeface="SimSun" charset="0"/>
              </a:endParaRPr>
            </a:p>
          </p:txBody>
        </p:sp>
      </p:grpSp>
      <p:sp>
        <p:nvSpPr>
          <p:cNvPr id="95" name="Freeform 18"/>
          <p:cNvSpPr>
            <a:spLocks/>
          </p:cNvSpPr>
          <p:nvPr/>
        </p:nvSpPr>
        <p:spPr bwMode="auto">
          <a:xfrm>
            <a:off x="7791450" y="1326879"/>
            <a:ext cx="3179174" cy="1780427"/>
          </a:xfrm>
          <a:custGeom>
            <a:avLst/>
            <a:gdLst>
              <a:gd name="T0" fmla="*/ 1466 w 1796"/>
              <a:gd name="T1" fmla="*/ 346 h 1006"/>
              <a:gd name="T2" fmla="*/ 1420 w 1796"/>
              <a:gd name="T3" fmla="*/ 350 h 1006"/>
              <a:gd name="T4" fmla="*/ 898 w 1796"/>
              <a:gd name="T5" fmla="*/ 0 h 1006"/>
              <a:gd name="T6" fmla="*/ 377 w 1796"/>
              <a:gd name="T7" fmla="*/ 350 h 1006"/>
              <a:gd name="T8" fmla="*/ 330 w 1796"/>
              <a:gd name="T9" fmla="*/ 346 h 1006"/>
              <a:gd name="T10" fmla="*/ 0 w 1796"/>
              <a:gd name="T11" fmla="*/ 676 h 1006"/>
              <a:gd name="T12" fmla="*/ 330 w 1796"/>
              <a:gd name="T13" fmla="*/ 1006 h 1006"/>
              <a:gd name="T14" fmla="*/ 549 w 1796"/>
              <a:gd name="T15" fmla="*/ 1006 h 1006"/>
              <a:gd name="T16" fmla="*/ 1248 w 1796"/>
              <a:gd name="T17" fmla="*/ 1006 h 1006"/>
              <a:gd name="T18" fmla="*/ 1406 w 1796"/>
              <a:gd name="T19" fmla="*/ 1006 h 1006"/>
              <a:gd name="T20" fmla="*/ 1466 w 1796"/>
              <a:gd name="T21" fmla="*/ 1006 h 1006"/>
              <a:gd name="T22" fmla="*/ 1796 w 1796"/>
              <a:gd name="T23" fmla="*/ 676 h 1006"/>
              <a:gd name="T24" fmla="*/ 1466 w 1796"/>
              <a:gd name="T25" fmla="*/ 34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6" h="1006">
                <a:moveTo>
                  <a:pt x="1466" y="346"/>
                </a:moveTo>
                <a:cubicBezTo>
                  <a:pt x="1451" y="346"/>
                  <a:pt x="1435" y="348"/>
                  <a:pt x="1420" y="350"/>
                </a:cubicBezTo>
                <a:cubicBezTo>
                  <a:pt x="1335" y="145"/>
                  <a:pt x="1134" y="0"/>
                  <a:pt x="898" y="0"/>
                </a:cubicBezTo>
                <a:cubicBezTo>
                  <a:pt x="663" y="0"/>
                  <a:pt x="461" y="145"/>
                  <a:pt x="377" y="350"/>
                </a:cubicBezTo>
                <a:cubicBezTo>
                  <a:pt x="361" y="348"/>
                  <a:pt x="346" y="346"/>
                  <a:pt x="330" y="346"/>
                </a:cubicBezTo>
                <a:cubicBezTo>
                  <a:pt x="148" y="346"/>
                  <a:pt x="0" y="494"/>
                  <a:pt x="0" y="676"/>
                </a:cubicBezTo>
                <a:cubicBezTo>
                  <a:pt x="0" y="859"/>
                  <a:pt x="148" y="1006"/>
                  <a:pt x="330" y="1006"/>
                </a:cubicBezTo>
                <a:cubicBezTo>
                  <a:pt x="549" y="1006"/>
                  <a:pt x="549" y="1006"/>
                  <a:pt x="549" y="1006"/>
                </a:cubicBezTo>
                <a:cubicBezTo>
                  <a:pt x="1248" y="1006"/>
                  <a:pt x="1248" y="1006"/>
                  <a:pt x="1248" y="1006"/>
                </a:cubicBezTo>
                <a:cubicBezTo>
                  <a:pt x="1406" y="1006"/>
                  <a:pt x="1406" y="1006"/>
                  <a:pt x="1406" y="1006"/>
                </a:cubicBezTo>
                <a:cubicBezTo>
                  <a:pt x="1466" y="1006"/>
                  <a:pt x="1466" y="1006"/>
                  <a:pt x="1466" y="1006"/>
                </a:cubicBezTo>
                <a:cubicBezTo>
                  <a:pt x="1649" y="1006"/>
                  <a:pt x="1796" y="859"/>
                  <a:pt x="1796" y="676"/>
                </a:cubicBezTo>
                <a:cubicBezTo>
                  <a:pt x="1796" y="494"/>
                  <a:pt x="1649" y="346"/>
                  <a:pt x="1466" y="346"/>
                </a:cubicBezTo>
                <a:close/>
              </a:path>
            </a:pathLst>
          </a:custGeom>
          <a:solidFill>
            <a:srgbClr val="5F6F98"/>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0" name="文本框 99"/>
          <p:cNvSpPr txBox="1"/>
          <p:nvPr/>
        </p:nvSpPr>
        <p:spPr>
          <a:xfrm>
            <a:off x="2039322" y="1976135"/>
            <a:ext cx="5013779" cy="646331"/>
          </a:xfrm>
          <a:prstGeom prst="rect">
            <a:avLst/>
          </a:prstGeom>
          <a:noFill/>
          <a:effectLst>
            <a:innerShdw blurRad="114300">
              <a:prstClr val="black"/>
            </a:innerShdw>
          </a:effectLst>
        </p:spPr>
        <p:txBody>
          <a:bodyPr wrap="square" rtlCol="0">
            <a:spAutoFit/>
          </a:bodyPr>
          <a:lstStyle/>
          <a:p>
            <a:r>
              <a:rPr lang="zh-CN" altLang="en-US" sz="3600" b="1" dirty="0" smtClean="0">
                <a:solidFill>
                  <a:prstClr val="white"/>
                </a:solidFill>
                <a:ea typeface="微软雅黑" panose="020B0503020204020204" pitchFamily="34" charset="-122"/>
                <a:sym typeface="Arial" panose="020B0604020202020204" pitchFamily="34" charset="0"/>
              </a:rPr>
              <a:t>知识空间</a:t>
            </a:r>
            <a:r>
              <a:rPr lang="en-US" altLang="zh-CN" sz="3600" b="1" dirty="0" smtClean="0">
                <a:solidFill>
                  <a:prstClr val="white"/>
                </a:solidFill>
                <a:ea typeface="微软雅黑" panose="020B0503020204020204" pitchFamily="34" charset="-122"/>
                <a:sym typeface="Arial" panose="020B0604020202020204" pitchFamily="34" charset="0"/>
              </a:rPr>
              <a:t>=</a:t>
            </a:r>
            <a:r>
              <a:rPr lang="zh-CN" altLang="en-US" sz="3600" b="1" dirty="0" smtClean="0">
                <a:solidFill>
                  <a:prstClr val="white"/>
                </a:solidFill>
                <a:ea typeface="微软雅黑" panose="020B0503020204020204" pitchFamily="34" charset="-122"/>
                <a:sym typeface="Arial" panose="020B0604020202020204" pitchFamily="34" charset="0"/>
              </a:rPr>
              <a:t>知识</a:t>
            </a:r>
            <a:r>
              <a:rPr lang="en-US" altLang="zh-CN" sz="3600" b="1" dirty="0" smtClean="0">
                <a:solidFill>
                  <a:prstClr val="white"/>
                </a:solidFill>
                <a:ea typeface="微软雅黑" panose="020B0503020204020204" pitchFamily="34" charset="-122"/>
                <a:sym typeface="Arial" panose="020B0604020202020204" pitchFamily="34" charset="0"/>
              </a:rPr>
              <a:t>+</a:t>
            </a:r>
            <a:r>
              <a:rPr lang="zh-CN" altLang="en-US" sz="3600" b="1" dirty="0" smtClean="0">
                <a:solidFill>
                  <a:prstClr val="white"/>
                </a:solidFill>
                <a:ea typeface="微软雅黑" panose="020B0503020204020204" pitchFamily="34" charset="-122"/>
                <a:sym typeface="Arial" panose="020B0604020202020204" pitchFamily="34" charset="0"/>
              </a:rPr>
              <a:t>空间</a:t>
            </a:r>
            <a:endParaRPr lang="en-US" altLang="zh-CN" sz="2800" dirty="0">
              <a:solidFill>
                <a:prstClr val="white"/>
              </a:solidFill>
              <a:ea typeface="华文细黑" panose="02010600040101010101" pitchFamily="2" charset="-122"/>
              <a:cs typeface="宋体" charset="-122"/>
              <a:sym typeface="+mn-lt"/>
            </a:endParaRPr>
          </a:p>
        </p:txBody>
      </p:sp>
      <p:sp>
        <p:nvSpPr>
          <p:cNvPr id="102" name="文本框 101"/>
          <p:cNvSpPr txBox="1"/>
          <p:nvPr/>
        </p:nvSpPr>
        <p:spPr>
          <a:xfrm>
            <a:off x="2040097" y="2865348"/>
            <a:ext cx="4563236" cy="1200329"/>
          </a:xfrm>
          <a:prstGeom prst="rect">
            <a:avLst/>
          </a:prstGeom>
          <a:noFill/>
          <a:effectLst>
            <a:innerShdw blurRad="114300">
              <a:prstClr val="black"/>
            </a:innerShdw>
          </a:effectLst>
        </p:spPr>
        <p:txBody>
          <a:bodyPr wrap="square" rtlCol="0">
            <a:spAutoFit/>
          </a:bodyPr>
          <a:lstStyle/>
          <a:p>
            <a:r>
              <a:rPr lang="zh-CN" altLang="en-US" sz="2400" dirty="0" smtClean="0">
                <a:solidFill>
                  <a:prstClr val="white"/>
                </a:solidFill>
                <a:ea typeface="微软雅黑" panose="020B0503020204020204" pitchFamily="34" charset="-122"/>
                <a:sym typeface="Arial" panose="020B0604020202020204" pitchFamily="34" charset="0"/>
              </a:rPr>
              <a:t>空间的本质是社交，社交最好的形式是</a:t>
            </a:r>
            <a:r>
              <a:rPr lang="zh-CN" altLang="en-US" sz="2400" smtClean="0">
                <a:solidFill>
                  <a:prstClr val="white"/>
                </a:solidFill>
                <a:ea typeface="微软雅黑" panose="020B0503020204020204" pitchFamily="34" charset="-122"/>
                <a:sym typeface="Arial" panose="020B0604020202020204" pitchFamily="34" charset="0"/>
              </a:rPr>
              <a:t>微信，知识的最大的集成是图书馆</a:t>
            </a:r>
            <a:endParaRPr lang="en-US" altLang="zh-CN" dirty="0">
              <a:solidFill>
                <a:prstClr val="white"/>
              </a:solidFill>
              <a:ea typeface="华文细黑" panose="02010600040101010101" pitchFamily="2" charset="-122"/>
              <a:cs typeface="宋体" charset="-122"/>
              <a:sym typeface="+mn-lt"/>
            </a:endParaRPr>
          </a:p>
        </p:txBody>
      </p:sp>
      <p:grpSp>
        <p:nvGrpSpPr>
          <p:cNvPr id="3" name="组合 2"/>
          <p:cNvGrpSpPr/>
          <p:nvPr/>
        </p:nvGrpSpPr>
        <p:grpSpPr>
          <a:xfrm>
            <a:off x="1055211" y="1898798"/>
            <a:ext cx="801006" cy="801006"/>
            <a:chOff x="1062728" y="5125934"/>
            <a:chExt cx="801006" cy="801006"/>
          </a:xfrm>
        </p:grpSpPr>
        <p:sp>
          <p:nvSpPr>
            <p:cNvPr id="127" name="椭圆 126"/>
            <p:cNvSpPr/>
            <p:nvPr/>
          </p:nvSpPr>
          <p:spPr>
            <a:xfrm>
              <a:off x="1062728" y="5125934"/>
              <a:ext cx="801006" cy="801006"/>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D10D5F"/>
                </a:solidFill>
              </a:endParaRPr>
            </a:p>
          </p:txBody>
        </p:sp>
        <p:sp>
          <p:nvSpPr>
            <p:cNvPr id="128" name="Freeform 13"/>
            <p:cNvSpPr>
              <a:spLocks noEditPoints="1"/>
            </p:cNvSpPr>
            <p:nvPr/>
          </p:nvSpPr>
          <p:spPr bwMode="auto">
            <a:xfrm>
              <a:off x="1245833" y="5331834"/>
              <a:ext cx="434797" cy="389207"/>
            </a:xfrm>
            <a:custGeom>
              <a:avLst/>
              <a:gdLst/>
              <a:ahLst/>
              <a:cxnLst>
                <a:cxn ang="0">
                  <a:pos x="205" y="90"/>
                </a:cxn>
                <a:cxn ang="0">
                  <a:pos x="170" y="67"/>
                </a:cxn>
                <a:cxn ang="0">
                  <a:pos x="149" y="67"/>
                </a:cxn>
                <a:cxn ang="0">
                  <a:pos x="156" y="35"/>
                </a:cxn>
                <a:cxn ang="0">
                  <a:pos x="155" y="23"/>
                </a:cxn>
                <a:cxn ang="0">
                  <a:pos x="126" y="1"/>
                </a:cxn>
                <a:cxn ang="0">
                  <a:pos x="113" y="21"/>
                </a:cxn>
                <a:cxn ang="0">
                  <a:pos x="95" y="61"/>
                </a:cxn>
                <a:cxn ang="0">
                  <a:pos x="68" y="82"/>
                </a:cxn>
                <a:cxn ang="0">
                  <a:pos x="68" y="81"/>
                </a:cxn>
                <a:cxn ang="0">
                  <a:pos x="0" y="81"/>
                </a:cxn>
                <a:cxn ang="0">
                  <a:pos x="0" y="179"/>
                </a:cxn>
                <a:cxn ang="0">
                  <a:pos x="68" y="179"/>
                </a:cxn>
                <a:cxn ang="0">
                  <a:pos x="68" y="174"/>
                </a:cxn>
                <a:cxn ang="0">
                  <a:pos x="86" y="174"/>
                </a:cxn>
                <a:cxn ang="0">
                  <a:pos x="99" y="181"/>
                </a:cxn>
                <a:cxn ang="0">
                  <a:pos x="108" y="187"/>
                </a:cxn>
                <a:cxn ang="0">
                  <a:pos x="172" y="189"/>
                </a:cxn>
                <a:cxn ang="0">
                  <a:pos x="198" y="169"/>
                </a:cxn>
                <a:cxn ang="0">
                  <a:pos x="205" y="90"/>
                </a:cxn>
                <a:cxn ang="0">
                  <a:pos x="186" y="165"/>
                </a:cxn>
                <a:cxn ang="0">
                  <a:pos x="170" y="176"/>
                </a:cxn>
                <a:cxn ang="0">
                  <a:pos x="114" y="175"/>
                </a:cxn>
                <a:cxn ang="0">
                  <a:pos x="106" y="170"/>
                </a:cxn>
                <a:cxn ang="0">
                  <a:pos x="91" y="162"/>
                </a:cxn>
                <a:cxn ang="0">
                  <a:pos x="68" y="161"/>
                </a:cxn>
                <a:cxn ang="0">
                  <a:pos x="68" y="96"/>
                </a:cxn>
                <a:cxn ang="0">
                  <a:pos x="106" y="68"/>
                </a:cxn>
                <a:cxn ang="0">
                  <a:pos x="126" y="26"/>
                </a:cxn>
                <a:cxn ang="0">
                  <a:pos x="130" y="14"/>
                </a:cxn>
                <a:cxn ang="0">
                  <a:pos x="142" y="26"/>
                </a:cxn>
                <a:cxn ang="0">
                  <a:pos x="143" y="35"/>
                </a:cxn>
                <a:cxn ang="0">
                  <a:pos x="133" y="70"/>
                </a:cxn>
                <a:cxn ang="0">
                  <a:pos x="126" y="80"/>
                </a:cxn>
                <a:cxn ang="0">
                  <a:pos x="170" y="80"/>
                </a:cxn>
                <a:cxn ang="0">
                  <a:pos x="193" y="94"/>
                </a:cxn>
                <a:cxn ang="0">
                  <a:pos x="186" y="165"/>
                </a:cxn>
                <a:cxn ang="0">
                  <a:pos x="186" y="165"/>
                </a:cxn>
                <a:cxn ang="0">
                  <a:pos x="186" y="165"/>
                </a:cxn>
              </a:cxnLst>
              <a:rect l="0" t="0" r="r" b="b"/>
              <a:pathLst>
                <a:path w="215" h="192">
                  <a:moveTo>
                    <a:pt x="205" y="90"/>
                  </a:moveTo>
                  <a:cubicBezTo>
                    <a:pt x="199" y="75"/>
                    <a:pt x="187" y="67"/>
                    <a:pt x="170" y="67"/>
                  </a:cubicBezTo>
                  <a:cubicBezTo>
                    <a:pt x="149" y="67"/>
                    <a:pt x="149" y="67"/>
                    <a:pt x="149" y="67"/>
                  </a:cubicBezTo>
                  <a:cubicBezTo>
                    <a:pt x="153" y="59"/>
                    <a:pt x="156" y="48"/>
                    <a:pt x="156" y="35"/>
                  </a:cubicBezTo>
                  <a:cubicBezTo>
                    <a:pt x="156" y="31"/>
                    <a:pt x="156" y="27"/>
                    <a:pt x="155" y="23"/>
                  </a:cubicBezTo>
                  <a:cubicBezTo>
                    <a:pt x="153" y="8"/>
                    <a:pt x="142" y="0"/>
                    <a:pt x="126" y="1"/>
                  </a:cubicBezTo>
                  <a:cubicBezTo>
                    <a:pt x="120" y="2"/>
                    <a:pt x="118" y="8"/>
                    <a:pt x="113" y="21"/>
                  </a:cubicBezTo>
                  <a:cubicBezTo>
                    <a:pt x="109" y="33"/>
                    <a:pt x="103" y="48"/>
                    <a:pt x="95" y="61"/>
                  </a:cubicBezTo>
                  <a:cubicBezTo>
                    <a:pt x="88" y="70"/>
                    <a:pt x="77" y="78"/>
                    <a:pt x="68" y="82"/>
                  </a:cubicBezTo>
                  <a:cubicBezTo>
                    <a:pt x="68" y="81"/>
                    <a:pt x="68" y="81"/>
                    <a:pt x="68" y="81"/>
                  </a:cubicBezTo>
                  <a:cubicBezTo>
                    <a:pt x="0" y="81"/>
                    <a:pt x="0" y="81"/>
                    <a:pt x="0" y="81"/>
                  </a:cubicBezTo>
                  <a:cubicBezTo>
                    <a:pt x="0" y="179"/>
                    <a:pt x="0" y="179"/>
                    <a:pt x="0" y="179"/>
                  </a:cubicBezTo>
                  <a:cubicBezTo>
                    <a:pt x="68" y="179"/>
                    <a:pt x="68" y="179"/>
                    <a:pt x="68" y="179"/>
                  </a:cubicBezTo>
                  <a:cubicBezTo>
                    <a:pt x="68" y="174"/>
                    <a:pt x="68" y="174"/>
                    <a:pt x="68" y="174"/>
                  </a:cubicBezTo>
                  <a:cubicBezTo>
                    <a:pt x="79" y="174"/>
                    <a:pt x="85" y="174"/>
                    <a:pt x="86" y="174"/>
                  </a:cubicBezTo>
                  <a:cubicBezTo>
                    <a:pt x="99" y="181"/>
                    <a:pt x="99" y="181"/>
                    <a:pt x="99" y="181"/>
                  </a:cubicBezTo>
                  <a:cubicBezTo>
                    <a:pt x="108" y="187"/>
                    <a:pt x="108" y="187"/>
                    <a:pt x="108" y="187"/>
                  </a:cubicBezTo>
                  <a:cubicBezTo>
                    <a:pt x="116" y="191"/>
                    <a:pt x="155" y="192"/>
                    <a:pt x="172" y="189"/>
                  </a:cubicBezTo>
                  <a:cubicBezTo>
                    <a:pt x="193" y="186"/>
                    <a:pt x="198" y="169"/>
                    <a:pt x="198" y="169"/>
                  </a:cubicBezTo>
                  <a:cubicBezTo>
                    <a:pt x="200" y="163"/>
                    <a:pt x="215" y="112"/>
                    <a:pt x="205" y="90"/>
                  </a:cubicBezTo>
                  <a:close/>
                  <a:moveTo>
                    <a:pt x="186" y="165"/>
                  </a:moveTo>
                  <a:cubicBezTo>
                    <a:pt x="186" y="165"/>
                    <a:pt x="182" y="175"/>
                    <a:pt x="170" y="176"/>
                  </a:cubicBezTo>
                  <a:cubicBezTo>
                    <a:pt x="152" y="179"/>
                    <a:pt x="119" y="177"/>
                    <a:pt x="114" y="175"/>
                  </a:cubicBezTo>
                  <a:cubicBezTo>
                    <a:pt x="114" y="175"/>
                    <a:pt x="106" y="170"/>
                    <a:pt x="106" y="170"/>
                  </a:cubicBezTo>
                  <a:cubicBezTo>
                    <a:pt x="91" y="162"/>
                    <a:pt x="91" y="162"/>
                    <a:pt x="91" y="162"/>
                  </a:cubicBezTo>
                  <a:cubicBezTo>
                    <a:pt x="87" y="161"/>
                    <a:pt x="79" y="161"/>
                    <a:pt x="68" y="161"/>
                  </a:cubicBezTo>
                  <a:cubicBezTo>
                    <a:pt x="68" y="96"/>
                    <a:pt x="68" y="96"/>
                    <a:pt x="68" y="96"/>
                  </a:cubicBezTo>
                  <a:cubicBezTo>
                    <a:pt x="79" y="92"/>
                    <a:pt x="96" y="83"/>
                    <a:pt x="106" y="68"/>
                  </a:cubicBezTo>
                  <a:cubicBezTo>
                    <a:pt x="115" y="54"/>
                    <a:pt x="121" y="38"/>
                    <a:pt x="126" y="26"/>
                  </a:cubicBezTo>
                  <a:cubicBezTo>
                    <a:pt x="126" y="26"/>
                    <a:pt x="129" y="16"/>
                    <a:pt x="130" y="14"/>
                  </a:cubicBezTo>
                  <a:cubicBezTo>
                    <a:pt x="137" y="14"/>
                    <a:pt x="141" y="18"/>
                    <a:pt x="142" y="26"/>
                  </a:cubicBezTo>
                  <a:cubicBezTo>
                    <a:pt x="143" y="29"/>
                    <a:pt x="143" y="32"/>
                    <a:pt x="143" y="35"/>
                  </a:cubicBezTo>
                  <a:cubicBezTo>
                    <a:pt x="143" y="54"/>
                    <a:pt x="133" y="70"/>
                    <a:pt x="133" y="70"/>
                  </a:cubicBezTo>
                  <a:cubicBezTo>
                    <a:pt x="126" y="80"/>
                    <a:pt x="126" y="80"/>
                    <a:pt x="126" y="80"/>
                  </a:cubicBezTo>
                  <a:cubicBezTo>
                    <a:pt x="170" y="80"/>
                    <a:pt x="170" y="80"/>
                    <a:pt x="170" y="80"/>
                  </a:cubicBezTo>
                  <a:cubicBezTo>
                    <a:pt x="181" y="80"/>
                    <a:pt x="189" y="84"/>
                    <a:pt x="193" y="94"/>
                  </a:cubicBezTo>
                  <a:cubicBezTo>
                    <a:pt x="199" y="110"/>
                    <a:pt x="190" y="151"/>
                    <a:pt x="186" y="165"/>
                  </a:cubicBezTo>
                  <a:close/>
                  <a:moveTo>
                    <a:pt x="186" y="165"/>
                  </a:moveTo>
                  <a:cubicBezTo>
                    <a:pt x="186" y="165"/>
                    <a:pt x="186" y="165"/>
                    <a:pt x="186" y="165"/>
                  </a:cubicBezTo>
                </a:path>
              </a:pathLst>
            </a:custGeom>
            <a:solidFill>
              <a:srgbClr val="1A306C"/>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123" name="文本框 122"/>
          <p:cNvSpPr txBox="1"/>
          <p:nvPr/>
        </p:nvSpPr>
        <p:spPr>
          <a:xfrm>
            <a:off x="8587740" y="1951834"/>
            <a:ext cx="1467294" cy="769441"/>
          </a:xfrm>
          <a:prstGeom prst="rect">
            <a:avLst/>
          </a:prstGeom>
          <a:noFill/>
          <a:effectLst>
            <a:innerShdw blurRad="114300">
              <a:prstClr val="black"/>
            </a:innerShdw>
          </a:effectLst>
        </p:spPr>
        <p:txBody>
          <a:bodyPr wrap="square" rtlCol="0">
            <a:spAutoFit/>
          </a:bodyPr>
          <a:lstStyle/>
          <a:p>
            <a:pPr algn="ctr"/>
            <a:r>
              <a:rPr lang="zh-CN" altLang="en-US" sz="4400" b="1" smtClean="0">
                <a:solidFill>
                  <a:prstClr val="white"/>
                </a:solidFill>
                <a:ea typeface="微软雅黑" panose="020B0503020204020204" pitchFamily="34" charset="-122"/>
                <a:sym typeface="Arial" panose="020B0604020202020204" pitchFamily="34" charset="0"/>
              </a:rPr>
              <a:t>云舟</a:t>
            </a:r>
            <a:endParaRPr lang="zh-CN" altLang="en-US" sz="4400" b="1" dirty="0">
              <a:solidFill>
                <a:prstClr val="white"/>
              </a:solidFill>
              <a:ea typeface="微软雅黑" panose="020B0503020204020204" pitchFamily="34" charset="-122"/>
            </a:endParaRPr>
          </a:p>
        </p:txBody>
      </p:sp>
    </p:spTree>
    <p:extLst>
      <p:ext uri="{BB962C8B-B14F-4D97-AF65-F5344CB8AC3E}">
        <p14:creationId xmlns:p14="http://schemas.microsoft.com/office/powerpoint/2010/main" val="1498606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anim calcmode="lin" valueType="num">
                                      <p:cBhvr>
                                        <p:cTn id="8" dur="500" fill="hold"/>
                                        <p:tgtEl>
                                          <p:spTgt spid="123"/>
                                        </p:tgtEl>
                                        <p:attrNameLst>
                                          <p:attrName>ppt_w</p:attrName>
                                        </p:attrNameLst>
                                      </p:cBhvr>
                                      <p:tavLst>
                                        <p:tav tm="0" fmla="#ppt_w*sin(2.5*pi*$)">
                                          <p:val>
                                            <p:fltVal val="0"/>
                                          </p:val>
                                        </p:tav>
                                        <p:tav tm="100000">
                                          <p:val>
                                            <p:fltVal val="1"/>
                                          </p:val>
                                        </p:tav>
                                      </p:tavLst>
                                    </p:anim>
                                    <p:anim calcmode="lin" valueType="num">
                                      <p:cBhvr>
                                        <p:cTn id="9" dur="500" fill="hold"/>
                                        <p:tgtEl>
                                          <p:spTgt spid="123"/>
                                        </p:tgtEl>
                                        <p:attrNameLst>
                                          <p:attrName>ppt_h</p:attrName>
                                        </p:attrNameLst>
                                      </p:cBhvr>
                                      <p:tavLst>
                                        <p:tav tm="0">
                                          <p:val>
                                            <p:strVal val="#ppt_h"/>
                                          </p:val>
                                        </p:tav>
                                        <p:tav tm="100000">
                                          <p:val>
                                            <p:strVal val="#ppt_h"/>
                                          </p:val>
                                        </p:tav>
                                      </p:tavLst>
                                    </p:anim>
                                  </p:childTnLst>
                                </p:cTn>
                              </p:par>
                            </p:childTnLst>
                          </p:cTn>
                        </p:par>
                        <p:par>
                          <p:cTn id="10" fill="hold">
                            <p:stCondLst>
                              <p:cond delay="550"/>
                            </p:stCondLst>
                            <p:childTnLst>
                              <p:par>
                                <p:cTn id="11" presetID="2" presetClass="entr" presetSubtype="2"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500" fill="hold"/>
                                        <p:tgtEl>
                                          <p:spTgt spid="71"/>
                                        </p:tgtEl>
                                        <p:attrNameLst>
                                          <p:attrName>ppt_x</p:attrName>
                                        </p:attrNameLst>
                                      </p:cBhvr>
                                      <p:tavLst>
                                        <p:tav tm="0">
                                          <p:val>
                                            <p:strVal val="1+#ppt_w/2"/>
                                          </p:val>
                                        </p:tav>
                                        <p:tav tm="100000">
                                          <p:val>
                                            <p:strVal val="#ppt_x"/>
                                          </p:val>
                                        </p:tav>
                                      </p:tavLst>
                                    </p:anim>
                                    <p:anim calcmode="lin" valueType="num">
                                      <p:cBhvr additive="base">
                                        <p:cTn id="14" dur="500" fill="hold"/>
                                        <p:tgtEl>
                                          <p:spTgt spid="71"/>
                                        </p:tgtEl>
                                        <p:attrNameLst>
                                          <p:attrName>ppt_y</p:attrName>
                                        </p:attrNameLst>
                                      </p:cBhvr>
                                      <p:tavLst>
                                        <p:tav tm="0">
                                          <p:val>
                                            <p:strVal val="#ppt_y"/>
                                          </p:val>
                                        </p:tav>
                                        <p:tav tm="100000">
                                          <p:val>
                                            <p:strVal val="#ppt_y"/>
                                          </p:val>
                                        </p:tav>
                                      </p:tavLst>
                                    </p:anim>
                                  </p:childTnLst>
                                </p:cTn>
                              </p:par>
                            </p:childTnLst>
                          </p:cTn>
                        </p:par>
                        <p:par>
                          <p:cTn id="15" fill="hold">
                            <p:stCondLst>
                              <p:cond delay="1050"/>
                            </p:stCondLst>
                            <p:childTnLst>
                              <p:par>
                                <p:cTn id="16" presetID="2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30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20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ppt_w</p:attrName>
                                        </p:attrNameLst>
                                      </p:cBhvr>
                                      <p:tavLst>
                                        <p:tav tm="0">
                                          <p:val>
                                            <p:fltVal val="0"/>
                                          </p:val>
                                        </p:tav>
                                        <p:tav tm="100000">
                                          <p:val>
                                            <p:strVal val="#ppt_w"/>
                                          </p:val>
                                        </p:tav>
                                      </p:tavLst>
                                    </p:anim>
                                    <p:anim calcmode="lin" valueType="num">
                                      <p:cBhvr>
                                        <p:cTn id="31" dur="500" fill="hold"/>
                                        <p:tgtEl>
                                          <p:spTgt spid="6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200"/>
                                  </p:stCondLst>
                                  <p:childTnLst>
                                    <p:set>
                                      <p:cBhvr>
                                        <p:cTn id="33" dur="1" fill="hold">
                                          <p:stCondLst>
                                            <p:cond delay="0"/>
                                          </p:stCondLst>
                                        </p:cTn>
                                        <p:tgtEl>
                                          <p:spTgt spid="63"/>
                                        </p:tgtEl>
                                        <p:attrNameLst>
                                          <p:attrName>style.visibility</p:attrName>
                                        </p:attrNameLst>
                                      </p:cBhvr>
                                      <p:to>
                                        <p:strVal val="visible"/>
                                      </p:to>
                                    </p:set>
                                    <p:anim calcmode="lin" valueType="num">
                                      <p:cBhvr>
                                        <p:cTn id="34" dur="500" fill="hold"/>
                                        <p:tgtEl>
                                          <p:spTgt spid="63"/>
                                        </p:tgtEl>
                                        <p:attrNameLst>
                                          <p:attrName>ppt_w</p:attrName>
                                        </p:attrNameLst>
                                      </p:cBhvr>
                                      <p:tavLst>
                                        <p:tav tm="0">
                                          <p:val>
                                            <p:fltVal val="0"/>
                                          </p:val>
                                        </p:tav>
                                        <p:tav tm="100000">
                                          <p:val>
                                            <p:strVal val="#ppt_w"/>
                                          </p:val>
                                        </p:tav>
                                      </p:tavLst>
                                    </p:anim>
                                    <p:anim calcmode="lin" valueType="num">
                                      <p:cBhvr>
                                        <p:cTn id="35" dur="500" fill="hold"/>
                                        <p:tgtEl>
                                          <p:spTgt spid="6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p:cTn id="38" dur="500" fill="hold"/>
                                        <p:tgtEl>
                                          <p:spTgt spid="64"/>
                                        </p:tgtEl>
                                        <p:attrNameLst>
                                          <p:attrName>ppt_w</p:attrName>
                                        </p:attrNameLst>
                                      </p:cBhvr>
                                      <p:tavLst>
                                        <p:tav tm="0">
                                          <p:val>
                                            <p:fltVal val="0"/>
                                          </p:val>
                                        </p:tav>
                                        <p:tav tm="100000">
                                          <p:val>
                                            <p:strVal val="#ppt_w"/>
                                          </p:val>
                                        </p:tav>
                                      </p:tavLst>
                                    </p:anim>
                                    <p:anim calcmode="lin" valueType="num">
                                      <p:cBhvr>
                                        <p:cTn id="39" dur="500" fill="hold"/>
                                        <p:tgtEl>
                                          <p:spTgt spid="6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20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 calcmode="lin" valueType="num">
                                      <p:cBhvr>
                                        <p:cTn id="46" dur="500" fill="hold"/>
                                        <p:tgtEl>
                                          <p:spTgt spid="66"/>
                                        </p:tgtEl>
                                        <p:attrNameLst>
                                          <p:attrName>ppt_w</p:attrName>
                                        </p:attrNameLst>
                                      </p:cBhvr>
                                      <p:tavLst>
                                        <p:tav tm="0">
                                          <p:val>
                                            <p:fltVal val="0"/>
                                          </p:val>
                                        </p:tav>
                                        <p:tav tm="100000">
                                          <p:val>
                                            <p:strVal val="#ppt_w"/>
                                          </p:val>
                                        </p:tav>
                                      </p:tavLst>
                                    </p:anim>
                                    <p:anim calcmode="lin" valueType="num">
                                      <p:cBhvr>
                                        <p:cTn id="47" dur="500" fill="hold"/>
                                        <p:tgtEl>
                                          <p:spTgt spid="6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400"/>
                                  </p:stCondLst>
                                  <p:childTnLst>
                                    <p:set>
                                      <p:cBhvr>
                                        <p:cTn id="49" dur="1" fill="hold">
                                          <p:stCondLst>
                                            <p:cond delay="0"/>
                                          </p:stCondLst>
                                        </p:cTn>
                                        <p:tgtEl>
                                          <p:spTgt spid="67"/>
                                        </p:tgtEl>
                                        <p:attrNameLst>
                                          <p:attrName>style.visibility</p:attrName>
                                        </p:attrNameLst>
                                      </p:cBhvr>
                                      <p:to>
                                        <p:strVal val="visible"/>
                                      </p:to>
                                    </p:set>
                                    <p:anim calcmode="lin" valueType="num">
                                      <p:cBhvr>
                                        <p:cTn id="50" dur="500" fill="hold"/>
                                        <p:tgtEl>
                                          <p:spTgt spid="67"/>
                                        </p:tgtEl>
                                        <p:attrNameLst>
                                          <p:attrName>ppt_w</p:attrName>
                                        </p:attrNameLst>
                                      </p:cBhvr>
                                      <p:tavLst>
                                        <p:tav tm="0">
                                          <p:val>
                                            <p:fltVal val="0"/>
                                          </p:val>
                                        </p:tav>
                                        <p:tav tm="100000">
                                          <p:val>
                                            <p:strVal val="#ppt_w"/>
                                          </p:val>
                                        </p:tav>
                                      </p:tavLst>
                                    </p:anim>
                                    <p:anim calcmode="lin" valueType="num">
                                      <p:cBhvr>
                                        <p:cTn id="51" dur="500" fill="hold"/>
                                        <p:tgtEl>
                                          <p:spTgt spid="6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 calcmode="lin" valueType="num">
                                      <p:cBhvr>
                                        <p:cTn id="54" dur="500" fill="hold"/>
                                        <p:tgtEl>
                                          <p:spTgt spid="68"/>
                                        </p:tgtEl>
                                        <p:attrNameLst>
                                          <p:attrName>ppt_w</p:attrName>
                                        </p:attrNameLst>
                                      </p:cBhvr>
                                      <p:tavLst>
                                        <p:tav tm="0">
                                          <p:val>
                                            <p:fltVal val="0"/>
                                          </p:val>
                                        </p:tav>
                                        <p:tav tm="100000">
                                          <p:val>
                                            <p:strVal val="#ppt_w"/>
                                          </p:val>
                                        </p:tav>
                                      </p:tavLst>
                                    </p:anim>
                                    <p:anim calcmode="lin" valueType="num">
                                      <p:cBhvr>
                                        <p:cTn id="55" dur="500" fill="hold"/>
                                        <p:tgtEl>
                                          <p:spTgt spid="6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20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p:cTn id="62" dur="500" fill="hold"/>
                                        <p:tgtEl>
                                          <p:spTgt spid="70"/>
                                        </p:tgtEl>
                                        <p:attrNameLst>
                                          <p:attrName>ppt_w</p:attrName>
                                        </p:attrNameLst>
                                      </p:cBhvr>
                                      <p:tavLst>
                                        <p:tav tm="0">
                                          <p:val>
                                            <p:fltVal val="0"/>
                                          </p:val>
                                        </p:tav>
                                        <p:tav tm="100000">
                                          <p:val>
                                            <p:strVal val="#ppt_w"/>
                                          </p:val>
                                        </p:tav>
                                      </p:tavLst>
                                    </p:anim>
                                    <p:anim calcmode="lin" valueType="num">
                                      <p:cBhvr>
                                        <p:cTn id="63" dur="500" fill="hold"/>
                                        <p:tgtEl>
                                          <p:spTgt spid="70"/>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400"/>
                                  </p:stCondLst>
                                  <p:childTnLst>
                                    <p:set>
                                      <p:cBhvr>
                                        <p:cTn id="65" dur="1" fill="hold">
                                          <p:stCondLst>
                                            <p:cond delay="0"/>
                                          </p:stCondLst>
                                        </p:cTn>
                                        <p:tgtEl>
                                          <p:spTgt spid="79"/>
                                        </p:tgtEl>
                                        <p:attrNameLst>
                                          <p:attrName>style.visibility</p:attrName>
                                        </p:attrNameLst>
                                      </p:cBhvr>
                                      <p:to>
                                        <p:strVal val="visible"/>
                                      </p:to>
                                    </p:set>
                                    <p:anim calcmode="lin" valueType="num">
                                      <p:cBhvr>
                                        <p:cTn id="66" dur="500" fill="hold"/>
                                        <p:tgtEl>
                                          <p:spTgt spid="79"/>
                                        </p:tgtEl>
                                        <p:attrNameLst>
                                          <p:attrName>ppt_w</p:attrName>
                                        </p:attrNameLst>
                                      </p:cBhvr>
                                      <p:tavLst>
                                        <p:tav tm="0">
                                          <p:val>
                                            <p:fltVal val="0"/>
                                          </p:val>
                                        </p:tav>
                                        <p:tav tm="100000">
                                          <p:val>
                                            <p:strVal val="#ppt_w"/>
                                          </p:val>
                                        </p:tav>
                                      </p:tavLst>
                                    </p:anim>
                                    <p:anim calcmode="lin" valueType="num">
                                      <p:cBhvr>
                                        <p:cTn id="67" dur="500" fill="hold"/>
                                        <p:tgtEl>
                                          <p:spTgt spid="79"/>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82"/>
                                        </p:tgtEl>
                                        <p:attrNameLst>
                                          <p:attrName>style.visibility</p:attrName>
                                        </p:attrNameLst>
                                      </p:cBhvr>
                                      <p:to>
                                        <p:strVal val="visible"/>
                                      </p:to>
                                    </p:set>
                                    <p:anim calcmode="lin" valueType="num">
                                      <p:cBhvr>
                                        <p:cTn id="70" dur="500" fill="hold"/>
                                        <p:tgtEl>
                                          <p:spTgt spid="82"/>
                                        </p:tgtEl>
                                        <p:attrNameLst>
                                          <p:attrName>ppt_w</p:attrName>
                                        </p:attrNameLst>
                                      </p:cBhvr>
                                      <p:tavLst>
                                        <p:tav tm="0">
                                          <p:val>
                                            <p:fltVal val="0"/>
                                          </p:val>
                                        </p:tav>
                                        <p:tav tm="100000">
                                          <p:val>
                                            <p:strVal val="#ppt_w"/>
                                          </p:val>
                                        </p:tav>
                                      </p:tavLst>
                                    </p:anim>
                                    <p:anim calcmode="lin" valueType="num">
                                      <p:cBhvr>
                                        <p:cTn id="71" dur="500" fill="hold"/>
                                        <p:tgtEl>
                                          <p:spTgt spid="82"/>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200"/>
                                  </p:stCondLst>
                                  <p:childTnLst>
                                    <p:set>
                                      <p:cBhvr>
                                        <p:cTn id="73" dur="1" fill="hold">
                                          <p:stCondLst>
                                            <p:cond delay="0"/>
                                          </p:stCondLst>
                                        </p:cTn>
                                        <p:tgtEl>
                                          <p:spTgt spid="85"/>
                                        </p:tgtEl>
                                        <p:attrNameLst>
                                          <p:attrName>style.visibility</p:attrName>
                                        </p:attrNameLst>
                                      </p:cBhvr>
                                      <p:to>
                                        <p:strVal val="visible"/>
                                      </p:to>
                                    </p:set>
                                    <p:anim calcmode="lin" valueType="num">
                                      <p:cBhvr>
                                        <p:cTn id="74" dur="500" fill="hold"/>
                                        <p:tgtEl>
                                          <p:spTgt spid="85"/>
                                        </p:tgtEl>
                                        <p:attrNameLst>
                                          <p:attrName>ppt_w</p:attrName>
                                        </p:attrNameLst>
                                      </p:cBhvr>
                                      <p:tavLst>
                                        <p:tav tm="0">
                                          <p:val>
                                            <p:fltVal val="0"/>
                                          </p:val>
                                        </p:tav>
                                        <p:tav tm="100000">
                                          <p:val>
                                            <p:strVal val="#ppt_w"/>
                                          </p:val>
                                        </p:tav>
                                      </p:tavLst>
                                    </p:anim>
                                    <p:anim calcmode="lin" valueType="num">
                                      <p:cBhvr>
                                        <p:cTn id="75" dur="500" fill="hold"/>
                                        <p:tgtEl>
                                          <p:spTgt spid="85"/>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0"/>
                                  </p:stCondLst>
                                  <p:childTnLst>
                                    <p:set>
                                      <p:cBhvr>
                                        <p:cTn id="77" dur="1" fill="hold">
                                          <p:stCondLst>
                                            <p:cond delay="0"/>
                                          </p:stCondLst>
                                        </p:cTn>
                                        <p:tgtEl>
                                          <p:spTgt spid="88"/>
                                        </p:tgtEl>
                                        <p:attrNameLst>
                                          <p:attrName>style.visibility</p:attrName>
                                        </p:attrNameLst>
                                      </p:cBhvr>
                                      <p:to>
                                        <p:strVal val="visible"/>
                                      </p:to>
                                    </p:set>
                                    <p:anim calcmode="lin" valueType="num">
                                      <p:cBhvr>
                                        <p:cTn id="78" dur="500" fill="hold"/>
                                        <p:tgtEl>
                                          <p:spTgt spid="88"/>
                                        </p:tgtEl>
                                        <p:attrNameLst>
                                          <p:attrName>ppt_w</p:attrName>
                                        </p:attrNameLst>
                                      </p:cBhvr>
                                      <p:tavLst>
                                        <p:tav tm="0">
                                          <p:val>
                                            <p:fltVal val="0"/>
                                          </p:val>
                                        </p:tav>
                                        <p:tav tm="100000">
                                          <p:val>
                                            <p:strVal val="#ppt_w"/>
                                          </p:val>
                                        </p:tav>
                                      </p:tavLst>
                                    </p:anim>
                                    <p:anim calcmode="lin" valueType="num">
                                      <p:cBhvr>
                                        <p:cTn id="79" dur="500" fill="hold"/>
                                        <p:tgtEl>
                                          <p:spTgt spid="88"/>
                                        </p:tgtEl>
                                        <p:attrNameLst>
                                          <p:attrName>ppt_h</p:attrName>
                                        </p:attrNameLst>
                                      </p:cBhvr>
                                      <p:tavLst>
                                        <p:tav tm="0">
                                          <p:val>
                                            <p:fltVal val="0"/>
                                          </p:val>
                                        </p:tav>
                                        <p:tav tm="100000">
                                          <p:val>
                                            <p:strVal val="#ppt_h"/>
                                          </p:val>
                                        </p:tav>
                                      </p:tavLst>
                                    </p:anim>
                                  </p:childTnLst>
                                </p:cTn>
                              </p:par>
                              <p:par>
                                <p:cTn id="80" presetID="23" presetClass="entr" presetSubtype="16" fill="hold" nodeType="withEffect">
                                  <p:stCondLst>
                                    <p:cond delay="200"/>
                                  </p:stCondLst>
                                  <p:childTnLst>
                                    <p:set>
                                      <p:cBhvr>
                                        <p:cTn id="81" dur="1" fill="hold">
                                          <p:stCondLst>
                                            <p:cond delay="0"/>
                                          </p:stCondLst>
                                        </p:cTn>
                                        <p:tgtEl>
                                          <p:spTgt spid="91"/>
                                        </p:tgtEl>
                                        <p:attrNameLst>
                                          <p:attrName>style.visibility</p:attrName>
                                        </p:attrNameLst>
                                      </p:cBhvr>
                                      <p:to>
                                        <p:strVal val="visible"/>
                                      </p:to>
                                    </p:set>
                                    <p:anim calcmode="lin" valueType="num">
                                      <p:cBhvr>
                                        <p:cTn id="82" dur="500" fill="hold"/>
                                        <p:tgtEl>
                                          <p:spTgt spid="91"/>
                                        </p:tgtEl>
                                        <p:attrNameLst>
                                          <p:attrName>ppt_w</p:attrName>
                                        </p:attrNameLst>
                                      </p:cBhvr>
                                      <p:tavLst>
                                        <p:tav tm="0">
                                          <p:val>
                                            <p:fltVal val="0"/>
                                          </p:val>
                                        </p:tav>
                                        <p:tav tm="100000">
                                          <p:val>
                                            <p:strVal val="#ppt_w"/>
                                          </p:val>
                                        </p:tav>
                                      </p:tavLst>
                                    </p:anim>
                                    <p:anim calcmode="lin" valueType="num">
                                      <p:cBhvr>
                                        <p:cTn id="83" dur="500" fill="hold"/>
                                        <p:tgtEl>
                                          <p:spTgt spid="91"/>
                                        </p:tgtEl>
                                        <p:attrNameLst>
                                          <p:attrName>ppt_h</p:attrName>
                                        </p:attrNameLst>
                                      </p:cBhvr>
                                      <p:tavLst>
                                        <p:tav tm="0">
                                          <p:val>
                                            <p:fltVal val="0"/>
                                          </p:val>
                                        </p:tav>
                                        <p:tav tm="100000">
                                          <p:val>
                                            <p:strVal val="#ppt_h"/>
                                          </p:val>
                                        </p:tav>
                                      </p:tavLst>
                                    </p:anim>
                                  </p:childTnLst>
                                </p:cTn>
                              </p:par>
                            </p:childTnLst>
                          </p:cTn>
                        </p:par>
                        <p:par>
                          <p:cTn id="84" fill="hold">
                            <p:stCondLst>
                              <p:cond delay="1950"/>
                            </p:stCondLst>
                            <p:childTnLst>
                              <p:par>
                                <p:cTn id="85" presetID="45" presetClass="entr" presetSubtype="0" fill="hold" grpId="0" nodeType="afterEffect">
                                  <p:stCondLst>
                                    <p:cond delay="0"/>
                                  </p:stCondLst>
                                  <p:iterate type="lt">
                                    <p:tmPct val="10000"/>
                                  </p:iterate>
                                  <p:childTnLst>
                                    <p:set>
                                      <p:cBhvr>
                                        <p:cTn id="86" dur="1" fill="hold">
                                          <p:stCondLst>
                                            <p:cond delay="0"/>
                                          </p:stCondLst>
                                        </p:cTn>
                                        <p:tgtEl>
                                          <p:spTgt spid="100"/>
                                        </p:tgtEl>
                                        <p:attrNameLst>
                                          <p:attrName>style.visibility</p:attrName>
                                        </p:attrNameLst>
                                      </p:cBhvr>
                                      <p:to>
                                        <p:strVal val="visible"/>
                                      </p:to>
                                    </p:set>
                                    <p:animEffect transition="in" filter="fade">
                                      <p:cBhvr>
                                        <p:cTn id="87" dur="500"/>
                                        <p:tgtEl>
                                          <p:spTgt spid="100"/>
                                        </p:tgtEl>
                                      </p:cBhvr>
                                    </p:animEffect>
                                    <p:anim calcmode="lin" valueType="num">
                                      <p:cBhvr>
                                        <p:cTn id="88" dur="500" fill="hold"/>
                                        <p:tgtEl>
                                          <p:spTgt spid="100"/>
                                        </p:tgtEl>
                                        <p:attrNameLst>
                                          <p:attrName>ppt_w</p:attrName>
                                        </p:attrNameLst>
                                      </p:cBhvr>
                                      <p:tavLst>
                                        <p:tav tm="0" fmla="#ppt_w*sin(2.5*pi*$)">
                                          <p:val>
                                            <p:fltVal val="0"/>
                                          </p:val>
                                        </p:tav>
                                        <p:tav tm="100000">
                                          <p:val>
                                            <p:fltVal val="1"/>
                                          </p:val>
                                        </p:tav>
                                      </p:tavLst>
                                    </p:anim>
                                    <p:anim calcmode="lin" valueType="num">
                                      <p:cBhvr>
                                        <p:cTn id="89" dur="500" fill="hold"/>
                                        <p:tgtEl>
                                          <p:spTgt spid="100"/>
                                        </p:tgtEl>
                                        <p:attrNameLst>
                                          <p:attrName>ppt_h</p:attrName>
                                        </p:attrNameLst>
                                      </p:cBhvr>
                                      <p:tavLst>
                                        <p:tav tm="0">
                                          <p:val>
                                            <p:strVal val="#ppt_h"/>
                                          </p:val>
                                        </p:tav>
                                        <p:tav tm="100000">
                                          <p:val>
                                            <p:strVal val="#ppt_h"/>
                                          </p:val>
                                        </p:tav>
                                      </p:tavLst>
                                    </p:anim>
                                  </p:childTnLst>
                                </p:cTn>
                              </p:par>
                            </p:childTnLst>
                          </p:cTn>
                        </p:par>
                        <p:par>
                          <p:cTn id="90" fill="hold">
                            <p:stCondLst>
                              <p:cond delay="2900"/>
                            </p:stCondLst>
                            <p:childTnLst>
                              <p:par>
                                <p:cTn id="91" presetID="50" presetClass="entr" presetSubtype="0" decel="100000"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1000" fill="hold"/>
                                        <p:tgtEl>
                                          <p:spTgt spid="3"/>
                                        </p:tgtEl>
                                        <p:attrNameLst>
                                          <p:attrName>ppt_w</p:attrName>
                                        </p:attrNameLst>
                                      </p:cBhvr>
                                      <p:tavLst>
                                        <p:tav tm="0">
                                          <p:val>
                                            <p:strVal val="#ppt_w+.3"/>
                                          </p:val>
                                        </p:tav>
                                        <p:tav tm="100000">
                                          <p:val>
                                            <p:strVal val="#ppt_w"/>
                                          </p:val>
                                        </p:tav>
                                      </p:tavLst>
                                    </p:anim>
                                    <p:anim calcmode="lin" valueType="num">
                                      <p:cBhvr>
                                        <p:cTn id="94" dur="1000" fill="hold"/>
                                        <p:tgtEl>
                                          <p:spTgt spid="3"/>
                                        </p:tgtEl>
                                        <p:attrNameLst>
                                          <p:attrName>ppt_h</p:attrName>
                                        </p:attrNameLst>
                                      </p:cBhvr>
                                      <p:tavLst>
                                        <p:tav tm="0">
                                          <p:val>
                                            <p:strVal val="#ppt_h"/>
                                          </p:val>
                                        </p:tav>
                                        <p:tav tm="100000">
                                          <p:val>
                                            <p:strVal val="#ppt_h"/>
                                          </p:val>
                                        </p:tav>
                                      </p:tavLst>
                                    </p:anim>
                                    <p:animEffect transition="in" filter="fade">
                                      <p:cBhvr>
                                        <p:cTn id="95" dur="1000"/>
                                        <p:tgtEl>
                                          <p:spTgt spid="3"/>
                                        </p:tgtEl>
                                      </p:cBhvr>
                                    </p:animEffect>
                                  </p:childTnLst>
                                </p:cTn>
                              </p:par>
                            </p:childTnLst>
                          </p:cTn>
                        </p:par>
                        <p:par>
                          <p:cTn id="96" fill="hold">
                            <p:stCondLst>
                              <p:cond delay="3900"/>
                            </p:stCondLst>
                            <p:childTnLst>
                              <p:par>
                                <p:cTn id="97" presetID="45" presetClass="entr" presetSubtype="0" fill="hold" grpId="0" nodeType="afterEffect">
                                  <p:stCondLst>
                                    <p:cond delay="0"/>
                                  </p:stCondLst>
                                  <p:iterate type="lt">
                                    <p:tmPct val="10000"/>
                                  </p:iterate>
                                  <p:childTnLst>
                                    <p:set>
                                      <p:cBhvr>
                                        <p:cTn id="98" dur="1" fill="hold">
                                          <p:stCondLst>
                                            <p:cond delay="0"/>
                                          </p:stCondLst>
                                        </p:cTn>
                                        <p:tgtEl>
                                          <p:spTgt spid="102"/>
                                        </p:tgtEl>
                                        <p:attrNameLst>
                                          <p:attrName>style.visibility</p:attrName>
                                        </p:attrNameLst>
                                      </p:cBhvr>
                                      <p:to>
                                        <p:strVal val="visible"/>
                                      </p:to>
                                    </p:set>
                                    <p:animEffect transition="in" filter="fade">
                                      <p:cBhvr>
                                        <p:cTn id="99" dur="500"/>
                                        <p:tgtEl>
                                          <p:spTgt spid="102"/>
                                        </p:tgtEl>
                                      </p:cBhvr>
                                    </p:animEffect>
                                    <p:anim calcmode="lin" valueType="num">
                                      <p:cBhvr>
                                        <p:cTn id="100" dur="500" fill="hold"/>
                                        <p:tgtEl>
                                          <p:spTgt spid="102"/>
                                        </p:tgtEl>
                                        <p:attrNameLst>
                                          <p:attrName>ppt_w</p:attrName>
                                        </p:attrNameLst>
                                      </p:cBhvr>
                                      <p:tavLst>
                                        <p:tav tm="0" fmla="#ppt_w*sin(2.5*pi*$)">
                                          <p:val>
                                            <p:fltVal val="0"/>
                                          </p:val>
                                        </p:tav>
                                        <p:tav tm="100000">
                                          <p:val>
                                            <p:fltVal val="1"/>
                                          </p:val>
                                        </p:tav>
                                      </p:tavLst>
                                    </p:anim>
                                    <p:anim calcmode="lin" valueType="num">
                                      <p:cBhvr>
                                        <p:cTn id="101" dur="500" fill="hold"/>
                                        <p:tgtEl>
                                          <p:spTgt spid="1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100" grpId="0"/>
      <p:bldP spid="102" grpId="0"/>
      <p:bldP spid="12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7" name="组合 16"/>
          <p:cNvGrpSpPr/>
          <p:nvPr/>
        </p:nvGrpSpPr>
        <p:grpSpPr>
          <a:xfrm>
            <a:off x="3039398" y="419100"/>
            <a:ext cx="10248900" cy="7315200"/>
            <a:chOff x="3390900" y="609600"/>
            <a:chExt cx="10248900" cy="7315200"/>
          </a:xfrm>
        </p:grpSpPr>
        <p:sp>
          <p:nvSpPr>
            <p:cNvPr id="14" name="任意多边形 13"/>
            <p:cNvSpPr/>
            <p:nvPr/>
          </p:nvSpPr>
          <p:spPr>
            <a:xfrm>
              <a:off x="3390900" y="1581150"/>
              <a:ext cx="9848850" cy="6343650"/>
            </a:xfrm>
            <a:custGeom>
              <a:avLst/>
              <a:gdLst>
                <a:gd name="connsiteX0" fmla="*/ 0 w 9848850"/>
                <a:gd name="connsiteY0" fmla="*/ 5695950 h 6343650"/>
                <a:gd name="connsiteX1" fmla="*/ 533400 w 9848850"/>
                <a:gd name="connsiteY1" fmla="*/ 4762500 h 6343650"/>
                <a:gd name="connsiteX2" fmla="*/ 1714500 w 9848850"/>
                <a:gd name="connsiteY2" fmla="*/ 3390900 h 6343650"/>
                <a:gd name="connsiteX3" fmla="*/ 2247900 w 9848850"/>
                <a:gd name="connsiteY3" fmla="*/ 4000500 h 6343650"/>
                <a:gd name="connsiteX4" fmla="*/ 552450 w 9848850"/>
                <a:gd name="connsiteY4" fmla="*/ 4743450 h 6343650"/>
                <a:gd name="connsiteX5" fmla="*/ 3200400 w 9848850"/>
                <a:gd name="connsiteY5" fmla="*/ 6229350 h 6343650"/>
                <a:gd name="connsiteX6" fmla="*/ 4819650 w 9848850"/>
                <a:gd name="connsiteY6" fmla="*/ 3467100 h 6343650"/>
                <a:gd name="connsiteX7" fmla="*/ 2228850 w 9848850"/>
                <a:gd name="connsiteY7" fmla="*/ 3943350 h 6343650"/>
                <a:gd name="connsiteX8" fmla="*/ 6819900 w 9848850"/>
                <a:gd name="connsiteY8" fmla="*/ 4248150 h 6343650"/>
                <a:gd name="connsiteX9" fmla="*/ 5695950 w 9848850"/>
                <a:gd name="connsiteY9" fmla="*/ 6343650 h 6343650"/>
                <a:gd name="connsiteX10" fmla="*/ 5734050 w 9848850"/>
                <a:gd name="connsiteY10" fmla="*/ 876300 h 6343650"/>
                <a:gd name="connsiteX11" fmla="*/ 6572250 w 9848850"/>
                <a:gd name="connsiteY11" fmla="*/ 1562100 h 6343650"/>
                <a:gd name="connsiteX12" fmla="*/ 4819650 w 9848850"/>
                <a:gd name="connsiteY12" fmla="*/ 3486150 h 6343650"/>
                <a:gd name="connsiteX13" fmla="*/ 6858000 w 9848850"/>
                <a:gd name="connsiteY13" fmla="*/ 4191000 h 6343650"/>
                <a:gd name="connsiteX14" fmla="*/ 9715500 w 9848850"/>
                <a:gd name="connsiteY14" fmla="*/ 2819400 h 6343650"/>
                <a:gd name="connsiteX15" fmla="*/ 7105650 w 9848850"/>
                <a:gd name="connsiteY15" fmla="*/ 0 h 6343650"/>
                <a:gd name="connsiteX16" fmla="*/ 6629400 w 9848850"/>
                <a:gd name="connsiteY16" fmla="*/ 1600200 h 6343650"/>
                <a:gd name="connsiteX17" fmla="*/ 6762750 w 9848850"/>
                <a:gd name="connsiteY17" fmla="*/ 4229100 h 6343650"/>
                <a:gd name="connsiteX18" fmla="*/ 9848850 w 9848850"/>
                <a:gd name="connsiteY18" fmla="*/ 5981700 h 6343650"/>
                <a:gd name="connsiteX19" fmla="*/ 9848850 w 9848850"/>
                <a:gd name="connsiteY19" fmla="*/ 5981700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8850" h="6343650">
                  <a:moveTo>
                    <a:pt x="0" y="5695950"/>
                  </a:moveTo>
                  <a:lnTo>
                    <a:pt x="533400" y="4762500"/>
                  </a:lnTo>
                  <a:lnTo>
                    <a:pt x="1714500" y="3390900"/>
                  </a:lnTo>
                  <a:lnTo>
                    <a:pt x="2247900" y="4000500"/>
                  </a:lnTo>
                  <a:lnTo>
                    <a:pt x="552450" y="4743450"/>
                  </a:lnTo>
                  <a:lnTo>
                    <a:pt x="3200400" y="6229350"/>
                  </a:lnTo>
                  <a:lnTo>
                    <a:pt x="4819650" y="3467100"/>
                  </a:lnTo>
                  <a:lnTo>
                    <a:pt x="2228850" y="3943350"/>
                  </a:lnTo>
                  <a:lnTo>
                    <a:pt x="6819900" y="4248150"/>
                  </a:lnTo>
                  <a:lnTo>
                    <a:pt x="5695950" y="6343650"/>
                  </a:lnTo>
                  <a:lnTo>
                    <a:pt x="5734050" y="876300"/>
                  </a:lnTo>
                  <a:lnTo>
                    <a:pt x="6572250" y="1562100"/>
                  </a:lnTo>
                  <a:lnTo>
                    <a:pt x="4819650" y="3486150"/>
                  </a:lnTo>
                  <a:lnTo>
                    <a:pt x="6858000" y="4191000"/>
                  </a:lnTo>
                  <a:lnTo>
                    <a:pt x="9715500" y="2819400"/>
                  </a:lnTo>
                  <a:lnTo>
                    <a:pt x="7105650" y="0"/>
                  </a:lnTo>
                  <a:lnTo>
                    <a:pt x="6629400" y="1600200"/>
                  </a:lnTo>
                  <a:lnTo>
                    <a:pt x="6762750" y="4229100"/>
                  </a:lnTo>
                  <a:lnTo>
                    <a:pt x="9848850" y="5981700"/>
                  </a:lnTo>
                  <a:lnTo>
                    <a:pt x="9848850" y="5981700"/>
                  </a:lnTo>
                </a:path>
              </a:pathLst>
            </a:custGeom>
            <a:noFill/>
            <a:ln w="2857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a:off x="10134600" y="609600"/>
              <a:ext cx="3505200" cy="6896100"/>
            </a:xfrm>
            <a:custGeom>
              <a:avLst/>
              <a:gdLst>
                <a:gd name="connsiteX0" fmla="*/ 457200 w 3505200"/>
                <a:gd name="connsiteY0" fmla="*/ 952500 h 6896100"/>
                <a:gd name="connsiteX1" fmla="*/ 3314700 w 3505200"/>
                <a:gd name="connsiteY1" fmla="*/ 0 h 6896100"/>
                <a:gd name="connsiteX2" fmla="*/ 0 w 3505200"/>
                <a:gd name="connsiteY2" fmla="*/ 2552700 h 6896100"/>
                <a:gd name="connsiteX3" fmla="*/ 3505200 w 3505200"/>
                <a:gd name="connsiteY3" fmla="*/ 4419600 h 6896100"/>
                <a:gd name="connsiteX4" fmla="*/ 2590800 w 3505200"/>
                <a:gd name="connsiteY4" fmla="*/ 689610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0" h="6896100">
                  <a:moveTo>
                    <a:pt x="457200" y="952500"/>
                  </a:moveTo>
                  <a:lnTo>
                    <a:pt x="3314700" y="0"/>
                  </a:lnTo>
                  <a:lnTo>
                    <a:pt x="0" y="2552700"/>
                  </a:lnTo>
                  <a:lnTo>
                    <a:pt x="3505200" y="4419600"/>
                  </a:lnTo>
                  <a:lnTo>
                    <a:pt x="2590800" y="6896100"/>
                  </a:lnTo>
                </a:path>
              </a:pathLst>
            </a:custGeom>
            <a:noFill/>
            <a:ln w="2857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a:off x="5391150" y="5257800"/>
              <a:ext cx="495300" cy="49530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a:off x="8020050" y="4857750"/>
              <a:ext cx="400050" cy="4000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a:off x="10020300" y="5638800"/>
              <a:ext cx="323850" cy="3238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9734550" y="2838450"/>
              <a:ext cx="590550" cy="5905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3752850" y="6191250"/>
              <a:ext cx="323850" cy="3238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a:off x="10325100" y="1409700"/>
              <a:ext cx="400050" cy="4000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2" name="组合 91"/>
          <p:cNvGrpSpPr/>
          <p:nvPr/>
        </p:nvGrpSpPr>
        <p:grpSpPr>
          <a:xfrm>
            <a:off x="6969328" y="3856934"/>
            <a:ext cx="828430" cy="828430"/>
            <a:chOff x="6416878" y="2199584"/>
            <a:chExt cx="828430" cy="828430"/>
          </a:xfrm>
        </p:grpSpPr>
        <p:grpSp>
          <p:nvGrpSpPr>
            <p:cNvPr id="31" name="组合 30"/>
            <p:cNvGrpSpPr/>
            <p:nvPr/>
          </p:nvGrpSpPr>
          <p:grpSpPr>
            <a:xfrm>
              <a:off x="6447483" y="2230189"/>
              <a:ext cx="767220" cy="767220"/>
              <a:chOff x="7275688" y="2530616"/>
              <a:chExt cx="860909" cy="860909"/>
            </a:xfrm>
          </p:grpSpPr>
          <p:grpSp>
            <p:nvGrpSpPr>
              <p:cNvPr id="32" name="组合 31"/>
              <p:cNvGrpSpPr/>
              <p:nvPr/>
            </p:nvGrpSpPr>
            <p:grpSpPr>
              <a:xfrm>
                <a:off x="7275688" y="2530616"/>
                <a:ext cx="860909" cy="860909"/>
                <a:chOff x="7234464" y="2511878"/>
                <a:chExt cx="1009650" cy="1009650"/>
              </a:xfrm>
            </p:grpSpPr>
            <p:sp>
              <p:nvSpPr>
                <p:cNvPr id="40" name="椭圆 3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3" name="椭圆 3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1" name="椭圆 9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3" name="组合 92"/>
          <p:cNvGrpSpPr/>
          <p:nvPr/>
        </p:nvGrpSpPr>
        <p:grpSpPr>
          <a:xfrm>
            <a:off x="4359478" y="4428434"/>
            <a:ext cx="828430" cy="828430"/>
            <a:chOff x="6416878" y="2199584"/>
            <a:chExt cx="828430" cy="828430"/>
          </a:xfrm>
        </p:grpSpPr>
        <p:grpSp>
          <p:nvGrpSpPr>
            <p:cNvPr id="94" name="组合 93"/>
            <p:cNvGrpSpPr/>
            <p:nvPr/>
          </p:nvGrpSpPr>
          <p:grpSpPr>
            <a:xfrm>
              <a:off x="6447483" y="2230189"/>
              <a:ext cx="767220" cy="767220"/>
              <a:chOff x="7275688" y="2530616"/>
              <a:chExt cx="860909" cy="860909"/>
            </a:xfrm>
          </p:grpSpPr>
          <p:grpSp>
            <p:nvGrpSpPr>
              <p:cNvPr id="96" name="组合 95"/>
              <p:cNvGrpSpPr/>
              <p:nvPr/>
            </p:nvGrpSpPr>
            <p:grpSpPr>
              <a:xfrm>
                <a:off x="7275688" y="2530616"/>
                <a:ext cx="860909" cy="860909"/>
                <a:chOff x="7234464" y="2511878"/>
                <a:chExt cx="1009650" cy="1009650"/>
              </a:xfrm>
            </p:grpSpPr>
            <p:sp>
              <p:nvSpPr>
                <p:cNvPr id="104" name="椭圆 103"/>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椭圆 10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椭圆 10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7" name="椭圆 9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椭圆 9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椭圆 9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椭圆 10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椭圆 10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椭圆 10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5" name="椭圆 94"/>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7" name="组合 106"/>
          <p:cNvGrpSpPr/>
          <p:nvPr/>
        </p:nvGrpSpPr>
        <p:grpSpPr>
          <a:xfrm>
            <a:off x="8188528" y="1723334"/>
            <a:ext cx="1069772" cy="1069772"/>
            <a:chOff x="6416878" y="2199584"/>
            <a:chExt cx="828430" cy="828430"/>
          </a:xfrm>
        </p:grpSpPr>
        <p:grpSp>
          <p:nvGrpSpPr>
            <p:cNvPr id="108" name="组合 107"/>
            <p:cNvGrpSpPr/>
            <p:nvPr/>
          </p:nvGrpSpPr>
          <p:grpSpPr>
            <a:xfrm>
              <a:off x="6447483" y="2230189"/>
              <a:ext cx="767220" cy="767220"/>
              <a:chOff x="7275688" y="2530616"/>
              <a:chExt cx="860909" cy="860909"/>
            </a:xfrm>
          </p:grpSpPr>
          <p:grpSp>
            <p:nvGrpSpPr>
              <p:cNvPr id="110" name="组合 109"/>
              <p:cNvGrpSpPr/>
              <p:nvPr/>
            </p:nvGrpSpPr>
            <p:grpSpPr>
              <a:xfrm>
                <a:off x="7275688" y="2530616"/>
                <a:ext cx="860909" cy="860909"/>
                <a:chOff x="7234464" y="2511878"/>
                <a:chExt cx="1009650" cy="1009650"/>
              </a:xfrm>
            </p:grpSpPr>
            <p:sp>
              <p:nvSpPr>
                <p:cNvPr id="118" name="椭圆 11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椭圆 11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9" name="椭圆 108"/>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1" name="组合 120"/>
          <p:cNvGrpSpPr/>
          <p:nvPr/>
        </p:nvGrpSpPr>
        <p:grpSpPr>
          <a:xfrm>
            <a:off x="10341179" y="5247585"/>
            <a:ext cx="828430" cy="828430"/>
            <a:chOff x="6416878" y="2199584"/>
            <a:chExt cx="828430" cy="828430"/>
          </a:xfrm>
        </p:grpSpPr>
        <p:grpSp>
          <p:nvGrpSpPr>
            <p:cNvPr id="122" name="组合 121"/>
            <p:cNvGrpSpPr/>
            <p:nvPr/>
          </p:nvGrpSpPr>
          <p:grpSpPr>
            <a:xfrm>
              <a:off x="6447483" y="2230189"/>
              <a:ext cx="767220" cy="767220"/>
              <a:chOff x="7275688" y="2530616"/>
              <a:chExt cx="860909" cy="860909"/>
            </a:xfrm>
          </p:grpSpPr>
          <p:grpSp>
            <p:nvGrpSpPr>
              <p:cNvPr id="124" name="组合 123"/>
              <p:cNvGrpSpPr/>
              <p:nvPr/>
            </p:nvGrpSpPr>
            <p:grpSpPr>
              <a:xfrm>
                <a:off x="7275688" y="2530616"/>
                <a:ext cx="860909" cy="860909"/>
                <a:chOff x="7234464" y="2511878"/>
                <a:chExt cx="1009650" cy="1009650"/>
              </a:xfrm>
            </p:grpSpPr>
            <p:sp>
              <p:nvSpPr>
                <p:cNvPr id="132" name="椭圆 13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椭圆 132"/>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4" name="椭圆 133"/>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5" name="椭圆 12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6" name="椭圆 12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椭圆 12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8" name="椭圆 12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9" name="椭圆 12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椭圆 12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1" name="椭圆 13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椭圆 122"/>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5" name="组合 134"/>
          <p:cNvGrpSpPr/>
          <p:nvPr/>
        </p:nvGrpSpPr>
        <p:grpSpPr>
          <a:xfrm>
            <a:off x="10245929" y="599384"/>
            <a:ext cx="828430" cy="828430"/>
            <a:chOff x="6416878" y="2199584"/>
            <a:chExt cx="828430" cy="828430"/>
          </a:xfrm>
        </p:grpSpPr>
        <p:grpSp>
          <p:nvGrpSpPr>
            <p:cNvPr id="136" name="组合 135"/>
            <p:cNvGrpSpPr/>
            <p:nvPr/>
          </p:nvGrpSpPr>
          <p:grpSpPr>
            <a:xfrm>
              <a:off x="6447483" y="2230189"/>
              <a:ext cx="767220" cy="767220"/>
              <a:chOff x="7275688" y="2530616"/>
              <a:chExt cx="860909" cy="860909"/>
            </a:xfrm>
          </p:grpSpPr>
          <p:grpSp>
            <p:nvGrpSpPr>
              <p:cNvPr id="138" name="组合 137"/>
              <p:cNvGrpSpPr/>
              <p:nvPr/>
            </p:nvGrpSpPr>
            <p:grpSpPr>
              <a:xfrm>
                <a:off x="7275688" y="2530616"/>
                <a:ext cx="860909" cy="860909"/>
                <a:chOff x="7234464" y="2511878"/>
                <a:chExt cx="1009650" cy="1009650"/>
              </a:xfrm>
            </p:grpSpPr>
            <p:sp>
              <p:nvSpPr>
                <p:cNvPr id="146" name="椭圆 14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椭圆 14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8" name="椭圆 14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9" name="椭圆 13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椭圆 13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1" name="椭圆 14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2" name="椭圆 14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3" name="椭圆 14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椭圆 14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椭圆 14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7" name="椭圆 136"/>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9" name="组合 148"/>
          <p:cNvGrpSpPr/>
          <p:nvPr/>
        </p:nvGrpSpPr>
        <p:grpSpPr>
          <a:xfrm>
            <a:off x="7007428" y="5838135"/>
            <a:ext cx="1019866" cy="1019866"/>
            <a:chOff x="6416878" y="2199584"/>
            <a:chExt cx="828430" cy="828430"/>
          </a:xfrm>
        </p:grpSpPr>
        <p:grpSp>
          <p:nvGrpSpPr>
            <p:cNvPr id="150" name="组合 149"/>
            <p:cNvGrpSpPr/>
            <p:nvPr/>
          </p:nvGrpSpPr>
          <p:grpSpPr>
            <a:xfrm>
              <a:off x="6447483" y="2230189"/>
              <a:ext cx="767220" cy="767220"/>
              <a:chOff x="7275688" y="2530616"/>
              <a:chExt cx="860909" cy="860909"/>
            </a:xfrm>
          </p:grpSpPr>
          <p:grpSp>
            <p:nvGrpSpPr>
              <p:cNvPr id="152" name="组合 151"/>
              <p:cNvGrpSpPr/>
              <p:nvPr/>
            </p:nvGrpSpPr>
            <p:grpSpPr>
              <a:xfrm>
                <a:off x="7275688" y="2530616"/>
                <a:ext cx="860909" cy="860909"/>
                <a:chOff x="7234464" y="2511878"/>
                <a:chExt cx="1009650" cy="1009650"/>
              </a:xfrm>
            </p:grpSpPr>
            <p:sp>
              <p:nvSpPr>
                <p:cNvPr id="160" name="椭圆 15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1" name="椭圆 16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2" name="椭圆 16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3" name="椭圆 15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椭圆 15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5" name="椭圆 15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6" name="椭圆 15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椭圆 15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8" name="椭圆 15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椭圆 15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1" name="椭圆 15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5" name="文本框 164"/>
          <p:cNvSpPr txBox="1"/>
          <p:nvPr/>
        </p:nvSpPr>
        <p:spPr>
          <a:xfrm>
            <a:off x="1327391" y="2132809"/>
            <a:ext cx="4547223" cy="915315"/>
          </a:xfrm>
          <a:prstGeom prst="rect">
            <a:avLst/>
          </a:prstGeom>
          <a:noFill/>
        </p:spPr>
        <p:txBody>
          <a:bodyPr wrap="square" rtlCol="0">
            <a:spAutoFit/>
          </a:bodyPr>
          <a:lstStyle/>
          <a:p>
            <a:r>
              <a:rPr lang="en-US" altLang="zh-CN" sz="4813" dirty="0">
                <a:solidFill>
                  <a:prstClr val="white"/>
                </a:solidFill>
                <a:latin typeface="华文细黑" panose="02010600040101010101" pitchFamily="2" charset="-122"/>
                <a:ea typeface="华文细黑" panose="02010600040101010101" pitchFamily="2" charset="-122"/>
              </a:rPr>
              <a:t> </a:t>
            </a:r>
            <a:r>
              <a:rPr lang="zh-CN" altLang="en-US" sz="5348" dirty="0">
                <a:solidFill>
                  <a:prstClr val="white"/>
                </a:solidFill>
                <a:latin typeface="华文细黑" panose="02010600040101010101" pitchFamily="2" charset="-122"/>
                <a:ea typeface="华文细黑" panose="02010600040101010101" pitchFamily="2" charset="-122"/>
              </a:rPr>
              <a:t>云舟</a:t>
            </a:r>
            <a:endParaRPr lang="zh-CN" altLang="en-US" sz="7843" dirty="0">
              <a:solidFill>
                <a:prstClr val="white"/>
              </a:solidFill>
              <a:latin typeface="华文细黑" panose="02010600040101010101" pitchFamily="2" charset="-122"/>
              <a:ea typeface="华文细黑" panose="02010600040101010101" pitchFamily="2" charset="-122"/>
            </a:endParaRPr>
          </a:p>
        </p:txBody>
      </p:sp>
      <p:sp>
        <p:nvSpPr>
          <p:cNvPr id="166" name="文本框 165"/>
          <p:cNvSpPr txBox="1"/>
          <p:nvPr/>
        </p:nvSpPr>
        <p:spPr>
          <a:xfrm>
            <a:off x="1509329" y="3099789"/>
            <a:ext cx="7043778" cy="531236"/>
          </a:xfrm>
          <a:prstGeom prst="rect">
            <a:avLst/>
          </a:prstGeom>
          <a:noFill/>
          <a:effectLst>
            <a:innerShdw blurRad="114300">
              <a:prstClr val="black"/>
            </a:innerShdw>
          </a:effectLst>
        </p:spPr>
        <p:txBody>
          <a:bodyPr wrap="square" rtlCol="0">
            <a:spAutoFit/>
          </a:bodyPr>
          <a:lstStyle/>
          <a:p>
            <a:r>
              <a:rPr lang="zh-CN" altLang="en-US" sz="2852" dirty="0">
                <a:solidFill>
                  <a:prstClr val="white"/>
                </a:solidFill>
                <a:ea typeface="华文细黑" panose="02010600040101010101" pitchFamily="2" charset="-122"/>
                <a:cs typeface="宋体" charset="-122"/>
                <a:sym typeface="+mn-lt"/>
              </a:rPr>
              <a:t>基于空间的知识组织、</a:t>
            </a:r>
            <a:r>
              <a:rPr lang="zh-CN" altLang="en-US" sz="2852">
                <a:solidFill>
                  <a:prstClr val="white"/>
                </a:solidFill>
                <a:ea typeface="华文细黑" panose="02010600040101010101" pitchFamily="2" charset="-122"/>
                <a:cs typeface="宋体" charset="-122"/>
                <a:sym typeface="+mn-lt"/>
              </a:rPr>
              <a:t>重构与分享平台！</a:t>
            </a:r>
            <a:endParaRPr lang="en-US" altLang="zh-CN" sz="2852" dirty="0">
              <a:solidFill>
                <a:prstClr val="white"/>
              </a:solidFill>
              <a:ea typeface="华文细黑" panose="02010600040101010101" pitchFamily="2" charset="-122"/>
              <a:cs typeface="宋体" charset="-122"/>
              <a:sym typeface="+mn-lt"/>
            </a:endParaRPr>
          </a:p>
        </p:txBody>
      </p:sp>
      <p:grpSp>
        <p:nvGrpSpPr>
          <p:cNvPr id="167" name="组合 166"/>
          <p:cNvGrpSpPr/>
          <p:nvPr/>
        </p:nvGrpSpPr>
        <p:grpSpPr>
          <a:xfrm>
            <a:off x="9731578" y="3437835"/>
            <a:ext cx="828430" cy="828430"/>
            <a:chOff x="6416878" y="2199584"/>
            <a:chExt cx="828430" cy="828430"/>
          </a:xfrm>
        </p:grpSpPr>
        <p:grpSp>
          <p:nvGrpSpPr>
            <p:cNvPr id="168" name="组合 167"/>
            <p:cNvGrpSpPr/>
            <p:nvPr/>
          </p:nvGrpSpPr>
          <p:grpSpPr>
            <a:xfrm>
              <a:off x="6447483" y="2230189"/>
              <a:ext cx="767220" cy="767220"/>
              <a:chOff x="7275688" y="2530616"/>
              <a:chExt cx="860909" cy="860909"/>
            </a:xfrm>
          </p:grpSpPr>
          <p:grpSp>
            <p:nvGrpSpPr>
              <p:cNvPr id="170" name="组合 169"/>
              <p:cNvGrpSpPr/>
              <p:nvPr/>
            </p:nvGrpSpPr>
            <p:grpSpPr>
              <a:xfrm>
                <a:off x="7275688" y="2530616"/>
                <a:ext cx="860909" cy="860909"/>
                <a:chOff x="7234464" y="2511878"/>
                <a:chExt cx="1009650" cy="1009650"/>
              </a:xfrm>
            </p:grpSpPr>
            <p:sp>
              <p:nvSpPr>
                <p:cNvPr id="178" name="椭圆 17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9" name="椭圆 17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0" name="椭圆 17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71" name="椭圆 17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2" name="椭圆 17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3" name="椭圆 17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4" name="椭圆 17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5" name="椭圆 17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6" name="椭圆 17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7" name="椭圆 17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9" name="椭圆 168"/>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19793549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500"/>
                                        <p:tgtEl>
                                          <p:spTgt spid="107"/>
                                        </p:tgtEl>
                                      </p:cBhvr>
                                    </p:animEffect>
                                  </p:childTnLst>
                                </p:cTn>
                              </p:par>
                              <p:par>
                                <p:cTn id="11" presetID="0" presetClass="path" presetSubtype="0" accel="50000" decel="50000" fill="hold" nodeType="withEffect">
                                  <p:stCondLst>
                                    <p:cond delay="0"/>
                                  </p:stCondLst>
                                  <p:childTnLst>
                                    <p:animMotion origin="layout" path="M 0.33451 0.12592 L 0.33451 0.12639 C 0.32865 0.12268 0.32253 0.1206 0.31719 0.1162 C 0.31524 0.11458 0.31329 0.1125 0.31133 0.11134 C 0.3086 0.10926 0.3056 0.1081 0.30274 0.10648 C 0.30144 0.10578 0.29974 0.10555 0.29844 0.10393 C 0.29701 0.10231 0.29571 0.10023 0.29428 0.09907 C 0.29128 0.09699 0.28842 0.09606 0.28555 0.09421 C 0.28412 0.09352 0.28243 0.09328 0.28125 0.09213 C 0.27839 0.08865 0.27592 0.08333 0.27266 0.08217 C 0.26537 0.07893 0.26862 0.08078 0.26264 0.07731 C 0.2573 0.07801 0.25183 0.07708 0.24675 0.07986 C 0.24336 0.08125 0.24141 0.08796 0.23829 0.08958 C 0.23099 0.09259 0.23425 0.09074 0.22813 0.09421 C 0.22618 0.09352 0.22422 0.09282 0.2224 0.09213 C 0.21941 0.09027 0.21667 0.08865 0.21381 0.08703 L 0.20521 0.08217 L 0.20079 0.07986 C 0.19935 0.07893 0.19779 0.07893 0.19662 0.07731 C 0.19519 0.07569 0.19362 0.07384 0.19219 0.07245 C 0.18972 0.07014 0.18451 0.06875 0.1823 0.06759 C 0.17917 0.06597 0.17644 0.06435 0.17357 0.06273 C 0.17214 0.0618 0.17045 0.0618 0.16928 0.06018 C 0.16784 0.05879 0.16641 0.05648 0.16498 0.05555 C 0.16211 0.05324 0.15912 0.05208 0.15639 0.05069 C 0.15495 0.05 0.15352 0.04884 0.15196 0.04814 C 0.15014 0.04745 0.14818 0.04676 0.14636 0.04583 C 0.13438 0.03796 0.1474 0.04259 0.13191 0.03588 C 0.12995 0.03518 0.12396 0.03264 0.12188 0.03102 C 0.12032 0.02963 0.11915 0.02777 0.11758 0.02639 C 0.09857 0.03055 0.10625 0.02986 0.07592 0.02639 C 0.06667 0.025 0.07149 0.02407 0.06446 0.02152 C 0.06159 0.02014 0.05873 0.01921 0.05586 0.01898 C 0.04584 0.01759 0.03581 0.01736 0.02566 0.01666 C 0.02383 0.01574 0.02188 0.01458 0.01993 0.01412 C 0.01576 0.01296 0.01107 0.01389 0.00717 0.01157 L -4.79167E-6 -0.00023 L -4.79167E-6 3.33333E-6 " pathEditMode="relative" rAng="0" ptsTypes="AAAAAAAAAAAAAAAAAAAAAAAAAAAAAAAAAAAAAA">
                                      <p:cBhvr>
                                        <p:cTn id="12" dur="1500" fill="hold"/>
                                        <p:tgtEl>
                                          <p:spTgt spid="107"/>
                                        </p:tgtEl>
                                        <p:attrNameLst>
                                          <p:attrName>ppt_x</p:attrName>
                                          <p:attrName>ppt_y</p:attrName>
                                        </p:attrNameLst>
                                      </p:cBhvr>
                                      <p:rCtr x="-16732" y="-6296"/>
                                    </p:animMotion>
                                  </p:childTnLst>
                                </p:cTn>
                              </p:par>
                              <p:par>
                                <p:cTn id="13" presetID="10" presetClass="entr" presetSubtype="0" fill="hold" nodeType="withEffect">
                                  <p:stCondLst>
                                    <p:cond delay="50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500"/>
                                        <p:tgtEl>
                                          <p:spTgt spid="167"/>
                                        </p:tgtEl>
                                      </p:cBhvr>
                                    </p:animEffect>
                                  </p:childTnLst>
                                </p:cTn>
                              </p:par>
                              <p:par>
                                <p:cTn id="16" presetID="0" presetClass="path" presetSubtype="0" accel="50000" decel="50000" fill="hold" nodeType="withEffect">
                                  <p:stCondLst>
                                    <p:cond delay="500"/>
                                  </p:stCondLst>
                                  <p:childTnLst>
                                    <p:animMotion origin="layout" path="M 0.27344 0.1176 L 0.27344 0.11806 C 0.26862 0.11459 0.26354 0.1125 0.25925 0.10834 C 0.25768 0.10695 0.25599 0.10487 0.25443 0.10394 C 0.25222 0.10186 0.24974 0.10093 0.2474 0.09931 C 0.24636 0.09862 0.24492 0.09838 0.24388 0.09699 C 0.24271 0.09537 0.24167 0.09352 0.2405 0.09237 C 0.23802 0.09051 0.23568 0.08959 0.23333 0.08797 C 0.23216 0.08727 0.23086 0.08704 0.22982 0.08588 C 0.22748 0.08264 0.22552 0.07778 0.22279 0.07662 C 0.2168 0.07362 0.21953 0.07524 0.21458 0.07199 C 0.21029 0.07269 0.20573 0.07199 0.20169 0.07454 C 0.19883 0.0757 0.19727 0.08195 0.19466 0.08357 C 0.1888 0.08635 0.19141 0.08473 0.18646 0.08797 C 0.18477 0.08727 0.1832 0.08658 0.18177 0.08588 C 0.1793 0.08426 0.17708 0.08264 0.17474 0.08125 L 0.16771 0.07662 L 0.16406 0.07454 C 0.16289 0.07362 0.16159 0.07362 0.16068 0.07199 C 0.15951 0.07061 0.1582 0.06875 0.15703 0.0676 C 0.15508 0.06528 0.15078 0.06412 0.14896 0.06297 C 0.14636 0.06158 0.14414 0.05996 0.1418 0.05857 C 0.14063 0.05764 0.13932 0.05764 0.13828 0.05602 C 0.13711 0.05487 0.13594 0.05255 0.13477 0.05186 C 0.13242 0.04954 0.12995 0.04862 0.12774 0.04723 C 0.12656 0.04653 0.12539 0.04561 0.12409 0.04491 C 0.12266 0.04422 0.1211 0.04352 0.11953 0.0426 C 0.10977 0.03542 0.12044 0.03959 0.10781 0.03334 C 0.10612 0.03264 0.1013 0.03033 0.09961 0.02894 C 0.09831 0.02755 0.09727 0.02593 0.0961 0.02454 C 0.08047 0.02848 0.08685 0.02778 0.06198 0.02454 C 0.05443 0.02315 0.05833 0.02246 0.05261 0.01991 C 0.05026 0.01875 0.04792 0.01783 0.04557 0.0176 C 0.03737 0.01621 0.02917 0.01598 0.02097 0.01551 C 0.0194 0.01459 0.01784 0.01343 0.01628 0.01297 C 0.01276 0.01204 0.00899 0.01274 0.00573 0.01065 L -1.45833E-6 -0.00023 L -1.45833E-6 -0.00023 " pathEditMode="relative" rAng="0" ptsTypes="AAAAAAAAAAAAAAAAAAAAAAAAAAAAAAAAAAAAAA">
                                      <p:cBhvr>
                                        <p:cTn id="17" dur="1500" fill="hold"/>
                                        <p:tgtEl>
                                          <p:spTgt spid="167"/>
                                        </p:tgtEl>
                                        <p:attrNameLst>
                                          <p:attrName>ppt_x</p:attrName>
                                          <p:attrName>ppt_y</p:attrName>
                                        </p:attrNameLst>
                                      </p:cBhvr>
                                      <p:rCtr x="-13672" y="-5880"/>
                                    </p:animMotion>
                                  </p:childTnLst>
                                </p:cTn>
                              </p:par>
                              <p:par>
                                <p:cTn id="18" presetID="10" presetClass="entr" presetSubtype="0" fill="hold" nodeType="with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par>
                                <p:cTn id="21" presetID="0" presetClass="path" presetSubtype="0" accel="50000" decel="50000" fill="hold" nodeType="withEffect">
                                  <p:stCondLst>
                                    <p:cond delay="0"/>
                                  </p:stCondLst>
                                  <p:childTnLst>
                                    <p:animMotion origin="layout" path="M 0.21432 0.07986 L 0.21432 0.08032 C 0.21055 0.07777 0.20664 0.07662 0.20312 0.07384 C 0.20195 0.07268 0.20065 0.07129 0.19935 0.0706 C 0.19766 0.06921 0.1957 0.06851 0.19388 0.06759 C 0.1931 0.06712 0.19193 0.06689 0.19114 0.06597 C 0.19023 0.06481 0.18945 0.06365 0.18854 0.06273 C 0.18659 0.06157 0.18476 0.06087 0.18294 0.05972 C 0.18203 0.05925 0.18086 0.05925 0.18008 0.05833 C 0.17825 0.05625 0.17669 0.05277 0.17461 0.05208 C 0.16992 0.05 0.172 0.05115 0.16823 0.04907 C 0.16484 0.04953 0.16133 0.04884 0.15807 0.05069 C 0.15586 0.05138 0.15456 0.05578 0.1526 0.05671 C 0.14792 0.05879 0.15 0.05763 0.14609 0.05972 C 0.14479 0.05925 0.14362 0.05879 0.14245 0.05833 C 0.14049 0.05717 0.1388 0.05625 0.13698 0.05509 L 0.13138 0.05208 L 0.12851 0.05069 C 0.1276 0.05 0.12669 0.05 0.12591 0.04907 C 0.125 0.04791 0.12396 0.04675 0.12305 0.04583 C 0.12148 0.04444 0.1181 0.04351 0.1168 0.04282 C 0.11471 0.04166 0.11302 0.04074 0.1112 0.03981 C 0.11029 0.03912 0.10911 0.03912 0.10833 0.03819 C 0.10742 0.03726 0.10651 0.03564 0.1056 0.03518 C 0.10378 0.03356 0.10182 0.03287 0.10013 0.03194 C 0.09922 0.03171 0.09831 0.03078 0.09726 0.03032 C 0.09609 0.03009 0.09492 0.02962 0.09375 0.02893 C 0.08607 0.02384 0.0944 0.02685 0.0845 0.02268 C 0.0832 0.02222 0.0793 0.0206 0.07799 0.01944 C 0.07708 0.01875 0.0763 0.01736 0.07526 0.01666 C 0.06315 0.01921 0.06797 0.01875 0.04857 0.01666 C 0.04271 0.01574 0.0457 0.01504 0.04128 0.01342 C 0.03945 0.0125 0.0375 0.01203 0.03568 0.0118 C 0.0293 0.01087 0.02292 0.01087 0.01641 0.01041 C 0.01523 0.00972 0.01393 0.00902 0.01276 0.00879 C 0.01003 0.0081 0.00703 0.00856 0.00456 0.00717 L 1.04167E-6 -0.00024 L 1.04167E-6 -0.00024 " pathEditMode="relative" rAng="0" ptsTypes="AAAAAAAAAAAAAAAAAAAAAAAAAAAAAAAAAAAAAA">
                                      <p:cBhvr>
                                        <p:cTn id="22" dur="1500" fill="hold"/>
                                        <p:tgtEl>
                                          <p:spTgt spid="135"/>
                                        </p:tgtEl>
                                        <p:attrNameLst>
                                          <p:attrName>ppt_x</p:attrName>
                                          <p:attrName>ppt_y</p:attrName>
                                        </p:attrNameLst>
                                      </p:cBhvr>
                                      <p:rCtr x="-10716" y="-3981"/>
                                    </p:animMotion>
                                  </p:childTnLst>
                                </p:cTn>
                              </p:par>
                              <p:par>
                                <p:cTn id="23" presetID="10" presetClass="entr" presetSubtype="0" fill="hold" nodeType="withEffect">
                                  <p:stCondLst>
                                    <p:cond delay="800"/>
                                  </p:stCondLst>
                                  <p:childTnLst>
                                    <p:set>
                                      <p:cBhvr>
                                        <p:cTn id="24" dur="1" fill="hold">
                                          <p:stCondLst>
                                            <p:cond delay="0"/>
                                          </p:stCondLst>
                                        </p:cTn>
                                        <p:tgtEl>
                                          <p:spTgt spid="121"/>
                                        </p:tgtEl>
                                        <p:attrNameLst>
                                          <p:attrName>style.visibility</p:attrName>
                                        </p:attrNameLst>
                                      </p:cBhvr>
                                      <p:to>
                                        <p:strVal val="visible"/>
                                      </p:to>
                                    </p:set>
                                    <p:animEffect transition="in" filter="fade">
                                      <p:cBhvr>
                                        <p:cTn id="25" dur="500"/>
                                        <p:tgtEl>
                                          <p:spTgt spid="121"/>
                                        </p:tgtEl>
                                      </p:cBhvr>
                                    </p:animEffect>
                                  </p:childTnLst>
                                </p:cTn>
                              </p:par>
                              <p:par>
                                <p:cTn id="26" presetID="0" presetClass="path" presetSubtype="0" accel="50000" decel="50000" fill="hold" nodeType="withEffect">
                                  <p:stCondLst>
                                    <p:cond delay="800"/>
                                  </p:stCondLst>
                                  <p:childTnLst>
                                    <p:animMotion origin="layout" path="M 0.27578 -0.02871 L 0.27578 -0.02986 C 0.2707 -0.02871 0.26562 -0.02778 0.26133 -0.02662 C 0.25963 -0.02662 0.25807 -0.0257 0.25625 -0.0257 C 0.2543 -0.0257 0.25182 -0.02454 0.24935 -0.02454 C 0.24818 -0.02454 0.24687 -0.02454 0.2457 -0.02361 C 0.24453 -0.02361 0.24349 -0.02246 0.24232 -0.02246 C 0.23984 -0.02246 0.2375 -0.02246 0.23503 -0.0213 C 0.23385 -0.0213 0.23255 -0.0213 0.23151 -0.0213 C 0.22917 -0.02037 0.22721 -0.01922 0.22435 -0.01806 C 0.21849 -0.01806 0.22122 -0.01806 0.21628 -0.01713 C 0.21185 -0.01713 0.20729 -0.01713 0.20338 -0.01806 C 0.20039 -0.01806 0.1987 -0.02037 0.19596 -0.02037 C 0.19023 -0.0213 0.19284 -0.02037 0.18776 -0.0213 C 0.18607 -0.0213 0.1845 -0.0213 0.18307 -0.0213 C 0.1806 -0.02037 0.17838 -0.02037 0.17591 -0.01922 L 0.16875 -0.01806 L 0.16536 -0.01806 C 0.16393 -0.01806 0.16263 -0.01806 0.16185 -0.01713 C 0.16068 -0.01713 0.15937 -0.01598 0.1582 -0.01598 C 0.15612 -0.01598 0.15182 -0.01482 0.15 -0.01482 C 0.14739 -0.01482 0.14505 -0.01389 0.14284 -0.01389 C 0.14154 -0.01389 0.14023 -0.01389 0.13919 -0.01273 C 0.13802 -0.01273 0.13672 -0.01181 0.13581 -0.01181 C 0.13346 -0.01181 0.13099 -0.01065 0.12864 -0.01065 C 0.12747 -0.01065 0.12617 -0.01065 0.125 -0.01065 C 0.12344 -0.00973 0.12174 -0.00973 0.12031 -0.00973 C 0.11055 -0.00741 0.12135 -0.00834 0.10846 -0.00741 C 0.10664 -0.00741 0.10182 -0.00625 0.10026 -0.00625 C 0.09883 -0.00533 0.09792 -0.00533 0.09661 -0.00533 C 0.08099 -0.00533 0.08724 -0.00533 0.06237 -0.00533 C 0.05469 -0.00417 0.05859 -0.00417 0.05286 -0.00324 C 0.05039 -0.00324 0.04805 -0.00324 0.04596 -0.00324 C 0.0375 -0.00324 0.02917 -0.00209 0.02083 -0.00209 C 0.0194 -0.00209 0.01784 -0.00209 0.01601 -0.00209 C 0.01276 -0.00209 0.00885 -0.00209 0.00573 -0.00116 L 1.04167E-6 0.00115 L 1.04167E-6 2.96296E-6 " pathEditMode="relative" rAng="0" ptsTypes="AAAAAAAAAAAAAAAAAAAAAAAAAAAAAAAAAAAAAA">
                                      <p:cBhvr>
                                        <p:cTn id="27" dur="1500" fill="hold"/>
                                        <p:tgtEl>
                                          <p:spTgt spid="121"/>
                                        </p:tgtEl>
                                        <p:attrNameLst>
                                          <p:attrName>ppt_x</p:attrName>
                                          <p:attrName>ppt_y</p:attrName>
                                        </p:attrNameLst>
                                      </p:cBhvr>
                                      <p:rCtr x="-13789" y="1435"/>
                                    </p:animMotion>
                                  </p:childTnLst>
                                </p:cTn>
                              </p:par>
                              <p:par>
                                <p:cTn id="28" presetID="10" presetClass="entr" presetSubtype="0" fill="hold" nodeType="withEffect">
                                  <p:stCondLst>
                                    <p:cond delay="30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500"/>
                                        <p:tgtEl>
                                          <p:spTgt spid="92"/>
                                        </p:tgtEl>
                                      </p:cBhvr>
                                    </p:animEffect>
                                  </p:childTnLst>
                                </p:cTn>
                              </p:par>
                              <p:par>
                                <p:cTn id="31" presetID="0" presetClass="path" presetSubtype="0" accel="50000" decel="50000" fill="hold" nodeType="withEffect">
                                  <p:stCondLst>
                                    <p:cond delay="300"/>
                                  </p:stCondLst>
                                  <p:childTnLst>
                                    <p:animMotion origin="layout" path="M 0.49284 0.19351 L 0.49284 0.19444 C 0.48411 0.18865 0.47513 0.18541 0.46732 0.1787 C 0.46432 0.17615 0.46146 0.17291 0.45859 0.17129 C 0.45456 0.16805 0.45013 0.1662 0.44596 0.16365 C 0.44401 0.16273 0.44154 0.16226 0.43958 0.15972 C 0.4375 0.1574 0.43555 0.15416 0.43346 0.15231 C 0.42904 0.14907 0.42487 0.14768 0.4207 0.1449 C 0.41849 0.14375 0.41601 0.14351 0.41432 0.14166 C 0.41003 0.13634 0.40638 0.12824 0.40169 0.12638 C 0.39088 0.12129 0.3957 0.1243 0.38685 0.11898 C 0.37904 0.1199 0.37096 0.11851 0.36341 0.12268 C 0.35846 0.125 0.3556 0.13518 0.35104 0.13773 C 0.34023 0.14236 0.34505 0.13958 0.33607 0.1449 C 0.3332 0.14375 0.33034 0.14282 0.3276 0.14166 C 0.32318 0.13888 0.31914 0.13634 0.31497 0.13379 L 0.30221 0.12638 L 0.2957 0.12268 C 0.29362 0.12129 0.29128 0.12129 0.28958 0.11898 C 0.2875 0.11643 0.28516 0.11342 0.28307 0.11134 C 0.27943 0.10787 0.27174 0.10578 0.26849 0.10393 C 0.26393 0.10138 0.25989 0.09884 0.2556 0.09652 C 0.25351 0.09513 0.25104 0.09513 0.24935 0.09259 C 0.24726 0.0905 0.24505 0.0868 0.24297 0.08541 C 0.2388 0.08194 0.23437 0.08009 0.23034 0.078 C 0.22825 0.07685 0.22617 0.075 0.22383 0.07407 C 0.22109 0.07291 0.21823 0.07199 0.21562 0.07037 C 0.19792 0.05833 0.21706 0.0655 0.19427 0.05509 C 0.19141 0.05416 0.18255 0.05023 0.17956 0.04768 C 0.17721 0.0456 0.17552 0.04282 0.17318 0.0405 C 0.14518 0.04699 0.15651 0.04583 0.11172 0.0405 C 0.09818 0.03842 0.10521 0.03703 0.09492 0.0331 C 0.09062 0.03101 0.08646 0.02962 0.08229 0.02916 C 0.06745 0.02708 0.05273 0.02662 0.03776 0.02569 C 0.03503 0.0243 0.03216 0.02245 0.0293 0.02175 C 0.02318 0.0199 0.01628 0.02129 0.01055 0.01782 L 1.04167E-6 -0.00024 L 1.04167E-6 4.81481E-6 " pathEditMode="relative" rAng="0" ptsTypes="AAAAAAAAAAAAAAAAAAAAAAAAAAAAAAAAAAAAAA">
                                      <p:cBhvr>
                                        <p:cTn id="32" dur="1500" fill="hold"/>
                                        <p:tgtEl>
                                          <p:spTgt spid="92"/>
                                        </p:tgtEl>
                                        <p:attrNameLst>
                                          <p:attrName>ppt_x</p:attrName>
                                          <p:attrName>ppt_y</p:attrName>
                                        </p:attrNameLst>
                                      </p:cBhvr>
                                      <p:rCtr x="-24648" y="-9653"/>
                                    </p:animMotion>
                                  </p:childTnLst>
                                </p:cTn>
                              </p:par>
                              <p:par>
                                <p:cTn id="33" presetID="10" presetClass="entr" presetSubtype="0" fill="hold" nodeType="withEffect">
                                  <p:stCondLst>
                                    <p:cond delay="1200"/>
                                  </p:stCondLst>
                                  <p:childTnLst>
                                    <p:set>
                                      <p:cBhvr>
                                        <p:cTn id="34" dur="1" fill="hold">
                                          <p:stCondLst>
                                            <p:cond delay="0"/>
                                          </p:stCondLst>
                                        </p:cTn>
                                        <p:tgtEl>
                                          <p:spTgt spid="149"/>
                                        </p:tgtEl>
                                        <p:attrNameLst>
                                          <p:attrName>style.visibility</p:attrName>
                                        </p:attrNameLst>
                                      </p:cBhvr>
                                      <p:to>
                                        <p:strVal val="visible"/>
                                      </p:to>
                                    </p:set>
                                    <p:animEffect transition="in" filter="fade">
                                      <p:cBhvr>
                                        <p:cTn id="35" dur="500"/>
                                        <p:tgtEl>
                                          <p:spTgt spid="149"/>
                                        </p:tgtEl>
                                      </p:cBhvr>
                                    </p:animEffect>
                                  </p:childTnLst>
                                </p:cTn>
                              </p:par>
                              <p:par>
                                <p:cTn id="36" presetID="0" presetClass="path" presetSubtype="0" accel="50000" decel="50000" fill="hold" nodeType="withEffect">
                                  <p:stCondLst>
                                    <p:cond delay="1200"/>
                                  </p:stCondLst>
                                  <p:childTnLst>
                                    <p:animMotion origin="layout" path="M 0.34596 0.17639 L 0.34596 0.17709 C 0.33984 0.17176 0.33346 0.16875 0.32799 0.16274 C 0.32591 0.16042 0.32395 0.15741 0.32187 0.15579 C 0.31914 0.15301 0.31601 0.15139 0.31302 0.14908 C 0.31172 0.14815 0.30989 0.14769 0.30859 0.14561 C 0.30716 0.14329 0.30573 0.14028 0.30429 0.13866 C 0.30117 0.13588 0.29817 0.1345 0.29531 0.13195 C 0.29375 0.13102 0.29205 0.13056 0.29075 0.12894 C 0.28789 0.12408 0.28528 0.11667 0.2819 0.11505 C 0.27435 0.11042 0.27773 0.1132 0.27161 0.10834 C 0.26601 0.10926 0.26041 0.10787 0.25507 0.11181 C 0.25169 0.11366 0.24961 0.12315 0.24635 0.12547 C 0.2388 0.12963 0.24218 0.12709 0.23593 0.13195 C 0.23385 0.13102 0.23177 0.12987 0.22994 0.12894 C 0.22682 0.12639 0.22395 0.12408 0.22109 0.12176 L 0.21211 0.11505 L 0.20755 0.11181 C 0.20612 0.11042 0.20455 0.11042 0.20325 0.10834 C 0.20182 0.10602 0.20013 0.10348 0.19869 0.10139 C 0.19609 0.09815 0.19075 0.0963 0.18841 0.09468 C 0.18528 0.09237 0.18242 0.09005 0.17942 0.08774 C 0.17799 0.08658 0.17617 0.08658 0.175 0.08426 C 0.17356 0.08241 0.172 0.07917 0.17057 0.07778 C 0.16757 0.07454 0.16445 0.07292 0.16172 0.07107 C 0.16015 0.06991 0.15872 0.06829 0.15703 0.06737 C 0.1552 0.06644 0.15312 0.06551 0.1513 0.06412 C 0.13893 0.05325 0.15234 0.05973 0.13632 0.05024 C 0.13437 0.04931 0.12812 0.04561 0.12604 0.04352 C 0.12435 0.04144 0.12317 0.03889 0.12148 0.03704 C 0.10182 0.04283 0.10976 0.0419 0.07838 0.03704 C 0.06888 0.03496 0.07382 0.0338 0.06653 0.0301 C 0.06367 0.02825 0.06067 0.02686 0.05768 0.02662 C 0.04739 0.02454 0.03698 0.02431 0.02643 0.02338 C 0.02461 0.022 0.02252 0.02037 0.02057 0.01968 C 0.01627 0.01806 0.01132 0.01945 0.00729 0.01621 L 3.54167E-6 -0.00023 L 3.54167E-6 -4.44444E-6 " pathEditMode="relative" rAng="0" ptsTypes="AAAAAAAAAAAAAAAAAAAAAAAAAAAAAAAAAAAAAA">
                                      <p:cBhvr>
                                        <p:cTn id="37" dur="1500" fill="hold"/>
                                        <p:tgtEl>
                                          <p:spTgt spid="149"/>
                                        </p:tgtEl>
                                        <p:attrNameLst>
                                          <p:attrName>ppt_x</p:attrName>
                                          <p:attrName>ppt_y</p:attrName>
                                        </p:attrNameLst>
                                      </p:cBhvr>
                                      <p:rCtr x="-17305" y="-8796"/>
                                    </p:animMotion>
                                  </p:childTnLst>
                                </p:cTn>
                              </p:par>
                              <p:par>
                                <p:cTn id="38" presetID="10" presetClass="entr" presetSubtype="0" fill="hold" nodeType="withEffect">
                                  <p:stCondLst>
                                    <p:cond delay="400"/>
                                  </p:stCondLst>
                                  <p:childTnLst>
                                    <p:set>
                                      <p:cBhvr>
                                        <p:cTn id="39" dur="1" fill="hold">
                                          <p:stCondLst>
                                            <p:cond delay="0"/>
                                          </p:stCondLst>
                                        </p:cTn>
                                        <p:tgtEl>
                                          <p:spTgt spid="93"/>
                                        </p:tgtEl>
                                        <p:attrNameLst>
                                          <p:attrName>style.visibility</p:attrName>
                                        </p:attrNameLst>
                                      </p:cBhvr>
                                      <p:to>
                                        <p:strVal val="visible"/>
                                      </p:to>
                                    </p:set>
                                    <p:animEffect transition="in" filter="fade">
                                      <p:cBhvr>
                                        <p:cTn id="40" dur="500"/>
                                        <p:tgtEl>
                                          <p:spTgt spid="93"/>
                                        </p:tgtEl>
                                      </p:cBhvr>
                                    </p:animEffect>
                                  </p:childTnLst>
                                </p:cTn>
                              </p:par>
                              <p:par>
                                <p:cTn id="41" presetID="0" presetClass="path" presetSubtype="0" accel="50000" decel="50000" fill="hold" nodeType="withEffect">
                                  <p:stCondLst>
                                    <p:cond delay="400"/>
                                  </p:stCondLst>
                                  <p:childTnLst>
                                    <p:animMotion origin="layout" path="M 0.68346 0.26227 L 0.68346 0.26342 C 0.67148 0.25555 0.65898 0.25116 0.64804 0.24213 C 0.64401 0.23866 0.63997 0.23449 0.63606 0.23194 C 0.63047 0.22754 0.62435 0.22523 0.61849 0.22176 C 0.61588 0.22037 0.61237 0.21991 0.60976 0.21667 C 0.60677 0.21319 0.60416 0.20879 0.60117 0.20648 C 0.59505 0.20208 0.58919 0.20023 0.58333 0.19629 C 0.58047 0.19491 0.57695 0.19444 0.57461 0.1919 C 0.56875 0.18472 0.56367 0.17361 0.55703 0.17129 C 0.54218 0.16458 0.54882 0.16829 0.53659 0.16111 C 0.52565 0.1625 0.51445 0.16065 0.50403 0.16643 C 0.49713 0.16921 0.49323 0.18333 0.48685 0.18657 C 0.47187 0.19282 0.47851 0.18912 0.46601 0.19629 C 0.46211 0.19491 0.45807 0.19352 0.45429 0.1919 C 0.44817 0.18819 0.44257 0.18472 0.43672 0.18148 L 0.41927 0.17129 L 0.41015 0.16643 C 0.40729 0.16458 0.40403 0.16458 0.40169 0.16111 C 0.39869 0.15764 0.39557 0.15393 0.39257 0.15092 C 0.3875 0.14629 0.37695 0.14329 0.37239 0.14097 C 0.36601 0.1375 0.36041 0.13403 0.35455 0.13079 C 0.35169 0.12893 0.34817 0.12893 0.34583 0.12546 C 0.34284 0.12245 0.33997 0.11782 0.33698 0.11574 C 0.33112 0.11111 0.325 0.10856 0.3194 0.10579 C 0.31653 0.10417 0.31354 0.10185 0.31041 0.10046 C 0.30664 0.09884 0.30273 0.09745 0.29895 0.0956 C 0.27448 0.07917 0.30104 0.08889 0.2694 0.07477 C 0.26549 0.07338 0.25325 0.06805 0.24895 0.06481 C 0.2457 0.0618 0.24336 0.05787 0.24023 0.05509 C 0.2013 0.06366 0.21705 0.06227 0.15507 0.05509 C 0.13619 0.05208 0.14596 0.05023 0.13164 0.04491 C 0.12578 0.04213 0.11992 0.04004 0.11406 0.03958 C 0.09362 0.0368 0.07304 0.03634 0.05234 0.03495 C 0.04856 0.03287 0.04466 0.03055 0.04062 0.02963 C 0.03216 0.02708 0.02252 0.02917 0.01458 0.0243 L 3.54167E-6 -0.00023 L 3.54167E-6 0.00023 " pathEditMode="relative" rAng="0" ptsTypes="AAAAAAAAAAAAAAAAAAAAAAAAAAAAAAAAAAAAAA">
                                      <p:cBhvr>
                                        <p:cTn id="42" dur="1500" fill="hold"/>
                                        <p:tgtEl>
                                          <p:spTgt spid="93"/>
                                        </p:tgtEl>
                                        <p:attrNameLst>
                                          <p:attrName>ppt_x</p:attrName>
                                          <p:attrName>ppt_y</p:attrName>
                                        </p:attrNameLst>
                                      </p:cBhvr>
                                      <p:rCtr x="-34180" y="-13079"/>
                                    </p:animMotion>
                                  </p:childTnLst>
                                </p:cTn>
                              </p:par>
                              <p:par>
                                <p:cTn id="43" presetID="45" presetClass="entr" presetSubtype="0" fill="hold" grpId="0" nodeType="withEffect">
                                  <p:stCondLst>
                                    <p:cond delay="400"/>
                                  </p:stCondLst>
                                  <p:iterate type="lt">
                                    <p:tmPct val="10000"/>
                                  </p:iterate>
                                  <p:childTnLst>
                                    <p:set>
                                      <p:cBhvr>
                                        <p:cTn id="44" dur="1" fill="hold">
                                          <p:stCondLst>
                                            <p:cond delay="0"/>
                                          </p:stCondLst>
                                        </p:cTn>
                                        <p:tgtEl>
                                          <p:spTgt spid="165"/>
                                        </p:tgtEl>
                                        <p:attrNameLst>
                                          <p:attrName>style.visibility</p:attrName>
                                        </p:attrNameLst>
                                      </p:cBhvr>
                                      <p:to>
                                        <p:strVal val="visible"/>
                                      </p:to>
                                    </p:set>
                                    <p:animEffect transition="in" filter="fade">
                                      <p:cBhvr>
                                        <p:cTn id="45" dur="500"/>
                                        <p:tgtEl>
                                          <p:spTgt spid="165"/>
                                        </p:tgtEl>
                                      </p:cBhvr>
                                    </p:animEffect>
                                    <p:anim calcmode="lin" valueType="num">
                                      <p:cBhvr>
                                        <p:cTn id="46" dur="500" fill="hold"/>
                                        <p:tgtEl>
                                          <p:spTgt spid="165"/>
                                        </p:tgtEl>
                                        <p:attrNameLst>
                                          <p:attrName>ppt_w</p:attrName>
                                        </p:attrNameLst>
                                      </p:cBhvr>
                                      <p:tavLst>
                                        <p:tav tm="0" fmla="#ppt_w*sin(2.5*pi*$)">
                                          <p:val>
                                            <p:fltVal val="0"/>
                                          </p:val>
                                        </p:tav>
                                        <p:tav tm="100000">
                                          <p:val>
                                            <p:fltVal val="1"/>
                                          </p:val>
                                        </p:tav>
                                      </p:tavLst>
                                    </p:anim>
                                    <p:anim calcmode="lin" valueType="num">
                                      <p:cBhvr>
                                        <p:cTn id="47" dur="500" fill="hold"/>
                                        <p:tgtEl>
                                          <p:spTgt spid="165"/>
                                        </p:tgtEl>
                                        <p:attrNameLst>
                                          <p:attrName>ppt_h</p:attrName>
                                        </p:attrNameLst>
                                      </p:cBhvr>
                                      <p:tavLst>
                                        <p:tav tm="0">
                                          <p:val>
                                            <p:strVal val="#ppt_h"/>
                                          </p:val>
                                        </p:tav>
                                        <p:tav tm="100000">
                                          <p:val>
                                            <p:strVal val="#ppt_h"/>
                                          </p:val>
                                        </p:tav>
                                      </p:tavLst>
                                    </p:anim>
                                  </p:childTnLst>
                                </p:cTn>
                              </p:par>
                              <p:par>
                                <p:cTn id="48" presetID="45" presetClass="entr" presetSubtype="0" fill="hold" grpId="0" nodeType="withEffect">
                                  <p:stCondLst>
                                    <p:cond delay="400"/>
                                  </p:stCondLst>
                                  <p:iterate type="lt">
                                    <p:tmPct val="10000"/>
                                  </p:iterate>
                                  <p:childTnLst>
                                    <p:set>
                                      <p:cBhvr>
                                        <p:cTn id="49" dur="1" fill="hold">
                                          <p:stCondLst>
                                            <p:cond delay="0"/>
                                          </p:stCondLst>
                                        </p:cTn>
                                        <p:tgtEl>
                                          <p:spTgt spid="166"/>
                                        </p:tgtEl>
                                        <p:attrNameLst>
                                          <p:attrName>style.visibility</p:attrName>
                                        </p:attrNameLst>
                                      </p:cBhvr>
                                      <p:to>
                                        <p:strVal val="visible"/>
                                      </p:to>
                                    </p:set>
                                    <p:animEffect transition="in" filter="fade">
                                      <p:cBhvr>
                                        <p:cTn id="50" dur="500"/>
                                        <p:tgtEl>
                                          <p:spTgt spid="166"/>
                                        </p:tgtEl>
                                      </p:cBhvr>
                                    </p:animEffect>
                                    <p:anim calcmode="lin" valueType="num">
                                      <p:cBhvr>
                                        <p:cTn id="51" dur="500" fill="hold"/>
                                        <p:tgtEl>
                                          <p:spTgt spid="166"/>
                                        </p:tgtEl>
                                        <p:attrNameLst>
                                          <p:attrName>ppt_w</p:attrName>
                                        </p:attrNameLst>
                                      </p:cBhvr>
                                      <p:tavLst>
                                        <p:tav tm="0" fmla="#ppt_w*sin(2.5*pi*$)">
                                          <p:val>
                                            <p:fltVal val="0"/>
                                          </p:val>
                                        </p:tav>
                                        <p:tav tm="100000">
                                          <p:val>
                                            <p:fltVal val="1"/>
                                          </p:val>
                                        </p:tav>
                                      </p:tavLst>
                                    </p:anim>
                                    <p:anim calcmode="lin" valueType="num">
                                      <p:cBhvr>
                                        <p:cTn id="52" dur="500" fill="hold"/>
                                        <p:tgtEl>
                                          <p:spTgt spid="1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sp>
        <p:nvSpPr>
          <p:cNvPr id="17" name="矩形 16"/>
          <p:cNvSpPr/>
          <p:nvPr/>
        </p:nvSpPr>
        <p:spPr>
          <a:xfrm>
            <a:off x="6957786" y="1475015"/>
            <a:ext cx="4396014" cy="277313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D10D5F"/>
              </a:solidFill>
            </a:endParaRPr>
          </a:p>
        </p:txBody>
      </p:sp>
      <p:grpSp>
        <p:nvGrpSpPr>
          <p:cNvPr id="18" name="组合 17"/>
          <p:cNvGrpSpPr/>
          <p:nvPr/>
        </p:nvGrpSpPr>
        <p:grpSpPr>
          <a:xfrm>
            <a:off x="7428555" y="1710090"/>
            <a:ext cx="3454476" cy="2302984"/>
            <a:chOff x="1046805" y="1976790"/>
            <a:chExt cx="3454476" cy="2302984"/>
          </a:xfrm>
        </p:grpSpPr>
        <p:graphicFrame>
          <p:nvGraphicFramePr>
            <p:cNvPr id="19" name="图表 18"/>
            <p:cNvGraphicFramePr/>
            <p:nvPr>
              <p:extLst/>
            </p:nvPr>
          </p:nvGraphicFramePr>
          <p:xfrm>
            <a:off x="1046805" y="1976790"/>
            <a:ext cx="3454476" cy="2302984"/>
          </p:xfrm>
          <a:graphic>
            <a:graphicData uri="http://schemas.openxmlformats.org/drawingml/2006/chart">
              <c:chart xmlns:c="http://schemas.openxmlformats.org/drawingml/2006/chart" xmlns:r="http://schemas.openxmlformats.org/officeDocument/2006/relationships" r:id="rId2"/>
            </a:graphicData>
          </a:graphic>
        </p:graphicFrame>
        <p:sp>
          <p:nvSpPr>
            <p:cNvPr id="20" name="文本框 19"/>
            <p:cNvSpPr txBox="1"/>
            <p:nvPr/>
          </p:nvSpPr>
          <p:spPr>
            <a:xfrm>
              <a:off x="2183493" y="2805117"/>
              <a:ext cx="1181100" cy="646331"/>
            </a:xfrm>
            <a:prstGeom prst="rect">
              <a:avLst/>
            </a:prstGeom>
            <a:noFill/>
          </p:spPr>
          <p:txBody>
            <a:bodyPr wrap="square" rtlCol="0">
              <a:spAutoFit/>
            </a:bodyPr>
            <a:lstStyle/>
            <a:p>
              <a:pPr algn="ctr"/>
              <a:r>
                <a:rPr lang="en-US" altLang="zh-CN" sz="3600" b="1" dirty="0" smtClean="0">
                  <a:solidFill>
                    <a:srgbClr val="0273E1"/>
                  </a:solidFill>
                  <a:latin typeface="Calibri Light" panose="020F0302020204030204"/>
                  <a:ea typeface="Dotum" panose="020B0600000101010101" pitchFamily="34" charset="-127"/>
                </a:rPr>
                <a:t>20</a:t>
              </a:r>
              <a:r>
                <a:rPr lang="en-US" altLang="zh-CN" sz="3200" b="1" dirty="0" smtClean="0">
                  <a:solidFill>
                    <a:srgbClr val="0273E1"/>
                  </a:solidFill>
                  <a:latin typeface="Calibri Light" panose="020F0302020204030204"/>
                  <a:ea typeface="Dotum" panose="020B0600000101010101" pitchFamily="34" charset="-127"/>
                </a:rPr>
                <a:t>%</a:t>
              </a:r>
              <a:endParaRPr lang="zh-CN" altLang="en-US" sz="3200" b="1" dirty="0">
                <a:solidFill>
                  <a:srgbClr val="0273E1"/>
                </a:solidFill>
                <a:latin typeface="Calibri Light" panose="020F0302020204030204"/>
                <a:ea typeface="Dotum" panose="020B0600000101010101" pitchFamily="34" charset="-127"/>
              </a:endParaRPr>
            </a:p>
          </p:txBody>
        </p:sp>
      </p:grpSp>
      <p:sp>
        <p:nvSpPr>
          <p:cNvPr id="21" name="文本框 20"/>
          <p:cNvSpPr txBox="1"/>
          <p:nvPr/>
        </p:nvSpPr>
        <p:spPr>
          <a:xfrm>
            <a:off x="6927982" y="4769685"/>
            <a:ext cx="4527337" cy="830997"/>
          </a:xfrm>
          <a:prstGeom prst="rect">
            <a:avLst/>
          </a:prstGeom>
          <a:noFill/>
          <a:effectLst>
            <a:innerShdw blurRad="114300">
              <a:prstClr val="black"/>
            </a:innerShdw>
          </a:effectLst>
        </p:spPr>
        <p:txBody>
          <a:bodyPr wrap="square" rtlCol="0">
            <a:spAutoFit/>
          </a:bodyPr>
          <a:lstStyle/>
          <a:p>
            <a:r>
              <a:rPr lang="zh-CN" altLang="en-US" sz="1600" dirty="0" smtClean="0">
                <a:solidFill>
                  <a:prstClr val="white"/>
                </a:solidFill>
                <a:latin typeface="Microsoft YaHei" charset="-122"/>
                <a:ea typeface="Microsoft YaHei" charset="-122"/>
                <a:cs typeface="Microsoft YaHei" charset="-122"/>
                <a:sym typeface="+mn-lt"/>
              </a:rPr>
              <a:t>图书馆的调查表明，</a:t>
            </a:r>
            <a:r>
              <a:rPr lang="zh-CN" altLang="en-US" sz="1600" dirty="0">
                <a:solidFill>
                  <a:prstClr val="white"/>
                </a:solidFill>
                <a:latin typeface="Microsoft YaHei" charset="-122"/>
                <a:ea typeface="Microsoft YaHei" charset="-122"/>
                <a:cs typeface="Microsoft YaHei" charset="-122"/>
              </a:rPr>
              <a:t>大概</a:t>
            </a:r>
            <a:r>
              <a:rPr lang="zh-CN" altLang="en-US" sz="1600" dirty="0" smtClean="0">
                <a:solidFill>
                  <a:prstClr val="white"/>
                </a:solidFill>
                <a:latin typeface="Microsoft YaHei" charset="-122"/>
                <a:ea typeface="Microsoft YaHei" charset="-122"/>
                <a:cs typeface="Microsoft YaHei" charset="-122"/>
              </a:rPr>
              <a:t>有</a:t>
            </a:r>
            <a:r>
              <a:rPr lang="en-US" altLang="zh-CN" sz="1600" dirty="0" smtClean="0">
                <a:solidFill>
                  <a:prstClr val="white"/>
                </a:solidFill>
                <a:latin typeface="Microsoft YaHei" charset="-122"/>
                <a:ea typeface="Microsoft YaHei" charset="-122"/>
                <a:cs typeface="Microsoft YaHei" charset="-122"/>
              </a:rPr>
              <a:t>20%</a:t>
            </a:r>
            <a:r>
              <a:rPr lang="zh-CN" altLang="en-US" sz="1600" dirty="0" smtClean="0">
                <a:solidFill>
                  <a:prstClr val="white"/>
                </a:solidFill>
                <a:latin typeface="Microsoft YaHei" charset="-122"/>
                <a:ea typeface="Microsoft YaHei" charset="-122"/>
                <a:cs typeface="Microsoft YaHei" charset="-122"/>
              </a:rPr>
              <a:t>的读者平均每天都去图书馆，有</a:t>
            </a:r>
            <a:r>
              <a:rPr lang="en-US" altLang="zh-CN" sz="1600" dirty="0" smtClean="0">
                <a:solidFill>
                  <a:prstClr val="white"/>
                </a:solidFill>
                <a:latin typeface="Microsoft YaHei" charset="-122"/>
                <a:ea typeface="Microsoft YaHei" charset="-122"/>
                <a:cs typeface="Microsoft YaHei" charset="-122"/>
              </a:rPr>
              <a:t>28%</a:t>
            </a:r>
            <a:r>
              <a:rPr lang="zh-CN" altLang="en-US" sz="1600" dirty="0" smtClean="0">
                <a:solidFill>
                  <a:prstClr val="white"/>
                </a:solidFill>
                <a:latin typeface="Microsoft YaHei" charset="-122"/>
                <a:ea typeface="Microsoft YaHei" charset="-122"/>
                <a:cs typeface="Microsoft YaHei" charset="-122"/>
              </a:rPr>
              <a:t>的读者每周去</a:t>
            </a:r>
            <a:r>
              <a:rPr lang="en-US" altLang="zh-CN" sz="1600" dirty="0" smtClean="0">
                <a:solidFill>
                  <a:prstClr val="white"/>
                </a:solidFill>
                <a:latin typeface="Microsoft YaHei" charset="-122"/>
                <a:ea typeface="Microsoft YaHei" charset="-122"/>
                <a:cs typeface="Microsoft YaHei" charset="-122"/>
              </a:rPr>
              <a:t>1—2</a:t>
            </a:r>
            <a:r>
              <a:rPr lang="zh-CN" altLang="en-US" sz="1600" dirty="0" smtClean="0">
                <a:solidFill>
                  <a:prstClr val="white"/>
                </a:solidFill>
                <a:latin typeface="Microsoft YaHei" charset="-122"/>
                <a:ea typeface="Microsoft YaHei" charset="-122"/>
                <a:cs typeface="Microsoft YaHei" charset="-122"/>
              </a:rPr>
              <a:t>次，图书馆馆员、技术、服务都基于图书馆物理空间</a:t>
            </a:r>
            <a:endParaRPr lang="zh-CN" altLang="en-US" sz="1600" dirty="0">
              <a:solidFill>
                <a:prstClr val="white"/>
              </a:solidFill>
              <a:latin typeface="Microsoft YaHei" charset="-122"/>
              <a:ea typeface="Microsoft YaHei" charset="-122"/>
              <a:cs typeface="Microsoft YaHei" charset="-122"/>
            </a:endParaRPr>
          </a:p>
        </p:txBody>
      </p:sp>
      <p:sp>
        <p:nvSpPr>
          <p:cNvPr id="22" name="矩形 21"/>
          <p:cNvSpPr/>
          <p:nvPr/>
        </p:nvSpPr>
        <p:spPr>
          <a:xfrm>
            <a:off x="590551" y="3677646"/>
            <a:ext cx="5657850" cy="257347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D10D5F"/>
              </a:solidFill>
            </a:endParaRPr>
          </a:p>
        </p:txBody>
      </p:sp>
      <p:sp>
        <p:nvSpPr>
          <p:cNvPr id="23" name="文本框 22"/>
          <p:cNvSpPr txBox="1"/>
          <p:nvPr/>
        </p:nvSpPr>
        <p:spPr>
          <a:xfrm>
            <a:off x="745707" y="1710090"/>
            <a:ext cx="4834128" cy="1323439"/>
          </a:xfrm>
          <a:prstGeom prst="rect">
            <a:avLst/>
          </a:prstGeom>
          <a:noFill/>
          <a:effectLst>
            <a:innerShdw blurRad="114300">
              <a:prstClr val="black"/>
            </a:innerShdw>
          </a:effectLst>
        </p:spPr>
        <p:txBody>
          <a:bodyPr wrap="square" rtlCol="0">
            <a:spAutoFit/>
          </a:bodyPr>
          <a:lstStyle/>
          <a:p>
            <a:pPr algn="ctr"/>
            <a:r>
              <a:rPr lang="zh-CN" altLang="en-US" sz="4000" b="1" dirty="0">
                <a:solidFill>
                  <a:prstClr val="white"/>
                </a:solidFill>
                <a:ea typeface="微软雅黑" panose="020B0503020204020204" pitchFamily="34" charset="-122"/>
                <a:sym typeface="Arial" panose="020B0604020202020204" pitchFamily="34" charset="0"/>
              </a:rPr>
              <a:t>物理</a:t>
            </a:r>
            <a:r>
              <a:rPr lang="zh-CN" altLang="en-US" sz="4000" b="1" dirty="0" smtClean="0">
                <a:solidFill>
                  <a:prstClr val="white"/>
                </a:solidFill>
                <a:ea typeface="微软雅黑" panose="020B0503020204020204" pitchFamily="34" charset="-122"/>
                <a:sym typeface="Arial" panose="020B0604020202020204" pitchFamily="34" charset="0"/>
              </a:rPr>
              <a:t>图书馆的服务</a:t>
            </a:r>
            <a:endParaRPr lang="en-US" altLang="zh-CN" sz="4000" b="1" dirty="0" smtClean="0">
              <a:solidFill>
                <a:prstClr val="white"/>
              </a:solidFill>
              <a:ea typeface="微软雅黑" panose="020B0503020204020204" pitchFamily="34" charset="-122"/>
              <a:sym typeface="Arial" panose="020B0604020202020204" pitchFamily="34" charset="0"/>
            </a:endParaRPr>
          </a:p>
          <a:p>
            <a:pPr algn="ctr"/>
            <a:r>
              <a:rPr lang="zh-CN" altLang="en-US" sz="4000" b="1" dirty="0" smtClean="0">
                <a:solidFill>
                  <a:prstClr val="white"/>
                </a:solidFill>
                <a:ea typeface="微软雅黑" panose="020B0503020204020204" pitchFamily="34" charset="-122"/>
                <a:sym typeface="Arial" panose="020B0604020202020204" pitchFamily="34" charset="0"/>
              </a:rPr>
              <a:t>建立</a:t>
            </a:r>
            <a:r>
              <a:rPr lang="zh-CN" altLang="en-US" sz="4000" b="1" dirty="0">
                <a:solidFill>
                  <a:prstClr val="white"/>
                </a:solidFill>
                <a:ea typeface="微软雅黑" panose="020B0503020204020204" pitchFamily="34" charset="-122"/>
                <a:sym typeface="Arial" panose="020B0604020202020204" pitchFamily="34" charset="0"/>
              </a:rPr>
              <a:t>在物理空间之上</a:t>
            </a:r>
            <a:endParaRPr lang="zh-CN" altLang="en-US" sz="4000" b="1" dirty="0">
              <a:solidFill>
                <a:prstClr val="white"/>
              </a:solidFill>
              <a:ea typeface="微软雅黑" panose="020B0503020204020204" pitchFamily="34" charset="-122"/>
            </a:endParaRPr>
          </a:p>
        </p:txBody>
      </p:sp>
      <p:pic>
        <p:nvPicPr>
          <p:cNvPr id="2" name="图片 1"/>
          <p:cNvPicPr>
            <a:picLocks noChangeAspect="1"/>
          </p:cNvPicPr>
          <p:nvPr/>
        </p:nvPicPr>
        <p:blipFill rotWithShape="1">
          <a:blip r:embed="rId3"/>
          <a:srcRect l="286" t="22024" r="1" b="12361"/>
          <a:stretch/>
        </p:blipFill>
        <p:spPr>
          <a:xfrm>
            <a:off x="790760" y="3840400"/>
            <a:ext cx="5273040" cy="2266950"/>
          </a:xfrm>
          <a:prstGeom prst="rect">
            <a:avLst/>
          </a:prstGeom>
        </p:spPr>
      </p:pic>
    </p:spTree>
    <p:extLst>
      <p:ext uri="{BB962C8B-B14F-4D97-AF65-F5344CB8AC3E}">
        <p14:creationId xmlns:p14="http://schemas.microsoft.com/office/powerpoint/2010/main" val="5973599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0000">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14:bounceEnd="40000">
                                          <p:cBhvr additive="base">
                                            <p:cTn id="11" dur="500" fill="hold"/>
                                            <p:tgtEl>
                                              <p:spTgt spid="22"/>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animBg="1"/>
          <p:bldP spid="2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849089" y="1459197"/>
            <a:ext cx="1035152" cy="1035152"/>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0" y="2817772"/>
            <a:ext cx="12192000" cy="246837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D10D5F"/>
              </a:solidFill>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446" y="1928624"/>
            <a:ext cx="4226157" cy="2795426"/>
          </a:xfrm>
          <a:prstGeom prst="rect">
            <a:avLst/>
          </a:prstGeom>
        </p:spPr>
      </p:pic>
      <p:sp>
        <p:nvSpPr>
          <p:cNvPr id="19" name="文本框 18"/>
          <p:cNvSpPr txBox="1"/>
          <p:nvPr/>
        </p:nvSpPr>
        <p:spPr>
          <a:xfrm>
            <a:off x="1906769" y="3398679"/>
            <a:ext cx="4602719" cy="531236"/>
          </a:xfrm>
          <a:prstGeom prst="rect">
            <a:avLst/>
          </a:prstGeom>
          <a:noFill/>
        </p:spPr>
        <p:txBody>
          <a:bodyPr wrap="square" rtlCol="0">
            <a:spAutoFit/>
          </a:bodyPr>
          <a:lstStyle/>
          <a:p>
            <a:r>
              <a:rPr lang="zh-CN" altLang="en-US" sz="2852" b="1" dirty="0">
                <a:solidFill>
                  <a:srgbClr val="1A306C"/>
                </a:solidFill>
                <a:ea typeface="微软雅黑" panose="020B0503020204020204" pitchFamily="34" charset="-122"/>
                <a:sym typeface="Arial" panose="020B0604020202020204" pitchFamily="34" charset="0"/>
              </a:rPr>
              <a:t>数字图书馆服务弱化的本质</a:t>
            </a:r>
            <a:endParaRPr lang="en-US" altLang="zh-CN" sz="2139" dirty="0">
              <a:solidFill>
                <a:srgbClr val="1A306C"/>
              </a:solidFill>
              <a:ea typeface="华文细黑" panose="02010600040101010101" pitchFamily="2" charset="-122"/>
              <a:cs typeface="+mn-ea"/>
              <a:sym typeface="+mn-lt"/>
            </a:endParaRPr>
          </a:p>
        </p:txBody>
      </p:sp>
      <p:sp>
        <p:nvSpPr>
          <p:cNvPr id="20" name="文本框 19"/>
          <p:cNvSpPr txBox="1"/>
          <p:nvPr/>
        </p:nvSpPr>
        <p:spPr>
          <a:xfrm>
            <a:off x="1906768" y="3930267"/>
            <a:ext cx="4990289" cy="531236"/>
          </a:xfrm>
          <a:prstGeom prst="rect">
            <a:avLst/>
          </a:prstGeom>
          <a:noFill/>
        </p:spPr>
        <p:txBody>
          <a:bodyPr wrap="square" rtlCol="0">
            <a:spAutoFit/>
          </a:bodyPr>
          <a:lstStyle/>
          <a:p>
            <a:r>
              <a:rPr lang="zh-CN" altLang="en-US" sz="2852" dirty="0">
                <a:solidFill>
                  <a:srgbClr val="1A306C"/>
                </a:solidFill>
                <a:ea typeface="华文细黑" panose="02010600040101010101" pitchFamily="2" charset="-122"/>
                <a:cs typeface="+mn-ea"/>
                <a:sym typeface="+mn-lt"/>
              </a:rPr>
              <a:t>没有类似物理资源服务的空间</a:t>
            </a:r>
            <a:endParaRPr lang="en-US" altLang="zh-CN" sz="2852" dirty="0">
              <a:solidFill>
                <a:srgbClr val="1A306C"/>
              </a:solidFill>
              <a:ea typeface="华文细黑" panose="02010600040101010101" pitchFamily="2" charset="-122"/>
              <a:cs typeface="+mn-ea"/>
              <a:sym typeface="+mn-lt"/>
            </a:endParaRPr>
          </a:p>
        </p:txBody>
      </p:sp>
      <p:grpSp>
        <p:nvGrpSpPr>
          <p:cNvPr id="21" name="组合 20"/>
          <p:cNvGrpSpPr/>
          <p:nvPr/>
        </p:nvGrpSpPr>
        <p:grpSpPr>
          <a:xfrm>
            <a:off x="1027897" y="3570672"/>
            <a:ext cx="725712" cy="725712"/>
            <a:chOff x="734341" y="4586516"/>
            <a:chExt cx="725712" cy="725712"/>
          </a:xfrm>
        </p:grpSpPr>
        <p:sp>
          <p:nvSpPr>
            <p:cNvPr id="22" name="椭圆 21"/>
            <p:cNvSpPr/>
            <p:nvPr/>
          </p:nvSpPr>
          <p:spPr>
            <a:xfrm>
              <a:off x="734341" y="4586516"/>
              <a:ext cx="725712" cy="725712"/>
            </a:xfrm>
            <a:prstGeom prst="ellipse">
              <a:avLst/>
            </a:prstGeom>
            <a:solidFill>
              <a:srgbClr val="1A306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D10D5F"/>
                </a:solidFill>
              </a:endParaRPr>
            </a:p>
          </p:txBody>
        </p:sp>
        <p:sp>
          <p:nvSpPr>
            <p:cNvPr id="23" name="Freeform 100"/>
            <p:cNvSpPr>
              <a:spLocks noEditPoints="1"/>
            </p:cNvSpPr>
            <p:nvPr/>
          </p:nvSpPr>
          <p:spPr bwMode="auto">
            <a:xfrm>
              <a:off x="905167" y="4765288"/>
              <a:ext cx="384060" cy="368168"/>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7" name="文本框 26"/>
          <p:cNvSpPr txBox="1"/>
          <p:nvPr/>
        </p:nvSpPr>
        <p:spPr>
          <a:xfrm>
            <a:off x="1284079" y="1647247"/>
            <a:ext cx="6192027" cy="640945"/>
          </a:xfrm>
          <a:prstGeom prst="rect">
            <a:avLst/>
          </a:prstGeom>
          <a:noFill/>
          <a:effectLst>
            <a:innerShdw blurRad="114300">
              <a:prstClr val="black"/>
            </a:innerShdw>
          </a:effectLst>
        </p:spPr>
        <p:txBody>
          <a:bodyPr wrap="square" rtlCol="0">
            <a:spAutoFit/>
          </a:bodyPr>
          <a:lstStyle/>
          <a:p>
            <a:pPr algn="ctr"/>
            <a:r>
              <a:rPr lang="zh-CN" altLang="en-US" sz="3565" b="1" dirty="0">
                <a:solidFill>
                  <a:schemeClr val="bg1"/>
                </a:solidFill>
                <a:ea typeface="微软雅黑" panose="020B0503020204020204" pitchFamily="34" charset="-122"/>
                <a:sym typeface="Arial" panose="020B0604020202020204" pitchFamily="34" charset="0"/>
              </a:rPr>
              <a:t>没有空间就</a:t>
            </a:r>
            <a:r>
              <a:rPr lang="zh-CN" altLang="en-US" sz="3565" b="1">
                <a:solidFill>
                  <a:schemeClr val="bg1"/>
                </a:solidFill>
                <a:ea typeface="微软雅黑" panose="020B0503020204020204" pitchFamily="34" charset="-122"/>
                <a:sym typeface="Arial" panose="020B0604020202020204" pitchFamily="34" charset="0"/>
              </a:rPr>
              <a:t>没有服务场所</a:t>
            </a:r>
            <a:endParaRPr lang="zh-CN" altLang="en-US" sz="3565"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359718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40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40000">
                                          <p:cBhvr additive="base">
                                            <p:cTn id="12" dur="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49" presetClass="entr" presetSubtype="0" decel="10000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 calcmode="lin" valueType="num">
                                          <p:cBhvr>
                                            <p:cTn id="18" dur="500" fill="hold"/>
                                            <p:tgtEl>
                                              <p:spTgt spid="21"/>
                                            </p:tgtEl>
                                            <p:attrNameLst>
                                              <p:attrName>style.rotation</p:attrName>
                                            </p:attrNameLst>
                                          </p:cBhvr>
                                          <p:tavLst>
                                            <p:tav tm="0">
                                              <p:val>
                                                <p:fltVal val="360"/>
                                              </p:val>
                                            </p:tav>
                                            <p:tav tm="100000">
                                              <p:val>
                                                <p:fltVal val="0"/>
                                              </p:val>
                                            </p:tav>
                                          </p:tavLst>
                                        </p:anim>
                                        <p:animEffect transition="in" filter="fade">
                                          <p:cBhvr>
                                            <p:cTn id="19" dur="500"/>
                                            <p:tgtEl>
                                              <p:spTgt spid="21"/>
                                            </p:tgtEl>
                                          </p:cBhvr>
                                        </p:animEffect>
                                      </p:childTnLst>
                                    </p:cTn>
                                  </p:par>
                                  <p:par>
                                    <p:cTn id="20" presetID="45" presetClass="entr" presetSubtype="0" fill="hold" grpId="0" nodeType="with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ppt_w</p:attrName>
                                            </p:attrNameLst>
                                          </p:cBhvr>
                                          <p:tavLst>
                                            <p:tav tm="0" fmla="#ppt_w*sin(2.5*pi*$)">
                                              <p:val>
                                                <p:fltVal val="0"/>
                                              </p:val>
                                            </p:tav>
                                            <p:tav tm="100000">
                                              <p:val>
                                                <p:fltVal val="1"/>
                                              </p:val>
                                            </p:tav>
                                          </p:tavLst>
                                        </p:anim>
                                        <p:anim calcmode="lin" valueType="num">
                                          <p:cBhvr>
                                            <p:cTn id="24" dur="500" fill="hold"/>
                                            <p:tgtEl>
                                              <p:spTgt spid="19"/>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iterate type="lt">
                                        <p:tmPct val="10000"/>
                                      </p:iterate>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ppt_w</p:attrName>
                                            </p:attrNameLst>
                                          </p:cBhvr>
                                          <p:tavLst>
                                            <p:tav tm="0" fmla="#ppt_w*sin(2.5*pi*$)">
                                              <p:val>
                                                <p:fltVal val="0"/>
                                              </p:val>
                                            </p:tav>
                                            <p:tav tm="100000">
                                              <p:val>
                                                <p:fltVal val="1"/>
                                              </p:val>
                                            </p:tav>
                                          </p:tavLst>
                                        </p:anim>
                                        <p:anim calcmode="lin" valueType="num">
                                          <p:cBhvr>
                                            <p:cTn id="29"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750"/>
                                            <p:tgtEl>
                                              <p:spTgt spid="109"/>
                                            </p:tgtEl>
                                          </p:cBhvr>
                                        </p:animEffect>
                                      </p:childTnLst>
                                    </p:cTn>
                                  </p:par>
                                  <p:par>
                                    <p:cTn id="35" presetID="23" presetClass="entr" presetSubtype="288" fill="hold" grpId="1" nodeType="withEffect">
                                      <p:stCondLst>
                                        <p:cond delay="0"/>
                                      </p:stCondLst>
                                      <p:iterate type="lt">
                                        <p:tmPct val="0"/>
                                      </p:iterate>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strVal val="4/3*#ppt_w"/>
                                              </p:val>
                                            </p:tav>
                                            <p:tav tm="100000">
                                              <p:val>
                                                <p:strVal val="#ppt_w"/>
                                              </p:val>
                                            </p:tav>
                                          </p:tavLst>
                                        </p:anim>
                                        <p:anim calcmode="lin" valueType="num">
                                          <p:cBhvr>
                                            <p:cTn id="38" dur="500" fill="hold"/>
                                            <p:tgtEl>
                                              <p:spTgt spid="2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49" presetClass="entr" presetSubtype="0" decel="10000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 calcmode="lin" valueType="num">
                                          <p:cBhvr>
                                            <p:cTn id="18" dur="500" fill="hold"/>
                                            <p:tgtEl>
                                              <p:spTgt spid="21"/>
                                            </p:tgtEl>
                                            <p:attrNameLst>
                                              <p:attrName>style.rotation</p:attrName>
                                            </p:attrNameLst>
                                          </p:cBhvr>
                                          <p:tavLst>
                                            <p:tav tm="0">
                                              <p:val>
                                                <p:fltVal val="360"/>
                                              </p:val>
                                            </p:tav>
                                            <p:tav tm="100000">
                                              <p:val>
                                                <p:fltVal val="0"/>
                                              </p:val>
                                            </p:tav>
                                          </p:tavLst>
                                        </p:anim>
                                        <p:animEffect transition="in" filter="fade">
                                          <p:cBhvr>
                                            <p:cTn id="19" dur="500"/>
                                            <p:tgtEl>
                                              <p:spTgt spid="21"/>
                                            </p:tgtEl>
                                          </p:cBhvr>
                                        </p:animEffect>
                                      </p:childTnLst>
                                    </p:cTn>
                                  </p:par>
                                  <p:par>
                                    <p:cTn id="20" presetID="45" presetClass="entr" presetSubtype="0" fill="hold" grpId="0" nodeType="with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ppt_w</p:attrName>
                                            </p:attrNameLst>
                                          </p:cBhvr>
                                          <p:tavLst>
                                            <p:tav tm="0" fmla="#ppt_w*sin(2.5*pi*$)">
                                              <p:val>
                                                <p:fltVal val="0"/>
                                              </p:val>
                                            </p:tav>
                                            <p:tav tm="100000">
                                              <p:val>
                                                <p:fltVal val="1"/>
                                              </p:val>
                                            </p:tav>
                                          </p:tavLst>
                                        </p:anim>
                                        <p:anim calcmode="lin" valueType="num">
                                          <p:cBhvr>
                                            <p:cTn id="24" dur="500" fill="hold"/>
                                            <p:tgtEl>
                                              <p:spTgt spid="19"/>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iterate type="lt">
                                        <p:tmPct val="10000"/>
                                      </p:iterate>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ppt_w</p:attrName>
                                            </p:attrNameLst>
                                          </p:cBhvr>
                                          <p:tavLst>
                                            <p:tav tm="0" fmla="#ppt_w*sin(2.5*pi*$)">
                                              <p:val>
                                                <p:fltVal val="0"/>
                                              </p:val>
                                            </p:tav>
                                            <p:tav tm="100000">
                                              <p:val>
                                                <p:fltVal val="1"/>
                                              </p:val>
                                            </p:tav>
                                          </p:tavLst>
                                        </p:anim>
                                        <p:anim calcmode="lin" valueType="num">
                                          <p:cBhvr>
                                            <p:cTn id="29"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750"/>
                                            <p:tgtEl>
                                              <p:spTgt spid="109"/>
                                            </p:tgtEl>
                                          </p:cBhvr>
                                        </p:animEffect>
                                      </p:childTnLst>
                                    </p:cTn>
                                  </p:par>
                                  <p:par>
                                    <p:cTn id="35" presetID="23" presetClass="entr" presetSubtype="288" fill="hold" grpId="1" nodeType="withEffect">
                                      <p:stCondLst>
                                        <p:cond delay="0"/>
                                      </p:stCondLst>
                                      <p:iterate type="lt">
                                        <p:tmPct val="0"/>
                                      </p:iterate>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strVal val="4/3*#ppt_w"/>
                                              </p:val>
                                            </p:tav>
                                            <p:tav tm="100000">
                                              <p:val>
                                                <p:strVal val="#ppt_w"/>
                                              </p:val>
                                            </p:tav>
                                          </p:tavLst>
                                        </p:anim>
                                        <p:anim calcmode="lin" valueType="num">
                                          <p:cBhvr>
                                            <p:cTn id="38" dur="500" fill="hold"/>
                                            <p:tgtEl>
                                              <p:spTgt spid="2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p:bldP spid="27"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55" name="组合 154"/>
          <p:cNvGrpSpPr/>
          <p:nvPr/>
        </p:nvGrpSpPr>
        <p:grpSpPr>
          <a:xfrm rot="19831958" flipH="1">
            <a:off x="-274017" y="1265753"/>
            <a:ext cx="12740035" cy="9093259"/>
            <a:chOff x="3390900" y="609600"/>
            <a:chExt cx="10248900" cy="7315200"/>
          </a:xfrm>
        </p:grpSpPr>
        <p:sp>
          <p:nvSpPr>
            <p:cNvPr id="156" name="任意多边形 155"/>
            <p:cNvSpPr/>
            <p:nvPr/>
          </p:nvSpPr>
          <p:spPr>
            <a:xfrm>
              <a:off x="3390900" y="1581150"/>
              <a:ext cx="9848850" cy="6343650"/>
            </a:xfrm>
            <a:custGeom>
              <a:avLst/>
              <a:gdLst>
                <a:gd name="connsiteX0" fmla="*/ 0 w 9848850"/>
                <a:gd name="connsiteY0" fmla="*/ 5695950 h 6343650"/>
                <a:gd name="connsiteX1" fmla="*/ 533400 w 9848850"/>
                <a:gd name="connsiteY1" fmla="*/ 4762500 h 6343650"/>
                <a:gd name="connsiteX2" fmla="*/ 1714500 w 9848850"/>
                <a:gd name="connsiteY2" fmla="*/ 3390900 h 6343650"/>
                <a:gd name="connsiteX3" fmla="*/ 2247900 w 9848850"/>
                <a:gd name="connsiteY3" fmla="*/ 4000500 h 6343650"/>
                <a:gd name="connsiteX4" fmla="*/ 552450 w 9848850"/>
                <a:gd name="connsiteY4" fmla="*/ 4743450 h 6343650"/>
                <a:gd name="connsiteX5" fmla="*/ 3200400 w 9848850"/>
                <a:gd name="connsiteY5" fmla="*/ 6229350 h 6343650"/>
                <a:gd name="connsiteX6" fmla="*/ 4819650 w 9848850"/>
                <a:gd name="connsiteY6" fmla="*/ 3467100 h 6343650"/>
                <a:gd name="connsiteX7" fmla="*/ 2228850 w 9848850"/>
                <a:gd name="connsiteY7" fmla="*/ 3943350 h 6343650"/>
                <a:gd name="connsiteX8" fmla="*/ 6819900 w 9848850"/>
                <a:gd name="connsiteY8" fmla="*/ 4248150 h 6343650"/>
                <a:gd name="connsiteX9" fmla="*/ 5695950 w 9848850"/>
                <a:gd name="connsiteY9" fmla="*/ 6343650 h 6343650"/>
                <a:gd name="connsiteX10" fmla="*/ 5734050 w 9848850"/>
                <a:gd name="connsiteY10" fmla="*/ 876300 h 6343650"/>
                <a:gd name="connsiteX11" fmla="*/ 6572250 w 9848850"/>
                <a:gd name="connsiteY11" fmla="*/ 1562100 h 6343650"/>
                <a:gd name="connsiteX12" fmla="*/ 4819650 w 9848850"/>
                <a:gd name="connsiteY12" fmla="*/ 3486150 h 6343650"/>
                <a:gd name="connsiteX13" fmla="*/ 6858000 w 9848850"/>
                <a:gd name="connsiteY13" fmla="*/ 4191000 h 6343650"/>
                <a:gd name="connsiteX14" fmla="*/ 9715500 w 9848850"/>
                <a:gd name="connsiteY14" fmla="*/ 2819400 h 6343650"/>
                <a:gd name="connsiteX15" fmla="*/ 7105650 w 9848850"/>
                <a:gd name="connsiteY15" fmla="*/ 0 h 6343650"/>
                <a:gd name="connsiteX16" fmla="*/ 6629400 w 9848850"/>
                <a:gd name="connsiteY16" fmla="*/ 1600200 h 6343650"/>
                <a:gd name="connsiteX17" fmla="*/ 6762750 w 9848850"/>
                <a:gd name="connsiteY17" fmla="*/ 4229100 h 6343650"/>
                <a:gd name="connsiteX18" fmla="*/ 9848850 w 9848850"/>
                <a:gd name="connsiteY18" fmla="*/ 5981700 h 6343650"/>
                <a:gd name="connsiteX19" fmla="*/ 9848850 w 9848850"/>
                <a:gd name="connsiteY19" fmla="*/ 5981700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8850" h="6343650">
                  <a:moveTo>
                    <a:pt x="0" y="5695950"/>
                  </a:moveTo>
                  <a:lnTo>
                    <a:pt x="533400" y="4762500"/>
                  </a:lnTo>
                  <a:lnTo>
                    <a:pt x="1714500" y="3390900"/>
                  </a:lnTo>
                  <a:lnTo>
                    <a:pt x="2247900" y="4000500"/>
                  </a:lnTo>
                  <a:lnTo>
                    <a:pt x="552450" y="4743450"/>
                  </a:lnTo>
                  <a:lnTo>
                    <a:pt x="3200400" y="6229350"/>
                  </a:lnTo>
                  <a:lnTo>
                    <a:pt x="4819650" y="3467100"/>
                  </a:lnTo>
                  <a:lnTo>
                    <a:pt x="2228850" y="3943350"/>
                  </a:lnTo>
                  <a:lnTo>
                    <a:pt x="6819900" y="4248150"/>
                  </a:lnTo>
                  <a:lnTo>
                    <a:pt x="5695950" y="6343650"/>
                  </a:lnTo>
                  <a:lnTo>
                    <a:pt x="5734050" y="876300"/>
                  </a:lnTo>
                  <a:lnTo>
                    <a:pt x="6572250" y="1562100"/>
                  </a:lnTo>
                  <a:lnTo>
                    <a:pt x="4819650" y="3486150"/>
                  </a:lnTo>
                  <a:lnTo>
                    <a:pt x="6858000" y="4191000"/>
                  </a:lnTo>
                  <a:lnTo>
                    <a:pt x="9715500" y="2819400"/>
                  </a:lnTo>
                  <a:lnTo>
                    <a:pt x="7105650" y="0"/>
                  </a:lnTo>
                  <a:lnTo>
                    <a:pt x="6629400" y="1600200"/>
                  </a:lnTo>
                  <a:lnTo>
                    <a:pt x="6762750" y="4229100"/>
                  </a:lnTo>
                  <a:lnTo>
                    <a:pt x="9848850" y="5981700"/>
                  </a:lnTo>
                  <a:lnTo>
                    <a:pt x="9848850" y="5981700"/>
                  </a:lnTo>
                </a:path>
              </a:pathLst>
            </a:custGeom>
            <a:noFill/>
            <a:ln w="2857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任意多边形 156"/>
            <p:cNvSpPr/>
            <p:nvPr/>
          </p:nvSpPr>
          <p:spPr>
            <a:xfrm>
              <a:off x="10134600" y="609600"/>
              <a:ext cx="3505200" cy="6896100"/>
            </a:xfrm>
            <a:custGeom>
              <a:avLst/>
              <a:gdLst>
                <a:gd name="connsiteX0" fmla="*/ 457200 w 3505200"/>
                <a:gd name="connsiteY0" fmla="*/ 952500 h 6896100"/>
                <a:gd name="connsiteX1" fmla="*/ 3314700 w 3505200"/>
                <a:gd name="connsiteY1" fmla="*/ 0 h 6896100"/>
                <a:gd name="connsiteX2" fmla="*/ 0 w 3505200"/>
                <a:gd name="connsiteY2" fmla="*/ 2552700 h 6896100"/>
                <a:gd name="connsiteX3" fmla="*/ 3505200 w 3505200"/>
                <a:gd name="connsiteY3" fmla="*/ 4419600 h 6896100"/>
                <a:gd name="connsiteX4" fmla="*/ 2590800 w 3505200"/>
                <a:gd name="connsiteY4" fmla="*/ 689610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0" h="6896100">
                  <a:moveTo>
                    <a:pt x="457200" y="952500"/>
                  </a:moveTo>
                  <a:lnTo>
                    <a:pt x="3314700" y="0"/>
                  </a:lnTo>
                  <a:lnTo>
                    <a:pt x="0" y="2552700"/>
                  </a:lnTo>
                  <a:lnTo>
                    <a:pt x="3505200" y="4419600"/>
                  </a:lnTo>
                  <a:lnTo>
                    <a:pt x="2590800" y="6896100"/>
                  </a:lnTo>
                </a:path>
              </a:pathLst>
            </a:custGeom>
            <a:noFill/>
            <a:ln w="2857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5391150" y="5257800"/>
              <a:ext cx="495300" cy="49530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8020050" y="4857750"/>
              <a:ext cx="400050" cy="4000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10020300" y="5638800"/>
              <a:ext cx="323850" cy="3238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9734550" y="2838450"/>
              <a:ext cx="590550" cy="5905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0325100" y="1409700"/>
              <a:ext cx="400050" cy="4000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 name="组合 164"/>
          <p:cNvGrpSpPr/>
          <p:nvPr/>
        </p:nvGrpSpPr>
        <p:grpSpPr>
          <a:xfrm>
            <a:off x="7102678" y="4104584"/>
            <a:ext cx="1069772" cy="1069772"/>
            <a:chOff x="6416878" y="2199584"/>
            <a:chExt cx="828430" cy="828430"/>
          </a:xfrm>
        </p:grpSpPr>
        <p:grpSp>
          <p:nvGrpSpPr>
            <p:cNvPr id="166" name="组合 165"/>
            <p:cNvGrpSpPr/>
            <p:nvPr/>
          </p:nvGrpSpPr>
          <p:grpSpPr>
            <a:xfrm>
              <a:off x="6447483" y="2230189"/>
              <a:ext cx="767220" cy="767220"/>
              <a:chOff x="7275688" y="2530616"/>
              <a:chExt cx="860909" cy="860909"/>
            </a:xfrm>
          </p:grpSpPr>
          <p:grpSp>
            <p:nvGrpSpPr>
              <p:cNvPr id="168" name="组合 167"/>
              <p:cNvGrpSpPr/>
              <p:nvPr/>
            </p:nvGrpSpPr>
            <p:grpSpPr>
              <a:xfrm>
                <a:off x="7275688" y="2530616"/>
                <a:ext cx="860909" cy="860909"/>
                <a:chOff x="7234464" y="2511878"/>
                <a:chExt cx="1009650" cy="1009650"/>
              </a:xfrm>
            </p:grpSpPr>
            <p:sp>
              <p:nvSpPr>
                <p:cNvPr id="176" name="椭圆 17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17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9" name="椭圆 16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17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7" name="椭圆 166"/>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 name="组合 178"/>
          <p:cNvGrpSpPr/>
          <p:nvPr/>
        </p:nvGrpSpPr>
        <p:grpSpPr>
          <a:xfrm>
            <a:off x="5559629" y="5038971"/>
            <a:ext cx="828430" cy="828430"/>
            <a:chOff x="6416878" y="2199584"/>
            <a:chExt cx="828430" cy="828430"/>
          </a:xfrm>
        </p:grpSpPr>
        <p:grpSp>
          <p:nvGrpSpPr>
            <p:cNvPr id="180" name="组合 179"/>
            <p:cNvGrpSpPr/>
            <p:nvPr/>
          </p:nvGrpSpPr>
          <p:grpSpPr>
            <a:xfrm>
              <a:off x="6447483" y="2230189"/>
              <a:ext cx="767220" cy="767220"/>
              <a:chOff x="7275688" y="2530616"/>
              <a:chExt cx="860909" cy="860909"/>
            </a:xfrm>
          </p:grpSpPr>
          <p:grpSp>
            <p:nvGrpSpPr>
              <p:cNvPr id="187" name="组合 186"/>
              <p:cNvGrpSpPr/>
              <p:nvPr/>
            </p:nvGrpSpPr>
            <p:grpSpPr>
              <a:xfrm>
                <a:off x="7275688" y="2530616"/>
                <a:ext cx="860909" cy="860909"/>
                <a:chOff x="7234464" y="2511878"/>
                <a:chExt cx="1009650" cy="1009650"/>
              </a:xfrm>
            </p:grpSpPr>
            <p:sp>
              <p:nvSpPr>
                <p:cNvPr id="296" name="椭圆 29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椭圆 29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椭圆 29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9" name="椭圆 28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椭圆 28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椭圆 29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椭圆 29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椭圆 29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椭圆 29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5" name="椭圆 29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1" name="椭圆 18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9" name="组合 298"/>
          <p:cNvGrpSpPr/>
          <p:nvPr/>
        </p:nvGrpSpPr>
        <p:grpSpPr>
          <a:xfrm>
            <a:off x="9198179" y="5667620"/>
            <a:ext cx="828430" cy="828430"/>
            <a:chOff x="6416878" y="2199584"/>
            <a:chExt cx="828430" cy="828430"/>
          </a:xfrm>
        </p:grpSpPr>
        <p:grpSp>
          <p:nvGrpSpPr>
            <p:cNvPr id="300" name="组合 299"/>
            <p:cNvGrpSpPr/>
            <p:nvPr/>
          </p:nvGrpSpPr>
          <p:grpSpPr>
            <a:xfrm>
              <a:off x="6447483" y="2230189"/>
              <a:ext cx="767220" cy="767220"/>
              <a:chOff x="7275688" y="2530616"/>
              <a:chExt cx="860909" cy="860909"/>
            </a:xfrm>
          </p:grpSpPr>
          <p:grpSp>
            <p:nvGrpSpPr>
              <p:cNvPr id="302" name="组合 301"/>
              <p:cNvGrpSpPr/>
              <p:nvPr/>
            </p:nvGrpSpPr>
            <p:grpSpPr>
              <a:xfrm>
                <a:off x="7275688" y="2530616"/>
                <a:ext cx="860909" cy="860909"/>
                <a:chOff x="7234464" y="2511878"/>
                <a:chExt cx="1009650" cy="1009650"/>
              </a:xfrm>
            </p:grpSpPr>
            <p:sp>
              <p:nvSpPr>
                <p:cNvPr id="310" name="椭圆 30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椭圆 31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 name="椭圆 31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3" name="椭圆 30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椭圆 30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5" name="椭圆 30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6" name="椭圆 30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椭圆 30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椭圆 30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椭圆 30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1" name="椭圆 30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3" name="组合 312"/>
          <p:cNvGrpSpPr/>
          <p:nvPr/>
        </p:nvGrpSpPr>
        <p:grpSpPr>
          <a:xfrm>
            <a:off x="9236278" y="3953120"/>
            <a:ext cx="828430" cy="828430"/>
            <a:chOff x="6416878" y="2199584"/>
            <a:chExt cx="828430" cy="828430"/>
          </a:xfrm>
        </p:grpSpPr>
        <p:grpSp>
          <p:nvGrpSpPr>
            <p:cNvPr id="314" name="组合 313"/>
            <p:cNvGrpSpPr/>
            <p:nvPr/>
          </p:nvGrpSpPr>
          <p:grpSpPr>
            <a:xfrm>
              <a:off x="6447483" y="2230189"/>
              <a:ext cx="767220" cy="767220"/>
              <a:chOff x="7275688" y="2530616"/>
              <a:chExt cx="860909" cy="860909"/>
            </a:xfrm>
          </p:grpSpPr>
          <p:grpSp>
            <p:nvGrpSpPr>
              <p:cNvPr id="316" name="组合 315"/>
              <p:cNvGrpSpPr/>
              <p:nvPr/>
            </p:nvGrpSpPr>
            <p:grpSpPr>
              <a:xfrm>
                <a:off x="7275688" y="2530616"/>
                <a:ext cx="860909" cy="860909"/>
                <a:chOff x="7234464" y="2511878"/>
                <a:chExt cx="1009650" cy="1009650"/>
              </a:xfrm>
            </p:grpSpPr>
            <p:sp>
              <p:nvSpPr>
                <p:cNvPr id="324" name="椭圆 323"/>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 name="椭圆 32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椭圆 32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7" name="椭圆 3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8" name="椭圆 3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0" name="椭圆 31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椭圆 32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2" name="椭圆 32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椭圆 32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5" name="椭圆 314"/>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7" name="组合 326"/>
          <p:cNvGrpSpPr/>
          <p:nvPr/>
        </p:nvGrpSpPr>
        <p:grpSpPr>
          <a:xfrm>
            <a:off x="759029" y="5248521"/>
            <a:ext cx="828430" cy="828430"/>
            <a:chOff x="6416878" y="2199584"/>
            <a:chExt cx="828430" cy="828430"/>
          </a:xfrm>
        </p:grpSpPr>
        <p:grpSp>
          <p:nvGrpSpPr>
            <p:cNvPr id="328" name="组合 327"/>
            <p:cNvGrpSpPr/>
            <p:nvPr/>
          </p:nvGrpSpPr>
          <p:grpSpPr>
            <a:xfrm>
              <a:off x="6447483" y="2230189"/>
              <a:ext cx="767220" cy="767220"/>
              <a:chOff x="7275688" y="2530616"/>
              <a:chExt cx="860909" cy="860909"/>
            </a:xfrm>
          </p:grpSpPr>
          <p:grpSp>
            <p:nvGrpSpPr>
              <p:cNvPr id="330" name="组合 329"/>
              <p:cNvGrpSpPr/>
              <p:nvPr/>
            </p:nvGrpSpPr>
            <p:grpSpPr>
              <a:xfrm>
                <a:off x="7275688" y="2530616"/>
                <a:ext cx="860909" cy="860909"/>
                <a:chOff x="7234464" y="2511878"/>
                <a:chExt cx="1009650" cy="1009650"/>
              </a:xfrm>
            </p:grpSpPr>
            <p:sp>
              <p:nvSpPr>
                <p:cNvPr id="383" name="椭圆 382"/>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4" name="椭圆 383"/>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5" name="椭圆 38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1" name="椭圆 33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2" name="椭圆 33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3" name="椭圆 33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9" name="椭圆 37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0" name="椭圆 37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1" name="椭圆 38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2" name="椭圆 38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9" name="椭圆 328"/>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6" name="组合 385"/>
          <p:cNvGrpSpPr/>
          <p:nvPr/>
        </p:nvGrpSpPr>
        <p:grpSpPr>
          <a:xfrm>
            <a:off x="10988878" y="3019670"/>
            <a:ext cx="828430" cy="828430"/>
            <a:chOff x="6416878" y="2199584"/>
            <a:chExt cx="828430" cy="828430"/>
          </a:xfrm>
        </p:grpSpPr>
        <p:grpSp>
          <p:nvGrpSpPr>
            <p:cNvPr id="387" name="组合 386"/>
            <p:cNvGrpSpPr/>
            <p:nvPr/>
          </p:nvGrpSpPr>
          <p:grpSpPr>
            <a:xfrm>
              <a:off x="6447483" y="2230189"/>
              <a:ext cx="767220" cy="767220"/>
              <a:chOff x="7275688" y="2530616"/>
              <a:chExt cx="860909" cy="860909"/>
            </a:xfrm>
          </p:grpSpPr>
          <p:grpSp>
            <p:nvGrpSpPr>
              <p:cNvPr id="389" name="组合 388"/>
              <p:cNvGrpSpPr/>
              <p:nvPr/>
            </p:nvGrpSpPr>
            <p:grpSpPr>
              <a:xfrm>
                <a:off x="7275688" y="2530616"/>
                <a:ext cx="860909" cy="860909"/>
                <a:chOff x="7234464" y="2511878"/>
                <a:chExt cx="1009650" cy="1009650"/>
              </a:xfrm>
            </p:grpSpPr>
            <p:sp>
              <p:nvSpPr>
                <p:cNvPr id="397" name="椭圆 39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8" name="椭圆 39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 name="椭圆 39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0" name="椭圆 38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1" name="椭圆 39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2" name="椭圆 39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3" name="椭圆 39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4" name="椭圆 39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5" name="椭圆 39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6" name="椭圆 39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8" name="椭圆 387"/>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4" name="文本框 413"/>
          <p:cNvSpPr txBox="1"/>
          <p:nvPr/>
        </p:nvSpPr>
        <p:spPr>
          <a:xfrm>
            <a:off x="2613284" y="1004792"/>
            <a:ext cx="6966848" cy="832985"/>
          </a:xfrm>
          <a:prstGeom prst="rect">
            <a:avLst/>
          </a:prstGeom>
          <a:noFill/>
          <a:effectLst>
            <a:innerShdw blurRad="114300">
              <a:prstClr val="black"/>
            </a:innerShdw>
          </a:effectLst>
        </p:spPr>
        <p:txBody>
          <a:bodyPr wrap="square" rtlCol="0">
            <a:spAutoFit/>
          </a:bodyPr>
          <a:lstStyle/>
          <a:p>
            <a:pPr algn="ctr"/>
            <a:r>
              <a:rPr lang="zh-CN" altLang="en-US" sz="4813" b="1" dirty="0">
                <a:solidFill>
                  <a:schemeClr val="bg1"/>
                </a:solidFill>
                <a:ea typeface="微软雅黑" panose="020B0503020204020204" pitchFamily="34" charset="-122"/>
                <a:sym typeface="Arial" panose="020B0604020202020204" pitchFamily="34" charset="0"/>
              </a:rPr>
              <a:t>建设虚拟空间？</a:t>
            </a:r>
            <a:endParaRPr lang="zh-CN" altLang="en-US" sz="4813" b="1" dirty="0">
              <a:solidFill>
                <a:schemeClr val="bg1"/>
              </a:solidFill>
              <a:ea typeface="微软雅黑" panose="020B0503020204020204" pitchFamily="34" charset="-122"/>
            </a:endParaRPr>
          </a:p>
        </p:txBody>
      </p:sp>
      <p:grpSp>
        <p:nvGrpSpPr>
          <p:cNvPr id="109" name="组合 108"/>
          <p:cNvGrpSpPr/>
          <p:nvPr/>
        </p:nvGrpSpPr>
        <p:grpSpPr>
          <a:xfrm>
            <a:off x="3741271" y="1743242"/>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3" name="文本框 122"/>
          <p:cNvSpPr txBox="1"/>
          <p:nvPr/>
        </p:nvSpPr>
        <p:spPr>
          <a:xfrm>
            <a:off x="4717099" y="3493648"/>
            <a:ext cx="5347609" cy="531236"/>
          </a:xfrm>
          <a:prstGeom prst="rect">
            <a:avLst/>
          </a:prstGeom>
          <a:noFill/>
          <a:effectLst>
            <a:innerShdw blurRad="114300">
              <a:prstClr val="black"/>
            </a:innerShdw>
          </a:effectLst>
        </p:spPr>
        <p:txBody>
          <a:bodyPr wrap="square" rtlCol="0">
            <a:spAutoFit/>
          </a:bodyPr>
          <a:lstStyle>
            <a:defPPr>
              <a:defRPr lang="zh-CN"/>
            </a:defPPr>
            <a:lvl1pPr>
              <a:defRPr sz="3200">
                <a:solidFill>
                  <a:schemeClr val="bg1"/>
                </a:solidFill>
                <a:ea typeface="微软雅黑" panose="020B0503020204020204" pitchFamily="34" charset="-122"/>
              </a:defRPr>
            </a:lvl1pPr>
          </a:lstStyle>
          <a:p>
            <a:r>
              <a:rPr lang="zh-CN" altLang="en-US" sz="2852" dirty="0">
                <a:sym typeface="Arial" panose="020B0604020202020204" pitchFamily="34" charset="0"/>
              </a:rPr>
              <a:t>提高资源的利用率</a:t>
            </a:r>
            <a:endParaRPr lang="en-US" altLang="zh-CN" sz="2852" dirty="0">
              <a:sym typeface="Arial" panose="020B0604020202020204" pitchFamily="34" charset="0"/>
            </a:endParaRPr>
          </a:p>
        </p:txBody>
      </p:sp>
      <p:sp>
        <p:nvSpPr>
          <p:cNvPr id="124" name="文本框 123"/>
          <p:cNvSpPr txBox="1"/>
          <p:nvPr/>
        </p:nvSpPr>
        <p:spPr>
          <a:xfrm>
            <a:off x="4709595" y="2694625"/>
            <a:ext cx="4347029" cy="531236"/>
          </a:xfrm>
          <a:prstGeom prst="rect">
            <a:avLst/>
          </a:prstGeom>
          <a:noFill/>
          <a:effectLst>
            <a:innerShdw blurRad="114300">
              <a:prstClr val="black"/>
            </a:innerShdw>
          </a:effectLst>
        </p:spPr>
        <p:txBody>
          <a:bodyPr wrap="square" rtlCol="0">
            <a:spAutoFit/>
          </a:bodyPr>
          <a:lstStyle>
            <a:defPPr>
              <a:defRPr lang="zh-CN"/>
            </a:defPPr>
            <a:lvl1pPr>
              <a:defRPr sz="3200">
                <a:solidFill>
                  <a:schemeClr val="bg1"/>
                </a:solidFill>
                <a:ea typeface="微软雅黑" panose="020B0503020204020204" pitchFamily="34" charset="-122"/>
              </a:defRPr>
            </a:lvl1pPr>
          </a:lstStyle>
          <a:p>
            <a:r>
              <a:rPr lang="zh-CN" altLang="en-US" sz="2852" dirty="0">
                <a:sym typeface="Arial" panose="020B0604020202020204" pitchFamily="34" charset="0"/>
              </a:rPr>
              <a:t>增强读者的粘性</a:t>
            </a:r>
            <a:endParaRPr lang="en-US" altLang="zh-CN" sz="2852" dirty="0">
              <a:sym typeface="Arial" panose="020B0604020202020204" pitchFamily="34" charset="0"/>
            </a:endParaRPr>
          </a:p>
        </p:txBody>
      </p:sp>
      <p:sp>
        <p:nvSpPr>
          <p:cNvPr id="125" name="文本框 124"/>
          <p:cNvSpPr txBox="1"/>
          <p:nvPr/>
        </p:nvSpPr>
        <p:spPr>
          <a:xfrm>
            <a:off x="4709595" y="1992825"/>
            <a:ext cx="4347029" cy="531236"/>
          </a:xfrm>
          <a:prstGeom prst="rect">
            <a:avLst/>
          </a:prstGeom>
          <a:noFill/>
          <a:effectLst>
            <a:innerShdw blurRad="114300">
              <a:prstClr val="black"/>
            </a:innerShdw>
          </a:effectLst>
        </p:spPr>
        <p:txBody>
          <a:bodyPr wrap="square" rtlCol="0">
            <a:spAutoFit/>
          </a:bodyPr>
          <a:lstStyle/>
          <a:p>
            <a:r>
              <a:rPr lang="zh-CN" altLang="en-US" sz="2852" dirty="0">
                <a:solidFill>
                  <a:schemeClr val="bg1"/>
                </a:solidFill>
                <a:ea typeface="微软雅黑" panose="020B0503020204020204" pitchFamily="34" charset="-122"/>
                <a:sym typeface="Arial" panose="020B0604020202020204" pitchFamily="34" charset="0"/>
              </a:rPr>
              <a:t>留存图书馆的服务</a:t>
            </a:r>
            <a:endParaRPr lang="en-US" altLang="zh-CN" sz="2852" dirty="0">
              <a:solidFill>
                <a:schemeClr val="bg1"/>
              </a:solidFill>
              <a:ea typeface="微软雅黑" panose="020B0503020204020204" pitchFamily="34" charset="-122"/>
              <a:sym typeface="Arial" panose="020B0604020202020204" pitchFamily="34" charset="0"/>
            </a:endParaRPr>
          </a:p>
        </p:txBody>
      </p:sp>
      <p:grpSp>
        <p:nvGrpSpPr>
          <p:cNvPr id="126" name="组合 108"/>
          <p:cNvGrpSpPr/>
          <p:nvPr/>
        </p:nvGrpSpPr>
        <p:grpSpPr>
          <a:xfrm>
            <a:off x="3762949" y="2528311"/>
            <a:ext cx="900000" cy="900000"/>
            <a:chOff x="6416878" y="2199584"/>
            <a:chExt cx="828430" cy="828430"/>
          </a:xfrm>
        </p:grpSpPr>
        <p:grpSp>
          <p:nvGrpSpPr>
            <p:cNvPr id="127" name="组合 109"/>
            <p:cNvGrpSpPr/>
            <p:nvPr/>
          </p:nvGrpSpPr>
          <p:grpSpPr>
            <a:xfrm>
              <a:off x="6447483" y="2230189"/>
              <a:ext cx="767220" cy="767220"/>
              <a:chOff x="7275688" y="2530616"/>
              <a:chExt cx="860909" cy="860909"/>
            </a:xfrm>
          </p:grpSpPr>
          <p:grpSp>
            <p:nvGrpSpPr>
              <p:cNvPr id="129" name="组合 111"/>
              <p:cNvGrpSpPr/>
              <p:nvPr/>
            </p:nvGrpSpPr>
            <p:grpSpPr>
              <a:xfrm>
                <a:off x="7275688" y="2530616"/>
                <a:ext cx="860909" cy="860909"/>
                <a:chOff x="7234464" y="2511878"/>
                <a:chExt cx="1009650" cy="1009650"/>
              </a:xfrm>
            </p:grpSpPr>
            <p:sp>
              <p:nvSpPr>
                <p:cNvPr id="137" name="椭圆 13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椭圆 13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0" name="椭圆 12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 name="椭圆 127"/>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 name="组合 108"/>
          <p:cNvGrpSpPr/>
          <p:nvPr/>
        </p:nvGrpSpPr>
        <p:grpSpPr>
          <a:xfrm>
            <a:off x="3771502" y="3341872"/>
            <a:ext cx="900000" cy="900000"/>
            <a:chOff x="6416878" y="2199584"/>
            <a:chExt cx="828430" cy="828430"/>
          </a:xfrm>
        </p:grpSpPr>
        <p:grpSp>
          <p:nvGrpSpPr>
            <p:cNvPr id="141" name="组合 109"/>
            <p:cNvGrpSpPr/>
            <p:nvPr/>
          </p:nvGrpSpPr>
          <p:grpSpPr>
            <a:xfrm>
              <a:off x="6447483" y="2230189"/>
              <a:ext cx="767220" cy="767220"/>
              <a:chOff x="7275688" y="2530616"/>
              <a:chExt cx="860909" cy="860909"/>
            </a:xfrm>
          </p:grpSpPr>
          <p:grpSp>
            <p:nvGrpSpPr>
              <p:cNvPr id="143" name="组合 111"/>
              <p:cNvGrpSpPr/>
              <p:nvPr/>
            </p:nvGrpSpPr>
            <p:grpSpPr>
              <a:xfrm>
                <a:off x="7275688" y="2530616"/>
                <a:ext cx="860909" cy="860909"/>
                <a:chOff x="7234464" y="2511878"/>
                <a:chExt cx="1009650" cy="1009650"/>
              </a:xfrm>
            </p:grpSpPr>
            <p:sp>
              <p:nvSpPr>
                <p:cNvPr id="151" name="椭圆 15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4" name="椭圆 14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2" name="椭圆 141"/>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5437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414"/>
                                        </p:tgtEl>
                                        <p:attrNameLst>
                                          <p:attrName>style.visibility</p:attrName>
                                        </p:attrNameLst>
                                      </p:cBhvr>
                                      <p:to>
                                        <p:strVal val="visible"/>
                                      </p:to>
                                    </p:set>
                                    <p:animEffect transition="in" filter="fade">
                                      <p:cBhvr>
                                        <p:cTn id="7" dur="500"/>
                                        <p:tgtEl>
                                          <p:spTgt spid="414"/>
                                        </p:tgtEl>
                                      </p:cBhvr>
                                    </p:animEffect>
                                    <p:anim calcmode="lin" valueType="num">
                                      <p:cBhvr>
                                        <p:cTn id="8" dur="500" fill="hold"/>
                                        <p:tgtEl>
                                          <p:spTgt spid="414"/>
                                        </p:tgtEl>
                                        <p:attrNameLst>
                                          <p:attrName>ppt_w</p:attrName>
                                        </p:attrNameLst>
                                      </p:cBhvr>
                                      <p:tavLst>
                                        <p:tav tm="0" fmla="#ppt_w*sin(2.5*pi*$)">
                                          <p:val>
                                            <p:fltVal val="0"/>
                                          </p:val>
                                        </p:tav>
                                        <p:tav tm="100000">
                                          <p:val>
                                            <p:fltVal val="1"/>
                                          </p:val>
                                        </p:tav>
                                      </p:tavLst>
                                    </p:anim>
                                    <p:anim calcmode="lin" valueType="num">
                                      <p:cBhvr>
                                        <p:cTn id="9" dur="500" fill="hold"/>
                                        <p:tgtEl>
                                          <p:spTgt spid="4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fade">
                                      <p:cBhvr>
                                        <p:cTn id="14" dur="750"/>
                                        <p:tgtEl>
                                          <p:spTgt spid="109"/>
                                        </p:tgtEl>
                                      </p:cBhvr>
                                    </p:animEffect>
                                  </p:childTnLst>
                                </p:cTn>
                              </p:par>
                              <p:par>
                                <p:cTn id="15" presetID="45" presetClass="entr" presetSubtype="0" fill="hold" grpId="0" nodeType="withEffect">
                                  <p:stCondLst>
                                    <p:cond delay="0"/>
                                  </p:stCondLst>
                                  <p:iterate type="lt">
                                    <p:tmPct val="10000"/>
                                  </p:iterate>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anim calcmode="lin" valueType="num">
                                      <p:cBhvr>
                                        <p:cTn id="18" dur="500" fill="hold"/>
                                        <p:tgtEl>
                                          <p:spTgt spid="123"/>
                                        </p:tgtEl>
                                        <p:attrNameLst>
                                          <p:attrName>ppt_w</p:attrName>
                                        </p:attrNameLst>
                                      </p:cBhvr>
                                      <p:tavLst>
                                        <p:tav tm="0" fmla="#ppt_w*sin(2.5*pi*$)">
                                          <p:val>
                                            <p:fltVal val="0"/>
                                          </p:val>
                                        </p:tav>
                                        <p:tav tm="100000">
                                          <p:val>
                                            <p:fltVal val="1"/>
                                          </p:val>
                                        </p:tav>
                                      </p:tavLst>
                                    </p:anim>
                                    <p:anim calcmode="lin" valueType="num">
                                      <p:cBhvr>
                                        <p:cTn id="19" dur="500" fill="hold"/>
                                        <p:tgtEl>
                                          <p:spTgt spid="123"/>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iterate type="lt">
                                    <p:tmPct val="10000"/>
                                  </p:iterate>
                                  <p:childTnLst>
                                    <p:set>
                                      <p:cBhvr>
                                        <p:cTn id="21" dur="1" fill="hold">
                                          <p:stCondLst>
                                            <p:cond delay="0"/>
                                          </p:stCondLst>
                                        </p:cTn>
                                        <p:tgtEl>
                                          <p:spTgt spid="124"/>
                                        </p:tgtEl>
                                        <p:attrNameLst>
                                          <p:attrName>style.visibility</p:attrName>
                                        </p:attrNameLst>
                                      </p:cBhvr>
                                      <p:to>
                                        <p:strVal val="visible"/>
                                      </p:to>
                                    </p:set>
                                    <p:animEffect transition="in" filter="fade">
                                      <p:cBhvr>
                                        <p:cTn id="22" dur="500"/>
                                        <p:tgtEl>
                                          <p:spTgt spid="124"/>
                                        </p:tgtEl>
                                      </p:cBhvr>
                                    </p:animEffect>
                                    <p:anim calcmode="lin" valueType="num">
                                      <p:cBhvr>
                                        <p:cTn id="23" dur="500" fill="hold"/>
                                        <p:tgtEl>
                                          <p:spTgt spid="124"/>
                                        </p:tgtEl>
                                        <p:attrNameLst>
                                          <p:attrName>ppt_w</p:attrName>
                                        </p:attrNameLst>
                                      </p:cBhvr>
                                      <p:tavLst>
                                        <p:tav tm="0" fmla="#ppt_w*sin(2.5*pi*$)">
                                          <p:val>
                                            <p:fltVal val="0"/>
                                          </p:val>
                                        </p:tav>
                                        <p:tav tm="100000">
                                          <p:val>
                                            <p:fltVal val="1"/>
                                          </p:val>
                                        </p:tav>
                                      </p:tavLst>
                                    </p:anim>
                                    <p:anim calcmode="lin" valueType="num">
                                      <p:cBhvr>
                                        <p:cTn id="24" dur="500" fill="hold"/>
                                        <p:tgtEl>
                                          <p:spTgt spid="124"/>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iterate type="lt">
                                    <p:tmPct val="10000"/>
                                  </p:iterate>
                                  <p:childTnLst>
                                    <p:set>
                                      <p:cBhvr>
                                        <p:cTn id="26" dur="1" fill="hold">
                                          <p:stCondLst>
                                            <p:cond delay="0"/>
                                          </p:stCondLst>
                                        </p:cTn>
                                        <p:tgtEl>
                                          <p:spTgt spid="125"/>
                                        </p:tgtEl>
                                        <p:attrNameLst>
                                          <p:attrName>style.visibility</p:attrName>
                                        </p:attrNameLst>
                                      </p:cBhvr>
                                      <p:to>
                                        <p:strVal val="visible"/>
                                      </p:to>
                                    </p:set>
                                    <p:animEffect transition="in" filter="fade">
                                      <p:cBhvr>
                                        <p:cTn id="27" dur="500"/>
                                        <p:tgtEl>
                                          <p:spTgt spid="125"/>
                                        </p:tgtEl>
                                      </p:cBhvr>
                                    </p:animEffect>
                                    <p:anim calcmode="lin" valueType="num">
                                      <p:cBhvr>
                                        <p:cTn id="28" dur="500" fill="hold"/>
                                        <p:tgtEl>
                                          <p:spTgt spid="125"/>
                                        </p:tgtEl>
                                        <p:attrNameLst>
                                          <p:attrName>ppt_w</p:attrName>
                                        </p:attrNameLst>
                                      </p:cBhvr>
                                      <p:tavLst>
                                        <p:tav tm="0" fmla="#ppt_w*sin(2.5*pi*$)">
                                          <p:val>
                                            <p:fltVal val="0"/>
                                          </p:val>
                                        </p:tav>
                                        <p:tav tm="100000">
                                          <p:val>
                                            <p:fltVal val="1"/>
                                          </p:val>
                                        </p:tav>
                                      </p:tavLst>
                                    </p:anim>
                                    <p:anim calcmode="lin" valueType="num">
                                      <p:cBhvr>
                                        <p:cTn id="29" dur="500" fill="hold"/>
                                        <p:tgtEl>
                                          <p:spTgt spid="125"/>
                                        </p:tgtEl>
                                        <p:attrNameLst>
                                          <p:attrName>ppt_h</p:attrName>
                                        </p:attrNameLst>
                                      </p:cBhvr>
                                      <p:tavLst>
                                        <p:tav tm="0">
                                          <p:val>
                                            <p:strVal val="#ppt_h"/>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fade">
                                      <p:cBhvr>
                                        <p:cTn id="32" dur="750"/>
                                        <p:tgtEl>
                                          <p:spTgt spid="126"/>
                                        </p:tgtEl>
                                      </p:cBhvr>
                                    </p:animEffect>
                                  </p:childTnLst>
                                </p:cTn>
                              </p:par>
                              <p:par>
                                <p:cTn id="33" presetID="10" presetClass="entr" presetSubtype="0" fill="hold" nodeType="withEffect">
                                  <p:stCondLst>
                                    <p:cond delay="0"/>
                                  </p:stCondLst>
                                  <p:childTnLst>
                                    <p:set>
                                      <p:cBhvr>
                                        <p:cTn id="34" dur="1" fill="hold">
                                          <p:stCondLst>
                                            <p:cond delay="0"/>
                                          </p:stCondLst>
                                        </p:cTn>
                                        <p:tgtEl>
                                          <p:spTgt spid="140"/>
                                        </p:tgtEl>
                                        <p:attrNameLst>
                                          <p:attrName>style.visibility</p:attrName>
                                        </p:attrNameLst>
                                      </p:cBhvr>
                                      <p:to>
                                        <p:strVal val="visible"/>
                                      </p:to>
                                    </p:set>
                                    <p:animEffect transition="in" filter="fade">
                                      <p:cBhvr>
                                        <p:cTn id="35" dur="75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p:bldP spid="123" grpId="0"/>
      <p:bldP spid="124" grpId="0"/>
      <p:bldP spid="1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09" name="组合 108"/>
          <p:cNvGrpSpPr/>
          <p:nvPr/>
        </p:nvGrpSpPr>
        <p:grpSpPr>
          <a:xfrm>
            <a:off x="593370" y="548654"/>
            <a:ext cx="900000" cy="900000"/>
            <a:chOff x="6416878" y="2199584"/>
            <a:chExt cx="828430" cy="828430"/>
          </a:xfrm>
        </p:grpSpPr>
        <p:grpSp>
          <p:nvGrpSpPr>
            <p:cNvPr id="110" name="组合 109"/>
            <p:cNvGrpSpPr/>
            <p:nvPr/>
          </p:nvGrpSpPr>
          <p:grpSpPr>
            <a:xfrm>
              <a:off x="6447483" y="2230189"/>
              <a:ext cx="767220" cy="767220"/>
              <a:chOff x="7275688" y="2530616"/>
              <a:chExt cx="860909" cy="860909"/>
            </a:xfrm>
          </p:grpSpPr>
          <p:grpSp>
            <p:nvGrpSpPr>
              <p:cNvPr id="112" name="组合 111"/>
              <p:cNvGrpSpPr/>
              <p:nvPr/>
            </p:nvGrpSpPr>
            <p:grpSpPr>
              <a:xfrm>
                <a:off x="7275688" y="2530616"/>
                <a:ext cx="860909" cy="860909"/>
                <a:chOff x="7234464" y="2511878"/>
                <a:chExt cx="1009650" cy="1009650"/>
              </a:xfrm>
            </p:grpSpPr>
            <p:sp>
              <p:nvSpPr>
                <p:cNvPr id="120" name="椭圆 11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1" name="椭圆 12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椭圆 12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3" name="椭圆 1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4" name="椭圆 1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5" name="椭圆 11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椭圆 11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椭圆 11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8" name="椭圆 11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9" name="椭圆 11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1" name="椭圆 11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3" name="文本框 122"/>
          <p:cNvSpPr txBox="1"/>
          <p:nvPr/>
        </p:nvSpPr>
        <p:spPr>
          <a:xfrm>
            <a:off x="1493370" y="664776"/>
            <a:ext cx="6963893" cy="1200329"/>
          </a:xfrm>
          <a:prstGeom prst="rect">
            <a:avLst/>
          </a:prstGeom>
          <a:noFill/>
          <a:effectLst>
            <a:innerShdw blurRad="114300">
              <a:prstClr val="black"/>
            </a:innerShdw>
          </a:effectLst>
        </p:spPr>
        <p:txBody>
          <a:bodyPr wrap="square" rtlCol="0">
            <a:spAutoFit/>
          </a:bodyPr>
          <a:lstStyle/>
          <a:p>
            <a:r>
              <a:rPr lang="zh-CN" altLang="en-US" sz="3600" b="1" dirty="0" smtClean="0">
                <a:solidFill>
                  <a:prstClr val="white"/>
                </a:solidFill>
                <a:ea typeface="微软雅黑" panose="020B0503020204020204" pitchFamily="34" charset="-122"/>
                <a:sym typeface="Arial" panose="020B0604020202020204" pitchFamily="34" charset="0"/>
              </a:rPr>
              <a:t>过去虚拟空间</a:t>
            </a:r>
            <a:endParaRPr lang="en-US" altLang="zh-CN" sz="3600" b="1" dirty="0" smtClean="0">
              <a:solidFill>
                <a:prstClr val="white"/>
              </a:solidFill>
              <a:ea typeface="微软雅黑" panose="020B0503020204020204" pitchFamily="34" charset="-122"/>
              <a:sym typeface="Arial" panose="020B0604020202020204" pitchFamily="34" charset="0"/>
            </a:endParaRPr>
          </a:p>
          <a:p>
            <a:r>
              <a:rPr lang="zh-CN" altLang="en-US" sz="3600" b="1" dirty="0" smtClean="0">
                <a:solidFill>
                  <a:prstClr val="white"/>
                </a:solidFill>
                <a:ea typeface="微软雅黑" panose="020B0503020204020204" pitchFamily="34" charset="-122"/>
                <a:sym typeface="Arial" panose="020B0604020202020204" pitchFamily="34" charset="0"/>
              </a:rPr>
              <a:t>被简单理解为网上存储</a:t>
            </a:r>
            <a:endParaRPr lang="zh-CN" altLang="en-US" sz="3600" b="1" dirty="0">
              <a:solidFill>
                <a:prstClr val="white"/>
              </a:solidFill>
              <a:ea typeface="微软雅黑" panose="020B0503020204020204" pitchFamily="34" charset="-122"/>
            </a:endParaRPr>
          </a:p>
        </p:txBody>
      </p:sp>
      <p:sp>
        <p:nvSpPr>
          <p:cNvPr id="17" name="矩形 16"/>
          <p:cNvSpPr/>
          <p:nvPr/>
        </p:nvSpPr>
        <p:spPr>
          <a:xfrm>
            <a:off x="0" y="2800350"/>
            <a:ext cx="12192000" cy="315050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D10D5F"/>
              </a:solidFill>
            </a:endParaRPr>
          </a:p>
        </p:txBody>
      </p:sp>
      <p:sp>
        <p:nvSpPr>
          <p:cNvPr id="18" name="文本框 17"/>
          <p:cNvSpPr txBox="1"/>
          <p:nvPr/>
        </p:nvSpPr>
        <p:spPr>
          <a:xfrm>
            <a:off x="593370" y="3342766"/>
            <a:ext cx="3383820" cy="646331"/>
          </a:xfrm>
          <a:prstGeom prst="rect">
            <a:avLst/>
          </a:prstGeom>
          <a:noFill/>
        </p:spPr>
        <p:txBody>
          <a:bodyPr wrap="square" rtlCol="0">
            <a:spAutoFit/>
          </a:bodyPr>
          <a:lstStyle/>
          <a:p>
            <a:pPr algn="r"/>
            <a:r>
              <a:rPr lang="zh-CN" altLang="en-US" sz="3600" dirty="0" smtClean="0">
                <a:solidFill>
                  <a:srgbClr val="1A306C"/>
                </a:solidFill>
                <a:ea typeface="微软雅黑" panose="020B0503020204020204" pitchFamily="34" charset="-122"/>
                <a:sym typeface="Arial" panose="020B0604020202020204" pitchFamily="34" charset="0"/>
              </a:rPr>
              <a:t>我的图书馆</a:t>
            </a:r>
            <a:endParaRPr lang="en-US" altLang="zh-CN" sz="3600" dirty="0" smtClean="0">
              <a:solidFill>
                <a:srgbClr val="1A306C"/>
              </a:solidFill>
              <a:ea typeface="微软雅黑" panose="020B0503020204020204" pitchFamily="34" charset="-122"/>
              <a:sym typeface="Arial" panose="020B0604020202020204" pitchFamily="34" charset="0"/>
            </a:endParaRPr>
          </a:p>
        </p:txBody>
      </p:sp>
      <p:sp>
        <p:nvSpPr>
          <p:cNvPr id="19" name="文本框 18"/>
          <p:cNvSpPr txBox="1"/>
          <p:nvPr/>
        </p:nvSpPr>
        <p:spPr>
          <a:xfrm>
            <a:off x="1521257" y="4105219"/>
            <a:ext cx="3383820" cy="1200329"/>
          </a:xfrm>
          <a:prstGeom prst="rect">
            <a:avLst/>
          </a:prstGeom>
          <a:noFill/>
        </p:spPr>
        <p:txBody>
          <a:bodyPr wrap="square" rtlCol="0">
            <a:spAutoFit/>
          </a:bodyPr>
          <a:lstStyle/>
          <a:p>
            <a:r>
              <a:rPr lang="zh-CN" altLang="en-US" sz="3600" dirty="0" smtClean="0">
                <a:solidFill>
                  <a:srgbClr val="1A306C"/>
                </a:solidFill>
                <a:ea typeface="微软雅黑" panose="020B0503020204020204" pitchFamily="34" charset="-122"/>
                <a:sym typeface="Arial" panose="020B0604020202020204" pitchFamily="34" charset="0"/>
              </a:rPr>
              <a:t>我的收藏</a:t>
            </a:r>
            <a:endParaRPr lang="en-US" altLang="zh-CN" sz="3600" dirty="0" smtClean="0">
              <a:solidFill>
                <a:srgbClr val="1A306C"/>
              </a:solidFill>
              <a:ea typeface="微软雅黑" panose="020B0503020204020204" pitchFamily="34" charset="-122"/>
              <a:sym typeface="Arial" panose="020B0604020202020204" pitchFamily="34" charset="0"/>
            </a:endParaRPr>
          </a:p>
          <a:p>
            <a:r>
              <a:rPr lang="is-IS" altLang="zh-CN" sz="3600" dirty="0" smtClean="0">
                <a:solidFill>
                  <a:srgbClr val="1A306C"/>
                </a:solidFill>
                <a:ea typeface="微软雅黑" panose="020B0503020204020204" pitchFamily="34" charset="-122"/>
                <a:cs typeface="宋体" charset="-122"/>
                <a:sym typeface="Arial" panose="020B0604020202020204" pitchFamily="34" charset="0"/>
              </a:rPr>
              <a:t>…...</a:t>
            </a:r>
            <a:endParaRPr lang="en-US" altLang="zh-CN" sz="3200" dirty="0">
              <a:solidFill>
                <a:srgbClr val="1A306C"/>
              </a:solidFill>
              <a:ea typeface="华文细黑" panose="02010600040101010101" pitchFamily="2" charset="-122"/>
              <a:cs typeface="宋体" charset="-122"/>
              <a:sym typeface="+mn-lt"/>
            </a:endParaRPr>
          </a:p>
        </p:txBody>
      </p:sp>
      <p:grpSp>
        <p:nvGrpSpPr>
          <p:cNvPr id="20" name="组合 19"/>
          <p:cNvGrpSpPr/>
          <p:nvPr/>
        </p:nvGrpSpPr>
        <p:grpSpPr>
          <a:xfrm>
            <a:off x="6694364" y="2111675"/>
            <a:ext cx="3525797" cy="2707676"/>
            <a:chOff x="3563197" y="1792660"/>
            <a:chExt cx="3525797" cy="2707676"/>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197" y="1792660"/>
              <a:ext cx="3525797" cy="2707676"/>
            </a:xfrm>
            <a:prstGeom prst="rect">
              <a:avLst/>
            </a:prstGeom>
            <a:noFill/>
            <a:ln>
              <a:noFill/>
            </a:ln>
            <a:effectLst>
              <a:reflection blurRad="6350" stA="52000" endA="300" endPos="35000" dir="5400000" sy="-100000" algn="bl" rotWithShape="0"/>
            </a:effectLst>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6175" y="1914526"/>
              <a:ext cx="3276599" cy="1885950"/>
            </a:xfrm>
            <a:prstGeom prst="rect">
              <a:avLst/>
            </a:prstGeom>
          </p:spPr>
        </p:pic>
      </p:grpSp>
      <p:grpSp>
        <p:nvGrpSpPr>
          <p:cNvPr id="23" name="组合 22"/>
          <p:cNvGrpSpPr/>
          <p:nvPr/>
        </p:nvGrpSpPr>
        <p:grpSpPr>
          <a:xfrm>
            <a:off x="8657519" y="3559323"/>
            <a:ext cx="3135050" cy="1615408"/>
            <a:chOff x="5482811" y="3196766"/>
            <a:chExt cx="3135050" cy="1615408"/>
          </a:xfrm>
        </p:grpSpPr>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2811" y="3196766"/>
              <a:ext cx="3135050" cy="1615408"/>
            </a:xfrm>
            <a:prstGeom prst="rect">
              <a:avLst/>
            </a:prstGeom>
            <a:effectLst>
              <a:reflection blurRad="6350" stA="52000" endA="300" endPos="35000" dir="5400000" sy="-100000" algn="bl" rotWithShape="0"/>
            </a:effectLst>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6" y="3314700"/>
              <a:ext cx="2308224" cy="1295400"/>
            </a:xfrm>
            <a:prstGeom prst="rect">
              <a:avLst/>
            </a:prstGeom>
          </p:spPr>
        </p:pic>
      </p:grpSp>
    </p:spTree>
    <p:extLst>
      <p:ext uri="{BB962C8B-B14F-4D97-AF65-F5344CB8AC3E}">
        <p14:creationId xmlns:p14="http://schemas.microsoft.com/office/powerpoint/2010/main" val="23529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750"/>
                                            <p:tgtEl>
                                              <p:spTgt spid="109"/>
                                            </p:tgtEl>
                                          </p:cBhvr>
                                        </p:animEffect>
                                      </p:childTnLst>
                                    </p:cTn>
                                  </p:par>
                                </p:childTnLst>
                              </p:cTn>
                            </p:par>
                            <p:par>
                              <p:cTn id="8" fill="hold">
                                <p:stCondLst>
                                  <p:cond delay="75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123"/>
                                            </p:tgtEl>
                                            <p:attrNameLst>
                                              <p:attrName>style.visibility</p:attrName>
                                            </p:attrNameLst>
                                          </p:cBhvr>
                                          <p:to>
                                            <p:strVal val="visible"/>
                                          </p:to>
                                        </p:set>
                                        <p:animEffect transition="in" filter="fade">
                                          <p:cBhvr>
                                            <p:cTn id="11" dur="500"/>
                                            <p:tgtEl>
                                              <p:spTgt spid="123"/>
                                            </p:tgtEl>
                                          </p:cBhvr>
                                        </p:animEffect>
                                        <p:anim calcmode="lin" valueType="num">
                                          <p:cBhvr>
                                            <p:cTn id="12" dur="500" fill="hold"/>
                                            <p:tgtEl>
                                              <p:spTgt spid="123"/>
                                            </p:tgtEl>
                                            <p:attrNameLst>
                                              <p:attrName>ppt_w</p:attrName>
                                            </p:attrNameLst>
                                          </p:cBhvr>
                                          <p:tavLst>
                                            <p:tav tm="0" fmla="#ppt_w*sin(2.5*pi*$)">
                                              <p:val>
                                                <p:fltVal val="0"/>
                                              </p:val>
                                            </p:tav>
                                            <p:tav tm="100000">
                                              <p:val>
                                                <p:fltVal val="1"/>
                                              </p:val>
                                            </p:tav>
                                          </p:tavLst>
                                        </p:anim>
                                        <p:anim calcmode="lin" valueType="num">
                                          <p:cBhvr>
                                            <p:cTn id="13" dur="500" fill="hold"/>
                                            <p:tgtEl>
                                              <p:spTgt spid="123"/>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2" presetClass="entr" presetSubtype="4" fill="hold" grpId="0" nodeType="afterEffect" p14:presetBounceEnd="40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40000">
                                          <p:cBhvr additive="base">
                                            <p:cTn id="17" dur="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5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40000">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14:bounceEnd="40000">
                                          <p:cBhvr additive="base">
                                            <p:cTn id="27" dur="5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42"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7" grpId="0" animBg="1"/>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750"/>
                                            <p:tgtEl>
                                              <p:spTgt spid="109"/>
                                            </p:tgtEl>
                                          </p:cBhvr>
                                        </p:animEffect>
                                      </p:childTnLst>
                                    </p:cTn>
                                  </p:par>
                                </p:childTnLst>
                              </p:cTn>
                            </p:par>
                            <p:par>
                              <p:cTn id="8" fill="hold">
                                <p:stCondLst>
                                  <p:cond delay="75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123"/>
                                            </p:tgtEl>
                                            <p:attrNameLst>
                                              <p:attrName>style.visibility</p:attrName>
                                            </p:attrNameLst>
                                          </p:cBhvr>
                                          <p:to>
                                            <p:strVal val="visible"/>
                                          </p:to>
                                        </p:set>
                                        <p:animEffect transition="in" filter="fade">
                                          <p:cBhvr>
                                            <p:cTn id="11" dur="500"/>
                                            <p:tgtEl>
                                              <p:spTgt spid="123"/>
                                            </p:tgtEl>
                                          </p:cBhvr>
                                        </p:animEffect>
                                        <p:anim calcmode="lin" valueType="num">
                                          <p:cBhvr>
                                            <p:cTn id="12" dur="500" fill="hold"/>
                                            <p:tgtEl>
                                              <p:spTgt spid="123"/>
                                            </p:tgtEl>
                                            <p:attrNameLst>
                                              <p:attrName>ppt_w</p:attrName>
                                            </p:attrNameLst>
                                          </p:cBhvr>
                                          <p:tavLst>
                                            <p:tav tm="0" fmla="#ppt_w*sin(2.5*pi*$)">
                                              <p:val>
                                                <p:fltVal val="0"/>
                                              </p:val>
                                            </p:tav>
                                            <p:tav tm="100000">
                                              <p:val>
                                                <p:fltVal val="1"/>
                                              </p:val>
                                            </p:tav>
                                          </p:tavLst>
                                        </p:anim>
                                        <p:anim calcmode="lin" valueType="num">
                                          <p:cBhvr>
                                            <p:cTn id="13" dur="500" fill="hold"/>
                                            <p:tgtEl>
                                              <p:spTgt spid="123"/>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42"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7" grpId="0" animBg="1"/>
          <p:bldP spid="18" grpId="0"/>
          <p:bldP spid="1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306C"/>
        </a:solidFill>
        <a:effectLst/>
      </p:bgPr>
    </p:bg>
    <p:spTree>
      <p:nvGrpSpPr>
        <p:cNvPr id="1" name=""/>
        <p:cNvGrpSpPr/>
        <p:nvPr/>
      </p:nvGrpSpPr>
      <p:grpSpPr>
        <a:xfrm>
          <a:off x="0" y="0"/>
          <a:ext cx="0" cy="0"/>
          <a:chOff x="0" y="0"/>
          <a:chExt cx="0" cy="0"/>
        </a:xfrm>
      </p:grpSpPr>
      <p:grpSp>
        <p:nvGrpSpPr>
          <p:cNvPr id="163" name="组合 162"/>
          <p:cNvGrpSpPr/>
          <p:nvPr/>
        </p:nvGrpSpPr>
        <p:grpSpPr>
          <a:xfrm flipH="1">
            <a:off x="-2038350" y="917473"/>
            <a:ext cx="10248900" cy="7315200"/>
            <a:chOff x="3390900" y="609600"/>
            <a:chExt cx="10248900" cy="7315200"/>
          </a:xfrm>
        </p:grpSpPr>
        <p:sp>
          <p:nvSpPr>
            <p:cNvPr id="164" name="任意多边形 163"/>
            <p:cNvSpPr/>
            <p:nvPr/>
          </p:nvSpPr>
          <p:spPr>
            <a:xfrm>
              <a:off x="3390900" y="1581150"/>
              <a:ext cx="9848850" cy="6343650"/>
            </a:xfrm>
            <a:custGeom>
              <a:avLst/>
              <a:gdLst>
                <a:gd name="connsiteX0" fmla="*/ 0 w 9848850"/>
                <a:gd name="connsiteY0" fmla="*/ 5695950 h 6343650"/>
                <a:gd name="connsiteX1" fmla="*/ 533400 w 9848850"/>
                <a:gd name="connsiteY1" fmla="*/ 4762500 h 6343650"/>
                <a:gd name="connsiteX2" fmla="*/ 1714500 w 9848850"/>
                <a:gd name="connsiteY2" fmla="*/ 3390900 h 6343650"/>
                <a:gd name="connsiteX3" fmla="*/ 2247900 w 9848850"/>
                <a:gd name="connsiteY3" fmla="*/ 4000500 h 6343650"/>
                <a:gd name="connsiteX4" fmla="*/ 552450 w 9848850"/>
                <a:gd name="connsiteY4" fmla="*/ 4743450 h 6343650"/>
                <a:gd name="connsiteX5" fmla="*/ 3200400 w 9848850"/>
                <a:gd name="connsiteY5" fmla="*/ 6229350 h 6343650"/>
                <a:gd name="connsiteX6" fmla="*/ 4819650 w 9848850"/>
                <a:gd name="connsiteY6" fmla="*/ 3467100 h 6343650"/>
                <a:gd name="connsiteX7" fmla="*/ 2228850 w 9848850"/>
                <a:gd name="connsiteY7" fmla="*/ 3943350 h 6343650"/>
                <a:gd name="connsiteX8" fmla="*/ 6819900 w 9848850"/>
                <a:gd name="connsiteY8" fmla="*/ 4248150 h 6343650"/>
                <a:gd name="connsiteX9" fmla="*/ 5695950 w 9848850"/>
                <a:gd name="connsiteY9" fmla="*/ 6343650 h 6343650"/>
                <a:gd name="connsiteX10" fmla="*/ 5734050 w 9848850"/>
                <a:gd name="connsiteY10" fmla="*/ 876300 h 6343650"/>
                <a:gd name="connsiteX11" fmla="*/ 6572250 w 9848850"/>
                <a:gd name="connsiteY11" fmla="*/ 1562100 h 6343650"/>
                <a:gd name="connsiteX12" fmla="*/ 4819650 w 9848850"/>
                <a:gd name="connsiteY12" fmla="*/ 3486150 h 6343650"/>
                <a:gd name="connsiteX13" fmla="*/ 6858000 w 9848850"/>
                <a:gd name="connsiteY13" fmla="*/ 4191000 h 6343650"/>
                <a:gd name="connsiteX14" fmla="*/ 9715500 w 9848850"/>
                <a:gd name="connsiteY14" fmla="*/ 2819400 h 6343650"/>
                <a:gd name="connsiteX15" fmla="*/ 7105650 w 9848850"/>
                <a:gd name="connsiteY15" fmla="*/ 0 h 6343650"/>
                <a:gd name="connsiteX16" fmla="*/ 6629400 w 9848850"/>
                <a:gd name="connsiteY16" fmla="*/ 1600200 h 6343650"/>
                <a:gd name="connsiteX17" fmla="*/ 6762750 w 9848850"/>
                <a:gd name="connsiteY17" fmla="*/ 4229100 h 6343650"/>
                <a:gd name="connsiteX18" fmla="*/ 9848850 w 9848850"/>
                <a:gd name="connsiteY18" fmla="*/ 5981700 h 6343650"/>
                <a:gd name="connsiteX19" fmla="*/ 9848850 w 9848850"/>
                <a:gd name="connsiteY19" fmla="*/ 5981700 h 634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8850" h="6343650">
                  <a:moveTo>
                    <a:pt x="0" y="5695950"/>
                  </a:moveTo>
                  <a:lnTo>
                    <a:pt x="533400" y="4762500"/>
                  </a:lnTo>
                  <a:lnTo>
                    <a:pt x="1714500" y="3390900"/>
                  </a:lnTo>
                  <a:lnTo>
                    <a:pt x="2247900" y="4000500"/>
                  </a:lnTo>
                  <a:lnTo>
                    <a:pt x="552450" y="4743450"/>
                  </a:lnTo>
                  <a:lnTo>
                    <a:pt x="3200400" y="6229350"/>
                  </a:lnTo>
                  <a:lnTo>
                    <a:pt x="4819650" y="3467100"/>
                  </a:lnTo>
                  <a:lnTo>
                    <a:pt x="2228850" y="3943350"/>
                  </a:lnTo>
                  <a:lnTo>
                    <a:pt x="6819900" y="4248150"/>
                  </a:lnTo>
                  <a:lnTo>
                    <a:pt x="5695950" y="6343650"/>
                  </a:lnTo>
                  <a:lnTo>
                    <a:pt x="5734050" y="876300"/>
                  </a:lnTo>
                  <a:lnTo>
                    <a:pt x="6572250" y="1562100"/>
                  </a:lnTo>
                  <a:lnTo>
                    <a:pt x="4819650" y="3486150"/>
                  </a:lnTo>
                  <a:lnTo>
                    <a:pt x="6858000" y="4191000"/>
                  </a:lnTo>
                  <a:lnTo>
                    <a:pt x="9715500" y="2819400"/>
                  </a:lnTo>
                  <a:lnTo>
                    <a:pt x="7105650" y="0"/>
                  </a:lnTo>
                  <a:lnTo>
                    <a:pt x="6629400" y="1600200"/>
                  </a:lnTo>
                  <a:lnTo>
                    <a:pt x="6762750" y="4229100"/>
                  </a:lnTo>
                  <a:lnTo>
                    <a:pt x="9848850" y="5981700"/>
                  </a:lnTo>
                  <a:lnTo>
                    <a:pt x="9848850" y="5981700"/>
                  </a:lnTo>
                </a:path>
              </a:pathLst>
            </a:custGeom>
            <a:noFill/>
            <a:ln w="2857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2" name="任意多边形 181"/>
            <p:cNvSpPr/>
            <p:nvPr/>
          </p:nvSpPr>
          <p:spPr>
            <a:xfrm>
              <a:off x="10134600" y="609600"/>
              <a:ext cx="3505200" cy="6896100"/>
            </a:xfrm>
            <a:custGeom>
              <a:avLst/>
              <a:gdLst>
                <a:gd name="connsiteX0" fmla="*/ 457200 w 3505200"/>
                <a:gd name="connsiteY0" fmla="*/ 952500 h 6896100"/>
                <a:gd name="connsiteX1" fmla="*/ 3314700 w 3505200"/>
                <a:gd name="connsiteY1" fmla="*/ 0 h 6896100"/>
                <a:gd name="connsiteX2" fmla="*/ 0 w 3505200"/>
                <a:gd name="connsiteY2" fmla="*/ 2552700 h 6896100"/>
                <a:gd name="connsiteX3" fmla="*/ 3505200 w 3505200"/>
                <a:gd name="connsiteY3" fmla="*/ 4419600 h 6896100"/>
                <a:gd name="connsiteX4" fmla="*/ 2590800 w 3505200"/>
                <a:gd name="connsiteY4" fmla="*/ 689610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0" h="6896100">
                  <a:moveTo>
                    <a:pt x="457200" y="952500"/>
                  </a:moveTo>
                  <a:lnTo>
                    <a:pt x="3314700" y="0"/>
                  </a:lnTo>
                  <a:lnTo>
                    <a:pt x="0" y="2552700"/>
                  </a:lnTo>
                  <a:lnTo>
                    <a:pt x="3505200" y="4419600"/>
                  </a:lnTo>
                  <a:lnTo>
                    <a:pt x="2590800" y="6896100"/>
                  </a:lnTo>
                </a:path>
              </a:pathLst>
            </a:custGeom>
            <a:noFill/>
            <a:ln w="2857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3" name="椭圆 182"/>
            <p:cNvSpPr/>
            <p:nvPr/>
          </p:nvSpPr>
          <p:spPr>
            <a:xfrm>
              <a:off x="5391150" y="5257800"/>
              <a:ext cx="495300" cy="49530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4" name="椭圆 183"/>
            <p:cNvSpPr/>
            <p:nvPr/>
          </p:nvSpPr>
          <p:spPr>
            <a:xfrm>
              <a:off x="8020050" y="4857750"/>
              <a:ext cx="400050" cy="4000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5" name="椭圆 184"/>
            <p:cNvSpPr/>
            <p:nvPr/>
          </p:nvSpPr>
          <p:spPr>
            <a:xfrm>
              <a:off x="10020300" y="5638800"/>
              <a:ext cx="323850" cy="3238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6" name="椭圆 185"/>
            <p:cNvSpPr/>
            <p:nvPr/>
          </p:nvSpPr>
          <p:spPr>
            <a:xfrm>
              <a:off x="9734550" y="2838450"/>
              <a:ext cx="590550" cy="5905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8" name="椭圆 187"/>
            <p:cNvSpPr/>
            <p:nvPr/>
          </p:nvSpPr>
          <p:spPr>
            <a:xfrm>
              <a:off x="10325100" y="1409700"/>
              <a:ext cx="400050" cy="400050"/>
            </a:xfrm>
            <a:prstGeom prst="ellipse">
              <a:avLst/>
            </a:prstGeom>
            <a:solidFill>
              <a:srgbClr val="5F6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0" name="组合 189"/>
          <p:cNvGrpSpPr/>
          <p:nvPr/>
        </p:nvGrpSpPr>
        <p:grpSpPr>
          <a:xfrm>
            <a:off x="1940128" y="2237684"/>
            <a:ext cx="1069772" cy="1069772"/>
            <a:chOff x="6416878" y="2199584"/>
            <a:chExt cx="828430" cy="828430"/>
          </a:xfrm>
        </p:grpSpPr>
        <p:grpSp>
          <p:nvGrpSpPr>
            <p:cNvPr id="191" name="组合 190"/>
            <p:cNvGrpSpPr/>
            <p:nvPr/>
          </p:nvGrpSpPr>
          <p:grpSpPr>
            <a:xfrm>
              <a:off x="6447483" y="2230189"/>
              <a:ext cx="767220" cy="767220"/>
              <a:chOff x="7275688" y="2530616"/>
              <a:chExt cx="860909" cy="860909"/>
            </a:xfrm>
          </p:grpSpPr>
          <p:grpSp>
            <p:nvGrpSpPr>
              <p:cNvPr id="193" name="组合 192"/>
              <p:cNvGrpSpPr/>
              <p:nvPr/>
            </p:nvGrpSpPr>
            <p:grpSpPr>
              <a:xfrm>
                <a:off x="7275688" y="2530616"/>
                <a:ext cx="860909" cy="860909"/>
                <a:chOff x="7234464" y="2511878"/>
                <a:chExt cx="1009650" cy="1009650"/>
              </a:xfrm>
            </p:grpSpPr>
            <p:sp>
              <p:nvSpPr>
                <p:cNvPr id="201" name="椭圆 20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2" name="椭圆 20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3" name="椭圆 202"/>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4" name="椭圆 19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5" name="椭圆 19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6" name="椭圆 19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7" name="椭圆 19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8" name="椭圆 19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9" name="椭圆 19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0" name="椭圆 19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2" name="椭圆 191"/>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4" name="组合 203"/>
          <p:cNvGrpSpPr/>
          <p:nvPr/>
        </p:nvGrpSpPr>
        <p:grpSpPr>
          <a:xfrm>
            <a:off x="1425778" y="4542734"/>
            <a:ext cx="828430" cy="828430"/>
            <a:chOff x="6416878" y="2199584"/>
            <a:chExt cx="828430" cy="828430"/>
          </a:xfrm>
        </p:grpSpPr>
        <p:grpSp>
          <p:nvGrpSpPr>
            <p:cNvPr id="205" name="组合 204"/>
            <p:cNvGrpSpPr/>
            <p:nvPr/>
          </p:nvGrpSpPr>
          <p:grpSpPr>
            <a:xfrm>
              <a:off x="6447483" y="2230189"/>
              <a:ext cx="767220" cy="767220"/>
              <a:chOff x="7275688" y="2530616"/>
              <a:chExt cx="860909" cy="860909"/>
            </a:xfrm>
          </p:grpSpPr>
          <p:grpSp>
            <p:nvGrpSpPr>
              <p:cNvPr id="207" name="组合 206"/>
              <p:cNvGrpSpPr/>
              <p:nvPr/>
            </p:nvGrpSpPr>
            <p:grpSpPr>
              <a:xfrm>
                <a:off x="7275688" y="2530616"/>
                <a:ext cx="860909" cy="860909"/>
                <a:chOff x="7234464" y="2511878"/>
                <a:chExt cx="1009650" cy="1009650"/>
              </a:xfrm>
            </p:grpSpPr>
            <p:sp>
              <p:nvSpPr>
                <p:cNvPr id="215" name="椭圆 21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6" name="椭圆 21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7" name="椭圆 21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8" name="椭圆 20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9" name="椭圆 20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0" name="椭圆 20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1" name="椭圆 21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2" name="椭圆 21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3" name="椭圆 21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4" name="椭圆 21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6" name="椭圆 205"/>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18" name="组合 217"/>
          <p:cNvGrpSpPr/>
          <p:nvPr/>
        </p:nvGrpSpPr>
        <p:grpSpPr>
          <a:xfrm>
            <a:off x="4321379" y="6029570"/>
            <a:ext cx="828430" cy="828430"/>
            <a:chOff x="6416878" y="2199584"/>
            <a:chExt cx="828430" cy="828430"/>
          </a:xfrm>
        </p:grpSpPr>
        <p:grpSp>
          <p:nvGrpSpPr>
            <p:cNvPr id="219" name="组合 218"/>
            <p:cNvGrpSpPr/>
            <p:nvPr/>
          </p:nvGrpSpPr>
          <p:grpSpPr>
            <a:xfrm>
              <a:off x="6447483" y="2230189"/>
              <a:ext cx="767220" cy="767220"/>
              <a:chOff x="7275688" y="2530616"/>
              <a:chExt cx="860909" cy="860909"/>
            </a:xfrm>
          </p:grpSpPr>
          <p:grpSp>
            <p:nvGrpSpPr>
              <p:cNvPr id="221" name="组合 220"/>
              <p:cNvGrpSpPr/>
              <p:nvPr/>
            </p:nvGrpSpPr>
            <p:grpSpPr>
              <a:xfrm>
                <a:off x="7275688" y="2530616"/>
                <a:ext cx="860909" cy="860909"/>
                <a:chOff x="7234464" y="2511878"/>
                <a:chExt cx="1009650" cy="1009650"/>
              </a:xfrm>
            </p:grpSpPr>
            <p:sp>
              <p:nvSpPr>
                <p:cNvPr id="229" name="椭圆 22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0" name="椭圆 22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1" name="椭圆 23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2" name="椭圆 22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3" name="椭圆 22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4" name="椭圆 22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5" name="椭圆 22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6" name="椭圆 22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7" name="椭圆 22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8" name="椭圆 22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0" name="椭圆 219"/>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32" name="组合 231"/>
          <p:cNvGrpSpPr/>
          <p:nvPr/>
        </p:nvGrpSpPr>
        <p:grpSpPr>
          <a:xfrm>
            <a:off x="0" y="1190870"/>
            <a:ext cx="828430" cy="828430"/>
            <a:chOff x="6416878" y="2199584"/>
            <a:chExt cx="828430" cy="828430"/>
          </a:xfrm>
        </p:grpSpPr>
        <p:grpSp>
          <p:nvGrpSpPr>
            <p:cNvPr id="233" name="组合 232"/>
            <p:cNvGrpSpPr/>
            <p:nvPr/>
          </p:nvGrpSpPr>
          <p:grpSpPr>
            <a:xfrm>
              <a:off x="6447483" y="2230189"/>
              <a:ext cx="767220" cy="767220"/>
              <a:chOff x="7275688" y="2530616"/>
              <a:chExt cx="860909" cy="860909"/>
            </a:xfrm>
          </p:grpSpPr>
          <p:grpSp>
            <p:nvGrpSpPr>
              <p:cNvPr id="235" name="组合 234"/>
              <p:cNvGrpSpPr/>
              <p:nvPr/>
            </p:nvGrpSpPr>
            <p:grpSpPr>
              <a:xfrm>
                <a:off x="7275688" y="2530616"/>
                <a:ext cx="860909" cy="860909"/>
                <a:chOff x="7234464" y="2511878"/>
                <a:chExt cx="1009650" cy="1009650"/>
              </a:xfrm>
            </p:grpSpPr>
            <p:sp>
              <p:nvSpPr>
                <p:cNvPr id="243" name="椭圆 242"/>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4" name="椭圆 243"/>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5" name="椭圆 24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36" name="椭圆 23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7" name="椭圆 23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8" name="椭圆 23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9" name="椭圆 23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0" name="椭圆 23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1" name="椭圆 24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2" name="椭圆 24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34" name="椭圆 233"/>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46" name="组合 245"/>
          <p:cNvGrpSpPr/>
          <p:nvPr/>
        </p:nvGrpSpPr>
        <p:grpSpPr>
          <a:xfrm>
            <a:off x="244678" y="5781920"/>
            <a:ext cx="828430" cy="828430"/>
            <a:chOff x="6416878" y="2199584"/>
            <a:chExt cx="828430" cy="828430"/>
          </a:xfrm>
        </p:grpSpPr>
        <p:grpSp>
          <p:nvGrpSpPr>
            <p:cNvPr id="247" name="组合 246"/>
            <p:cNvGrpSpPr/>
            <p:nvPr/>
          </p:nvGrpSpPr>
          <p:grpSpPr>
            <a:xfrm>
              <a:off x="6447483" y="2230189"/>
              <a:ext cx="767220" cy="767220"/>
              <a:chOff x="7275688" y="2530616"/>
              <a:chExt cx="860909" cy="860909"/>
            </a:xfrm>
          </p:grpSpPr>
          <p:grpSp>
            <p:nvGrpSpPr>
              <p:cNvPr id="249" name="组合 248"/>
              <p:cNvGrpSpPr/>
              <p:nvPr/>
            </p:nvGrpSpPr>
            <p:grpSpPr>
              <a:xfrm>
                <a:off x="7275688" y="2530616"/>
                <a:ext cx="860909" cy="860909"/>
                <a:chOff x="7234464" y="2511878"/>
                <a:chExt cx="1009650" cy="1009650"/>
              </a:xfrm>
            </p:grpSpPr>
            <p:sp>
              <p:nvSpPr>
                <p:cNvPr id="257" name="椭圆 25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8" name="椭圆 257"/>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9" name="椭圆 258"/>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0" name="椭圆 24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1" name="椭圆 25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2" name="椭圆 25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3" name="椭圆 25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4" name="椭圆 25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5" name="椭圆 25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6" name="椭圆 25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8" name="椭圆 247"/>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0" name="组合 259"/>
          <p:cNvGrpSpPr/>
          <p:nvPr/>
        </p:nvGrpSpPr>
        <p:grpSpPr>
          <a:xfrm>
            <a:off x="3105301" y="4054311"/>
            <a:ext cx="828430" cy="828430"/>
            <a:chOff x="6416878" y="2199584"/>
            <a:chExt cx="828430" cy="828430"/>
          </a:xfrm>
        </p:grpSpPr>
        <p:grpSp>
          <p:nvGrpSpPr>
            <p:cNvPr id="261" name="组合 260"/>
            <p:cNvGrpSpPr/>
            <p:nvPr/>
          </p:nvGrpSpPr>
          <p:grpSpPr>
            <a:xfrm>
              <a:off x="6447483" y="2230189"/>
              <a:ext cx="767220" cy="767220"/>
              <a:chOff x="7275688" y="2530616"/>
              <a:chExt cx="860909" cy="860909"/>
            </a:xfrm>
          </p:grpSpPr>
          <p:grpSp>
            <p:nvGrpSpPr>
              <p:cNvPr id="263" name="组合 262"/>
              <p:cNvGrpSpPr/>
              <p:nvPr/>
            </p:nvGrpSpPr>
            <p:grpSpPr>
              <a:xfrm>
                <a:off x="7275688" y="2530616"/>
                <a:ext cx="860909" cy="860909"/>
                <a:chOff x="7234464" y="2511878"/>
                <a:chExt cx="1009650" cy="1009650"/>
              </a:xfrm>
            </p:grpSpPr>
            <p:sp>
              <p:nvSpPr>
                <p:cNvPr id="271" name="椭圆 27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2" name="椭圆 27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3" name="椭圆 272"/>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4" name="椭圆 26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5" name="椭圆 26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6" name="椭圆 26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7" name="椭圆 26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8" name="椭圆 26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9" name="椭圆 26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0" name="椭圆 26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2" name="椭圆 261"/>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74" name="组合 273"/>
          <p:cNvGrpSpPr/>
          <p:nvPr/>
        </p:nvGrpSpPr>
        <p:grpSpPr>
          <a:xfrm>
            <a:off x="3634824" y="841389"/>
            <a:ext cx="900000" cy="900000"/>
            <a:chOff x="6416878" y="2199584"/>
            <a:chExt cx="828430" cy="828430"/>
          </a:xfrm>
        </p:grpSpPr>
        <p:grpSp>
          <p:nvGrpSpPr>
            <p:cNvPr id="275" name="组合 274"/>
            <p:cNvGrpSpPr/>
            <p:nvPr/>
          </p:nvGrpSpPr>
          <p:grpSpPr>
            <a:xfrm>
              <a:off x="6447483" y="2230189"/>
              <a:ext cx="767220" cy="767220"/>
              <a:chOff x="7275688" y="2530616"/>
              <a:chExt cx="860909" cy="860909"/>
            </a:xfrm>
          </p:grpSpPr>
          <p:grpSp>
            <p:nvGrpSpPr>
              <p:cNvPr id="277" name="组合 276"/>
              <p:cNvGrpSpPr/>
              <p:nvPr/>
            </p:nvGrpSpPr>
            <p:grpSpPr>
              <a:xfrm>
                <a:off x="7275688" y="2530616"/>
                <a:ext cx="860909" cy="860909"/>
                <a:chOff x="7234464" y="2511878"/>
                <a:chExt cx="1009650" cy="1009650"/>
              </a:xfrm>
            </p:grpSpPr>
            <p:sp>
              <p:nvSpPr>
                <p:cNvPr id="285" name="椭圆 28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6" name="椭圆 28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7" name="椭圆 28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78" name="椭圆 27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9" name="椭圆 27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0" name="椭圆 27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1" name="椭圆 28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2" name="椭圆 28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3" name="椭圆 28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4" name="椭圆 28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76" name="椭圆 275"/>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8" name="文本框 287"/>
          <p:cNvSpPr txBox="1"/>
          <p:nvPr/>
        </p:nvSpPr>
        <p:spPr>
          <a:xfrm>
            <a:off x="4553101" y="1029779"/>
            <a:ext cx="3989502" cy="584775"/>
          </a:xfrm>
          <a:prstGeom prst="rect">
            <a:avLst/>
          </a:prstGeom>
          <a:noFill/>
          <a:effectLst>
            <a:innerShdw blurRad="114300">
              <a:prstClr val="black"/>
            </a:innerShdw>
          </a:effectLst>
        </p:spPr>
        <p:txBody>
          <a:bodyPr wrap="square" rtlCol="0">
            <a:spAutoFit/>
          </a:bodyPr>
          <a:lstStyle/>
          <a:p>
            <a:pPr algn="ctr"/>
            <a:r>
              <a:rPr lang="zh-CN" altLang="en-US" sz="3200" dirty="0" smtClean="0">
                <a:solidFill>
                  <a:prstClr val="white"/>
                </a:solidFill>
                <a:ea typeface="微软雅黑" panose="020B0503020204020204" pitchFamily="34" charset="-122"/>
                <a:sym typeface="Arial" panose="020B0604020202020204" pitchFamily="34" charset="0"/>
              </a:rPr>
              <a:t>虚拟空间应该是什么</a:t>
            </a:r>
            <a:r>
              <a:rPr lang="zh-CN" altLang="en-US" sz="3200" dirty="0">
                <a:solidFill>
                  <a:prstClr val="white"/>
                </a:solidFill>
                <a:ea typeface="微软雅黑" panose="020B0503020204020204" pitchFamily="34" charset="-122"/>
                <a:sym typeface="Arial" panose="020B0604020202020204" pitchFamily="34" charset="0"/>
              </a:rPr>
              <a:t>？</a:t>
            </a:r>
            <a:endParaRPr lang="zh-CN" altLang="en-US" sz="3200" dirty="0">
              <a:solidFill>
                <a:prstClr val="white"/>
              </a:solidFill>
              <a:ea typeface="微软雅黑" panose="020B0503020204020204" pitchFamily="34" charset="-122"/>
            </a:endParaRPr>
          </a:p>
        </p:txBody>
      </p:sp>
      <p:grpSp>
        <p:nvGrpSpPr>
          <p:cNvPr id="334" name="组合 333"/>
          <p:cNvGrpSpPr/>
          <p:nvPr/>
        </p:nvGrpSpPr>
        <p:grpSpPr>
          <a:xfrm>
            <a:off x="3634824" y="1842874"/>
            <a:ext cx="900000" cy="900000"/>
            <a:chOff x="6416878" y="2199584"/>
            <a:chExt cx="828430" cy="828430"/>
          </a:xfrm>
        </p:grpSpPr>
        <p:grpSp>
          <p:nvGrpSpPr>
            <p:cNvPr id="335" name="组合 334"/>
            <p:cNvGrpSpPr/>
            <p:nvPr/>
          </p:nvGrpSpPr>
          <p:grpSpPr>
            <a:xfrm>
              <a:off x="6447483" y="2230189"/>
              <a:ext cx="767220" cy="767220"/>
              <a:chOff x="7275688" y="2530616"/>
              <a:chExt cx="860909" cy="860909"/>
            </a:xfrm>
          </p:grpSpPr>
          <p:grpSp>
            <p:nvGrpSpPr>
              <p:cNvPr id="337" name="组合 336"/>
              <p:cNvGrpSpPr/>
              <p:nvPr/>
            </p:nvGrpSpPr>
            <p:grpSpPr>
              <a:xfrm>
                <a:off x="7275688" y="2530616"/>
                <a:ext cx="860909" cy="860909"/>
                <a:chOff x="7234464" y="2511878"/>
                <a:chExt cx="1009650" cy="1009650"/>
              </a:xfrm>
            </p:grpSpPr>
            <p:sp>
              <p:nvSpPr>
                <p:cNvPr id="345" name="椭圆 34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6" name="椭圆 34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7" name="椭圆 34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38" name="椭圆 33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9" name="椭圆 33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0" name="椭圆 33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1" name="椭圆 34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2" name="椭圆 34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3" name="椭圆 34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4" name="椭圆 34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36" name="椭圆 335"/>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8" name="文本框 347"/>
          <p:cNvSpPr txBox="1"/>
          <p:nvPr/>
        </p:nvSpPr>
        <p:spPr>
          <a:xfrm>
            <a:off x="4553101" y="2031265"/>
            <a:ext cx="5295900" cy="584775"/>
          </a:xfrm>
          <a:prstGeom prst="rect">
            <a:avLst/>
          </a:prstGeom>
          <a:noFill/>
          <a:effectLst>
            <a:innerShdw blurRad="114300">
              <a:prstClr val="black"/>
            </a:innerShdw>
          </a:effectLst>
        </p:spPr>
        <p:txBody>
          <a:bodyPr wrap="square" rtlCol="0">
            <a:spAutoFit/>
          </a:bodyPr>
          <a:lstStyle/>
          <a:p>
            <a:pPr algn="ctr"/>
            <a:r>
              <a:rPr lang="zh-CN" altLang="en-US" sz="3200" dirty="0" smtClean="0">
                <a:solidFill>
                  <a:prstClr val="white"/>
                </a:solidFill>
                <a:ea typeface="微软雅黑" panose="020B0503020204020204" pitchFamily="34" charset="-122"/>
                <a:sym typeface="Arial" panose="020B0604020202020204" pitchFamily="34" charset="0"/>
              </a:rPr>
              <a:t>虚拟空间的基本要素与特征？</a:t>
            </a:r>
            <a:endParaRPr lang="zh-CN" altLang="en-US" sz="3200" dirty="0">
              <a:solidFill>
                <a:prstClr val="white"/>
              </a:solidFill>
              <a:ea typeface="微软雅黑" panose="020B0503020204020204" pitchFamily="34" charset="-122"/>
            </a:endParaRPr>
          </a:p>
        </p:txBody>
      </p:sp>
      <p:grpSp>
        <p:nvGrpSpPr>
          <p:cNvPr id="349" name="组合 348"/>
          <p:cNvGrpSpPr/>
          <p:nvPr/>
        </p:nvGrpSpPr>
        <p:grpSpPr>
          <a:xfrm>
            <a:off x="3634824" y="2844361"/>
            <a:ext cx="900000" cy="900000"/>
            <a:chOff x="6416878" y="2199584"/>
            <a:chExt cx="828430" cy="828430"/>
          </a:xfrm>
        </p:grpSpPr>
        <p:grpSp>
          <p:nvGrpSpPr>
            <p:cNvPr id="350" name="组合 349"/>
            <p:cNvGrpSpPr/>
            <p:nvPr/>
          </p:nvGrpSpPr>
          <p:grpSpPr>
            <a:xfrm>
              <a:off x="6447483" y="2230189"/>
              <a:ext cx="767220" cy="767220"/>
              <a:chOff x="7275688" y="2530616"/>
              <a:chExt cx="860909" cy="860909"/>
            </a:xfrm>
          </p:grpSpPr>
          <p:grpSp>
            <p:nvGrpSpPr>
              <p:cNvPr id="352" name="组合 351"/>
              <p:cNvGrpSpPr/>
              <p:nvPr/>
            </p:nvGrpSpPr>
            <p:grpSpPr>
              <a:xfrm>
                <a:off x="7275688" y="2530616"/>
                <a:ext cx="860909" cy="860909"/>
                <a:chOff x="7234464" y="2511878"/>
                <a:chExt cx="1009650" cy="1009650"/>
              </a:xfrm>
            </p:grpSpPr>
            <p:sp>
              <p:nvSpPr>
                <p:cNvPr id="360" name="椭圆 359"/>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1" name="椭圆 360"/>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2" name="椭圆 361"/>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53" name="椭圆 35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4" name="椭圆 35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5" name="椭圆 354"/>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6" name="椭圆 355"/>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7" name="椭圆 356"/>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8" name="椭圆 35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9" name="椭圆 35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51" name="椭圆 350"/>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63" name="文本框 362"/>
          <p:cNvSpPr txBox="1"/>
          <p:nvPr/>
        </p:nvSpPr>
        <p:spPr>
          <a:xfrm>
            <a:off x="4495296" y="3032751"/>
            <a:ext cx="6194223" cy="584775"/>
          </a:xfrm>
          <a:prstGeom prst="rect">
            <a:avLst/>
          </a:prstGeom>
          <a:noFill/>
          <a:effectLst>
            <a:innerShdw blurRad="114300">
              <a:prstClr val="black"/>
            </a:innerShdw>
          </a:effectLst>
        </p:spPr>
        <p:txBody>
          <a:bodyPr wrap="square" rtlCol="0">
            <a:spAutoFit/>
          </a:bodyPr>
          <a:lstStyle/>
          <a:p>
            <a:pPr algn="ctr"/>
            <a:r>
              <a:rPr lang="zh-CN" altLang="en-US" sz="3200" dirty="0" smtClean="0">
                <a:solidFill>
                  <a:prstClr val="white"/>
                </a:solidFill>
                <a:ea typeface="微软雅黑" panose="020B0503020204020204" pitchFamily="34" charset="-122"/>
                <a:sym typeface="Arial" panose="020B0604020202020204" pitchFamily="34" charset="0"/>
              </a:rPr>
              <a:t>信息在虚拟空间的基本组织形式？</a:t>
            </a:r>
            <a:endParaRPr lang="zh-CN" altLang="en-US" sz="3200" dirty="0">
              <a:solidFill>
                <a:prstClr val="white"/>
              </a:solidFill>
              <a:ea typeface="微软雅黑" panose="020B0503020204020204" pitchFamily="34" charset="-122"/>
            </a:endParaRPr>
          </a:p>
        </p:txBody>
      </p:sp>
      <p:grpSp>
        <p:nvGrpSpPr>
          <p:cNvPr id="364" name="组合 363"/>
          <p:cNvGrpSpPr/>
          <p:nvPr/>
        </p:nvGrpSpPr>
        <p:grpSpPr>
          <a:xfrm>
            <a:off x="3634824" y="3845846"/>
            <a:ext cx="900000" cy="900000"/>
            <a:chOff x="6416878" y="2199584"/>
            <a:chExt cx="828430" cy="828430"/>
          </a:xfrm>
        </p:grpSpPr>
        <p:grpSp>
          <p:nvGrpSpPr>
            <p:cNvPr id="365" name="组合 364"/>
            <p:cNvGrpSpPr/>
            <p:nvPr/>
          </p:nvGrpSpPr>
          <p:grpSpPr>
            <a:xfrm>
              <a:off x="6447483" y="2230189"/>
              <a:ext cx="767220" cy="767220"/>
              <a:chOff x="7275688" y="2530616"/>
              <a:chExt cx="860909" cy="860909"/>
            </a:xfrm>
          </p:grpSpPr>
          <p:grpSp>
            <p:nvGrpSpPr>
              <p:cNvPr id="367" name="组合 366"/>
              <p:cNvGrpSpPr/>
              <p:nvPr/>
            </p:nvGrpSpPr>
            <p:grpSpPr>
              <a:xfrm>
                <a:off x="7275688" y="2530616"/>
                <a:ext cx="860909" cy="860909"/>
                <a:chOff x="7234464" y="2511878"/>
                <a:chExt cx="1009650" cy="1009650"/>
              </a:xfrm>
            </p:grpSpPr>
            <p:sp>
              <p:nvSpPr>
                <p:cNvPr id="375" name="椭圆 374"/>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6" name="椭圆 375"/>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7" name="椭圆 376"/>
                <p:cNvSpPr/>
                <p:nvPr/>
              </p:nvSpPr>
              <p:spPr>
                <a:xfrm>
                  <a:off x="7234464" y="2511878"/>
                  <a:ext cx="1009650" cy="1009650"/>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68" name="椭圆 367"/>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9" name="椭圆 368"/>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0" name="椭圆 369"/>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1" name="椭圆 370"/>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2" name="椭圆 371"/>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3" name="椭圆 372"/>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4" name="椭圆 373"/>
              <p:cNvSpPr/>
              <p:nvPr/>
            </p:nvSpPr>
            <p:spPr>
              <a:xfrm>
                <a:off x="7275688" y="2530616"/>
                <a:ext cx="860909" cy="860909"/>
              </a:xfrm>
              <a:prstGeom prst="ellipse">
                <a:avLst/>
              </a:prstGeom>
              <a:solidFill>
                <a:srgbClr val="0273E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66" name="椭圆 365"/>
            <p:cNvSpPr/>
            <p:nvPr/>
          </p:nvSpPr>
          <p:spPr>
            <a:xfrm>
              <a:off x="6416878" y="2199584"/>
              <a:ext cx="828430" cy="828430"/>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78" name="文本框 377"/>
          <p:cNvSpPr txBox="1"/>
          <p:nvPr/>
        </p:nvSpPr>
        <p:spPr>
          <a:xfrm>
            <a:off x="4442225" y="3975282"/>
            <a:ext cx="5635422" cy="584775"/>
          </a:xfrm>
          <a:prstGeom prst="rect">
            <a:avLst/>
          </a:prstGeom>
          <a:noFill/>
          <a:effectLst>
            <a:innerShdw blurRad="114300">
              <a:prstClr val="black"/>
            </a:innerShdw>
          </a:effectLst>
        </p:spPr>
        <p:txBody>
          <a:bodyPr wrap="square" rtlCol="0">
            <a:spAutoFit/>
          </a:bodyPr>
          <a:lstStyle/>
          <a:p>
            <a:pPr algn="ctr"/>
            <a:r>
              <a:rPr lang="zh-CN" altLang="en-US" sz="3200" dirty="0" smtClean="0">
                <a:solidFill>
                  <a:prstClr val="white"/>
                </a:solidFill>
                <a:ea typeface="微软雅黑" panose="020B0503020204020204" pitchFamily="34" charset="-122"/>
                <a:sym typeface="Arial" panose="020B0604020202020204" pitchFamily="34" charset="0"/>
              </a:rPr>
              <a:t>如何让读者自发留在空间里？</a:t>
            </a:r>
            <a:endParaRPr lang="zh-CN" altLang="en-US" sz="3200" dirty="0">
              <a:solidFill>
                <a:prstClr val="white"/>
              </a:solidFill>
              <a:ea typeface="微软雅黑" panose="020B0503020204020204" pitchFamily="34" charset="-122"/>
            </a:endParaRPr>
          </a:p>
        </p:txBody>
      </p:sp>
      <p:sp>
        <p:nvSpPr>
          <p:cNvPr id="156" name="文本框 155"/>
          <p:cNvSpPr txBox="1"/>
          <p:nvPr/>
        </p:nvSpPr>
        <p:spPr>
          <a:xfrm>
            <a:off x="4530928" y="4613060"/>
            <a:ext cx="5635422" cy="584775"/>
          </a:xfrm>
          <a:prstGeom prst="rect">
            <a:avLst/>
          </a:prstGeom>
          <a:noFill/>
          <a:effectLst>
            <a:innerShdw blurRad="114300">
              <a:prstClr val="black"/>
            </a:innerShdw>
          </a:effectLst>
        </p:spPr>
        <p:txBody>
          <a:bodyPr wrap="square" rtlCol="0">
            <a:spAutoFit/>
          </a:bodyPr>
          <a:lstStyle/>
          <a:p>
            <a:r>
              <a:rPr lang="is-IS" altLang="zh-CN" sz="3200" dirty="0" smtClean="0">
                <a:solidFill>
                  <a:prstClr val="white"/>
                </a:solidFill>
                <a:ea typeface="微软雅黑" panose="020B0503020204020204" pitchFamily="34" charset="-122"/>
                <a:sym typeface="Arial" panose="020B0604020202020204" pitchFamily="34" charset="0"/>
              </a:rPr>
              <a:t>…...</a:t>
            </a:r>
            <a:endParaRPr lang="zh-CN" altLang="en-US" sz="3200" dirty="0">
              <a:solidFill>
                <a:prstClr val="white"/>
              </a:solidFill>
              <a:ea typeface="微软雅黑" panose="020B0503020204020204" pitchFamily="34" charset="-122"/>
            </a:endParaRPr>
          </a:p>
        </p:txBody>
      </p:sp>
    </p:spTree>
    <p:extLst>
      <p:ext uri="{BB962C8B-B14F-4D97-AF65-F5344CB8AC3E}">
        <p14:creationId xmlns:p14="http://schemas.microsoft.com/office/powerpoint/2010/main" val="1343976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750"/>
                                        <p:tgtEl>
                                          <p:spTgt spid="16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90"/>
                                        </p:tgtEl>
                                        <p:attrNameLst>
                                          <p:attrName>style.visibility</p:attrName>
                                        </p:attrNameLst>
                                      </p:cBhvr>
                                      <p:to>
                                        <p:strVal val="visible"/>
                                      </p:to>
                                    </p:set>
                                    <p:animEffect transition="in" filter="fade">
                                      <p:cBhvr>
                                        <p:cTn id="11" dur="500"/>
                                        <p:tgtEl>
                                          <p:spTgt spid="190"/>
                                        </p:tgtEl>
                                      </p:cBhvr>
                                    </p:animEffect>
                                  </p:childTnLst>
                                </p:cTn>
                              </p:par>
                              <p:par>
                                <p:cTn id="12" presetID="0" presetClass="path" presetSubtype="0" accel="50000" decel="50000" fill="hold" nodeType="withEffect">
                                  <p:stCondLst>
                                    <p:cond delay="0"/>
                                  </p:stCondLst>
                                  <p:childTnLst>
                                    <p:animMotion origin="layout" path="M -0.31914 0.06203 L -0.31914 0.06227 C -0.31549 0.05625 -0.31197 0.05 -0.3082 0.04467 C -0.3069 0.04282 -0.30546 0.04213 -0.30416 0.0412 C -0.30026 0.03865 -0.29283 0.03588 -0.28919 0.03449 C -0.28554 0.03541 -0.28177 0.03472 -0.27838 0.03773 C -0.27513 0.04051 -0.27317 0.04884 -0.27018 0.05162 C -0.26458 0.05625 -0.26718 0.05277 -0.26197 0.06203 L -0.19153 0.05856 C -0.17044 0.05648 -0.20377 0.04884 -0.17395 0.05856 C -0.17252 0.06088 -0.17135 0.06342 -0.16979 0.06551 C -0.16861 0.06689 -0.16718 0.06898 -0.16575 0.06898 C -0.15351 0.06898 -0.14127 0.06666 -0.12903 0.06551 C -0.12682 0.06435 -0.1246 0.06342 -0.12226 0.06203 C -0.11953 0.05995 -0.11692 0.05625 -0.11419 0.05509 L -0.10729 0.05162 C -0.10598 0.0493 -0.10468 0.04652 -0.10325 0.04467 C -0.09947 0.03958 -0.09518 0.04051 -0.09101 0.03773 C -0.0694 0.02407 -0.10273 0.03379 -0.06119 0.02754 C -0.05976 0.02639 -0.05859 0.025 -0.05716 0.02407 C -0.0513 0.02037 -0.0483 0.0199 -0.04218 0.01713 C -0.02942 0.01041 -0.04309 0.01666 -0.03268 0.01018 C -0.03046 0.00879 -0.02812 0.00833 -0.02591 0.00671 C -0.02317 0.00486 -0.0207 3.33333E-6 -0.0177 3.33333E-6 L -0.00143 3.33333E-6 L -4.79167E-6 3.33333E-6 " pathEditMode="relative" rAng="0" ptsTypes="AAAAAAAAAAAAAAAAAAAAAAAAAA">
                                      <p:cBhvr>
                                        <p:cTn id="13" dur="1500" fill="hold"/>
                                        <p:tgtEl>
                                          <p:spTgt spid="190"/>
                                        </p:tgtEl>
                                        <p:attrNameLst>
                                          <p:attrName>ppt_x</p:attrName>
                                          <p:attrName>ppt_y</p:attrName>
                                        </p:attrNameLst>
                                      </p:cBhvr>
                                      <p:rCtr x="15951" y="-2755"/>
                                    </p:animMotion>
                                  </p:childTnLst>
                                </p:cTn>
                              </p:par>
                              <p:par>
                                <p:cTn id="14" presetID="10" presetClass="entr" presetSubtype="0" fill="hold" nodeType="withEffect">
                                  <p:stCondLst>
                                    <p:cond delay="750"/>
                                  </p:stCondLst>
                                  <p:childTnLst>
                                    <p:set>
                                      <p:cBhvr>
                                        <p:cTn id="15" dur="1" fill="hold">
                                          <p:stCondLst>
                                            <p:cond delay="0"/>
                                          </p:stCondLst>
                                        </p:cTn>
                                        <p:tgtEl>
                                          <p:spTgt spid="204"/>
                                        </p:tgtEl>
                                        <p:attrNameLst>
                                          <p:attrName>style.visibility</p:attrName>
                                        </p:attrNameLst>
                                      </p:cBhvr>
                                      <p:to>
                                        <p:strVal val="visible"/>
                                      </p:to>
                                    </p:set>
                                    <p:animEffect transition="in" filter="fade">
                                      <p:cBhvr>
                                        <p:cTn id="16" dur="500"/>
                                        <p:tgtEl>
                                          <p:spTgt spid="204"/>
                                        </p:tgtEl>
                                      </p:cBhvr>
                                    </p:animEffect>
                                  </p:childTnLst>
                                </p:cTn>
                              </p:par>
                              <p:par>
                                <p:cTn id="17" presetID="0" presetClass="path" presetSubtype="0" accel="50000" decel="50000" fill="hold" nodeType="withEffect">
                                  <p:stCondLst>
                                    <p:cond delay="750"/>
                                  </p:stCondLst>
                                  <p:childTnLst>
                                    <p:animMotion origin="layout" path="M -0.3082 0.04236 L -0.3082 0.04259 C -0.30469 0.03842 -0.3013 0.03402 -0.29765 0.03055 C -0.29635 0.02916 -0.29505 0.0287 -0.29375 0.02824 C -0.28997 0.02638 -0.28281 0.02453 -0.2793 0.02361 C -0.27578 0.0243 -0.27213 0.02361 -0.26875 0.02592 C -0.26575 0.02754 -0.26393 0.03333 -0.26094 0.03541 C -0.25547 0.03842 -0.25807 0.03611 -0.25299 0.04236 L -0.18489 0.04004 C -0.16458 0.03865 -0.19674 0.03333 -0.16784 0.04004 C -0.16654 0.04166 -0.16523 0.04328 -0.16393 0.04467 C -0.16263 0.04583 -0.16133 0.04722 -0.15989 0.04722 C -0.14831 0.04722 -0.13646 0.0456 -0.12461 0.04467 C -0.12252 0.04398 -0.12031 0.04328 -0.1181 0.04236 C -0.11549 0.04097 -0.11302 0.03842 -0.11028 0.03773 L -0.10364 0.03541 C -0.10234 0.03379 -0.10117 0.03171 -0.09974 0.03055 C -0.09596 0.02708 -0.09193 0.02754 -0.08789 0.02592 C -0.06706 0.01643 -0.09922 0.02314 -0.05911 0.01875 C -0.05781 0.01805 -0.05651 0.01689 -0.05521 0.01643 C -0.04961 0.01388 -0.04661 0.01365 -0.04075 0.0118 C -0.02851 0.00717 -0.04153 0.01134 -0.03151 0.00694 C -0.02943 0.00601 -0.02721 0.00555 -0.025 0.00462 C -0.02239 0.00324 -0.01992 4.81481E-6 -0.01706 4.81481E-6 L -0.00143 4.81481E-6 L -1.45833E-6 4.81481E-6 " pathEditMode="relative" rAng="0" ptsTypes="AAAAAAAAAAAAAAAAAAAAAAAAAA">
                                      <p:cBhvr>
                                        <p:cTn id="18" dur="1500" fill="hold"/>
                                        <p:tgtEl>
                                          <p:spTgt spid="204"/>
                                        </p:tgtEl>
                                        <p:attrNameLst>
                                          <p:attrName>ppt_x</p:attrName>
                                          <p:attrName>ppt_y</p:attrName>
                                        </p:attrNameLst>
                                      </p:cBhvr>
                                      <p:rCtr x="15417" y="-1875"/>
                                    </p:animMotion>
                                  </p:childTnLst>
                                </p:cTn>
                              </p:par>
                              <p:par>
                                <p:cTn id="19" presetID="10" presetClass="entr" presetSubtype="0" fill="hold" nodeType="withEffect">
                                  <p:stCondLst>
                                    <p:cond delay="0"/>
                                  </p:stCondLst>
                                  <p:childTnLst>
                                    <p:set>
                                      <p:cBhvr>
                                        <p:cTn id="20" dur="1" fill="hold">
                                          <p:stCondLst>
                                            <p:cond delay="0"/>
                                          </p:stCondLst>
                                        </p:cTn>
                                        <p:tgtEl>
                                          <p:spTgt spid="232"/>
                                        </p:tgtEl>
                                        <p:attrNameLst>
                                          <p:attrName>style.visibility</p:attrName>
                                        </p:attrNameLst>
                                      </p:cBhvr>
                                      <p:to>
                                        <p:strVal val="visible"/>
                                      </p:to>
                                    </p:set>
                                    <p:animEffect transition="in" filter="fade">
                                      <p:cBhvr>
                                        <p:cTn id="21" dur="500"/>
                                        <p:tgtEl>
                                          <p:spTgt spid="232"/>
                                        </p:tgtEl>
                                      </p:cBhvr>
                                    </p:animEffect>
                                  </p:childTnLst>
                                </p:cTn>
                              </p:par>
                              <p:par>
                                <p:cTn id="22" presetID="0" presetClass="path" presetSubtype="0" accel="50000" decel="50000" fill="hold" nodeType="withEffect">
                                  <p:stCondLst>
                                    <p:cond delay="0"/>
                                  </p:stCondLst>
                                  <p:childTnLst>
                                    <p:animMotion origin="layout" path="M -0.14765 0.08703 L -0.14765 0.08773 C -0.14596 0.07916 -0.14427 0.07014 -0.14257 0.06296 C -0.14192 0.06018 -0.14127 0.05903 -0.14062 0.0581 C -0.1388 0.0544 -0.13541 0.05046 -0.13372 0.04838 C -0.13203 0.05 -0.13033 0.04861 -0.12877 0.05324 C -0.12721 0.05694 -0.12643 0.06852 -0.12487 0.07268 C -0.12226 0.07916 -0.12356 0.07407 -0.12109 0.08703 L -0.08854 0.08241 C -0.07877 0.07963 -0.09427 0.06852 -0.08033 0.08241 C -0.07968 0.08565 -0.07903 0.08912 -0.07838 0.09213 C -0.07786 0.09421 -0.07721 0.09722 -0.07656 0.09722 C -0.07083 0.09722 -0.06523 0.09352 -0.0595 0.09213 C -0.05859 0.09028 -0.05755 0.08912 -0.05651 0.08703 C -0.0552 0.08426 -0.0539 0.07916 -0.0526 0.07731 L -0.04961 0.07268 C -0.04895 0.06944 -0.0483 0.06528 -0.04765 0.06296 C -0.04583 0.05555 -0.04401 0.05694 -0.04192 0.05324 C -0.03216 0.03356 -0.04739 0.04768 -0.02825 0.03866 C -0.0276 0.0368 -0.02708 0.03495 -0.02643 0.03356 C -0.02382 0.02847 -0.02239 0.02824 -0.01966 0.02384 C -0.01367 0.01458 -0.01992 0.02315 -0.01523 0.01412 C -0.01419 0.0125 -0.01302 0.01134 -0.01197 0.00949 C -0.0108 0.00671 -0.00963 2.22222E-6 -0.00833 2.22222E-6 L -0.00078 2.22222E-6 L -4.375E-6 2.22222E-6 " pathEditMode="relative" rAng="0" ptsTypes="AAAAAAAAAAAAAAAAAAAAAAAAAA">
                                      <p:cBhvr>
                                        <p:cTn id="23" dur="1500" fill="hold"/>
                                        <p:tgtEl>
                                          <p:spTgt spid="232"/>
                                        </p:tgtEl>
                                        <p:attrNameLst>
                                          <p:attrName>ppt_x</p:attrName>
                                          <p:attrName>ppt_y</p:attrName>
                                        </p:attrNameLst>
                                      </p:cBhvr>
                                      <p:rCtr x="7383" y="-3843"/>
                                    </p:animMotion>
                                  </p:childTnLst>
                                </p:cTn>
                              </p:par>
                              <p:par>
                                <p:cTn id="24" presetID="10" presetClass="entr" presetSubtype="0" fill="hold" nodeType="withEffect">
                                  <p:stCondLst>
                                    <p:cond delay="350"/>
                                  </p:stCondLst>
                                  <p:childTnLst>
                                    <p:set>
                                      <p:cBhvr>
                                        <p:cTn id="25" dur="1" fill="hold">
                                          <p:stCondLst>
                                            <p:cond delay="0"/>
                                          </p:stCondLst>
                                        </p:cTn>
                                        <p:tgtEl>
                                          <p:spTgt spid="260"/>
                                        </p:tgtEl>
                                        <p:attrNameLst>
                                          <p:attrName>style.visibility</p:attrName>
                                        </p:attrNameLst>
                                      </p:cBhvr>
                                      <p:to>
                                        <p:strVal val="visible"/>
                                      </p:to>
                                    </p:set>
                                    <p:animEffect transition="in" filter="fade">
                                      <p:cBhvr>
                                        <p:cTn id="26" dur="500"/>
                                        <p:tgtEl>
                                          <p:spTgt spid="260"/>
                                        </p:tgtEl>
                                      </p:cBhvr>
                                    </p:animEffect>
                                  </p:childTnLst>
                                </p:cTn>
                              </p:par>
                              <p:par>
                                <p:cTn id="27" presetID="0" presetClass="path" presetSubtype="0" accel="50000" decel="50000" fill="hold" nodeType="withEffect">
                                  <p:stCondLst>
                                    <p:cond delay="350"/>
                                  </p:stCondLst>
                                  <p:childTnLst>
                                    <p:animMotion origin="layout" path="M -0.41159 0.00602 L -0.41159 0.00625 C -0.4069 0.00532 -0.40234 0.00486 -0.39752 0.00417 C -0.3957 0.00417 -0.39401 0.00394 -0.39232 0.00394 C -0.38724 0.0037 -0.3776 0.00347 -0.37305 0.00324 C -0.36836 0.00324 -0.36341 0.00324 -0.35898 0.00347 C -0.35495 0.00394 -0.35247 0.00463 -0.34844 0.00486 C -0.34114 0.00532 -0.34466 0.00509 -0.33802 0.00602 L -0.247 0.00556 C -0.21992 0.00532 -0.26289 0.00463 -0.22435 0.00556 C -0.22252 0.00579 -0.22083 0.00602 -0.21901 0.00625 C -0.21745 0.00648 -0.21562 0.00671 -0.2138 0.00671 C -0.19791 0.00671 -0.18229 0.00648 -0.1664 0.00625 C -0.16354 0.00625 -0.16068 0.00602 -0.15768 0.00602 C -0.15416 0.00579 -0.15091 0.00532 -0.14713 0.00532 L -0.13841 0.00486 C -0.13685 0.00463 -0.13502 0.0044 -0.1332 0.00417 C -0.12825 0.0037 -0.12278 0.00394 -0.11745 0.00347 C -0.08958 0.00232 -0.13242 0.00324 -0.0789 0.00255 C -0.07708 0.00255 -0.07552 0.00232 -0.07357 0.00232 C -0.06614 0.00185 -0.06224 0.00185 -0.05429 0.00162 C -0.03802 0.00093 -0.05547 0.00162 -0.04206 0.00093 C -0.03932 0.00069 -0.0362 0.00069 -0.03333 0.00046 C -0.02982 0.00046 -0.02669 -3.7037E-7 -0.02278 -3.7037E-7 L -0.00195 -3.7037E-7 L -1.875E-6 -3.7037E-7 " pathEditMode="relative" rAng="0" ptsTypes="AAAAAAAAAAAAAAAAAAAAAAAAAA">
                                      <p:cBhvr>
                                        <p:cTn id="28" dur="1500" fill="hold"/>
                                        <p:tgtEl>
                                          <p:spTgt spid="260"/>
                                        </p:tgtEl>
                                        <p:attrNameLst>
                                          <p:attrName>ppt_x</p:attrName>
                                          <p:attrName>ppt_y</p:attrName>
                                        </p:attrNameLst>
                                      </p:cBhvr>
                                      <p:rCtr x="20573" y="-278"/>
                                    </p:animMotion>
                                  </p:childTnLst>
                                </p:cTn>
                              </p:par>
                              <p:par>
                                <p:cTn id="29" presetID="10" presetClass="entr" presetSubtype="0" fill="hold" nodeType="withEffect">
                                  <p:stCondLst>
                                    <p:cond delay="550"/>
                                  </p:stCondLst>
                                  <p:childTnLst>
                                    <p:set>
                                      <p:cBhvr>
                                        <p:cTn id="30" dur="1" fill="hold">
                                          <p:stCondLst>
                                            <p:cond delay="0"/>
                                          </p:stCondLst>
                                        </p:cTn>
                                        <p:tgtEl>
                                          <p:spTgt spid="218"/>
                                        </p:tgtEl>
                                        <p:attrNameLst>
                                          <p:attrName>style.visibility</p:attrName>
                                        </p:attrNameLst>
                                      </p:cBhvr>
                                      <p:to>
                                        <p:strVal val="visible"/>
                                      </p:to>
                                    </p:set>
                                    <p:animEffect transition="in" filter="fade">
                                      <p:cBhvr>
                                        <p:cTn id="31" dur="500"/>
                                        <p:tgtEl>
                                          <p:spTgt spid="218"/>
                                        </p:tgtEl>
                                      </p:cBhvr>
                                    </p:animEffect>
                                  </p:childTnLst>
                                </p:cTn>
                              </p:par>
                              <p:par>
                                <p:cTn id="32" presetID="0" presetClass="path" presetSubtype="0" accel="50000" decel="50000" fill="hold" nodeType="withEffect">
                                  <p:stCondLst>
                                    <p:cond delay="550"/>
                                  </p:stCondLst>
                                  <p:childTnLst>
                                    <p:animMotion origin="layout" path="M -0.36966 0.15186 L -0.36966 0.15255 C -0.36549 0.13773 -0.36146 0.12223 -0.35716 0.10949 C -0.3556 0.10463 -0.35403 0.10324 -0.35247 0.10116 C -0.34792 0.09491 -0.33932 0.08773 -0.33515 0.08426 C -0.33099 0.08704 -0.32643 0.08496 -0.32252 0.0926 C -0.31888 0.09908 -0.31667 0.11945 -0.31315 0.12639 C -0.30651 0.13773 -0.30963 0.12917 -0.30364 0.15186 L -0.22187 0.14329 C -0.19752 0.13843 -0.2362 0.11945 -0.20143 0.14329 C -0.19987 0.14885 -0.19844 0.15533 -0.19674 0.16019 C -0.19531 0.16366 -0.19362 0.16875 -0.19193 0.16875 C -0.17786 0.16875 -0.16367 0.16297 -0.14948 0.16019 C -0.14687 0.15741 -0.14427 0.15533 -0.14167 0.15186 C -0.13854 0.14676 -0.13542 0.13773 -0.13216 0.13496 L -0.12435 0.12639 C -0.12278 0.12084 -0.12135 0.11389 -0.11966 0.10949 C -0.1151 0.09699 -0.11028 0.09908 -0.10547 0.0926 C -0.08047 0.05903 -0.11901 0.08287 -0.07083 0.06736 C -0.06927 0.06459 -0.06784 0.06111 -0.06614 0.05903 C -0.0595 0.04977 -0.05586 0.04908 -0.04883 0.04213 C -0.03411 0.02593 -0.04987 0.04074 -0.03776 0.02523 C -0.03528 0.02176 -0.03255 0.02037 -0.02995 0.01667 C -0.02682 0.01181 -0.02396 -3.33333E-6 -0.02057 -3.33333E-6 L -0.00169 -3.33333E-6 L -1.45833E-6 -3.33333E-6 " pathEditMode="relative" rAng="0" ptsTypes="AAAAAAAAAAAAAAAAAAAAAAAAAA">
                                      <p:cBhvr>
                                        <p:cTn id="33" dur="1500" fill="hold"/>
                                        <p:tgtEl>
                                          <p:spTgt spid="218"/>
                                        </p:tgtEl>
                                        <p:attrNameLst>
                                          <p:attrName>ppt_x</p:attrName>
                                          <p:attrName>ppt_y</p:attrName>
                                        </p:attrNameLst>
                                      </p:cBhvr>
                                      <p:rCtr x="18477" y="-6759"/>
                                    </p:animMotion>
                                  </p:childTnLst>
                                </p:cTn>
                              </p:par>
                              <p:par>
                                <p:cTn id="34" presetID="10" presetClass="entr" presetSubtype="0" fill="hold" nodeType="withEffect">
                                  <p:stCondLst>
                                    <p:cond delay="150"/>
                                  </p:stCondLst>
                                  <p:childTnLst>
                                    <p:set>
                                      <p:cBhvr>
                                        <p:cTn id="35" dur="1" fill="hold">
                                          <p:stCondLst>
                                            <p:cond delay="0"/>
                                          </p:stCondLst>
                                        </p:cTn>
                                        <p:tgtEl>
                                          <p:spTgt spid="246"/>
                                        </p:tgtEl>
                                        <p:attrNameLst>
                                          <p:attrName>style.visibility</p:attrName>
                                        </p:attrNameLst>
                                      </p:cBhvr>
                                      <p:to>
                                        <p:strVal val="visible"/>
                                      </p:to>
                                    </p:set>
                                    <p:animEffect transition="in" filter="fade">
                                      <p:cBhvr>
                                        <p:cTn id="36" dur="500"/>
                                        <p:tgtEl>
                                          <p:spTgt spid="246"/>
                                        </p:tgtEl>
                                      </p:cBhvr>
                                    </p:animEffect>
                                  </p:childTnLst>
                                </p:cTn>
                              </p:par>
                              <p:par>
                                <p:cTn id="37" presetID="0" presetClass="path" presetSubtype="0" accel="50000" decel="50000" fill="hold" nodeType="withEffect">
                                  <p:stCondLst>
                                    <p:cond delay="150"/>
                                  </p:stCondLst>
                                  <p:childTnLst>
                                    <p:animMotion origin="layout" path="M -0.18959 0.05 L -0.18959 0.05023 C -0.18737 0.04537 -0.18529 0.04028 -0.18308 0.03611 C -0.1823 0.03449 -0.18151 0.03403 -0.1806 0.03334 C -0.17839 0.03125 -0.17396 0.02894 -0.17175 0.02778 C -0.16967 0.02871 -0.16732 0.02801 -0.16537 0.03056 C -0.16342 0.03264 -0.16224 0.03935 -0.16042 0.04167 C -0.15717 0.04537 -0.15873 0.04259 -0.1556 0.05 L -0.11368 0.04722 C -0.10118 0.0456 -0.12097 0.03935 -0.10326 0.04722 C -0.10235 0.04908 -0.1017 0.05116 -0.10078 0.05278 C -0.1 0.05394 -0.09922 0.05556 -0.09831 0.05556 C -0.09115 0.05556 -0.08386 0.05371 -0.07657 0.05278 C -0.07526 0.05185 -0.07383 0.05116 -0.07253 0.05 C -0.07097 0.04838 -0.0694 0.04537 -0.06771 0.04445 L -0.06368 0.04167 C -0.06289 0.03982 -0.06211 0.0375 -0.0612 0.03611 C -0.05899 0.03195 -0.05651 0.03264 -0.05404 0.03056 C -0.04128 0.01945 -0.06094 0.02732 -0.03633 0.02222 C -0.03555 0.0213 -0.03477 0.02014 -0.03399 0.01945 C -0.03047 0.01644 -0.02865 0.01621 -0.02513 0.01389 C -0.01758 0.00857 -0.02565 0.01343 -0.0194 0.00834 C -0.0181 0.00718 -0.0168 0.00672 -0.01537 0.00556 C -0.01381 0.00394 -0.01224 -2.22222E-6 -0.01055 -2.22222E-6 L -0.00091 -2.22222E-6 L 3.54167E-6 -2.22222E-6 " pathEditMode="relative" rAng="0" ptsTypes="AAAAAAAAAAAAAAAAAAAAAAAAAA">
                                      <p:cBhvr>
                                        <p:cTn id="38" dur="1500" fill="hold"/>
                                        <p:tgtEl>
                                          <p:spTgt spid="246"/>
                                        </p:tgtEl>
                                        <p:attrNameLst>
                                          <p:attrName>ppt_x</p:attrName>
                                          <p:attrName>ppt_y</p:attrName>
                                        </p:attrNameLst>
                                      </p:cBhvr>
                                      <p:rCtr x="9479" y="-2222"/>
                                    </p:animMotion>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274"/>
                                        </p:tgtEl>
                                        <p:attrNameLst>
                                          <p:attrName>style.visibility</p:attrName>
                                        </p:attrNameLst>
                                      </p:cBhvr>
                                      <p:to>
                                        <p:strVal val="visible"/>
                                      </p:to>
                                    </p:set>
                                    <p:animEffect transition="in" filter="fade">
                                      <p:cBhvr>
                                        <p:cTn id="42" dur="500"/>
                                        <p:tgtEl>
                                          <p:spTgt spid="274"/>
                                        </p:tgtEl>
                                      </p:cBhvr>
                                    </p:animEffect>
                                  </p:childTnLst>
                                </p:cTn>
                              </p:par>
                              <p:par>
                                <p:cTn id="43" presetID="0" presetClass="path" presetSubtype="0" accel="50000" decel="50000" fill="hold" nodeType="withEffect">
                                  <p:stCondLst>
                                    <p:cond delay="0"/>
                                  </p:stCondLst>
                                  <p:childTnLst>
                                    <p:animMotion origin="layout" path="M -0.34506 0.11829 L -0.34506 0.11852 C -0.34219 0.11644 -0.33151 0.11088 -0.32748 0.10764 C -0.32539 0.10602 -0.32357 0.10348 -0.32136 0.10162 C -0.31914 0.1 -0.31446 0.09838 -0.31237 0.09746 C -0.30977 0.0963 -0.3073 0.09491 -0.30482 0.09352 C -0.30222 0.0919 -0.29987 0.08936 -0.29727 0.08727 C -0.29597 0.08635 -0.2948 0.08612 -0.29349 0.08519 C -0.29128 0.0838 -0.28946 0.08149 -0.28724 0.08125 C -0.26394 0.07894 -0.24076 0.07871 -0.21758 0.07732 C -0.21524 0.07639 -0.2112 0.07477 -0.20886 0.07292 C -0.20625 0.0713 -0.20391 0.06875 -0.20131 0.0669 C -0.19961 0.06598 -0.19779 0.06575 -0.19623 0.06505 C -0.19493 0.06436 -0.19375 0.06366 -0.19245 0.06297 C -0.19232 0.06297 -0.18386 0.05718 -0.1823 0.05672 C -0.17761 0.05579 -0.17305 0.05556 -0.16836 0.05463 C -0.16459 0.05394 -0.15743 0.05232 -0.15313 0.0507 C -0.15183 0.05024 -0.15065 0.04908 -0.14935 0.04862 C -0.14779 0.04792 -0.14597 0.04746 -0.14427 0.04676 C -0.1431 0.04607 -0.1418 0.04514 -0.14063 0.04445 C -0.13815 0.04352 -0.13555 0.04329 -0.13308 0.04237 C -0.12995 0.04121 -0.12722 0.03936 -0.12422 0.03843 C -0.12084 0.03727 -0.11732 0.03681 -0.11407 0.03658 C -0.08998 0.03473 -0.06602 0.0338 -0.04219 0.03241 L -0.03073 0.02801 C -0.02891 0.02778 -0.02696 0.02778 -0.02565 0.02616 C -0.02123 0.0213 -0.02279 0.01412 -0.0168 0.01204 C -0.01146 0.00996 -0.00586 0.01065 -0.00052 0.00996 C 0.00247 0.00301 0.00221 0.00625 0.00221 0.00209 L 0.00221 0.00232 " pathEditMode="relative" rAng="0" ptsTypes="AAAAAAAAAAAAAAAAAAAAAAAAAAAAAA">
                                      <p:cBhvr>
                                        <p:cTn id="44" dur="1500" fill="hold"/>
                                        <p:tgtEl>
                                          <p:spTgt spid="274"/>
                                        </p:tgtEl>
                                        <p:attrNameLst>
                                          <p:attrName>ppt_x</p:attrName>
                                          <p:attrName>ppt_y</p:attrName>
                                        </p:attrNameLst>
                                      </p:cBhvr>
                                      <p:rCtr x="17357" y="-5810"/>
                                    </p:animMotion>
                                  </p:childTnLst>
                                </p:cTn>
                              </p:par>
                            </p:childTnLst>
                          </p:cTn>
                        </p:par>
                        <p:par>
                          <p:cTn id="45" fill="hold">
                            <p:stCondLst>
                              <p:cond delay="4500"/>
                            </p:stCondLst>
                            <p:childTnLst>
                              <p:par>
                                <p:cTn id="46" presetID="45" presetClass="entr" presetSubtype="0" fill="hold" grpId="0" nodeType="afterEffect">
                                  <p:stCondLst>
                                    <p:cond delay="0"/>
                                  </p:stCondLst>
                                  <p:iterate type="lt">
                                    <p:tmPct val="10000"/>
                                  </p:iterate>
                                  <p:childTnLst>
                                    <p:set>
                                      <p:cBhvr>
                                        <p:cTn id="47" dur="1" fill="hold">
                                          <p:stCondLst>
                                            <p:cond delay="0"/>
                                          </p:stCondLst>
                                        </p:cTn>
                                        <p:tgtEl>
                                          <p:spTgt spid="288"/>
                                        </p:tgtEl>
                                        <p:attrNameLst>
                                          <p:attrName>style.visibility</p:attrName>
                                        </p:attrNameLst>
                                      </p:cBhvr>
                                      <p:to>
                                        <p:strVal val="visible"/>
                                      </p:to>
                                    </p:set>
                                    <p:animEffect transition="in" filter="fade">
                                      <p:cBhvr>
                                        <p:cTn id="48" dur="500"/>
                                        <p:tgtEl>
                                          <p:spTgt spid="288"/>
                                        </p:tgtEl>
                                      </p:cBhvr>
                                    </p:animEffect>
                                    <p:anim calcmode="lin" valueType="num">
                                      <p:cBhvr>
                                        <p:cTn id="49" dur="500" fill="hold"/>
                                        <p:tgtEl>
                                          <p:spTgt spid="288"/>
                                        </p:tgtEl>
                                        <p:attrNameLst>
                                          <p:attrName>ppt_w</p:attrName>
                                        </p:attrNameLst>
                                      </p:cBhvr>
                                      <p:tavLst>
                                        <p:tav tm="0" fmla="#ppt_w*sin(2.5*pi*$)">
                                          <p:val>
                                            <p:fltVal val="0"/>
                                          </p:val>
                                        </p:tav>
                                        <p:tav tm="100000">
                                          <p:val>
                                            <p:fltVal val="1"/>
                                          </p:val>
                                        </p:tav>
                                      </p:tavLst>
                                    </p:anim>
                                    <p:anim calcmode="lin" valueType="num">
                                      <p:cBhvr>
                                        <p:cTn id="50" dur="500" fill="hold"/>
                                        <p:tgtEl>
                                          <p:spTgt spid="288"/>
                                        </p:tgtEl>
                                        <p:attrNameLst>
                                          <p:attrName>ppt_h</p:attrName>
                                        </p:attrNameLst>
                                      </p:cBhvr>
                                      <p:tavLst>
                                        <p:tav tm="0">
                                          <p:val>
                                            <p:strVal val="#ppt_h"/>
                                          </p:val>
                                        </p:tav>
                                        <p:tav tm="100000">
                                          <p:val>
                                            <p:strVal val="#ppt_h"/>
                                          </p:val>
                                        </p:tav>
                                      </p:tavLst>
                                    </p:anim>
                                  </p:childTnLst>
                                </p:cTn>
                              </p:par>
                            </p:childTnLst>
                          </p:cTn>
                        </p:par>
                        <p:par>
                          <p:cTn id="51" fill="hold">
                            <p:stCondLst>
                              <p:cond delay="5450"/>
                            </p:stCondLst>
                            <p:childTnLst>
                              <p:par>
                                <p:cTn id="52" presetID="10" presetClass="entr" presetSubtype="0" fill="hold" nodeType="afterEffect">
                                  <p:stCondLst>
                                    <p:cond delay="0"/>
                                  </p:stCondLst>
                                  <p:childTnLst>
                                    <p:set>
                                      <p:cBhvr>
                                        <p:cTn id="53" dur="1" fill="hold">
                                          <p:stCondLst>
                                            <p:cond delay="0"/>
                                          </p:stCondLst>
                                        </p:cTn>
                                        <p:tgtEl>
                                          <p:spTgt spid="334"/>
                                        </p:tgtEl>
                                        <p:attrNameLst>
                                          <p:attrName>style.visibility</p:attrName>
                                        </p:attrNameLst>
                                      </p:cBhvr>
                                      <p:to>
                                        <p:strVal val="visible"/>
                                      </p:to>
                                    </p:set>
                                    <p:animEffect transition="in" filter="fade">
                                      <p:cBhvr>
                                        <p:cTn id="54" dur="500"/>
                                        <p:tgtEl>
                                          <p:spTgt spid="334"/>
                                        </p:tgtEl>
                                      </p:cBhvr>
                                    </p:animEffect>
                                  </p:childTnLst>
                                </p:cTn>
                              </p:par>
                              <p:par>
                                <p:cTn id="55" presetID="0" presetClass="path" presetSubtype="0" accel="50000" decel="50000" fill="hold" nodeType="withEffect">
                                  <p:stCondLst>
                                    <p:cond delay="0"/>
                                  </p:stCondLst>
                                  <p:childTnLst>
                                    <p:animMotion origin="layout" path="M -0.34506 -0.02778 L -0.34506 -0.02755 C -0.34232 -0.02755 -0.33164 -0.02616 -0.32761 -0.02523 C -0.32552 -0.02477 -0.32357 -0.02431 -0.32136 -0.02384 C -0.31927 -0.02338 -0.31446 -0.02292 -0.3125 -0.02269 C -0.3099 -0.02245 -0.30743 -0.02199 -0.30495 -0.02153 C -0.30235 -0.0213 -0.29987 -0.0206 -0.29727 -0.02014 C -0.2961 -0.01991 -0.2948 -0.01991 -0.29362 -0.01968 C -0.29141 -0.01921 -0.28946 -0.01852 -0.28711 -0.01852 C -0.26394 -0.01806 -0.24089 -0.01806 -0.21784 -0.01759 C -0.2155 -0.01736 -0.2112 -0.0169 -0.20886 -0.01644 C -0.20625 -0.01597 -0.20391 -0.01528 -0.20131 -0.01482 C -0.19961 -0.01482 -0.19779 -0.01482 -0.1961 -0.01458 C -0.19493 -0.01435 -0.19362 -0.01412 -0.19245 -0.01389 C -0.19232 -0.01389 -0.18386 -0.01227 -0.1823 -0.01204 C -0.17761 -0.01181 -0.17318 -0.01181 -0.16849 -0.01157 C -0.16459 -0.01134 -0.15756 -0.01111 -0.15326 -0.01065 C -0.15196 -0.01042 -0.15079 -0.01019 -0.14961 -0.01019 C -0.14792 -0.00995 -0.1461 -0.00972 -0.14454 -0.00949 C -0.14323 -0.00926 -0.14193 -0.00903 -0.14063 -0.00903 C -0.13815 -0.0088 -0.13555 -0.00857 -0.13308 -0.00833 C -0.13008 -0.0081 -0.12722 -0.00787 -0.12422 -0.00764 C -0.12097 -0.00718 -0.11745 -0.00695 -0.1142 -0.00695 C -0.09011 -0.00648 -0.06615 -0.00625 -0.04219 -0.00579 L -0.03073 -0.00463 C -0.02904 -0.00463 -0.02722 -0.00463 -0.02565 -0.0044 C -0.02123 -0.00301 -0.02279 -0.00139 -0.01693 -0.0007 C -0.01146 -0.00023 -0.00586 -0.00046 -0.00039 -0.00023 C 0.00234 0.00162 0.00221 0.00069 0.00221 0.00231 L 0.00221 0.00185 " pathEditMode="relative" rAng="0" ptsTypes="AAAAAAAAAAAAAAAAAAAAAAAAAAAAAA">
                                      <p:cBhvr>
                                        <p:cTn id="56" dur="1500" fill="hold"/>
                                        <p:tgtEl>
                                          <p:spTgt spid="334"/>
                                        </p:tgtEl>
                                        <p:attrNameLst>
                                          <p:attrName>ppt_x</p:attrName>
                                          <p:attrName>ppt_y</p:attrName>
                                        </p:attrNameLst>
                                      </p:cBhvr>
                                      <p:rCtr x="17357" y="1505"/>
                                    </p:animMotion>
                                  </p:childTnLst>
                                </p:cTn>
                              </p:par>
                            </p:childTnLst>
                          </p:cTn>
                        </p:par>
                        <p:par>
                          <p:cTn id="57" fill="hold">
                            <p:stCondLst>
                              <p:cond delay="6950"/>
                            </p:stCondLst>
                            <p:childTnLst>
                              <p:par>
                                <p:cTn id="58" presetID="45" presetClass="entr" presetSubtype="0" fill="hold" grpId="0" nodeType="afterEffect">
                                  <p:stCondLst>
                                    <p:cond delay="0"/>
                                  </p:stCondLst>
                                  <p:iterate type="lt">
                                    <p:tmPct val="10000"/>
                                  </p:iterate>
                                  <p:childTnLst>
                                    <p:set>
                                      <p:cBhvr>
                                        <p:cTn id="59" dur="1" fill="hold">
                                          <p:stCondLst>
                                            <p:cond delay="0"/>
                                          </p:stCondLst>
                                        </p:cTn>
                                        <p:tgtEl>
                                          <p:spTgt spid="348"/>
                                        </p:tgtEl>
                                        <p:attrNameLst>
                                          <p:attrName>style.visibility</p:attrName>
                                        </p:attrNameLst>
                                      </p:cBhvr>
                                      <p:to>
                                        <p:strVal val="visible"/>
                                      </p:to>
                                    </p:set>
                                    <p:animEffect transition="in" filter="fade">
                                      <p:cBhvr>
                                        <p:cTn id="60" dur="500"/>
                                        <p:tgtEl>
                                          <p:spTgt spid="348"/>
                                        </p:tgtEl>
                                      </p:cBhvr>
                                    </p:animEffect>
                                    <p:anim calcmode="lin" valueType="num">
                                      <p:cBhvr>
                                        <p:cTn id="61" dur="500" fill="hold"/>
                                        <p:tgtEl>
                                          <p:spTgt spid="348"/>
                                        </p:tgtEl>
                                        <p:attrNameLst>
                                          <p:attrName>ppt_w</p:attrName>
                                        </p:attrNameLst>
                                      </p:cBhvr>
                                      <p:tavLst>
                                        <p:tav tm="0" fmla="#ppt_w*sin(2.5*pi*$)">
                                          <p:val>
                                            <p:fltVal val="0"/>
                                          </p:val>
                                        </p:tav>
                                        <p:tav tm="100000">
                                          <p:val>
                                            <p:fltVal val="1"/>
                                          </p:val>
                                        </p:tav>
                                      </p:tavLst>
                                    </p:anim>
                                    <p:anim calcmode="lin" valueType="num">
                                      <p:cBhvr>
                                        <p:cTn id="62" dur="500" fill="hold"/>
                                        <p:tgtEl>
                                          <p:spTgt spid="348"/>
                                        </p:tgtEl>
                                        <p:attrNameLst>
                                          <p:attrName>ppt_h</p:attrName>
                                        </p:attrNameLst>
                                      </p:cBhvr>
                                      <p:tavLst>
                                        <p:tav tm="0">
                                          <p:val>
                                            <p:strVal val="#ppt_h"/>
                                          </p:val>
                                        </p:tav>
                                        <p:tav tm="100000">
                                          <p:val>
                                            <p:strVal val="#ppt_h"/>
                                          </p:val>
                                        </p:tav>
                                      </p:tavLst>
                                    </p:anim>
                                  </p:childTnLst>
                                </p:cTn>
                              </p:par>
                            </p:childTnLst>
                          </p:cTn>
                        </p:par>
                        <p:par>
                          <p:cTn id="63" fill="hold">
                            <p:stCondLst>
                              <p:cond delay="8050"/>
                            </p:stCondLst>
                            <p:childTnLst>
                              <p:par>
                                <p:cTn id="64" presetID="10" presetClass="entr" presetSubtype="0" fill="hold" nodeType="afterEffect">
                                  <p:stCondLst>
                                    <p:cond delay="0"/>
                                  </p:stCondLst>
                                  <p:childTnLst>
                                    <p:set>
                                      <p:cBhvr>
                                        <p:cTn id="65" dur="1" fill="hold">
                                          <p:stCondLst>
                                            <p:cond delay="0"/>
                                          </p:stCondLst>
                                        </p:cTn>
                                        <p:tgtEl>
                                          <p:spTgt spid="349"/>
                                        </p:tgtEl>
                                        <p:attrNameLst>
                                          <p:attrName>style.visibility</p:attrName>
                                        </p:attrNameLst>
                                      </p:cBhvr>
                                      <p:to>
                                        <p:strVal val="visible"/>
                                      </p:to>
                                    </p:set>
                                    <p:animEffect transition="in" filter="fade">
                                      <p:cBhvr>
                                        <p:cTn id="66" dur="500"/>
                                        <p:tgtEl>
                                          <p:spTgt spid="349"/>
                                        </p:tgtEl>
                                      </p:cBhvr>
                                    </p:animEffect>
                                  </p:childTnLst>
                                </p:cTn>
                              </p:par>
                              <p:par>
                                <p:cTn id="67" presetID="0" presetClass="path" presetSubtype="0" accel="50000" decel="50000" fill="hold" nodeType="withEffect">
                                  <p:stCondLst>
                                    <p:cond delay="0"/>
                                  </p:stCondLst>
                                  <p:childTnLst>
                                    <p:animMotion origin="layout" path="M -0.34506 -0.17384 L -0.34506 -0.17361 C -0.34258 -0.17152 -0.33177 -0.16319 -0.32774 -0.15856 C -0.32552 -0.15578 -0.3237 -0.15208 -0.32162 -0.14953 C -0.3194 -0.14699 -0.31459 -0.14467 -0.31263 -0.14328 C -0.31003 -0.14143 -0.30743 -0.13935 -0.30495 -0.13703 C -0.30235 -0.13449 -0.30013 -0.13078 -0.29753 -0.12777 C -0.29623 -0.12662 -0.29506 -0.12638 -0.29375 -0.125 C -0.29154 -0.12291 -0.28959 -0.11898 -0.28737 -0.11851 C -0.2642 -0.11527 -0.24102 -0.11504 -0.21797 -0.11296 C -0.2155 -0.11134 -0.21159 -0.10902 -0.20925 -0.10648 C -0.20651 -0.10393 -0.2043 -0.1 -0.2017 -0.09722 C -0.2 -0.09583 -0.19805 -0.09537 -0.19649 -0.09421 C -0.19519 -0.09305 -0.19401 -0.09213 -0.19271 -0.09143 C -0.19258 -0.09143 -0.18412 -0.08217 -0.18269 -0.08148 C -0.17787 -0.08055 -0.17331 -0.08009 -0.16862 -0.0787 C -0.16485 -0.07777 -0.15769 -0.075 -0.15352 -0.07268 C -0.15209 -0.07199 -0.15092 -0.07013 -0.14961 -0.06944 C -0.14805 -0.06828 -0.14623 -0.06759 -0.14454 -0.06643 C -0.14323 -0.06551 -0.14193 -0.06435 -0.14076 -0.06342 C -0.13829 -0.06203 -0.13581 -0.06157 -0.13321 -0.06018 C -0.13008 -0.05833 -0.12748 -0.05578 -0.12435 -0.05439 C -0.1211 -0.05254 -0.11758 -0.05162 -0.1142 -0.05138 C -0.09037 -0.04838 -0.06628 -0.04699 -0.04245 -0.04513 L -0.03099 -0.03865 C -0.0293 -0.03796 -0.02735 -0.03796 -0.02605 -0.03588 C -0.02149 -0.02824 -0.02305 -0.01782 -0.01719 -0.01435 C -0.01172 -0.01111 -0.00599 -0.01226 -0.00065 -0.01111 C 0.00221 -0.00092 0.00221 -0.00578 0.00221 0.00162 L 0.00221 0.0007 " pathEditMode="relative" rAng="0" ptsTypes="AAAAAAAAAAAAAAAAAAAAAAAAAAAAAA">
                                      <p:cBhvr>
                                        <p:cTn id="68" dur="1500" fill="hold"/>
                                        <p:tgtEl>
                                          <p:spTgt spid="349"/>
                                        </p:tgtEl>
                                        <p:attrNameLst>
                                          <p:attrName>ppt_x</p:attrName>
                                          <p:attrName>ppt_y</p:attrName>
                                        </p:attrNameLst>
                                      </p:cBhvr>
                                      <p:rCtr x="17357" y="8773"/>
                                    </p:animMotion>
                                  </p:childTnLst>
                                </p:cTn>
                              </p:par>
                            </p:childTnLst>
                          </p:cTn>
                        </p:par>
                        <p:par>
                          <p:cTn id="69" fill="hold">
                            <p:stCondLst>
                              <p:cond delay="9550"/>
                            </p:stCondLst>
                            <p:childTnLst>
                              <p:par>
                                <p:cTn id="70" presetID="45" presetClass="entr" presetSubtype="0" fill="hold" grpId="0" nodeType="afterEffect">
                                  <p:stCondLst>
                                    <p:cond delay="0"/>
                                  </p:stCondLst>
                                  <p:iterate type="lt">
                                    <p:tmPct val="10000"/>
                                  </p:iterate>
                                  <p:childTnLst>
                                    <p:set>
                                      <p:cBhvr>
                                        <p:cTn id="71" dur="1" fill="hold">
                                          <p:stCondLst>
                                            <p:cond delay="0"/>
                                          </p:stCondLst>
                                        </p:cTn>
                                        <p:tgtEl>
                                          <p:spTgt spid="363"/>
                                        </p:tgtEl>
                                        <p:attrNameLst>
                                          <p:attrName>style.visibility</p:attrName>
                                        </p:attrNameLst>
                                      </p:cBhvr>
                                      <p:to>
                                        <p:strVal val="visible"/>
                                      </p:to>
                                    </p:set>
                                    <p:animEffect transition="in" filter="fade">
                                      <p:cBhvr>
                                        <p:cTn id="72" dur="500"/>
                                        <p:tgtEl>
                                          <p:spTgt spid="363"/>
                                        </p:tgtEl>
                                      </p:cBhvr>
                                    </p:animEffect>
                                    <p:anim calcmode="lin" valueType="num">
                                      <p:cBhvr>
                                        <p:cTn id="73" dur="500" fill="hold"/>
                                        <p:tgtEl>
                                          <p:spTgt spid="363"/>
                                        </p:tgtEl>
                                        <p:attrNameLst>
                                          <p:attrName>ppt_w</p:attrName>
                                        </p:attrNameLst>
                                      </p:cBhvr>
                                      <p:tavLst>
                                        <p:tav tm="0" fmla="#ppt_w*sin(2.5*pi*$)">
                                          <p:val>
                                            <p:fltVal val="0"/>
                                          </p:val>
                                        </p:tav>
                                        <p:tav tm="100000">
                                          <p:val>
                                            <p:fltVal val="1"/>
                                          </p:val>
                                        </p:tav>
                                      </p:tavLst>
                                    </p:anim>
                                    <p:anim calcmode="lin" valueType="num">
                                      <p:cBhvr>
                                        <p:cTn id="74" dur="500" fill="hold"/>
                                        <p:tgtEl>
                                          <p:spTgt spid="363"/>
                                        </p:tgtEl>
                                        <p:attrNameLst>
                                          <p:attrName>ppt_h</p:attrName>
                                        </p:attrNameLst>
                                      </p:cBhvr>
                                      <p:tavLst>
                                        <p:tav tm="0">
                                          <p:val>
                                            <p:strVal val="#ppt_h"/>
                                          </p:val>
                                        </p:tav>
                                        <p:tav tm="100000">
                                          <p:val>
                                            <p:strVal val="#ppt_h"/>
                                          </p:val>
                                        </p:tav>
                                      </p:tavLst>
                                    </p:anim>
                                  </p:childTnLst>
                                </p:cTn>
                              </p:par>
                            </p:childTnLst>
                          </p:cTn>
                        </p:par>
                        <p:par>
                          <p:cTn id="75" fill="hold">
                            <p:stCondLst>
                              <p:cond delay="10750"/>
                            </p:stCondLst>
                            <p:childTnLst>
                              <p:par>
                                <p:cTn id="76" presetID="10" presetClass="entr" presetSubtype="0" fill="hold" nodeType="afterEffect">
                                  <p:stCondLst>
                                    <p:cond delay="0"/>
                                  </p:stCondLst>
                                  <p:childTnLst>
                                    <p:set>
                                      <p:cBhvr>
                                        <p:cTn id="77" dur="1" fill="hold">
                                          <p:stCondLst>
                                            <p:cond delay="0"/>
                                          </p:stCondLst>
                                        </p:cTn>
                                        <p:tgtEl>
                                          <p:spTgt spid="364"/>
                                        </p:tgtEl>
                                        <p:attrNameLst>
                                          <p:attrName>style.visibility</p:attrName>
                                        </p:attrNameLst>
                                      </p:cBhvr>
                                      <p:to>
                                        <p:strVal val="visible"/>
                                      </p:to>
                                    </p:set>
                                    <p:animEffect transition="in" filter="fade">
                                      <p:cBhvr>
                                        <p:cTn id="78" dur="500"/>
                                        <p:tgtEl>
                                          <p:spTgt spid="364"/>
                                        </p:tgtEl>
                                      </p:cBhvr>
                                    </p:animEffect>
                                  </p:childTnLst>
                                </p:cTn>
                              </p:par>
                              <p:par>
                                <p:cTn id="79" presetID="0" presetClass="path" presetSubtype="0" accel="50000" decel="50000" fill="hold" nodeType="withEffect">
                                  <p:stCondLst>
                                    <p:cond delay="0"/>
                                  </p:stCondLst>
                                  <p:childTnLst>
                                    <p:animMotion origin="layout" path="M -0.34506 -0.31968 L -0.34506 -0.31991 C -0.34232 -0.31482 -0.33151 -0.29977 -0.32761 -0.29144 C -0.32552 -0.28658 -0.32357 -0.27894 -0.32123 -0.27408 C -0.31914 -0.26991 -0.31446 -0.26551 -0.31263 -0.2632 C -0.3099 -0.25995 -0.30743 -0.25648 -0.30482 -0.25185 C -0.30235 -0.24699 -0.3 -0.24028 -0.29727 -0.23472 C -0.2961 -0.23218 -0.2948 -0.23171 -0.29362 -0.22917 C -0.29141 -0.22546 -0.28959 -0.21852 -0.28711 -0.21806 C -0.26394 -0.21158 -0.24076 -0.21088 -0.21771 -0.20718 C -0.21537 -0.20463 -0.21133 -0.20023 -0.20886 -0.19537 C -0.20612 -0.19051 -0.20391 -0.1838 -0.20131 -0.1787 C -0.19961 -0.1757 -0.19792 -0.17523 -0.19623 -0.17338 C -0.19506 -0.17153 -0.19375 -0.16968 -0.19245 -0.16759 C -0.19232 -0.16759 -0.18399 -0.15185 -0.1823 -0.15046 C -0.17774 -0.14792 -0.17318 -0.14745 -0.16836 -0.14491 C -0.16459 -0.14306 -0.15743 -0.1382 -0.15326 -0.13357 C -0.15196 -0.13264 -0.15079 -0.12963 -0.14948 -0.12847 C -0.14779 -0.12593 -0.14597 -0.12477 -0.1444 -0.12292 C -0.1431 -0.12107 -0.14193 -0.11852 -0.14076 -0.11644 C -0.13829 -0.11412 -0.13555 -0.11343 -0.13308 -0.11111 C -0.12995 -0.10787 -0.12735 -0.10278 -0.12422 -0.1 C -0.12097 -0.09699 -0.11758 -0.09514 -0.11433 -0.09445 C -0.08998 -0.08958 -0.06602 -0.08727 -0.04219 -0.08333 L -0.0306 -0.07176 C -0.02904 -0.0706 -0.02709 -0.0706 -0.02579 -0.0662 C -0.02149 -0.05255 -0.02292 -0.0331 -0.0168 -0.02662 C -0.01159 -0.02153 -0.00586 -0.02338 -0.00052 -0.02153 C 0.00247 -0.00278 0.00221 -0.01134 0.00221 0.00116 L 0.00221 0.00023 " pathEditMode="relative" rAng="0" ptsTypes="AAAAAAAAAAAAAAAAAAAAAAAAAAAAAA">
                                      <p:cBhvr>
                                        <p:cTn id="80" dur="1500" fill="hold"/>
                                        <p:tgtEl>
                                          <p:spTgt spid="364"/>
                                        </p:tgtEl>
                                        <p:attrNameLst>
                                          <p:attrName>ppt_x</p:attrName>
                                          <p:attrName>ppt_y</p:attrName>
                                        </p:attrNameLst>
                                      </p:cBhvr>
                                      <p:rCtr x="17357" y="16019"/>
                                    </p:animMotion>
                                  </p:childTnLst>
                                </p:cTn>
                              </p:par>
                            </p:childTnLst>
                          </p:cTn>
                        </p:par>
                        <p:par>
                          <p:cTn id="81" fill="hold">
                            <p:stCondLst>
                              <p:cond delay="12250"/>
                            </p:stCondLst>
                            <p:childTnLst>
                              <p:par>
                                <p:cTn id="82" presetID="45" presetClass="entr" presetSubtype="0" fill="hold" grpId="0" nodeType="afterEffect">
                                  <p:stCondLst>
                                    <p:cond delay="0"/>
                                  </p:stCondLst>
                                  <p:iterate type="lt">
                                    <p:tmPct val="10000"/>
                                  </p:iterate>
                                  <p:childTnLst>
                                    <p:set>
                                      <p:cBhvr>
                                        <p:cTn id="83" dur="1" fill="hold">
                                          <p:stCondLst>
                                            <p:cond delay="0"/>
                                          </p:stCondLst>
                                        </p:cTn>
                                        <p:tgtEl>
                                          <p:spTgt spid="378"/>
                                        </p:tgtEl>
                                        <p:attrNameLst>
                                          <p:attrName>style.visibility</p:attrName>
                                        </p:attrNameLst>
                                      </p:cBhvr>
                                      <p:to>
                                        <p:strVal val="visible"/>
                                      </p:to>
                                    </p:set>
                                    <p:animEffect transition="in" filter="fade">
                                      <p:cBhvr>
                                        <p:cTn id="84" dur="500"/>
                                        <p:tgtEl>
                                          <p:spTgt spid="378"/>
                                        </p:tgtEl>
                                      </p:cBhvr>
                                    </p:animEffect>
                                    <p:anim calcmode="lin" valueType="num">
                                      <p:cBhvr>
                                        <p:cTn id="85" dur="500" fill="hold"/>
                                        <p:tgtEl>
                                          <p:spTgt spid="378"/>
                                        </p:tgtEl>
                                        <p:attrNameLst>
                                          <p:attrName>ppt_w</p:attrName>
                                        </p:attrNameLst>
                                      </p:cBhvr>
                                      <p:tavLst>
                                        <p:tav tm="0" fmla="#ppt_w*sin(2.5*pi*$)">
                                          <p:val>
                                            <p:fltVal val="0"/>
                                          </p:val>
                                        </p:tav>
                                        <p:tav tm="100000">
                                          <p:val>
                                            <p:fltVal val="1"/>
                                          </p:val>
                                        </p:tav>
                                      </p:tavLst>
                                    </p:anim>
                                    <p:anim calcmode="lin" valueType="num">
                                      <p:cBhvr>
                                        <p:cTn id="86" dur="500" fill="hold"/>
                                        <p:tgtEl>
                                          <p:spTgt spid="378"/>
                                        </p:tgtEl>
                                        <p:attrNameLst>
                                          <p:attrName>ppt_h</p:attrName>
                                        </p:attrNameLst>
                                      </p:cBhvr>
                                      <p:tavLst>
                                        <p:tav tm="0">
                                          <p:val>
                                            <p:strVal val="#ppt_h"/>
                                          </p:val>
                                        </p:tav>
                                        <p:tav tm="100000">
                                          <p:val>
                                            <p:strVal val="#ppt_h"/>
                                          </p:val>
                                        </p:tav>
                                      </p:tavLst>
                                    </p:anim>
                                  </p:childTnLst>
                                </p:cTn>
                              </p:par>
                            </p:childTnLst>
                          </p:cTn>
                        </p:par>
                        <p:par>
                          <p:cTn id="87" fill="hold">
                            <p:stCondLst>
                              <p:cond delay="13350"/>
                            </p:stCondLst>
                            <p:childTnLst>
                              <p:par>
                                <p:cTn id="88" presetID="45" presetClass="entr" presetSubtype="0" fill="hold" grpId="0" nodeType="afterEffect">
                                  <p:stCondLst>
                                    <p:cond delay="0"/>
                                  </p:stCondLst>
                                  <p:iterate type="lt">
                                    <p:tmPct val="10000"/>
                                  </p:iterate>
                                  <p:childTnLst>
                                    <p:set>
                                      <p:cBhvr>
                                        <p:cTn id="89" dur="1" fill="hold">
                                          <p:stCondLst>
                                            <p:cond delay="0"/>
                                          </p:stCondLst>
                                        </p:cTn>
                                        <p:tgtEl>
                                          <p:spTgt spid="156"/>
                                        </p:tgtEl>
                                        <p:attrNameLst>
                                          <p:attrName>style.visibility</p:attrName>
                                        </p:attrNameLst>
                                      </p:cBhvr>
                                      <p:to>
                                        <p:strVal val="visible"/>
                                      </p:to>
                                    </p:set>
                                    <p:animEffect transition="in" filter="fade">
                                      <p:cBhvr>
                                        <p:cTn id="90" dur="500"/>
                                        <p:tgtEl>
                                          <p:spTgt spid="156"/>
                                        </p:tgtEl>
                                      </p:cBhvr>
                                    </p:animEffect>
                                    <p:anim calcmode="lin" valueType="num">
                                      <p:cBhvr>
                                        <p:cTn id="91" dur="500" fill="hold"/>
                                        <p:tgtEl>
                                          <p:spTgt spid="156"/>
                                        </p:tgtEl>
                                        <p:attrNameLst>
                                          <p:attrName>ppt_w</p:attrName>
                                        </p:attrNameLst>
                                      </p:cBhvr>
                                      <p:tavLst>
                                        <p:tav tm="0" fmla="#ppt_w*sin(2.5*pi*$)">
                                          <p:val>
                                            <p:fltVal val="0"/>
                                          </p:val>
                                        </p:tav>
                                        <p:tav tm="100000">
                                          <p:val>
                                            <p:fltVal val="1"/>
                                          </p:val>
                                        </p:tav>
                                      </p:tavLst>
                                    </p:anim>
                                    <p:anim calcmode="lin" valueType="num">
                                      <p:cBhvr>
                                        <p:cTn id="92" dur="500" fill="hold"/>
                                        <p:tgtEl>
                                          <p:spTgt spid="1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348" grpId="0"/>
      <p:bldP spid="363" grpId="0"/>
      <p:bldP spid="378" grpId="0"/>
      <p:bldP spid="15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0401114614"/>
  <p:tag name="MH_LIBRARY" val="CONTENTS"/>
  <p:tag name="MH_TYPE" val="OTHERS"/>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35"/>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02"/>
  <p:tag name="KSO_WM_UNIT_TYPE" val="a"/>
  <p:tag name="KSO_WM_UNIT_INDEX" val="1"/>
  <p:tag name="KSO_WM_UNIT_ID" val="custom160302_28*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24"/>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3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07">
      <a:dk1>
        <a:sysClr val="windowText" lastClr="000000"/>
      </a:dk1>
      <a:lt1>
        <a:sysClr val="window" lastClr="FFFFFF"/>
      </a:lt1>
      <a:dk2>
        <a:srgbClr val="F03063"/>
      </a:dk2>
      <a:lt2>
        <a:srgbClr val="DF2C5A"/>
      </a:lt2>
      <a:accent1>
        <a:srgbClr val="00A9F3"/>
      </a:accent1>
      <a:accent2>
        <a:srgbClr val="FEED45"/>
      </a:accent2>
      <a:accent3>
        <a:srgbClr val="0FB249"/>
      </a:accent3>
      <a:accent4>
        <a:srgbClr val="92D14F"/>
      </a:accent4>
      <a:accent5>
        <a:srgbClr val="89C54B"/>
      </a:accent5>
      <a:accent6>
        <a:srgbClr val="81B7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000120140530A89PPBG">
  <a:themeElements>
    <a:clrScheme name="自定义 1">
      <a:dk1>
        <a:srgbClr val="3D3F41"/>
      </a:dk1>
      <a:lt1>
        <a:srgbClr val="FFFFFF"/>
      </a:lt1>
      <a:dk2>
        <a:srgbClr val="454749"/>
      </a:dk2>
      <a:lt2>
        <a:srgbClr val="FFFFFF"/>
      </a:lt2>
      <a:accent1>
        <a:srgbClr val="358CC1"/>
      </a:accent1>
      <a:accent2>
        <a:srgbClr val="5FACC0"/>
      </a:accent2>
      <a:accent3>
        <a:srgbClr val="A4C37B"/>
      </a:accent3>
      <a:accent4>
        <a:srgbClr val="C6BBA6"/>
      </a:accent4>
      <a:accent5>
        <a:srgbClr val="C5D8F2"/>
      </a:accent5>
      <a:accent6>
        <a:srgbClr val="FFC000"/>
      </a:accent6>
      <a:hlink>
        <a:srgbClr val="00B0F0"/>
      </a:hlink>
      <a:folHlink>
        <a:srgbClr val="AFB2B4"/>
      </a:folHlink>
    </a:clrScheme>
    <a:fontScheme name="自定义 3">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txDef>
      <a:spPr>
        <a:noFill/>
      </a:spPr>
      <a:bodyPr wrap="none" rtlCol="0">
        <a:spAutoFit/>
      </a:bodyPr>
      <a:lstStyle>
        <a:defPPr>
          <a:lnSpc>
            <a:spcPct val="130000"/>
          </a:lnSpc>
          <a:defRPr sz="1400" dirty="0" smtClean="0">
            <a:latin typeface="Arial" pitchFamily="34" charset="0"/>
            <a:ea typeface="微软雅黑"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07">
      <a:dk1>
        <a:sysClr val="windowText" lastClr="000000"/>
      </a:dk1>
      <a:lt1>
        <a:sysClr val="window" lastClr="FFFFFF"/>
      </a:lt1>
      <a:dk2>
        <a:srgbClr val="F03063"/>
      </a:dk2>
      <a:lt2>
        <a:srgbClr val="DF2C5A"/>
      </a:lt2>
      <a:accent1>
        <a:srgbClr val="00A9F3"/>
      </a:accent1>
      <a:accent2>
        <a:srgbClr val="FEED45"/>
      </a:accent2>
      <a:accent3>
        <a:srgbClr val="0FB249"/>
      </a:accent3>
      <a:accent4>
        <a:srgbClr val="92D14F"/>
      </a:accent4>
      <a:accent5>
        <a:srgbClr val="89C54B"/>
      </a:accent5>
      <a:accent6>
        <a:srgbClr val="81B7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000" b="1" dirty="0" smtClean="0">
            <a:solidFill>
              <a:schemeClr val="bg1"/>
            </a:solidFill>
            <a:latin typeface="方正姚体" panose="02010601030101010101" pitchFamily="2" charset="-122"/>
            <a:ea typeface="方正姚体" panose="02010601030101010101"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3170</TotalTime>
  <Words>3334</Words>
  <Application>Microsoft Macintosh PowerPoint</Application>
  <PresentationFormat>宽屏</PresentationFormat>
  <Paragraphs>248</Paragraphs>
  <Slides>41</Slides>
  <Notes>37</Notes>
  <HiddenSlides>0</HiddenSlides>
  <MMClips>0</MMClips>
  <ScaleCrop>false</ScaleCrop>
  <HeadingPairs>
    <vt:vector size="8" baseType="variant">
      <vt:variant>
        <vt:lpstr>已用的字体</vt:lpstr>
      </vt:variant>
      <vt:variant>
        <vt:i4>17</vt:i4>
      </vt:variant>
      <vt:variant>
        <vt:lpstr>主题</vt:lpstr>
      </vt:variant>
      <vt:variant>
        <vt:i4>5</vt:i4>
      </vt:variant>
      <vt:variant>
        <vt:lpstr>嵌入 OLE 服务器</vt:lpstr>
      </vt:variant>
      <vt:variant>
        <vt:i4>1</vt:i4>
      </vt:variant>
      <vt:variant>
        <vt:lpstr>幻灯片标题</vt:lpstr>
      </vt:variant>
      <vt:variant>
        <vt:i4>41</vt:i4>
      </vt:variant>
    </vt:vector>
  </HeadingPairs>
  <TitlesOfParts>
    <vt:vector size="64" baseType="lpstr">
      <vt:lpstr>Calibri</vt:lpstr>
      <vt:lpstr>Calibri Light</vt:lpstr>
      <vt:lpstr>Cordia New</vt:lpstr>
      <vt:lpstr>Dotum</vt:lpstr>
      <vt:lpstr>Gill Sans</vt:lpstr>
      <vt:lpstr>Helvetica Light</vt:lpstr>
      <vt:lpstr>Lato Regular</vt:lpstr>
      <vt:lpstr>Microsoft YaHei</vt:lpstr>
      <vt:lpstr>Raleway Light</vt:lpstr>
      <vt:lpstr>SimSun</vt:lpstr>
      <vt:lpstr>Wingdings 2</vt:lpstr>
      <vt:lpstr>黑体</vt:lpstr>
      <vt:lpstr>华文细黑</vt:lpstr>
      <vt:lpstr>宋体</vt:lpstr>
      <vt:lpstr>微软雅黑</vt:lpstr>
      <vt:lpstr>幼圆</vt:lpstr>
      <vt:lpstr>Arial</vt:lpstr>
      <vt:lpstr>Office 主题</vt:lpstr>
      <vt:lpstr>3_Office 主题</vt:lpstr>
      <vt:lpstr>1_Office 主题</vt:lpstr>
      <vt:lpstr>1_A000120140530A89PPBG</vt:lpstr>
      <vt:lpstr>2_Office 主题</vt:lpstr>
      <vt:lpstr>think-cell Slide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Sinopec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樊工</dc:creator>
  <cp:lastModifiedBy>huimin zhang</cp:lastModifiedBy>
  <cp:revision>164</cp:revision>
  <dcterms:created xsi:type="dcterms:W3CDTF">2016-05-18T03:12:23Z</dcterms:created>
  <dcterms:modified xsi:type="dcterms:W3CDTF">2016-06-22T04:43:31Z</dcterms:modified>
</cp:coreProperties>
</file>