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4" r:id="rId2"/>
    <p:sldMasterId id="2147483676" r:id="rId3"/>
  </p:sldMasterIdLst>
  <p:notesMasterIdLst>
    <p:notesMasterId r:id="rId50"/>
  </p:notesMasterIdLst>
  <p:sldIdLst>
    <p:sldId id="708" r:id="rId4"/>
    <p:sldId id="1484" r:id="rId5"/>
    <p:sldId id="1463" r:id="rId6"/>
    <p:sldId id="1464" r:id="rId7"/>
    <p:sldId id="1169" r:id="rId8"/>
    <p:sldId id="1427" r:id="rId9"/>
    <p:sldId id="1482" r:id="rId10"/>
    <p:sldId id="1489" r:id="rId11"/>
    <p:sldId id="1432" r:id="rId12"/>
    <p:sldId id="1157" r:id="rId13"/>
    <p:sldId id="1468" r:id="rId14"/>
    <p:sldId id="1443" r:id="rId15"/>
    <p:sldId id="1436" r:id="rId16"/>
    <p:sldId id="1444" r:id="rId17"/>
    <p:sldId id="1445" r:id="rId18"/>
    <p:sldId id="1469" r:id="rId19"/>
    <p:sldId id="1470" r:id="rId20"/>
    <p:sldId id="1471" r:id="rId21"/>
    <p:sldId id="1449" r:id="rId22"/>
    <p:sldId id="1451" r:id="rId23"/>
    <p:sldId id="1448" r:id="rId24"/>
    <p:sldId id="1452" r:id="rId25"/>
    <p:sldId id="1490" r:id="rId26"/>
    <p:sldId id="1406" r:id="rId27"/>
    <p:sldId id="1477" r:id="rId28"/>
    <p:sldId id="1478" r:id="rId29"/>
    <p:sldId id="1480" r:id="rId30"/>
    <p:sldId id="1454" r:id="rId31"/>
    <p:sldId id="1378" r:id="rId32"/>
    <p:sldId id="1359" r:id="rId33"/>
    <p:sldId id="1479" r:id="rId34"/>
    <p:sldId id="1160" r:id="rId35"/>
    <p:sldId id="1455" r:id="rId36"/>
    <p:sldId id="1457" r:id="rId37"/>
    <p:sldId id="1474" r:id="rId38"/>
    <p:sldId id="1473" r:id="rId39"/>
    <p:sldId id="1475" r:id="rId40"/>
    <p:sldId id="1476" r:id="rId41"/>
    <p:sldId id="1472" r:id="rId42"/>
    <p:sldId id="1423" r:id="rId43"/>
    <p:sldId id="1422" r:id="rId44"/>
    <p:sldId id="1336" r:id="rId45"/>
    <p:sldId id="1446" r:id="rId46"/>
    <p:sldId id="889" r:id="rId47"/>
    <p:sldId id="1491" r:id="rId48"/>
    <p:sldId id="149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720">
          <p15:clr>
            <a:srgbClr val="A4A3A4"/>
          </p15:clr>
        </p15:guide>
        <p15:guide id="2" pos="6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003399"/>
    <a:srgbClr val="0033CC"/>
    <a:srgbClr val="0066CC"/>
    <a:srgbClr val="3399FF"/>
    <a:srgbClr val="5847D5"/>
    <a:srgbClr val="3550F5"/>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15" autoAdjust="0"/>
    <p:restoredTop sz="93211" autoAdjust="0"/>
  </p:normalViewPr>
  <p:slideViewPr>
    <p:cSldViewPr snapToGrid="0">
      <p:cViewPr varScale="1">
        <p:scale>
          <a:sx n="63" d="100"/>
          <a:sy n="63" d="100"/>
        </p:scale>
        <p:origin x="-1088" y="-64"/>
      </p:cViewPr>
      <p:guideLst>
        <p:guide orient="horz" pos="720"/>
        <p:guide pos="684"/>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zh-CN" alt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B79281D0-F7B1-4EB0-BBC1-918F9C677B9C}" type="slidenum">
              <a:rPr lang="zh-CN" altLang="en-US"/>
              <a:pPr>
                <a:defRPr/>
              </a:pPr>
              <a:t>‹#›</a:t>
            </a:fld>
            <a:endParaRPr lang="en-US" altLang="zh-CN"/>
          </a:p>
        </p:txBody>
      </p:sp>
    </p:spTree>
    <p:extLst>
      <p:ext uri="{BB962C8B-B14F-4D97-AF65-F5344CB8AC3E}">
        <p14:creationId xmlns:p14="http://schemas.microsoft.com/office/powerpoint/2010/main" val="3326548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5AD75BD-81DB-4A83-95D0-B303C922D355}" type="slidenum">
              <a:rPr lang="zh-CN" altLang="en-US" smtClean="0">
                <a:latin typeface="Arial" charset="0"/>
                <a:ea typeface="宋体" charset="-122"/>
              </a:rPr>
              <a:pPr/>
              <a:t>1</a:t>
            </a:fld>
            <a:endParaRPr lang="en-US" altLang="zh-CN" smtClean="0">
              <a:latin typeface="Arial" charset="0"/>
              <a:ea typeface="宋体" charset="-122"/>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zh-CN" altLang="en-US" smtClean="0">
                <a:latin typeface="Arial" charset="0"/>
              </a:rPr>
              <a:t>今天的讲座不能解决如何创新的问题</a:t>
            </a:r>
          </a:p>
          <a:p>
            <a:pPr eaLnBrk="1" hangingPunct="1"/>
            <a:r>
              <a:rPr lang="zh-CN" altLang="en-US" smtClean="0">
                <a:latin typeface="Arial" charset="0"/>
              </a:rPr>
              <a:t>希望今天的讲座，能够引起大家对教学创新的思考</a:t>
            </a:r>
          </a:p>
        </p:txBody>
      </p:sp>
    </p:spTree>
    <p:extLst>
      <p:ext uri="{BB962C8B-B14F-4D97-AF65-F5344CB8AC3E}">
        <p14:creationId xmlns:p14="http://schemas.microsoft.com/office/powerpoint/2010/main" val="404028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3934FC06-6FA7-4DE1-8C75-02B136F68A70}" type="slidenum">
              <a:rPr lang="zh-CN" altLang="en-US" smtClean="0">
                <a:latin typeface="Arial" charset="0"/>
                <a:ea typeface="宋体" charset="-122"/>
              </a:rPr>
              <a:pPr/>
              <a:t>5</a:t>
            </a:fld>
            <a:endParaRPr lang="en-US" altLang="zh-CN" smtClean="0">
              <a:latin typeface="Arial" charset="0"/>
              <a:ea typeface="宋体" charset="-122"/>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smtClean="0">
              <a:latin typeface="Arial" charset="0"/>
            </a:endParaRPr>
          </a:p>
        </p:txBody>
      </p:sp>
    </p:spTree>
    <p:extLst>
      <p:ext uri="{BB962C8B-B14F-4D97-AF65-F5344CB8AC3E}">
        <p14:creationId xmlns:p14="http://schemas.microsoft.com/office/powerpoint/2010/main" val="58076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35D93F-22CD-4857-824B-8265B1E9BFD9}" type="slidenum">
              <a:rPr lang="zh-CN" altLang="en-US" smtClean="0"/>
              <a:t>6</a:t>
            </a:fld>
            <a:endParaRPr lang="zh-CN" altLang="en-US"/>
          </a:p>
        </p:txBody>
      </p:sp>
    </p:spTree>
    <p:extLst>
      <p:ext uri="{BB962C8B-B14F-4D97-AF65-F5344CB8AC3E}">
        <p14:creationId xmlns:p14="http://schemas.microsoft.com/office/powerpoint/2010/main" val="181450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5AD75BD-81DB-4A83-95D0-B303C922D355}" type="slidenum">
              <a:rPr lang="zh-CN" altLang="en-US" smtClean="0">
                <a:latin typeface="Arial" charset="0"/>
                <a:ea typeface="宋体" charset="-122"/>
              </a:rPr>
              <a:pPr/>
              <a:t>8</a:t>
            </a:fld>
            <a:endParaRPr lang="en-US" altLang="zh-CN" smtClean="0">
              <a:latin typeface="Arial" charset="0"/>
              <a:ea typeface="宋体" charset="-122"/>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zh-CN" altLang="en-US" smtClean="0">
                <a:latin typeface="Arial" charset="0"/>
              </a:rPr>
              <a:t>今天的讲座不能解决如何创新的问题</a:t>
            </a:r>
          </a:p>
          <a:p>
            <a:pPr eaLnBrk="1" hangingPunct="1"/>
            <a:r>
              <a:rPr lang="zh-CN" altLang="en-US" smtClean="0">
                <a:latin typeface="Arial" charset="0"/>
              </a:rPr>
              <a:t>希望今天的讲座，能够引起大家对教学创新的思考</a:t>
            </a:r>
          </a:p>
        </p:txBody>
      </p:sp>
    </p:spTree>
    <p:extLst>
      <p:ext uri="{BB962C8B-B14F-4D97-AF65-F5344CB8AC3E}">
        <p14:creationId xmlns:p14="http://schemas.microsoft.com/office/powerpoint/2010/main" val="330977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746FEC-FE18-4A12-9BE1-1A29C7EB41C9}" type="slidenum">
              <a:rPr lang="zh-CN" altLang="en-US" sz="1200"/>
              <a:pPr algn="r"/>
              <a:t>10</a:t>
            </a:fld>
            <a:endParaRPr lang="en-US" altLang="zh-CN"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smtClean="0">
              <a:latin typeface="Arial" charset="0"/>
            </a:endParaRPr>
          </a:p>
        </p:txBody>
      </p:sp>
    </p:spTree>
    <p:extLst>
      <p:ext uri="{BB962C8B-B14F-4D97-AF65-F5344CB8AC3E}">
        <p14:creationId xmlns:p14="http://schemas.microsoft.com/office/powerpoint/2010/main" val="240926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746FEC-FE18-4A12-9BE1-1A29C7EB41C9}" type="slidenum">
              <a:rPr lang="zh-CN" altLang="en-US" sz="1200"/>
              <a:pPr algn="r"/>
              <a:t>11</a:t>
            </a:fld>
            <a:endParaRPr lang="en-US" altLang="zh-CN"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smtClean="0">
              <a:latin typeface="Arial" charset="0"/>
            </a:endParaRPr>
          </a:p>
        </p:txBody>
      </p:sp>
    </p:spTree>
    <p:extLst>
      <p:ext uri="{BB962C8B-B14F-4D97-AF65-F5344CB8AC3E}">
        <p14:creationId xmlns:p14="http://schemas.microsoft.com/office/powerpoint/2010/main" val="277878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5AD75BD-81DB-4A83-95D0-B303C922D355}" type="slidenum">
              <a:rPr lang="zh-CN" altLang="en-US" smtClean="0">
                <a:latin typeface="Arial" charset="0"/>
                <a:ea typeface="宋体" charset="-122"/>
              </a:rPr>
              <a:pPr/>
              <a:t>23</a:t>
            </a:fld>
            <a:endParaRPr lang="en-US" altLang="zh-CN" smtClean="0">
              <a:latin typeface="Arial" charset="0"/>
              <a:ea typeface="宋体" charset="-122"/>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zh-CN" altLang="en-US" smtClean="0">
                <a:latin typeface="Arial" charset="0"/>
              </a:rPr>
              <a:t>今天的讲座不能解决如何创新的问题</a:t>
            </a:r>
          </a:p>
          <a:p>
            <a:pPr eaLnBrk="1" hangingPunct="1"/>
            <a:r>
              <a:rPr lang="zh-CN" altLang="en-US" smtClean="0">
                <a:latin typeface="Arial" charset="0"/>
              </a:rPr>
              <a:t>希望今天的讲座，能够引起大家对教学创新的思考</a:t>
            </a:r>
          </a:p>
        </p:txBody>
      </p:sp>
    </p:spTree>
    <p:extLst>
      <p:ext uri="{BB962C8B-B14F-4D97-AF65-F5344CB8AC3E}">
        <p14:creationId xmlns:p14="http://schemas.microsoft.com/office/powerpoint/2010/main" val="194607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58116F-B495-41C3-9E7B-B694EEB928AB}"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278488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5" name="Rectangle 22"/>
          <p:cNvSpPr>
            <a:spLocks noGrp="1" noChangeArrowheads="1"/>
          </p:cNvSpPr>
          <p:nvPr>
            <p:ph type="sldNum" sz="quarter" idx="11"/>
          </p:nvPr>
        </p:nvSpPr>
        <p:spPr>
          <a:ln/>
        </p:spPr>
        <p:txBody>
          <a:bodyPr/>
          <a:lstStyle>
            <a:lvl1pPr>
              <a:defRPr/>
            </a:lvl1pPr>
          </a:lstStyle>
          <a:p>
            <a:pPr>
              <a:defRPr/>
            </a:pPr>
            <a:r>
              <a:rPr lang="zh-CN" altLang="en-US"/>
              <a:t>第</a:t>
            </a:r>
            <a:fld id="{4996AE15-5A89-4899-9091-9085561C978C}" type="slidenum">
              <a:rPr lang="zh-CN" altLang="en-US"/>
              <a:pPr>
                <a:defRPr/>
              </a:pPr>
              <a:t>‹#›</a:t>
            </a:fld>
            <a:r>
              <a:rPr lang="zh-CN" altLang="en-US"/>
              <a:t>页</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5" name="Rectangle 22"/>
          <p:cNvSpPr>
            <a:spLocks noGrp="1" noChangeArrowheads="1"/>
          </p:cNvSpPr>
          <p:nvPr>
            <p:ph type="sldNum" sz="quarter" idx="11"/>
          </p:nvPr>
        </p:nvSpPr>
        <p:spPr>
          <a:ln/>
        </p:spPr>
        <p:txBody>
          <a:bodyPr/>
          <a:lstStyle>
            <a:lvl1pPr>
              <a:defRPr/>
            </a:lvl1pPr>
          </a:lstStyle>
          <a:p>
            <a:pPr>
              <a:defRPr/>
            </a:pPr>
            <a:r>
              <a:rPr lang="zh-CN" altLang="en-US"/>
              <a:t>第</a:t>
            </a:r>
            <a:fld id="{E277BE08-BD32-45B1-9E71-B89DD0E27B0B}" type="slidenum">
              <a:rPr lang="zh-CN" altLang="en-US"/>
              <a:pPr>
                <a:defRPr/>
              </a:pPr>
              <a:t>‹#›</a:t>
            </a:fld>
            <a:r>
              <a:rPr lang="zh-CN" altLang="en-US"/>
              <a:t>页</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61125" y="582613"/>
            <a:ext cx="2092325" cy="45735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582613"/>
            <a:ext cx="6129337" cy="45735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5" name="Rectangle 22"/>
          <p:cNvSpPr>
            <a:spLocks noGrp="1" noChangeArrowheads="1"/>
          </p:cNvSpPr>
          <p:nvPr>
            <p:ph type="sldNum" sz="quarter" idx="11"/>
          </p:nvPr>
        </p:nvSpPr>
        <p:spPr>
          <a:ln/>
        </p:spPr>
        <p:txBody>
          <a:bodyPr/>
          <a:lstStyle>
            <a:lvl1pPr>
              <a:defRPr/>
            </a:lvl1pPr>
          </a:lstStyle>
          <a:p>
            <a:pPr>
              <a:defRPr/>
            </a:pPr>
            <a:r>
              <a:rPr lang="zh-CN" altLang="en-US"/>
              <a:t>第</a:t>
            </a:r>
            <a:fld id="{145B5285-2004-437F-B26D-7256151BD8A8}" type="slidenum">
              <a:rPr lang="zh-CN" altLang="en-US"/>
              <a:pPr>
                <a:defRPr/>
              </a:pPr>
              <a:t>‹#›</a:t>
            </a:fld>
            <a:r>
              <a:rPr lang="zh-CN" altLang="en-US"/>
              <a:t>页</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30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323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321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162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964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1641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413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394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5" name="Rectangle 22"/>
          <p:cNvSpPr>
            <a:spLocks noGrp="1" noChangeArrowheads="1"/>
          </p:cNvSpPr>
          <p:nvPr>
            <p:ph type="sldNum" sz="quarter" idx="11"/>
          </p:nvPr>
        </p:nvSpPr>
        <p:spPr>
          <a:ln/>
        </p:spPr>
        <p:txBody>
          <a:bodyPr/>
          <a:lstStyle>
            <a:lvl1pPr>
              <a:defRPr/>
            </a:lvl1pPr>
          </a:lstStyle>
          <a:p>
            <a:pPr>
              <a:defRPr/>
            </a:pPr>
            <a:r>
              <a:rPr lang="zh-CN" altLang="en-US"/>
              <a:t>第</a:t>
            </a:r>
            <a:fld id="{5D0675BE-044B-4E71-8222-44B95E14B2C5}" type="slidenum">
              <a:rPr lang="zh-CN" altLang="en-US"/>
              <a:pPr>
                <a:defRPr/>
              </a:pPr>
              <a:t>‹#›</a:t>
            </a:fld>
            <a:r>
              <a:rPr lang="zh-CN" altLang="en-US"/>
              <a:t>页</a:t>
            </a: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933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8996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957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680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7819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417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357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7494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025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94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5" name="Rectangle 22"/>
          <p:cNvSpPr>
            <a:spLocks noGrp="1" noChangeArrowheads="1"/>
          </p:cNvSpPr>
          <p:nvPr>
            <p:ph type="sldNum" sz="quarter" idx="11"/>
          </p:nvPr>
        </p:nvSpPr>
        <p:spPr>
          <a:ln/>
        </p:spPr>
        <p:txBody>
          <a:bodyPr/>
          <a:lstStyle>
            <a:lvl1pPr>
              <a:defRPr/>
            </a:lvl1pPr>
          </a:lstStyle>
          <a:p>
            <a:pPr>
              <a:defRPr/>
            </a:pPr>
            <a:r>
              <a:rPr lang="zh-CN" altLang="en-US"/>
              <a:t>第</a:t>
            </a:r>
            <a:fld id="{2DCD56BB-5BDD-4312-8A35-648222E29DFD}" type="slidenum">
              <a:rPr lang="zh-CN" altLang="en-US"/>
              <a:pPr>
                <a:defRPr/>
              </a:pPr>
              <a:t>‹#›</a:t>
            </a:fld>
            <a:r>
              <a:rPr lang="zh-CN" altLang="en-US"/>
              <a:t>页</a:t>
            </a: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278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62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4101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279E98-2DF6-428F-84D3-C25A27B90CDE}"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1145CA-1E20-40FF-B3EC-42C4667217D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413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0" y="1628775"/>
            <a:ext cx="4038600"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14850" y="1628775"/>
            <a:ext cx="4038600"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6" name="Rectangle 22"/>
          <p:cNvSpPr>
            <a:spLocks noGrp="1" noChangeArrowheads="1"/>
          </p:cNvSpPr>
          <p:nvPr>
            <p:ph type="sldNum" sz="quarter" idx="11"/>
          </p:nvPr>
        </p:nvSpPr>
        <p:spPr>
          <a:ln/>
        </p:spPr>
        <p:txBody>
          <a:bodyPr/>
          <a:lstStyle>
            <a:lvl1pPr>
              <a:defRPr/>
            </a:lvl1pPr>
          </a:lstStyle>
          <a:p>
            <a:pPr>
              <a:defRPr/>
            </a:pPr>
            <a:r>
              <a:rPr lang="zh-CN" altLang="en-US"/>
              <a:t>第</a:t>
            </a:r>
            <a:fld id="{6A3066D4-0867-43C2-9B58-5D9A18A2C060}" type="slidenum">
              <a:rPr lang="zh-CN" altLang="en-US"/>
              <a:pPr>
                <a:defRPr/>
              </a:pPr>
              <a:t>‹#›</a:t>
            </a:fld>
            <a:r>
              <a:rPr lang="zh-CN" altLang="en-US"/>
              <a:t>页</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8" name="Rectangle 22"/>
          <p:cNvSpPr>
            <a:spLocks noGrp="1" noChangeArrowheads="1"/>
          </p:cNvSpPr>
          <p:nvPr>
            <p:ph type="sldNum" sz="quarter" idx="11"/>
          </p:nvPr>
        </p:nvSpPr>
        <p:spPr>
          <a:ln/>
        </p:spPr>
        <p:txBody>
          <a:bodyPr/>
          <a:lstStyle>
            <a:lvl1pPr>
              <a:defRPr/>
            </a:lvl1pPr>
          </a:lstStyle>
          <a:p>
            <a:pPr>
              <a:defRPr/>
            </a:pPr>
            <a:r>
              <a:rPr lang="zh-CN" altLang="en-US"/>
              <a:t>第</a:t>
            </a:r>
            <a:fld id="{EBDA8FA5-5534-453B-8EC9-E4E342C5B967}" type="slidenum">
              <a:rPr lang="zh-CN" altLang="en-US"/>
              <a:pPr>
                <a:defRPr/>
              </a:pPr>
              <a:t>‹#›</a:t>
            </a:fld>
            <a:r>
              <a:rPr lang="zh-CN" altLang="en-US"/>
              <a:t>页</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4" name="Rectangle 22"/>
          <p:cNvSpPr>
            <a:spLocks noGrp="1" noChangeArrowheads="1"/>
          </p:cNvSpPr>
          <p:nvPr>
            <p:ph type="sldNum" sz="quarter" idx="11"/>
          </p:nvPr>
        </p:nvSpPr>
        <p:spPr>
          <a:ln/>
        </p:spPr>
        <p:txBody>
          <a:bodyPr/>
          <a:lstStyle>
            <a:lvl1pPr>
              <a:defRPr/>
            </a:lvl1pPr>
          </a:lstStyle>
          <a:p>
            <a:pPr>
              <a:defRPr/>
            </a:pPr>
            <a:r>
              <a:rPr lang="zh-CN" altLang="en-US"/>
              <a:t>第</a:t>
            </a:r>
            <a:fld id="{D3F3138C-9059-457A-AE17-EF74DABB66A8}" type="slidenum">
              <a:rPr lang="zh-CN" altLang="en-US"/>
              <a:pPr>
                <a:defRPr/>
              </a:pPr>
              <a:t>‹#›</a:t>
            </a:fld>
            <a:r>
              <a:rPr lang="zh-CN" altLang="en-US"/>
              <a:t>页</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3" name="Rectangle 22"/>
          <p:cNvSpPr>
            <a:spLocks noGrp="1" noChangeArrowheads="1"/>
          </p:cNvSpPr>
          <p:nvPr>
            <p:ph type="sldNum" sz="quarter" idx="11"/>
          </p:nvPr>
        </p:nvSpPr>
        <p:spPr>
          <a:ln/>
        </p:spPr>
        <p:txBody>
          <a:bodyPr/>
          <a:lstStyle>
            <a:lvl1pPr>
              <a:defRPr/>
            </a:lvl1pPr>
          </a:lstStyle>
          <a:p>
            <a:pPr>
              <a:defRPr/>
            </a:pPr>
            <a:r>
              <a:rPr lang="zh-CN" altLang="en-US"/>
              <a:t>第</a:t>
            </a:r>
            <a:fld id="{8CDD18F2-355D-4874-95A5-762BED729AD7}" type="slidenum">
              <a:rPr lang="zh-CN" altLang="en-US"/>
              <a:pPr>
                <a:defRPr/>
              </a:pPr>
              <a:t>‹#›</a:t>
            </a:fld>
            <a:r>
              <a:rPr lang="zh-CN" altLang="en-US"/>
              <a:t>页</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6" name="Rectangle 22"/>
          <p:cNvSpPr>
            <a:spLocks noGrp="1" noChangeArrowheads="1"/>
          </p:cNvSpPr>
          <p:nvPr>
            <p:ph type="sldNum" sz="quarter" idx="11"/>
          </p:nvPr>
        </p:nvSpPr>
        <p:spPr>
          <a:ln/>
        </p:spPr>
        <p:txBody>
          <a:bodyPr/>
          <a:lstStyle>
            <a:lvl1pPr>
              <a:defRPr/>
            </a:lvl1pPr>
          </a:lstStyle>
          <a:p>
            <a:pPr>
              <a:defRPr/>
            </a:pPr>
            <a:r>
              <a:rPr lang="zh-CN" altLang="en-US"/>
              <a:t>第</a:t>
            </a:r>
            <a:fld id="{D390A076-D4AD-41CF-AB9B-00FE622BCA94}" type="slidenum">
              <a:rPr lang="zh-CN" altLang="en-US"/>
              <a:pPr>
                <a:defRPr/>
              </a:pPr>
              <a:t>‹#›</a:t>
            </a:fld>
            <a:r>
              <a:rPr lang="zh-CN" altLang="en-US"/>
              <a:t>页</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1"/>
          <p:cNvSpPr>
            <a:spLocks noGrp="1" noChangeArrowheads="1"/>
          </p:cNvSpPr>
          <p:nvPr>
            <p:ph type="ftr" sz="quarter" idx="10"/>
          </p:nvPr>
        </p:nvSpPr>
        <p:spPr>
          <a:ln/>
        </p:spPr>
        <p:txBody>
          <a:bodyPr/>
          <a:lstStyle>
            <a:lvl1pPr>
              <a:defRPr/>
            </a:lvl1pPr>
          </a:lstStyle>
          <a:p>
            <a:pPr>
              <a:defRPr/>
            </a:pPr>
            <a:r>
              <a:rPr lang="zh-CN" altLang="en-US"/>
              <a:t>信息技术在教学中的应用</a:t>
            </a:r>
            <a:endParaRPr lang="en-US" altLang="zh-CN"/>
          </a:p>
        </p:txBody>
      </p:sp>
      <p:sp>
        <p:nvSpPr>
          <p:cNvPr id="6" name="Rectangle 22"/>
          <p:cNvSpPr>
            <a:spLocks noGrp="1" noChangeArrowheads="1"/>
          </p:cNvSpPr>
          <p:nvPr>
            <p:ph type="sldNum" sz="quarter" idx="11"/>
          </p:nvPr>
        </p:nvSpPr>
        <p:spPr>
          <a:ln/>
        </p:spPr>
        <p:txBody>
          <a:bodyPr/>
          <a:lstStyle>
            <a:lvl1pPr>
              <a:defRPr/>
            </a:lvl1pPr>
          </a:lstStyle>
          <a:p>
            <a:pPr>
              <a:defRPr/>
            </a:pPr>
            <a:r>
              <a:rPr lang="zh-CN" altLang="en-US"/>
              <a:t>第</a:t>
            </a:r>
            <a:fld id="{82BB0944-0B39-4C03-BA30-700317B3B96A}" type="slidenum">
              <a:rPr lang="zh-CN" altLang="en-US"/>
              <a:pPr>
                <a:defRPr/>
              </a:pPr>
              <a:t>‹#›</a:t>
            </a:fld>
            <a:r>
              <a:rPr lang="zh-CN" altLang="en-US"/>
              <a:t>页</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descr="PPT模板3副本"/>
          <p:cNvPicPr>
            <a:picLocks noChangeAspect="1" noChangeArrowheads="1"/>
          </p:cNvPicPr>
          <p:nvPr/>
        </p:nvPicPr>
        <p:blipFill>
          <a:blip r:embed="rId13"/>
          <a:srcRect/>
          <a:stretch>
            <a:fillRect/>
          </a:stretch>
        </p:blipFill>
        <p:spPr bwMode="auto">
          <a:xfrm>
            <a:off x="0" y="5408613"/>
            <a:ext cx="9144000" cy="1449387"/>
          </a:xfrm>
          <a:prstGeom prst="rect">
            <a:avLst/>
          </a:prstGeom>
          <a:noFill/>
          <a:ln w="9525">
            <a:noFill/>
            <a:miter lim="800000"/>
            <a:headEnd/>
            <a:tailEnd/>
          </a:ln>
        </p:spPr>
      </p:pic>
      <p:pic>
        <p:nvPicPr>
          <p:cNvPr id="1027" name="Picture 2" descr="蓝天2"/>
          <p:cNvPicPr>
            <a:picLocks noChangeAspect="1" noChangeArrowheads="1"/>
          </p:cNvPicPr>
          <p:nvPr/>
        </p:nvPicPr>
        <p:blipFill>
          <a:blip r:embed="rId14"/>
          <a:srcRect/>
          <a:stretch>
            <a:fillRect/>
          </a:stretch>
        </p:blipFill>
        <p:spPr bwMode="auto">
          <a:xfrm>
            <a:off x="2400300" y="0"/>
            <a:ext cx="6743700" cy="1473200"/>
          </a:xfrm>
          <a:prstGeom prst="rect">
            <a:avLst/>
          </a:prstGeom>
          <a:noFill/>
          <a:ln w="9525">
            <a:noFill/>
            <a:miter lim="800000"/>
            <a:headEnd/>
            <a:tailEnd/>
          </a:ln>
        </p:spPr>
      </p:pic>
      <p:sp>
        <p:nvSpPr>
          <p:cNvPr id="1148931" name="Rectangle 3"/>
          <p:cNvSpPr>
            <a:spLocks noGrp="1" noChangeArrowheads="1"/>
          </p:cNvSpPr>
          <p:nvPr>
            <p:ph type="title"/>
          </p:nvPr>
        </p:nvSpPr>
        <p:spPr bwMode="auto">
          <a:xfrm>
            <a:off x="179388" y="582613"/>
            <a:ext cx="5473700" cy="5762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323850" y="1628775"/>
            <a:ext cx="8229600" cy="352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Line 10"/>
          <p:cNvSpPr>
            <a:spLocks noChangeShapeType="1"/>
          </p:cNvSpPr>
          <p:nvPr/>
        </p:nvSpPr>
        <p:spPr bwMode="white">
          <a:xfrm>
            <a:off x="0" y="2176463"/>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55" name="Line 11"/>
          <p:cNvSpPr>
            <a:spLocks noChangeShapeType="1"/>
          </p:cNvSpPr>
          <p:nvPr/>
        </p:nvSpPr>
        <p:spPr bwMode="white">
          <a:xfrm>
            <a:off x="0" y="2689225"/>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56" name="Line 12"/>
          <p:cNvSpPr>
            <a:spLocks noChangeShapeType="1"/>
          </p:cNvSpPr>
          <p:nvPr/>
        </p:nvSpPr>
        <p:spPr bwMode="white">
          <a:xfrm>
            <a:off x="0" y="3162300"/>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57" name="Line 13"/>
          <p:cNvSpPr>
            <a:spLocks noChangeShapeType="1"/>
          </p:cNvSpPr>
          <p:nvPr/>
        </p:nvSpPr>
        <p:spPr bwMode="white">
          <a:xfrm>
            <a:off x="0" y="3635375"/>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58" name="Line 14"/>
          <p:cNvSpPr>
            <a:spLocks noChangeShapeType="1"/>
          </p:cNvSpPr>
          <p:nvPr/>
        </p:nvSpPr>
        <p:spPr bwMode="white">
          <a:xfrm>
            <a:off x="0" y="4108450"/>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59" name="Line 15"/>
          <p:cNvSpPr>
            <a:spLocks noChangeShapeType="1"/>
          </p:cNvSpPr>
          <p:nvPr/>
        </p:nvSpPr>
        <p:spPr bwMode="white">
          <a:xfrm>
            <a:off x="0" y="4581525"/>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2060" name="Line 16"/>
          <p:cNvSpPr>
            <a:spLocks noChangeShapeType="1"/>
          </p:cNvSpPr>
          <p:nvPr/>
        </p:nvSpPr>
        <p:spPr bwMode="white">
          <a:xfrm>
            <a:off x="0" y="5229225"/>
            <a:ext cx="9144000" cy="0"/>
          </a:xfrm>
          <a:prstGeom prst="line">
            <a:avLst/>
          </a:prstGeom>
          <a:noFill/>
          <a:ln w="9525">
            <a:pattFill prst="smCheck">
              <a:fgClr>
                <a:srgbClr val="CCCCFF"/>
              </a:fgClr>
              <a:bgClr>
                <a:schemeClr val="bg1"/>
              </a:bgClr>
            </a:pattFill>
            <a:round/>
            <a:headEnd/>
            <a:tailEnd/>
          </a:ln>
        </p:spPr>
        <p:txBody>
          <a:bodyPr wrap="none" anchor="ctr"/>
          <a:lstStyle/>
          <a:p>
            <a:pPr>
              <a:defRPr/>
            </a:pPr>
            <a:endParaRPr lang="zh-CN" altLang="en-US">
              <a:latin typeface="Arial" pitchFamily="34" charset="0"/>
              <a:ea typeface="宋体" pitchFamily="2" charset="-122"/>
            </a:endParaRPr>
          </a:p>
        </p:txBody>
      </p:sp>
      <p:sp>
        <p:nvSpPr>
          <p:cNvPr id="1148949" name="Rectangle 21"/>
          <p:cNvSpPr>
            <a:spLocks noGrp="1" noChangeArrowheads="1"/>
          </p:cNvSpPr>
          <p:nvPr>
            <p:ph type="ftr" sz="quarter" idx="3"/>
          </p:nvPr>
        </p:nvSpPr>
        <p:spPr bwMode="auto">
          <a:xfrm>
            <a:off x="3455988" y="6305550"/>
            <a:ext cx="4267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rgbClr val="EAEAEA"/>
                </a:solidFill>
                <a:latin typeface="Tahoma" pitchFamily="34" charset="0"/>
                <a:ea typeface="宋体" pitchFamily="2" charset="-122"/>
              </a:defRPr>
            </a:lvl1pPr>
          </a:lstStyle>
          <a:p>
            <a:pPr>
              <a:defRPr/>
            </a:pPr>
            <a:r>
              <a:rPr lang="zh-CN" altLang="en-US"/>
              <a:t>信息技术在教学中的应用</a:t>
            </a:r>
            <a:endParaRPr lang="en-US" altLang="zh-CN"/>
          </a:p>
        </p:txBody>
      </p:sp>
      <p:sp>
        <p:nvSpPr>
          <p:cNvPr id="1148950" name="Rectangle 22"/>
          <p:cNvSpPr>
            <a:spLocks noGrp="1" noChangeArrowheads="1"/>
          </p:cNvSpPr>
          <p:nvPr>
            <p:ph type="sldNum" sz="quarter" idx="4"/>
          </p:nvPr>
        </p:nvSpPr>
        <p:spPr bwMode="auto">
          <a:xfrm>
            <a:off x="7696200" y="6313488"/>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336600"/>
                </a:solidFill>
                <a:latin typeface="Tahoma" pitchFamily="34" charset="0"/>
                <a:ea typeface="宋体" pitchFamily="2" charset="-122"/>
              </a:defRPr>
            </a:lvl1pPr>
          </a:lstStyle>
          <a:p>
            <a:pPr>
              <a:defRPr/>
            </a:pPr>
            <a:r>
              <a:rPr lang="zh-CN" altLang="en-US"/>
              <a:t>第</a:t>
            </a:r>
            <a:fld id="{1E90A99F-A445-4CD2-8BEC-BCAB8B9CF443}" type="slidenum">
              <a:rPr lang="zh-CN" altLang="en-US"/>
              <a:pPr>
                <a:defRPr/>
              </a:pPr>
              <a:t>‹#›</a:t>
            </a:fld>
            <a:r>
              <a:rPr lang="zh-CN" altLang="en-US"/>
              <a:t>页</a:t>
            </a:r>
          </a:p>
        </p:txBody>
      </p:sp>
      <p:pic>
        <p:nvPicPr>
          <p:cNvPr id="1039" name="图片 16" descr="intel.1.bmp"/>
          <p:cNvPicPr>
            <a:picLocks noChangeAspect="1"/>
          </p:cNvPicPr>
          <p:nvPr/>
        </p:nvPicPr>
        <p:blipFill>
          <a:blip r:embed="rId15"/>
          <a:srcRect/>
          <a:stretch>
            <a:fillRect/>
          </a:stretch>
        </p:blipFill>
        <p:spPr bwMode="auto">
          <a:xfrm rot="710858">
            <a:off x="900113" y="5919788"/>
            <a:ext cx="1081087" cy="709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slow">
    <p:fade/>
  </p:transition>
  <p:timing>
    <p:tnLst>
      <p:par>
        <p:cTn id="1" dur="indefinite" restart="never" nodeType="tmRoot"/>
      </p:par>
    </p:tnLst>
  </p:timing>
  <p:hf hdr="0" dt="0"/>
  <p:txStyles>
    <p:title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p:titleStyle>
    <p:bodyStyle>
      <a:lvl1pPr marL="342900" indent="-342900" algn="l" rtl="0" eaLnBrk="0" fontAlgn="base" hangingPunct="0">
        <a:spcBef>
          <a:spcPct val="20000"/>
        </a:spcBef>
        <a:spcAft>
          <a:spcPct val="0"/>
        </a:spcAft>
        <a:buClr>
          <a:srgbClr val="4D4D4D"/>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4D4D4D"/>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4D4D4D"/>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4D4D4D"/>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4D4D4D"/>
        </a:buClr>
        <a:buChar char="»"/>
        <a:defRPr sz="2000">
          <a:solidFill>
            <a:schemeClr val="tx1"/>
          </a:solidFill>
          <a:latin typeface="+mn-lt"/>
          <a:ea typeface="+mn-ea"/>
        </a:defRPr>
      </a:lvl5pPr>
      <a:lvl6pPr marL="2514600" indent="-228600" algn="l" rtl="0" fontAlgn="base">
        <a:spcBef>
          <a:spcPct val="20000"/>
        </a:spcBef>
        <a:spcAft>
          <a:spcPct val="0"/>
        </a:spcAft>
        <a:buClr>
          <a:srgbClr val="4D4D4D"/>
        </a:buClr>
        <a:defRPr sz="2000">
          <a:solidFill>
            <a:schemeClr val="tx1"/>
          </a:solidFill>
          <a:latin typeface="+mn-lt"/>
          <a:ea typeface="+mn-ea"/>
        </a:defRPr>
      </a:lvl6pPr>
      <a:lvl7pPr marL="2971800" indent="-228600" algn="l" rtl="0" fontAlgn="base">
        <a:spcBef>
          <a:spcPct val="20000"/>
        </a:spcBef>
        <a:spcAft>
          <a:spcPct val="0"/>
        </a:spcAft>
        <a:buClr>
          <a:srgbClr val="4D4D4D"/>
        </a:buClr>
        <a:defRPr sz="2000">
          <a:solidFill>
            <a:schemeClr val="tx1"/>
          </a:solidFill>
          <a:latin typeface="+mn-lt"/>
          <a:ea typeface="+mn-ea"/>
        </a:defRPr>
      </a:lvl7pPr>
      <a:lvl8pPr marL="3429000" indent="-228600" algn="l" rtl="0" fontAlgn="base">
        <a:spcBef>
          <a:spcPct val="20000"/>
        </a:spcBef>
        <a:spcAft>
          <a:spcPct val="0"/>
        </a:spcAft>
        <a:buClr>
          <a:srgbClr val="4D4D4D"/>
        </a:buClr>
        <a:defRPr sz="2000">
          <a:solidFill>
            <a:schemeClr val="tx1"/>
          </a:solidFill>
          <a:latin typeface="+mn-lt"/>
          <a:ea typeface="+mn-ea"/>
        </a:defRPr>
      </a:lvl8pPr>
      <a:lvl9pPr marL="3886200" indent="-228600" algn="l" rtl="0" fontAlgn="base">
        <a:spcBef>
          <a:spcPct val="20000"/>
        </a:spcBef>
        <a:spcAft>
          <a:spcPct val="0"/>
        </a:spcAft>
        <a:buClr>
          <a:srgbClr val="4D4D4D"/>
        </a:buCl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5279E98-2DF6-428F-84D3-C25A27B90CDE}" type="datetimeFigureOut">
              <a:rPr lang="zh-CN" altLang="en-US" smtClean="0">
                <a:solidFill>
                  <a:prstClr val="black">
                    <a:tint val="75000"/>
                  </a:prstClr>
                </a:solidFill>
                <a:latin typeface="Calibri"/>
                <a:ea typeface="宋体"/>
              </a:rPr>
              <a:pPr fontAlgn="auto">
                <a:spcBef>
                  <a:spcPts val="0"/>
                </a:spcBef>
                <a:spcAft>
                  <a:spcPts val="0"/>
                </a:spcAft>
              </a:pPr>
              <a:t>2018/11/20</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41145CA-1E20-40FF-B3EC-42C4667217D9}"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8450693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5279E98-2DF6-428F-84D3-C25A27B90CDE}" type="datetimeFigureOut">
              <a:rPr lang="zh-CN" altLang="en-US" smtClean="0">
                <a:solidFill>
                  <a:prstClr val="black">
                    <a:tint val="75000"/>
                  </a:prstClr>
                </a:solidFill>
                <a:latin typeface="Calibri"/>
                <a:ea typeface="宋体"/>
              </a:rPr>
              <a:pPr fontAlgn="auto">
                <a:spcBef>
                  <a:spcPts val="0"/>
                </a:spcBef>
                <a:spcAft>
                  <a:spcPts val="0"/>
                </a:spcAft>
              </a:pPr>
              <a:t>2018/11/20</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41145CA-1E20-40FF-B3EC-42C4667217D9}" type="slidenum">
              <a:rPr lang="zh-CN" altLang="en-US" smtClean="0">
                <a:solidFill>
                  <a:prstClr val="black">
                    <a:tint val="75000"/>
                  </a:prstClr>
                </a:solidFill>
                <a:latin typeface="Calibri"/>
                <a:ea typeface="宋体"/>
              </a:rPr>
              <a:pPr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5914954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矩形 1"/>
          <p:cNvSpPr>
            <a:spLocks noChangeArrowheads="1"/>
          </p:cNvSpPr>
          <p:nvPr/>
        </p:nvSpPr>
        <p:spPr bwMode="auto">
          <a:xfrm>
            <a:off x="1623435" y="4415937"/>
            <a:ext cx="1262062" cy="488950"/>
          </a:xfrm>
          <a:prstGeom prst="rect">
            <a:avLst/>
          </a:prstGeom>
          <a:solidFill>
            <a:schemeClr val="bg1"/>
          </a:solidFill>
          <a:ln w="9525" cap="rnd" algn="ctr">
            <a:solidFill>
              <a:schemeClr val="bg1"/>
            </a:solidFill>
            <a:prstDash val="sysDot"/>
            <a:round/>
            <a:headEnd/>
            <a:tailEnd/>
          </a:ln>
        </p:spPr>
        <p:txBody>
          <a:bodyPr/>
          <a:lstStyle/>
          <a:p>
            <a:endParaRPr lang="zh-CN" altLang="en-US"/>
          </a:p>
        </p:txBody>
      </p:sp>
      <p:sp>
        <p:nvSpPr>
          <p:cNvPr id="8" name="矩形 7"/>
          <p:cNvSpPr/>
          <p:nvPr/>
        </p:nvSpPr>
        <p:spPr>
          <a:xfrm>
            <a:off x="259837" y="1750950"/>
            <a:ext cx="8649031" cy="156966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zh-CN" altLang="en-US" sz="4800" dirty="0" smtClean="0">
                <a:latin typeface="黑体" panose="02010609060101010101" pitchFamily="49" charset="-122"/>
                <a:ea typeface="黑体" panose="02010609060101010101" pitchFamily="49" charset="-122"/>
              </a:rPr>
              <a:t>以“学生为中心”的新课堂</a:t>
            </a:r>
            <a:endParaRPr lang="en-US" altLang="zh-CN" sz="4800" dirty="0" smtClean="0">
              <a:latin typeface="黑体" panose="02010609060101010101" pitchFamily="49" charset="-122"/>
              <a:ea typeface="黑体" panose="02010609060101010101" pitchFamily="49" charset="-122"/>
            </a:endParaRPr>
          </a:p>
          <a:p>
            <a:pPr algn="ctr"/>
            <a:r>
              <a:rPr lang="zh-CN" altLang="en-US" sz="4800" dirty="0" smtClean="0">
                <a:latin typeface="黑体" panose="02010609060101010101" pitchFamily="49" charset="-122"/>
                <a:ea typeface="黑体" panose="02010609060101010101" pitchFamily="49" charset="-122"/>
              </a:rPr>
              <a:t>教学开发与应用</a:t>
            </a:r>
            <a:endParaRPr lang="zh-CN" altLang="en-US" sz="4800" dirty="0">
              <a:latin typeface="黑体" panose="02010609060101010101" pitchFamily="49" charset="-122"/>
              <a:ea typeface="黑体" panose="02010609060101010101" pitchFamily="49" charset="-122"/>
            </a:endParaRPr>
          </a:p>
        </p:txBody>
      </p:sp>
      <p:sp>
        <p:nvSpPr>
          <p:cNvPr id="9" name="TextBox 8"/>
          <p:cNvSpPr txBox="1"/>
          <p:nvPr/>
        </p:nvSpPr>
        <p:spPr>
          <a:xfrm>
            <a:off x="1096962" y="4415937"/>
            <a:ext cx="7229620" cy="646331"/>
          </a:xfrm>
          <a:prstGeom prst="rect">
            <a:avLst/>
          </a:prstGeom>
          <a:noFill/>
        </p:spPr>
        <p:txBody>
          <a:bodyPr wrap="square" rtlCol="0">
            <a:spAutoFit/>
          </a:bodyPr>
          <a:lstStyle/>
          <a:p>
            <a:r>
              <a:rPr lang="zh-CN" altLang="en-US" sz="3600" dirty="0" smtClean="0">
                <a:solidFill>
                  <a:srgbClr val="3333FF"/>
                </a:solidFill>
                <a:latin typeface="隶书" panose="02010509060101010101" pitchFamily="49" charset="-122"/>
                <a:ea typeface="隶书" panose="02010509060101010101" pitchFamily="49" charset="-122"/>
              </a:rPr>
              <a:t>安徽工业经济职业技术学院 王雯</a:t>
            </a:r>
            <a:endParaRPr lang="zh-CN" altLang="en-US" sz="3600" dirty="0">
              <a:solidFill>
                <a:srgbClr val="3333FF"/>
              </a:solidFill>
              <a:latin typeface="隶书" panose="02010509060101010101" pitchFamily="49" charset="-122"/>
              <a:ea typeface="隶书" panose="020105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4"/>
          <p:cNvSpPr txBox="1">
            <a:spLocks noGrp="1"/>
          </p:cNvSpPr>
          <p:nvPr/>
        </p:nvSpPr>
        <p:spPr bwMode="auto">
          <a:xfrm>
            <a:off x="7696200" y="6313488"/>
            <a:ext cx="1295400" cy="457200"/>
          </a:xfrm>
          <a:prstGeom prst="rect">
            <a:avLst/>
          </a:prstGeom>
          <a:noFill/>
          <a:ln w="9525">
            <a:noFill/>
            <a:miter lim="800000"/>
            <a:headEnd/>
            <a:tailEnd/>
          </a:ln>
        </p:spPr>
        <p:txBody>
          <a:bodyPr anchor="b"/>
          <a:lstStyle/>
          <a:p>
            <a:pPr algn="ctr"/>
            <a:r>
              <a:rPr lang="zh-CN" altLang="en-US" sz="1400" dirty="0" smtClean="0">
                <a:solidFill>
                  <a:srgbClr val="336600"/>
                </a:solidFill>
                <a:latin typeface="Tahoma" pitchFamily="34" charset="0"/>
              </a:rPr>
              <a:t>第</a:t>
            </a:r>
            <a:r>
              <a:rPr lang="en-US" altLang="zh-CN" sz="1400" dirty="0" smtClean="0">
                <a:solidFill>
                  <a:srgbClr val="336600"/>
                </a:solidFill>
                <a:latin typeface="Tahoma" pitchFamily="34" charset="0"/>
              </a:rPr>
              <a:t>10</a:t>
            </a:r>
            <a:r>
              <a:rPr lang="zh-CN" altLang="en-US" sz="1400" dirty="0" smtClean="0">
                <a:solidFill>
                  <a:srgbClr val="336600"/>
                </a:solidFill>
                <a:latin typeface="Tahoma" pitchFamily="34" charset="0"/>
              </a:rPr>
              <a:t>页</a:t>
            </a:r>
            <a:endParaRPr lang="zh-CN" altLang="en-US" sz="1400" dirty="0">
              <a:solidFill>
                <a:srgbClr val="336600"/>
              </a:solidFill>
              <a:latin typeface="Tahoma" pitchFamily="34" charset="0"/>
            </a:endParaRPr>
          </a:p>
        </p:txBody>
      </p:sp>
      <p:pic>
        <p:nvPicPr>
          <p:cNvPr id="48131" name="Picture 2" descr="200554359-016"/>
          <p:cNvPicPr>
            <a:picLocks noChangeAspect="1" noChangeArrowheads="1"/>
          </p:cNvPicPr>
          <p:nvPr/>
        </p:nvPicPr>
        <p:blipFill>
          <a:blip r:embed="rId3"/>
          <a:srcRect/>
          <a:stretch>
            <a:fillRect/>
          </a:stretch>
        </p:blipFill>
        <p:spPr bwMode="auto">
          <a:xfrm>
            <a:off x="1104900" y="2095500"/>
            <a:ext cx="2681288" cy="2351088"/>
          </a:xfrm>
          <a:prstGeom prst="rect">
            <a:avLst/>
          </a:prstGeom>
          <a:noFill/>
          <a:ln w="12700">
            <a:solidFill>
              <a:srgbClr val="FF9966"/>
            </a:solidFill>
            <a:miter lim="800000"/>
            <a:headEnd/>
            <a:tailEnd/>
          </a:ln>
        </p:spPr>
      </p:pic>
      <p:sp>
        <p:nvSpPr>
          <p:cNvPr id="48133" name="Text Box 4"/>
          <p:cNvSpPr txBox="1">
            <a:spLocks noChangeArrowheads="1"/>
          </p:cNvSpPr>
          <p:nvPr/>
        </p:nvSpPr>
        <p:spPr bwMode="auto">
          <a:xfrm>
            <a:off x="4019550" y="2855913"/>
            <a:ext cx="1865313" cy="584775"/>
          </a:xfrm>
          <a:prstGeom prst="rect">
            <a:avLst/>
          </a:prstGeom>
          <a:noFill/>
          <a:ln w="9525" algn="ctr">
            <a:noFill/>
            <a:miter lim="800000"/>
            <a:headEnd/>
            <a:tailEnd/>
          </a:ln>
        </p:spPr>
        <p:txBody>
          <a:bodyPr>
            <a:spAutoFit/>
          </a:bodyPr>
          <a:lstStyle/>
          <a:p>
            <a:pPr algn="ctr">
              <a:spcBef>
                <a:spcPct val="50000"/>
              </a:spcBef>
            </a:pPr>
            <a:r>
              <a:rPr lang="zh-CN" altLang="en-US" sz="3200" b="1" dirty="0" smtClean="0">
                <a:solidFill>
                  <a:schemeClr val="bg1"/>
                </a:solidFill>
                <a:ea typeface="楷体_GB2312" pitchFamily="49" charset="-122"/>
              </a:rPr>
              <a:t>知识维度</a:t>
            </a:r>
            <a:endParaRPr lang="zh-CN" altLang="en-US" sz="3200" b="1" dirty="0">
              <a:solidFill>
                <a:schemeClr val="bg1"/>
              </a:solidFill>
              <a:ea typeface="楷体_GB2312" pitchFamily="49" charset="-122"/>
            </a:endParaRPr>
          </a:p>
        </p:txBody>
      </p:sp>
      <p:sp>
        <p:nvSpPr>
          <p:cNvPr id="1216517" name="Rectangle 5"/>
          <p:cNvSpPr>
            <a:spLocks noGrp="1" noChangeArrowheads="1"/>
          </p:cNvSpPr>
          <p:nvPr>
            <p:ph type="title" idx="4294967295"/>
          </p:nvPr>
        </p:nvSpPr>
        <p:spPr>
          <a:xfrm>
            <a:off x="184934" y="455881"/>
            <a:ext cx="5473700" cy="576262"/>
          </a:xfrm>
        </p:spPr>
        <p:txBody>
          <a:bodyPr/>
          <a:lstStyle/>
          <a:p>
            <a:pPr eaLnBrk="1" hangingPunct="1">
              <a:defRPr/>
            </a:pPr>
            <a:r>
              <a:rPr lang="zh-CN" altLang="en-US" sz="4000" b="1" dirty="0">
                <a:solidFill>
                  <a:srgbClr val="0000FF"/>
                </a:solidFill>
                <a:latin typeface="黑体" panose="02010609060101010101" pitchFamily="49" charset="-122"/>
                <a:ea typeface="黑体" panose="02010609060101010101" pitchFamily="49" charset="-122"/>
              </a:rPr>
              <a:t>一</a:t>
            </a:r>
            <a:r>
              <a:rPr lang="zh-CN" altLang="en-US" sz="4000" b="1" dirty="0" smtClean="0">
                <a:solidFill>
                  <a:srgbClr val="0000FF"/>
                </a:solidFill>
                <a:latin typeface="黑体" panose="02010609060101010101" pitchFamily="49" charset="-122"/>
                <a:ea typeface="黑体" panose="02010609060101010101" pitchFamily="49" charset="-122"/>
              </a:rPr>
              <a:t>、新课堂设计开发</a:t>
            </a:r>
            <a:endParaRPr lang="zh-CN" altLang="en-US" sz="4000" b="1" dirty="0" smtClean="0">
              <a:solidFill>
                <a:schemeClr val="accent2"/>
              </a:solidFill>
            </a:endParaRPr>
          </a:p>
        </p:txBody>
      </p:sp>
      <p:sp>
        <p:nvSpPr>
          <p:cNvPr id="2" name="TextBox 1"/>
          <p:cNvSpPr txBox="1"/>
          <p:nvPr/>
        </p:nvSpPr>
        <p:spPr>
          <a:xfrm>
            <a:off x="221107" y="1197883"/>
            <a:ext cx="5035138" cy="837152"/>
          </a:xfrm>
          <a:prstGeom prst="rect">
            <a:avLst/>
          </a:prstGeom>
          <a:noFill/>
        </p:spPr>
        <p:txBody>
          <a:bodyPr wrap="square" rtlCol="0">
            <a:spAutoFit/>
          </a:bodyPr>
          <a:lstStyle/>
          <a:p>
            <a:pPr marL="342900" indent="-342900" eaLnBrk="0" hangingPunct="0">
              <a:spcBef>
                <a:spcPct val="20000"/>
              </a:spcBef>
              <a:buClr>
                <a:srgbClr val="4D4D4D"/>
              </a:buClr>
              <a:buChar char="•"/>
            </a:pPr>
            <a:r>
              <a:rPr lang="zh-CN" altLang="zh-CN" sz="2200" b="1" dirty="0">
                <a:solidFill>
                  <a:srgbClr val="0066FF"/>
                </a:solidFill>
              </a:rPr>
              <a:t>以学生学习为</a:t>
            </a:r>
            <a:r>
              <a:rPr lang="zh-CN" altLang="zh-CN" sz="2200" b="1" dirty="0" smtClean="0">
                <a:solidFill>
                  <a:srgbClr val="0066FF"/>
                </a:solidFill>
              </a:rPr>
              <a:t>中心</a:t>
            </a:r>
            <a:endParaRPr lang="en-US" altLang="zh-CN" sz="2200" b="1" dirty="0" smtClean="0">
              <a:solidFill>
                <a:srgbClr val="0066FF"/>
              </a:solidFill>
            </a:endParaRPr>
          </a:p>
          <a:p>
            <a:pPr marL="342900" indent="-342900" eaLnBrk="0" hangingPunct="0">
              <a:spcBef>
                <a:spcPct val="20000"/>
              </a:spcBef>
              <a:buClr>
                <a:srgbClr val="4D4D4D"/>
              </a:buClr>
              <a:buChar char="•"/>
            </a:pPr>
            <a:r>
              <a:rPr lang="zh-CN" altLang="zh-CN" sz="2200" b="1" dirty="0" smtClean="0">
                <a:solidFill>
                  <a:srgbClr val="0066FF"/>
                </a:solidFill>
              </a:rPr>
              <a:t>以</a:t>
            </a:r>
            <a:r>
              <a:rPr lang="zh-CN" altLang="zh-CN" sz="2200" b="1" dirty="0">
                <a:solidFill>
                  <a:srgbClr val="0066FF"/>
                </a:solidFill>
              </a:rPr>
              <a:t>学生学习效果为中心</a:t>
            </a:r>
            <a:endParaRPr lang="zh-CN" altLang="en-US" sz="2200" dirty="0">
              <a:solidFill>
                <a:srgbClr val="0066FF"/>
              </a:solidFill>
              <a:latin typeface="+mn-lt"/>
              <a:ea typeface="+mn-ea"/>
            </a:endParaRPr>
          </a:p>
        </p:txBody>
      </p:sp>
      <p:sp>
        <p:nvSpPr>
          <p:cNvPr id="10" name="椭圆 9"/>
          <p:cNvSpPr/>
          <p:nvPr/>
        </p:nvSpPr>
        <p:spPr>
          <a:xfrm>
            <a:off x="4139952" y="2471176"/>
            <a:ext cx="2160240" cy="216024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黑体" pitchFamily="49" charset="-122"/>
                <a:ea typeface="黑体" pitchFamily="49" charset="-122"/>
              </a:rPr>
              <a:t>认知维度</a:t>
            </a:r>
            <a:endParaRPr lang="zh-CN" altLang="en-US" b="1" dirty="0">
              <a:solidFill>
                <a:schemeClr val="bg1"/>
              </a:solidFill>
              <a:latin typeface="黑体" pitchFamily="49" charset="-122"/>
              <a:ea typeface="黑体" pitchFamily="49" charset="-122"/>
            </a:endParaRPr>
          </a:p>
        </p:txBody>
      </p:sp>
      <p:sp>
        <p:nvSpPr>
          <p:cNvPr id="11" name="椭圆 10"/>
          <p:cNvSpPr/>
          <p:nvPr/>
        </p:nvSpPr>
        <p:spPr>
          <a:xfrm>
            <a:off x="5220072" y="166920"/>
            <a:ext cx="1440160" cy="1440160"/>
          </a:xfrm>
          <a:prstGeom prst="ellips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tileRect/>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记忆</a:t>
            </a:r>
            <a:endParaRPr lang="zh-CN" altLang="en-US" b="1" dirty="0"/>
          </a:p>
        </p:txBody>
      </p:sp>
      <p:sp>
        <p:nvSpPr>
          <p:cNvPr id="12" name="椭圆 11"/>
          <p:cNvSpPr/>
          <p:nvPr/>
        </p:nvSpPr>
        <p:spPr>
          <a:xfrm>
            <a:off x="6623744" y="1231478"/>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理解</a:t>
            </a:r>
            <a:endParaRPr lang="zh-CN" altLang="en-US" b="1" dirty="0"/>
          </a:p>
        </p:txBody>
      </p:sp>
      <p:sp>
        <p:nvSpPr>
          <p:cNvPr id="13" name="椭圆 12"/>
          <p:cNvSpPr/>
          <p:nvPr/>
        </p:nvSpPr>
        <p:spPr>
          <a:xfrm>
            <a:off x="7210379" y="2720608"/>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应用</a:t>
            </a:r>
            <a:endParaRPr lang="zh-CN" altLang="en-US" b="1" dirty="0"/>
          </a:p>
        </p:txBody>
      </p:sp>
      <p:sp>
        <p:nvSpPr>
          <p:cNvPr id="14" name="椭圆 13"/>
          <p:cNvSpPr/>
          <p:nvPr/>
        </p:nvSpPr>
        <p:spPr>
          <a:xfrm>
            <a:off x="6976120" y="4279044"/>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分析</a:t>
            </a:r>
            <a:endParaRPr lang="zh-CN" altLang="en-US" dirty="0"/>
          </a:p>
        </p:txBody>
      </p:sp>
      <p:cxnSp>
        <p:nvCxnSpPr>
          <p:cNvPr id="15" name="直接连接符 14"/>
          <p:cNvCxnSpPr/>
          <p:nvPr/>
        </p:nvCxnSpPr>
        <p:spPr>
          <a:xfrm flipH="1">
            <a:off x="5220072" y="1607080"/>
            <a:ext cx="576064" cy="864096"/>
          </a:xfrm>
          <a:prstGeom prst="line">
            <a:avLst/>
          </a:prstGeom>
          <a:ln>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228184" y="2471176"/>
            <a:ext cx="680616" cy="5977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228184" y="4005064"/>
            <a:ext cx="864096" cy="5760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52120" y="4581128"/>
            <a:ext cx="288032" cy="5714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0" idx="6"/>
          </p:cNvCxnSpPr>
          <p:nvPr/>
        </p:nvCxnSpPr>
        <p:spPr>
          <a:xfrm flipV="1">
            <a:off x="6300192" y="3440689"/>
            <a:ext cx="910187" cy="1106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351129" y="5093990"/>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评价、创造</a:t>
            </a:r>
            <a:endParaRPr lang="zh-CN" alt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4"/>
          <p:cNvSpPr txBox="1">
            <a:spLocks noGrp="1"/>
          </p:cNvSpPr>
          <p:nvPr/>
        </p:nvSpPr>
        <p:spPr bwMode="auto">
          <a:xfrm>
            <a:off x="7696200" y="6313488"/>
            <a:ext cx="1295400" cy="457200"/>
          </a:xfrm>
          <a:prstGeom prst="rect">
            <a:avLst/>
          </a:prstGeom>
          <a:noFill/>
          <a:ln w="9525">
            <a:noFill/>
            <a:miter lim="800000"/>
            <a:headEnd/>
            <a:tailEnd/>
          </a:ln>
        </p:spPr>
        <p:txBody>
          <a:bodyPr anchor="b"/>
          <a:lstStyle/>
          <a:p>
            <a:pPr algn="ctr"/>
            <a:r>
              <a:rPr lang="zh-CN" altLang="en-US" sz="1400" dirty="0" smtClean="0">
                <a:solidFill>
                  <a:srgbClr val="336600"/>
                </a:solidFill>
                <a:latin typeface="Tahoma" pitchFamily="34" charset="0"/>
              </a:rPr>
              <a:t>第</a:t>
            </a:r>
            <a:r>
              <a:rPr lang="en-US" altLang="zh-CN" sz="1400" dirty="0" smtClean="0">
                <a:solidFill>
                  <a:srgbClr val="336600"/>
                </a:solidFill>
                <a:latin typeface="Tahoma" pitchFamily="34" charset="0"/>
              </a:rPr>
              <a:t>11</a:t>
            </a:r>
            <a:r>
              <a:rPr lang="zh-CN" altLang="en-US" sz="1400" dirty="0" smtClean="0">
                <a:solidFill>
                  <a:srgbClr val="336600"/>
                </a:solidFill>
                <a:latin typeface="Tahoma" pitchFamily="34" charset="0"/>
              </a:rPr>
              <a:t>页</a:t>
            </a:r>
            <a:endParaRPr lang="zh-CN" altLang="en-US" sz="1400" dirty="0">
              <a:solidFill>
                <a:srgbClr val="336600"/>
              </a:solidFill>
              <a:latin typeface="Tahoma" pitchFamily="34" charset="0"/>
            </a:endParaRPr>
          </a:p>
        </p:txBody>
      </p:sp>
      <p:pic>
        <p:nvPicPr>
          <p:cNvPr id="48131" name="Picture 2" descr="200554359-016"/>
          <p:cNvPicPr>
            <a:picLocks noChangeAspect="1" noChangeArrowheads="1"/>
          </p:cNvPicPr>
          <p:nvPr/>
        </p:nvPicPr>
        <p:blipFill>
          <a:blip r:embed="rId3"/>
          <a:srcRect/>
          <a:stretch>
            <a:fillRect/>
          </a:stretch>
        </p:blipFill>
        <p:spPr bwMode="auto">
          <a:xfrm>
            <a:off x="1104900" y="2095500"/>
            <a:ext cx="2681288" cy="2351088"/>
          </a:xfrm>
          <a:prstGeom prst="rect">
            <a:avLst/>
          </a:prstGeom>
          <a:noFill/>
          <a:ln w="12700">
            <a:solidFill>
              <a:srgbClr val="FF9966"/>
            </a:solidFill>
            <a:miter lim="800000"/>
            <a:headEnd/>
            <a:tailEnd/>
          </a:ln>
        </p:spPr>
      </p:pic>
      <p:sp>
        <p:nvSpPr>
          <p:cNvPr id="48133" name="Text Box 4"/>
          <p:cNvSpPr txBox="1">
            <a:spLocks noChangeArrowheads="1"/>
          </p:cNvSpPr>
          <p:nvPr/>
        </p:nvSpPr>
        <p:spPr bwMode="auto">
          <a:xfrm>
            <a:off x="4019550" y="2855913"/>
            <a:ext cx="1865313" cy="584775"/>
          </a:xfrm>
          <a:prstGeom prst="rect">
            <a:avLst/>
          </a:prstGeom>
          <a:noFill/>
          <a:ln w="9525" algn="ctr">
            <a:noFill/>
            <a:miter lim="800000"/>
            <a:headEnd/>
            <a:tailEnd/>
          </a:ln>
        </p:spPr>
        <p:txBody>
          <a:bodyPr>
            <a:spAutoFit/>
          </a:bodyPr>
          <a:lstStyle/>
          <a:p>
            <a:pPr algn="ctr">
              <a:spcBef>
                <a:spcPct val="50000"/>
              </a:spcBef>
            </a:pPr>
            <a:r>
              <a:rPr lang="zh-CN" altLang="en-US" sz="3200" b="1" dirty="0" smtClean="0">
                <a:solidFill>
                  <a:schemeClr val="bg1"/>
                </a:solidFill>
                <a:ea typeface="楷体_GB2312" pitchFamily="49" charset="-122"/>
              </a:rPr>
              <a:t>知识维度</a:t>
            </a:r>
            <a:endParaRPr lang="zh-CN" altLang="en-US" sz="3200" b="1" dirty="0">
              <a:solidFill>
                <a:schemeClr val="bg1"/>
              </a:solidFill>
              <a:ea typeface="楷体_GB2312" pitchFamily="49" charset="-122"/>
            </a:endParaRPr>
          </a:p>
        </p:txBody>
      </p:sp>
      <p:sp>
        <p:nvSpPr>
          <p:cNvPr id="1216517" name="Rectangle 5"/>
          <p:cNvSpPr>
            <a:spLocks noGrp="1" noChangeArrowheads="1"/>
          </p:cNvSpPr>
          <p:nvPr>
            <p:ph type="title" idx="4294967295"/>
          </p:nvPr>
        </p:nvSpPr>
        <p:spPr/>
        <p:txBody>
          <a:bodyPr/>
          <a:lstStyle/>
          <a:p>
            <a:pPr eaLnBrk="1" hangingPunct="1">
              <a:defRPr/>
            </a:pPr>
            <a:r>
              <a:rPr lang="zh-CN" altLang="en-US" sz="4000" b="1" dirty="0">
                <a:solidFill>
                  <a:srgbClr val="0000FF"/>
                </a:solidFill>
                <a:latin typeface="黑体" panose="02010609060101010101" pitchFamily="49" charset="-122"/>
                <a:ea typeface="黑体" panose="02010609060101010101" pitchFamily="49" charset="-122"/>
              </a:rPr>
              <a:t>一</a:t>
            </a:r>
            <a:r>
              <a:rPr lang="zh-CN" altLang="en-US" sz="4000" b="1" dirty="0" smtClean="0">
                <a:solidFill>
                  <a:srgbClr val="0000FF"/>
                </a:solidFill>
                <a:latin typeface="黑体" panose="02010609060101010101" pitchFamily="49" charset="-122"/>
                <a:ea typeface="黑体" panose="02010609060101010101" pitchFamily="49" charset="-122"/>
              </a:rPr>
              <a:t>、新课堂设计开发</a:t>
            </a:r>
            <a:endParaRPr lang="zh-CN" altLang="en-US" sz="4000" b="1" dirty="0" smtClean="0">
              <a:solidFill>
                <a:schemeClr val="accent2"/>
              </a:solidFill>
            </a:endParaRPr>
          </a:p>
        </p:txBody>
      </p:sp>
      <p:sp>
        <p:nvSpPr>
          <p:cNvPr id="2" name="TextBox 1"/>
          <p:cNvSpPr txBox="1"/>
          <p:nvPr/>
        </p:nvSpPr>
        <p:spPr>
          <a:xfrm>
            <a:off x="184934" y="1401090"/>
            <a:ext cx="4767272" cy="430887"/>
          </a:xfrm>
          <a:prstGeom prst="rect">
            <a:avLst/>
          </a:prstGeom>
          <a:noFill/>
        </p:spPr>
        <p:txBody>
          <a:bodyPr wrap="square" rtlCol="0">
            <a:spAutoFit/>
          </a:bodyPr>
          <a:lstStyle/>
          <a:p>
            <a:pPr eaLnBrk="0" hangingPunct="0">
              <a:spcBef>
                <a:spcPct val="20000"/>
              </a:spcBef>
              <a:buClr>
                <a:srgbClr val="4D4D4D"/>
              </a:buClr>
            </a:pPr>
            <a:r>
              <a:rPr lang="en-US" altLang="zh-CN" sz="2200" b="1" dirty="0" smtClean="0">
                <a:solidFill>
                  <a:srgbClr val="0066FF"/>
                </a:solidFill>
              </a:rPr>
              <a:t>  </a:t>
            </a:r>
            <a:r>
              <a:rPr lang="zh-CN" altLang="en-US" sz="2200" b="1" dirty="0" smtClean="0">
                <a:solidFill>
                  <a:srgbClr val="0066FF"/>
                </a:solidFill>
              </a:rPr>
              <a:t>以</a:t>
            </a:r>
            <a:r>
              <a:rPr lang="zh-CN" altLang="zh-CN" sz="2200" b="1" dirty="0" smtClean="0">
                <a:solidFill>
                  <a:srgbClr val="0066FF"/>
                </a:solidFill>
              </a:rPr>
              <a:t>学生</a:t>
            </a:r>
            <a:r>
              <a:rPr lang="zh-CN" altLang="zh-CN" sz="2200" b="1" dirty="0">
                <a:solidFill>
                  <a:srgbClr val="0066FF"/>
                </a:solidFill>
              </a:rPr>
              <a:t>发展为</a:t>
            </a:r>
            <a:r>
              <a:rPr lang="zh-CN" altLang="zh-CN" sz="2200" b="1" dirty="0" smtClean="0">
                <a:solidFill>
                  <a:srgbClr val="0066FF"/>
                </a:solidFill>
              </a:rPr>
              <a:t>中心</a:t>
            </a:r>
            <a:r>
              <a:rPr lang="zh-CN" altLang="en-US" sz="2200" b="1" dirty="0">
                <a:solidFill>
                  <a:srgbClr val="0066FF"/>
                </a:solidFill>
              </a:rPr>
              <a:t>，</a:t>
            </a:r>
            <a:r>
              <a:rPr lang="zh-CN" altLang="en-US" sz="2200" b="1" dirty="0" smtClean="0">
                <a:solidFill>
                  <a:srgbClr val="0066FF"/>
                </a:solidFill>
                <a:latin typeface="+mn-lt"/>
                <a:ea typeface="+mn-ea"/>
              </a:rPr>
              <a:t>实现</a:t>
            </a:r>
            <a:r>
              <a:rPr lang="zh-CN" altLang="en-US" sz="2200" b="1" dirty="0">
                <a:solidFill>
                  <a:srgbClr val="0066FF"/>
                </a:solidFill>
                <a:latin typeface="+mn-lt"/>
                <a:ea typeface="+mn-ea"/>
              </a:rPr>
              <a:t>知识内化</a:t>
            </a:r>
          </a:p>
        </p:txBody>
      </p:sp>
      <p:sp>
        <p:nvSpPr>
          <p:cNvPr id="10" name="椭圆 9"/>
          <p:cNvSpPr/>
          <p:nvPr/>
        </p:nvSpPr>
        <p:spPr>
          <a:xfrm>
            <a:off x="4139952" y="2471176"/>
            <a:ext cx="2160240" cy="216024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黑体" pitchFamily="49" charset="-122"/>
                <a:ea typeface="黑体" pitchFamily="49" charset="-122"/>
              </a:rPr>
              <a:t>知识维度</a:t>
            </a:r>
            <a:endParaRPr lang="zh-CN" altLang="en-US" b="1" dirty="0">
              <a:solidFill>
                <a:schemeClr val="bg1"/>
              </a:solidFill>
              <a:latin typeface="黑体" pitchFamily="49" charset="-122"/>
              <a:ea typeface="黑体" pitchFamily="49" charset="-122"/>
            </a:endParaRPr>
          </a:p>
        </p:txBody>
      </p:sp>
      <p:sp>
        <p:nvSpPr>
          <p:cNvPr id="11" name="椭圆 10"/>
          <p:cNvSpPr/>
          <p:nvPr/>
        </p:nvSpPr>
        <p:spPr>
          <a:xfrm>
            <a:off x="5940152" y="404664"/>
            <a:ext cx="1440160" cy="1440160"/>
          </a:xfrm>
          <a:prstGeom prst="ellips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tileRect/>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事实性</a:t>
            </a:r>
            <a:endParaRPr lang="zh-CN" altLang="en-US" b="1" dirty="0"/>
          </a:p>
        </p:txBody>
      </p:sp>
      <p:sp>
        <p:nvSpPr>
          <p:cNvPr id="12" name="椭圆 11"/>
          <p:cNvSpPr/>
          <p:nvPr/>
        </p:nvSpPr>
        <p:spPr>
          <a:xfrm>
            <a:off x="6925192" y="1865400"/>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概念性</a:t>
            </a:r>
            <a:endParaRPr lang="zh-CN" altLang="en-US" b="1" dirty="0"/>
          </a:p>
        </p:txBody>
      </p:sp>
      <p:sp>
        <p:nvSpPr>
          <p:cNvPr id="13" name="椭圆 12"/>
          <p:cNvSpPr/>
          <p:nvPr/>
        </p:nvSpPr>
        <p:spPr>
          <a:xfrm>
            <a:off x="7020272" y="3645024"/>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程序性</a:t>
            </a:r>
            <a:endParaRPr lang="zh-CN" altLang="en-US" b="1" dirty="0"/>
          </a:p>
        </p:txBody>
      </p:sp>
      <p:sp>
        <p:nvSpPr>
          <p:cNvPr id="14" name="椭圆 13"/>
          <p:cNvSpPr/>
          <p:nvPr/>
        </p:nvSpPr>
        <p:spPr>
          <a:xfrm>
            <a:off x="5652120" y="4941168"/>
            <a:ext cx="1440160" cy="1440160"/>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反省性</a:t>
            </a:r>
            <a:endParaRPr lang="zh-CN" altLang="en-US" dirty="0"/>
          </a:p>
        </p:txBody>
      </p:sp>
      <p:cxnSp>
        <p:nvCxnSpPr>
          <p:cNvPr id="15" name="直接连接符 14"/>
          <p:cNvCxnSpPr/>
          <p:nvPr/>
        </p:nvCxnSpPr>
        <p:spPr>
          <a:xfrm flipH="1">
            <a:off x="5796136" y="1844824"/>
            <a:ext cx="576064" cy="864096"/>
          </a:xfrm>
          <a:prstGeom prst="line">
            <a:avLst/>
          </a:prstGeom>
          <a:ln>
            <a:solidFill>
              <a:schemeClr val="tx2">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228184" y="2780928"/>
            <a:ext cx="792088"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228184" y="4005064"/>
            <a:ext cx="864096" cy="2160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652120" y="4581128"/>
            <a:ext cx="432048" cy="5040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1333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39042" y="216580"/>
            <a:ext cx="6930262" cy="1196196"/>
          </a:xfrm>
        </p:spPr>
        <p:txBody>
          <a:bodyPr>
            <a:normAutofit/>
          </a:bodyPr>
          <a:lstStyle/>
          <a:p>
            <a:r>
              <a:rPr lang="zh-CN" altLang="en-US" b="1" dirty="0">
                <a:solidFill>
                  <a:srgbClr val="0000FF"/>
                </a:solidFill>
                <a:latin typeface="黑体" panose="02010609060101010101" pitchFamily="49" charset="-122"/>
                <a:ea typeface="黑体" panose="02010609060101010101" pitchFamily="49" charset="-122"/>
              </a:rPr>
              <a:t>一、新课堂</a:t>
            </a:r>
            <a:r>
              <a:rPr lang="zh-CN" altLang="en-US" b="1" dirty="0" smtClean="0">
                <a:solidFill>
                  <a:srgbClr val="0000FF"/>
                </a:solidFill>
                <a:latin typeface="黑体" panose="02010609060101010101" pitchFamily="49" charset="-122"/>
                <a:ea typeface="黑体" panose="02010609060101010101" pitchFamily="49" charset="-122"/>
              </a:rPr>
              <a:t>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教学</a:t>
            </a:r>
            <a:r>
              <a:rPr lang="zh-CN" altLang="en-US" b="1" dirty="0">
                <a:solidFill>
                  <a:srgbClr val="0000FF"/>
                </a:solidFill>
                <a:latin typeface="黑体" panose="02010609060101010101" pitchFamily="49" charset="-122"/>
                <a:ea typeface="黑体" panose="02010609060101010101" pitchFamily="49" charset="-122"/>
              </a:rPr>
              <a:t>模式</a:t>
            </a:r>
          </a:p>
        </p:txBody>
      </p:sp>
      <p:sp>
        <p:nvSpPr>
          <p:cNvPr id="4" name="矩形 3"/>
          <p:cNvSpPr/>
          <p:nvPr/>
        </p:nvSpPr>
        <p:spPr>
          <a:xfrm>
            <a:off x="2572871" y="1412776"/>
            <a:ext cx="4482354" cy="648072"/>
          </a:xfrm>
          <a:prstGeom prst="rect">
            <a:avLst/>
          </a:prstGeom>
          <a:solidFill>
            <a:srgbClr val="0033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prstClr val="white"/>
                </a:solidFill>
                <a:latin typeface="+mj-ea"/>
                <a:ea typeface="+mj-ea"/>
              </a:rPr>
              <a:t>利用慕课资源实施线上线下翻转课堂</a:t>
            </a:r>
            <a:endParaRPr lang="zh-CN" altLang="en-US" b="1" dirty="0">
              <a:solidFill>
                <a:prstClr val="white"/>
              </a:solidFill>
              <a:latin typeface="+mj-ea"/>
              <a:ea typeface="+mj-ea"/>
            </a:endParaRPr>
          </a:p>
        </p:txBody>
      </p:sp>
      <p:sp>
        <p:nvSpPr>
          <p:cNvPr id="5" name="矩形 4"/>
          <p:cNvSpPr/>
          <p:nvPr/>
        </p:nvSpPr>
        <p:spPr>
          <a:xfrm>
            <a:off x="977152" y="2780928"/>
            <a:ext cx="2519083"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latin typeface="+mj-ea"/>
                <a:ea typeface="+mj-ea"/>
              </a:rPr>
              <a:t>三个环节</a:t>
            </a:r>
            <a:endParaRPr lang="zh-CN" altLang="en-US" dirty="0">
              <a:solidFill>
                <a:prstClr val="white"/>
              </a:solidFill>
              <a:latin typeface="+mj-ea"/>
              <a:ea typeface="+mj-ea"/>
            </a:endParaRPr>
          </a:p>
        </p:txBody>
      </p:sp>
      <p:sp>
        <p:nvSpPr>
          <p:cNvPr id="6" name="矩形 5"/>
          <p:cNvSpPr/>
          <p:nvPr/>
        </p:nvSpPr>
        <p:spPr>
          <a:xfrm>
            <a:off x="5549152" y="2780928"/>
            <a:ext cx="2393577"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latin typeface="+mj-ea"/>
                <a:ea typeface="+mj-ea"/>
              </a:rPr>
              <a:t>两个特征</a:t>
            </a:r>
            <a:endParaRPr lang="zh-CN" altLang="en-US" dirty="0">
              <a:solidFill>
                <a:prstClr val="white"/>
              </a:solidFill>
              <a:latin typeface="+mj-ea"/>
              <a:ea typeface="+mj-ea"/>
            </a:endParaRPr>
          </a:p>
        </p:txBody>
      </p:sp>
      <p:sp>
        <p:nvSpPr>
          <p:cNvPr id="7" name="矩形 6"/>
          <p:cNvSpPr/>
          <p:nvPr/>
        </p:nvSpPr>
        <p:spPr>
          <a:xfrm>
            <a:off x="251520" y="4429024"/>
            <a:ext cx="1080120"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1600" b="1" dirty="0" smtClean="0">
                <a:solidFill>
                  <a:prstClr val="white"/>
                </a:solidFill>
                <a:latin typeface="黑体" pitchFamily="49" charset="-122"/>
                <a:ea typeface="黑体" pitchFamily="49" charset="-122"/>
              </a:rPr>
              <a:t>自主学习</a:t>
            </a:r>
            <a:endParaRPr lang="zh-CN" altLang="en-US" sz="1600" b="1" dirty="0">
              <a:solidFill>
                <a:prstClr val="white"/>
              </a:solidFill>
              <a:latin typeface="黑体" pitchFamily="49" charset="-122"/>
              <a:ea typeface="黑体" pitchFamily="49" charset="-122"/>
            </a:endParaRPr>
          </a:p>
        </p:txBody>
      </p:sp>
      <p:sp>
        <p:nvSpPr>
          <p:cNvPr id="8" name="矩形 7"/>
          <p:cNvSpPr/>
          <p:nvPr/>
        </p:nvSpPr>
        <p:spPr>
          <a:xfrm>
            <a:off x="3419872" y="4456472"/>
            <a:ext cx="1224136" cy="620624"/>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1600" dirty="0" smtClean="0">
                <a:solidFill>
                  <a:prstClr val="white"/>
                </a:solidFill>
                <a:latin typeface="+mj-ea"/>
                <a:ea typeface="+mj-ea"/>
              </a:rPr>
              <a:t>课后总结</a:t>
            </a:r>
            <a:endParaRPr lang="zh-CN" altLang="en-US" sz="1600" dirty="0">
              <a:solidFill>
                <a:prstClr val="white"/>
              </a:solidFill>
              <a:latin typeface="+mj-ea"/>
              <a:ea typeface="+mj-ea"/>
            </a:endParaRPr>
          </a:p>
        </p:txBody>
      </p:sp>
      <p:sp>
        <p:nvSpPr>
          <p:cNvPr id="9" name="矩形 8"/>
          <p:cNvSpPr/>
          <p:nvPr/>
        </p:nvSpPr>
        <p:spPr>
          <a:xfrm>
            <a:off x="1769419" y="4429024"/>
            <a:ext cx="1162039"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sz="1600" b="1" dirty="0" smtClean="0">
                <a:solidFill>
                  <a:prstClr val="white"/>
                </a:solidFill>
                <a:latin typeface="黑体" pitchFamily="49" charset="-122"/>
                <a:ea typeface="黑体" pitchFamily="49" charset="-122"/>
              </a:rPr>
              <a:t>翻转课堂</a:t>
            </a:r>
            <a:endParaRPr lang="zh-CN" altLang="en-US" sz="1600" b="1" dirty="0">
              <a:solidFill>
                <a:prstClr val="white"/>
              </a:solidFill>
              <a:latin typeface="黑体" pitchFamily="49" charset="-122"/>
              <a:ea typeface="黑体" pitchFamily="49" charset="-122"/>
            </a:endParaRPr>
          </a:p>
        </p:txBody>
      </p:sp>
      <p:sp>
        <p:nvSpPr>
          <p:cNvPr id="10" name="矩形 9"/>
          <p:cNvSpPr/>
          <p:nvPr/>
        </p:nvSpPr>
        <p:spPr>
          <a:xfrm>
            <a:off x="5076055" y="4456472"/>
            <a:ext cx="1342673"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latin typeface="+mj-ea"/>
                <a:ea typeface="+mj-ea"/>
              </a:rPr>
              <a:t>针对性</a:t>
            </a:r>
            <a:endParaRPr lang="zh-CN" altLang="en-US" dirty="0">
              <a:solidFill>
                <a:prstClr val="white"/>
              </a:solidFill>
              <a:latin typeface="+mj-ea"/>
              <a:ea typeface="+mj-ea"/>
            </a:endParaRPr>
          </a:p>
        </p:txBody>
      </p:sp>
      <p:sp>
        <p:nvSpPr>
          <p:cNvPr id="11" name="矩形 10"/>
          <p:cNvSpPr/>
          <p:nvPr/>
        </p:nvSpPr>
        <p:spPr>
          <a:xfrm>
            <a:off x="7386918" y="4451364"/>
            <a:ext cx="1325542" cy="648072"/>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latin typeface="+mj-ea"/>
                <a:ea typeface="+mj-ea"/>
              </a:rPr>
              <a:t>循序渐进</a:t>
            </a:r>
            <a:endParaRPr lang="zh-CN" altLang="en-US" dirty="0">
              <a:solidFill>
                <a:prstClr val="white"/>
              </a:solidFill>
              <a:latin typeface="+mj-ea"/>
              <a:ea typeface="+mj-ea"/>
            </a:endParaRPr>
          </a:p>
        </p:txBody>
      </p:sp>
      <p:cxnSp>
        <p:nvCxnSpPr>
          <p:cNvPr id="13" name="直接连接符 12"/>
          <p:cNvCxnSpPr>
            <a:stCxn id="5" idx="0"/>
          </p:cNvCxnSpPr>
          <p:nvPr/>
        </p:nvCxnSpPr>
        <p:spPr>
          <a:xfrm flipV="1">
            <a:off x="2236694" y="2564904"/>
            <a:ext cx="3105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267744" y="2564904"/>
            <a:ext cx="44644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0"/>
          </p:cNvCxnSpPr>
          <p:nvPr/>
        </p:nvCxnSpPr>
        <p:spPr>
          <a:xfrm flipH="1" flipV="1">
            <a:off x="6732241" y="2564904"/>
            <a:ext cx="1370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24028" y="2060848"/>
            <a:ext cx="0"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5" idx="2"/>
          </p:cNvCxnSpPr>
          <p:nvPr/>
        </p:nvCxnSpPr>
        <p:spPr>
          <a:xfrm>
            <a:off x="2236694" y="3429000"/>
            <a:ext cx="31050" cy="1022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7" idx="0"/>
          </p:cNvCxnSpPr>
          <p:nvPr/>
        </p:nvCxnSpPr>
        <p:spPr>
          <a:xfrm flipV="1">
            <a:off x="791580" y="4077072"/>
            <a:ext cx="0" cy="351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1580" y="4077072"/>
            <a:ext cx="3240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8" idx="0"/>
          </p:cNvCxnSpPr>
          <p:nvPr/>
        </p:nvCxnSpPr>
        <p:spPr>
          <a:xfrm>
            <a:off x="4031940" y="4077072"/>
            <a:ext cx="0" cy="37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688124" y="4149080"/>
            <a:ext cx="0" cy="425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688124" y="4149080"/>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72400" y="4149080"/>
            <a:ext cx="0" cy="279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 idx="2"/>
          </p:cNvCxnSpPr>
          <p:nvPr/>
        </p:nvCxnSpPr>
        <p:spPr>
          <a:xfrm flipH="1">
            <a:off x="6732241" y="3429000"/>
            <a:ext cx="1370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1</a:t>
            </a:r>
            <a:r>
              <a:rPr lang="en-US" altLang="zh-CN" dirty="0" smtClean="0"/>
              <a:t>2</a:t>
            </a:r>
            <a:r>
              <a:rPr lang="zh-CN" altLang="en-US" dirty="0" smtClean="0"/>
              <a:t>页</a:t>
            </a:r>
            <a:endParaRPr lang="zh-CN" altLang="en-US" dirty="0"/>
          </a:p>
        </p:txBody>
      </p:sp>
    </p:spTree>
    <p:extLst>
      <p:ext uri="{BB962C8B-B14F-4D97-AF65-F5344CB8AC3E}">
        <p14:creationId xmlns:p14="http://schemas.microsoft.com/office/powerpoint/2010/main" val="7554582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64899"/>
            <a:ext cx="9003322" cy="576262"/>
          </a:xfrm>
        </p:spPr>
        <p:txBody>
          <a:bodyPr/>
          <a:lstStyle/>
          <a:p>
            <a:r>
              <a:rPr lang="zh-CN" altLang="en-US" b="1" dirty="0">
                <a:solidFill>
                  <a:srgbClr val="0000FF"/>
                </a:solidFill>
                <a:latin typeface="黑体" panose="02010609060101010101" pitchFamily="49" charset="-122"/>
                <a:ea typeface="黑体" panose="02010609060101010101" pitchFamily="49" charset="-122"/>
              </a:rPr>
              <a:t>一、新课堂</a:t>
            </a:r>
            <a:r>
              <a:rPr lang="zh-CN" altLang="en-US" b="1" dirty="0" smtClean="0">
                <a:solidFill>
                  <a:srgbClr val="0000FF"/>
                </a:solidFill>
                <a:latin typeface="黑体" panose="02010609060101010101" pitchFamily="49" charset="-122"/>
                <a:ea typeface="黑体" panose="02010609060101010101" pitchFamily="49" charset="-122"/>
              </a:rPr>
              <a:t>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学生案例分享</a:t>
            </a:r>
            <a:endParaRPr lang="zh-CN" altLang="en-US" dirty="0"/>
          </a:p>
        </p:txBody>
      </p:sp>
      <p:sp>
        <p:nvSpPr>
          <p:cNvPr id="4" name="页脚占位符 3"/>
          <p:cNvSpPr>
            <a:spLocks noGrp="1"/>
          </p:cNvSpPr>
          <p:nvPr>
            <p:ph type="ftr" sz="quarter" idx="10"/>
          </p:nvPr>
        </p:nvSpPr>
        <p:spPr/>
        <p:txBody>
          <a:bodyPr/>
          <a:lstStyle/>
          <a:p>
            <a:pPr>
              <a:defRPr/>
            </a:pPr>
            <a:endParaRPr lang="en-US" altLang="zh-CN"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13</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0" y="1274618"/>
            <a:ext cx="8478981" cy="404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6930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37" y="1311096"/>
            <a:ext cx="6630761" cy="531167"/>
          </a:xfrm>
          <a:prstGeom prst="rect">
            <a:avLst/>
          </a:prstGeom>
          <a:solidFill>
            <a:srgbClr val="003399"/>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latin typeface="黑体" pitchFamily="49" charset="-122"/>
                <a:ea typeface="黑体" pitchFamily="49" charset="-122"/>
              </a:rPr>
              <a:t>针对学生实际情况、各环节各负其责、有的放矢</a:t>
            </a:r>
            <a:endParaRPr lang="zh-CN" altLang="en-US" dirty="0">
              <a:solidFill>
                <a:prstClr val="white"/>
              </a:solidFill>
              <a:latin typeface="黑体" pitchFamily="49" charset="-122"/>
              <a:ea typeface="黑体" pitchFamily="49" charset="-122"/>
            </a:endParaRPr>
          </a:p>
        </p:txBody>
      </p:sp>
      <p:sp>
        <p:nvSpPr>
          <p:cNvPr id="7" name="梯形 6"/>
          <p:cNvSpPr/>
          <p:nvPr/>
        </p:nvSpPr>
        <p:spPr>
          <a:xfrm rot="5400000">
            <a:off x="-197973" y="2834374"/>
            <a:ext cx="2811359" cy="1624341"/>
          </a:xfrm>
          <a:prstGeom prst="trapezoid">
            <a:avLst/>
          </a:prstGeom>
          <a:solidFill>
            <a:srgbClr val="0066FF"/>
          </a:solidFill>
        </p:spPr>
        <p:style>
          <a:lnRef idx="3">
            <a:schemeClr val="lt1"/>
          </a:lnRef>
          <a:fillRef idx="1">
            <a:schemeClr val="accent1"/>
          </a:fillRef>
          <a:effectRef idx="1">
            <a:schemeClr val="accent1"/>
          </a:effectRef>
          <a:fontRef idx="minor">
            <a:schemeClr val="lt1"/>
          </a:fontRef>
        </p:style>
        <p:txBody>
          <a:bodyPr vert="vert270" rtlCol="0" anchor="ctr">
            <a:scene3d>
              <a:camera prst="orthographicFront">
                <a:rot lat="0" lon="0" rev="5400000"/>
              </a:camera>
              <a:lightRig rig="threePt" dir="t"/>
            </a:scene3d>
            <a:flatTx/>
          </a:bodyPr>
          <a:lstStyle/>
          <a:p>
            <a:pPr fontAlgn="auto">
              <a:spcBef>
                <a:spcPts val="0"/>
              </a:spcBef>
              <a:spcAft>
                <a:spcPts val="0"/>
              </a:spcAft>
            </a:pPr>
            <a:r>
              <a:rPr lang="zh-CN" altLang="en-US" sz="1600" b="1" dirty="0" smtClean="0">
                <a:solidFill>
                  <a:prstClr val="white"/>
                </a:solidFill>
              </a:rPr>
              <a:t>课前</a:t>
            </a:r>
            <a:endParaRPr lang="en-US" altLang="zh-CN" sz="1600" b="1" dirty="0" smtClean="0">
              <a:solidFill>
                <a:prstClr val="white"/>
              </a:solidFill>
            </a:endParaRPr>
          </a:p>
          <a:p>
            <a:pPr fontAlgn="auto">
              <a:spcBef>
                <a:spcPts val="0"/>
              </a:spcBef>
              <a:spcAft>
                <a:spcPts val="0"/>
              </a:spcAft>
            </a:pPr>
            <a:endParaRPr lang="en-US" altLang="zh-CN" sz="1600" b="1" dirty="0" smtClean="0">
              <a:solidFill>
                <a:srgbClr val="FFC000"/>
              </a:solidFill>
            </a:endParaRPr>
          </a:p>
          <a:p>
            <a:pPr fontAlgn="auto">
              <a:spcBef>
                <a:spcPts val="0"/>
              </a:spcBef>
              <a:spcAft>
                <a:spcPts val="0"/>
              </a:spcAft>
            </a:pPr>
            <a:r>
              <a:rPr lang="zh-CN" altLang="en-US" sz="1600" b="1" dirty="0" smtClean="0">
                <a:solidFill>
                  <a:srgbClr val="FFC000"/>
                </a:solidFill>
              </a:rPr>
              <a:t>课前导学材料</a:t>
            </a:r>
            <a:r>
              <a:rPr lang="zh-CN" altLang="en-US" sz="1600" b="1" dirty="0" smtClean="0">
                <a:solidFill>
                  <a:prstClr val="white"/>
                </a:solidFill>
              </a:rPr>
              <a:t>驱动</a:t>
            </a:r>
            <a:endParaRPr lang="en-US" altLang="zh-CN" sz="1600" b="1" dirty="0" smtClean="0">
              <a:solidFill>
                <a:prstClr val="white"/>
              </a:solidFill>
            </a:endParaRPr>
          </a:p>
          <a:p>
            <a:pPr fontAlgn="auto">
              <a:spcBef>
                <a:spcPts val="0"/>
              </a:spcBef>
              <a:spcAft>
                <a:spcPts val="0"/>
              </a:spcAft>
            </a:pPr>
            <a:r>
              <a:rPr lang="zh-CN" altLang="en-US" sz="1600" b="1" dirty="0" smtClean="0">
                <a:solidFill>
                  <a:prstClr val="white"/>
                </a:solidFill>
              </a:rPr>
              <a:t>引导</a:t>
            </a:r>
            <a:endParaRPr lang="en-US" altLang="zh-CN" sz="1600" b="1" dirty="0" smtClean="0">
              <a:solidFill>
                <a:prstClr val="white"/>
              </a:solidFill>
            </a:endParaRPr>
          </a:p>
          <a:p>
            <a:pPr fontAlgn="auto">
              <a:spcBef>
                <a:spcPts val="0"/>
              </a:spcBef>
              <a:spcAft>
                <a:spcPts val="0"/>
              </a:spcAft>
            </a:pPr>
            <a:r>
              <a:rPr lang="zh-CN" altLang="en-US" sz="1600" b="1" dirty="0" smtClean="0">
                <a:solidFill>
                  <a:prstClr val="white"/>
                </a:solidFill>
              </a:rPr>
              <a:t>要求</a:t>
            </a:r>
            <a:endParaRPr lang="en-US" altLang="zh-CN" sz="1600" b="1" dirty="0" smtClean="0">
              <a:solidFill>
                <a:prstClr val="white"/>
              </a:solidFill>
            </a:endParaRPr>
          </a:p>
          <a:p>
            <a:pPr fontAlgn="auto">
              <a:spcBef>
                <a:spcPts val="0"/>
              </a:spcBef>
              <a:spcAft>
                <a:spcPts val="0"/>
              </a:spcAft>
            </a:pPr>
            <a:endParaRPr lang="zh-CN" altLang="en-US" dirty="0">
              <a:solidFill>
                <a:prstClr val="black"/>
              </a:solidFill>
            </a:endParaRPr>
          </a:p>
        </p:txBody>
      </p:sp>
      <p:sp>
        <p:nvSpPr>
          <p:cNvPr id="8" name="梯形 7"/>
          <p:cNvSpPr/>
          <p:nvPr/>
        </p:nvSpPr>
        <p:spPr>
          <a:xfrm rot="5400000">
            <a:off x="1720950" y="2746446"/>
            <a:ext cx="3103785" cy="1800200"/>
          </a:xfrm>
          <a:prstGeom prst="trapezoid">
            <a:avLst/>
          </a:prstGeom>
          <a:solidFill>
            <a:srgbClr val="0066FF"/>
          </a:solidFill>
        </p:spPr>
        <p:style>
          <a:lnRef idx="3">
            <a:schemeClr val="lt1"/>
          </a:lnRef>
          <a:fillRef idx="1">
            <a:schemeClr val="accent1"/>
          </a:fillRef>
          <a:effectRef idx="1">
            <a:schemeClr val="accent1"/>
          </a:effectRef>
          <a:fontRef idx="minor">
            <a:schemeClr val="lt1"/>
          </a:fontRef>
        </p:style>
        <p:txBody>
          <a:bodyPr vert="vert270" rtlCol="0" anchor="ctr">
            <a:scene3d>
              <a:camera prst="orthographicFront">
                <a:rot lat="0" lon="0" rev="5400000"/>
              </a:camera>
              <a:lightRig rig="threePt" dir="t"/>
            </a:scene3d>
            <a:flatTx/>
          </a:bodyPr>
          <a:lstStyle/>
          <a:p>
            <a:pPr fontAlgn="auto">
              <a:spcBef>
                <a:spcPts val="0"/>
              </a:spcBef>
              <a:spcAft>
                <a:spcPts val="0"/>
              </a:spcAft>
            </a:pPr>
            <a:r>
              <a:rPr lang="zh-CN" altLang="en-US" b="1" dirty="0" smtClean="0">
                <a:solidFill>
                  <a:prstClr val="white"/>
                </a:solidFill>
              </a:rPr>
              <a:t>课堂</a:t>
            </a:r>
            <a:endParaRPr lang="en-US" altLang="zh-CN" b="1" dirty="0" smtClean="0">
              <a:solidFill>
                <a:prstClr val="white"/>
              </a:solidFill>
            </a:endParaRPr>
          </a:p>
          <a:p>
            <a:pPr fontAlgn="auto">
              <a:spcBef>
                <a:spcPts val="0"/>
              </a:spcBef>
              <a:spcAft>
                <a:spcPts val="0"/>
              </a:spcAft>
            </a:pPr>
            <a:endParaRPr lang="en-US" altLang="zh-CN" b="1" dirty="0">
              <a:solidFill>
                <a:prstClr val="white"/>
              </a:solidFill>
            </a:endParaRPr>
          </a:p>
          <a:p>
            <a:pPr algn="ctr" fontAlgn="auto">
              <a:spcBef>
                <a:spcPts val="0"/>
              </a:spcBef>
              <a:spcAft>
                <a:spcPts val="0"/>
              </a:spcAft>
            </a:pPr>
            <a:r>
              <a:rPr lang="zh-CN" altLang="en-US" b="1" dirty="0" smtClean="0">
                <a:solidFill>
                  <a:srgbClr val="FFC000"/>
                </a:solidFill>
              </a:rPr>
              <a:t>翻转课堂</a:t>
            </a:r>
            <a:endParaRPr lang="en-US" altLang="zh-CN" b="1" dirty="0" smtClean="0">
              <a:solidFill>
                <a:srgbClr val="FFC000"/>
              </a:solidFill>
            </a:endParaRPr>
          </a:p>
          <a:p>
            <a:pPr algn="ctr" fontAlgn="auto">
              <a:spcBef>
                <a:spcPts val="0"/>
              </a:spcBef>
              <a:spcAft>
                <a:spcPts val="0"/>
              </a:spcAft>
            </a:pPr>
            <a:r>
              <a:rPr lang="zh-CN" altLang="en-US" b="1" dirty="0" smtClean="0">
                <a:solidFill>
                  <a:prstClr val="white"/>
                </a:solidFill>
              </a:rPr>
              <a:t>  讨论式教学</a:t>
            </a:r>
            <a:endParaRPr lang="en-US" altLang="zh-CN" b="1" dirty="0" smtClean="0">
              <a:solidFill>
                <a:prstClr val="white"/>
              </a:solidFill>
            </a:endParaRPr>
          </a:p>
          <a:p>
            <a:pPr algn="ctr" fontAlgn="auto">
              <a:spcBef>
                <a:spcPts val="0"/>
              </a:spcBef>
              <a:spcAft>
                <a:spcPts val="0"/>
              </a:spcAft>
            </a:pPr>
            <a:r>
              <a:rPr lang="zh-CN" altLang="en-US" b="1" dirty="0" smtClean="0">
                <a:solidFill>
                  <a:prstClr val="white"/>
                </a:solidFill>
              </a:rPr>
              <a:t>知识内化</a:t>
            </a:r>
            <a:endParaRPr lang="en-US" altLang="zh-CN" b="1" dirty="0" smtClean="0">
              <a:solidFill>
                <a:prstClr val="white"/>
              </a:solidFill>
            </a:endParaRPr>
          </a:p>
          <a:p>
            <a:pPr algn="ctr" fontAlgn="auto">
              <a:spcBef>
                <a:spcPts val="0"/>
              </a:spcBef>
              <a:spcAft>
                <a:spcPts val="0"/>
              </a:spcAft>
            </a:pPr>
            <a:r>
              <a:rPr lang="zh-CN" altLang="en-US" b="1" dirty="0" smtClean="0">
                <a:solidFill>
                  <a:prstClr val="white"/>
                </a:solidFill>
              </a:rPr>
              <a:t>能力巩固</a:t>
            </a:r>
            <a:endParaRPr lang="zh-CN" altLang="en-US" b="1" dirty="0">
              <a:solidFill>
                <a:prstClr val="white"/>
              </a:solidFill>
            </a:endParaRPr>
          </a:p>
        </p:txBody>
      </p:sp>
      <p:sp>
        <p:nvSpPr>
          <p:cNvPr id="9" name="梯形 8"/>
          <p:cNvSpPr/>
          <p:nvPr/>
        </p:nvSpPr>
        <p:spPr>
          <a:xfrm rot="5400000">
            <a:off x="3743908" y="2710442"/>
            <a:ext cx="3240360" cy="1872208"/>
          </a:xfrm>
          <a:prstGeom prst="trapezoid">
            <a:avLst/>
          </a:prstGeom>
          <a:solidFill>
            <a:srgbClr val="0066FF"/>
          </a:solidFill>
        </p:spPr>
        <p:style>
          <a:lnRef idx="3">
            <a:schemeClr val="lt1"/>
          </a:lnRef>
          <a:fillRef idx="1">
            <a:schemeClr val="accent1"/>
          </a:fillRef>
          <a:effectRef idx="1">
            <a:schemeClr val="accent1"/>
          </a:effectRef>
          <a:fontRef idx="minor">
            <a:schemeClr val="lt1"/>
          </a:fontRef>
        </p:style>
        <p:txBody>
          <a:bodyPr vert="vert270" rtlCol="0" anchor="ctr">
            <a:scene3d>
              <a:camera prst="orthographicFront">
                <a:rot lat="0" lon="0" rev="5400000"/>
              </a:camera>
              <a:lightRig rig="threePt" dir="t"/>
            </a:scene3d>
            <a:flatTx/>
          </a:bodyPr>
          <a:lstStyle/>
          <a:p>
            <a:pPr fontAlgn="auto">
              <a:spcBef>
                <a:spcPts val="0"/>
              </a:spcBef>
              <a:spcAft>
                <a:spcPts val="0"/>
              </a:spcAft>
            </a:pPr>
            <a:r>
              <a:rPr lang="zh-CN" altLang="en-US" b="1" dirty="0" smtClean="0">
                <a:solidFill>
                  <a:prstClr val="white"/>
                </a:solidFill>
              </a:rPr>
              <a:t>课后</a:t>
            </a:r>
            <a:endParaRPr lang="en-US" altLang="zh-CN" b="1" dirty="0" smtClean="0">
              <a:solidFill>
                <a:prstClr val="white"/>
              </a:solidFill>
            </a:endParaRPr>
          </a:p>
          <a:p>
            <a:pPr fontAlgn="auto">
              <a:spcBef>
                <a:spcPts val="0"/>
              </a:spcBef>
              <a:spcAft>
                <a:spcPts val="0"/>
              </a:spcAft>
            </a:pPr>
            <a:endParaRPr lang="en-US" altLang="zh-CN" b="1" dirty="0">
              <a:solidFill>
                <a:prstClr val="white"/>
              </a:solidFill>
            </a:endParaRPr>
          </a:p>
          <a:p>
            <a:pPr algn="ctr" fontAlgn="auto">
              <a:spcBef>
                <a:spcPts val="0"/>
              </a:spcBef>
              <a:spcAft>
                <a:spcPts val="0"/>
              </a:spcAft>
            </a:pPr>
            <a:r>
              <a:rPr lang="zh-CN" altLang="en-US" b="1" dirty="0" smtClean="0">
                <a:solidFill>
                  <a:srgbClr val="FFC000"/>
                </a:solidFill>
              </a:rPr>
              <a:t>课后作业</a:t>
            </a:r>
            <a:endParaRPr lang="en-US" altLang="zh-CN" b="1" dirty="0" smtClean="0">
              <a:solidFill>
                <a:srgbClr val="FFC000"/>
              </a:solidFill>
            </a:endParaRPr>
          </a:p>
          <a:p>
            <a:pPr algn="ctr" fontAlgn="auto">
              <a:spcBef>
                <a:spcPts val="0"/>
              </a:spcBef>
              <a:spcAft>
                <a:spcPts val="0"/>
              </a:spcAft>
            </a:pPr>
            <a:r>
              <a:rPr lang="zh-CN" altLang="en-US" b="1" dirty="0" smtClean="0">
                <a:solidFill>
                  <a:prstClr val="white"/>
                </a:solidFill>
              </a:rPr>
              <a:t>巩固提升</a:t>
            </a:r>
            <a:endParaRPr lang="en-US" altLang="zh-CN" b="1" dirty="0" smtClean="0">
              <a:solidFill>
                <a:prstClr val="white"/>
              </a:solidFill>
            </a:endParaRPr>
          </a:p>
          <a:p>
            <a:pPr fontAlgn="auto">
              <a:spcBef>
                <a:spcPts val="0"/>
              </a:spcBef>
              <a:spcAft>
                <a:spcPts val="0"/>
              </a:spcAft>
            </a:pPr>
            <a:endParaRPr lang="en-US" altLang="zh-CN" b="1" dirty="0">
              <a:solidFill>
                <a:prstClr val="white"/>
              </a:solidFill>
            </a:endParaRPr>
          </a:p>
          <a:p>
            <a:pPr fontAlgn="auto">
              <a:spcBef>
                <a:spcPts val="0"/>
              </a:spcBef>
              <a:spcAft>
                <a:spcPts val="0"/>
              </a:spcAft>
            </a:pPr>
            <a:endParaRPr lang="zh-CN" altLang="en-US" b="1" dirty="0">
              <a:solidFill>
                <a:prstClr val="white"/>
              </a:solidFill>
            </a:endParaRPr>
          </a:p>
        </p:txBody>
      </p:sp>
      <p:sp>
        <p:nvSpPr>
          <p:cNvPr id="10" name="梯形 9"/>
          <p:cNvSpPr/>
          <p:nvPr/>
        </p:nvSpPr>
        <p:spPr>
          <a:xfrm rot="5400000">
            <a:off x="6002760" y="2710442"/>
            <a:ext cx="3240360" cy="1872208"/>
          </a:xfrm>
          <a:prstGeom prst="trapezoid">
            <a:avLst/>
          </a:prstGeom>
          <a:solidFill>
            <a:srgbClr val="0066FF"/>
          </a:solidFill>
        </p:spPr>
        <p:style>
          <a:lnRef idx="3">
            <a:schemeClr val="lt1"/>
          </a:lnRef>
          <a:fillRef idx="1">
            <a:schemeClr val="accent1"/>
          </a:fillRef>
          <a:effectRef idx="1">
            <a:schemeClr val="accent1"/>
          </a:effectRef>
          <a:fontRef idx="minor">
            <a:schemeClr val="lt1"/>
          </a:fontRef>
        </p:style>
        <p:txBody>
          <a:bodyPr vert="vert270" rtlCol="0" anchor="ctr">
            <a:scene3d>
              <a:camera prst="orthographicFront">
                <a:rot lat="0" lon="0" rev="5400000"/>
              </a:camera>
              <a:lightRig rig="threePt" dir="t"/>
            </a:scene3d>
            <a:flatTx/>
          </a:bodyPr>
          <a:lstStyle/>
          <a:p>
            <a:pPr marL="252000" indent="-457200" fontAlgn="auto">
              <a:lnSpc>
                <a:spcPct val="150000"/>
              </a:lnSpc>
              <a:spcBef>
                <a:spcPts val="600"/>
              </a:spcBef>
              <a:spcAft>
                <a:spcPts val="600"/>
              </a:spcAft>
            </a:pPr>
            <a:r>
              <a:rPr lang="zh-CN" altLang="en-US" b="1" dirty="0" smtClean="0">
                <a:solidFill>
                  <a:srgbClr val="FFC000"/>
                </a:solidFill>
              </a:rPr>
              <a:t>实践环节</a:t>
            </a:r>
            <a:endParaRPr lang="en-US" altLang="zh-CN" b="1" dirty="0" smtClean="0">
              <a:solidFill>
                <a:srgbClr val="FFC000"/>
              </a:solidFill>
            </a:endParaRPr>
          </a:p>
          <a:p>
            <a:pPr marL="252000" indent="-457200" fontAlgn="auto">
              <a:lnSpc>
                <a:spcPct val="150000"/>
              </a:lnSpc>
              <a:spcBef>
                <a:spcPts val="600"/>
              </a:spcBef>
              <a:spcAft>
                <a:spcPts val="600"/>
              </a:spcAft>
            </a:pPr>
            <a:r>
              <a:rPr lang="zh-CN" altLang="en-US" b="1" dirty="0" smtClean="0">
                <a:solidFill>
                  <a:prstClr val="white"/>
                </a:solidFill>
              </a:rPr>
              <a:t>翻转模式</a:t>
            </a:r>
            <a:endParaRPr lang="en-US" altLang="zh-CN" b="1" dirty="0" smtClean="0">
              <a:solidFill>
                <a:prstClr val="white"/>
              </a:solidFill>
            </a:endParaRPr>
          </a:p>
          <a:p>
            <a:pPr marL="252000" indent="-457200" fontAlgn="auto">
              <a:lnSpc>
                <a:spcPct val="150000"/>
              </a:lnSpc>
              <a:spcBef>
                <a:spcPts val="600"/>
              </a:spcBef>
              <a:spcAft>
                <a:spcPts val="600"/>
              </a:spcAft>
            </a:pPr>
            <a:r>
              <a:rPr lang="zh-CN" altLang="en-US" b="1" dirty="0" smtClean="0">
                <a:solidFill>
                  <a:prstClr val="white"/>
                </a:solidFill>
              </a:rPr>
              <a:t>落实理实</a:t>
            </a:r>
            <a:endParaRPr lang="en-US" altLang="zh-CN" b="1" dirty="0" smtClean="0">
              <a:solidFill>
                <a:prstClr val="white"/>
              </a:solidFill>
            </a:endParaRPr>
          </a:p>
          <a:p>
            <a:pPr marL="252000" indent="-457200" fontAlgn="auto">
              <a:lnSpc>
                <a:spcPct val="150000"/>
              </a:lnSpc>
              <a:spcBef>
                <a:spcPts val="600"/>
              </a:spcBef>
              <a:spcAft>
                <a:spcPts val="600"/>
              </a:spcAft>
            </a:pPr>
            <a:r>
              <a:rPr lang="zh-CN" altLang="en-US" b="1" dirty="0">
                <a:solidFill>
                  <a:prstClr val="white"/>
                </a:solidFill>
              </a:rPr>
              <a:t>一体化</a:t>
            </a:r>
          </a:p>
        </p:txBody>
      </p:sp>
      <p:cxnSp>
        <p:nvCxnSpPr>
          <p:cNvPr id="13" name="直接连接符 12"/>
          <p:cNvCxnSpPr/>
          <p:nvPr/>
        </p:nvCxnSpPr>
        <p:spPr>
          <a:xfrm>
            <a:off x="2019877" y="4653136"/>
            <a:ext cx="427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47964" y="4725144"/>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300192" y="4869160"/>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标题 1"/>
          <p:cNvSpPr txBox="1">
            <a:spLocks/>
          </p:cNvSpPr>
          <p:nvPr/>
        </p:nvSpPr>
        <p:spPr bwMode="auto">
          <a:xfrm>
            <a:off x="617756" y="304800"/>
            <a:ext cx="7219958" cy="10062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r>
              <a:rPr lang="zh-CN" altLang="en-US" b="1" dirty="0" smtClean="0">
                <a:solidFill>
                  <a:srgbClr val="0000FF"/>
                </a:solidFill>
                <a:latin typeface="黑体" panose="02010609060101010101" pitchFamily="49" charset="-122"/>
                <a:ea typeface="黑体" panose="02010609060101010101" pitchFamily="49" charset="-122"/>
              </a:rPr>
              <a:t>一、新课堂设计开发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教学规划</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2"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1</a:t>
            </a:r>
            <a:r>
              <a:rPr lang="en-US" altLang="zh-CN" dirty="0" smtClean="0"/>
              <a:t>4</a:t>
            </a:r>
            <a:r>
              <a:rPr lang="zh-CN" altLang="en-US" dirty="0" smtClean="0"/>
              <a:t>页</a:t>
            </a:r>
            <a:endParaRPr lang="zh-CN" altLang="en-US" dirty="0"/>
          </a:p>
        </p:txBody>
      </p:sp>
    </p:spTree>
    <p:extLst>
      <p:ext uri="{BB962C8B-B14F-4D97-AF65-F5344CB8AC3E}">
        <p14:creationId xmlns:p14="http://schemas.microsoft.com/office/powerpoint/2010/main" val="393683321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7457256" cy="989386"/>
          </a:xfrm>
        </p:spPr>
        <p:txBody>
          <a:bodyPr>
            <a:normAutofit/>
          </a:bodyPr>
          <a:lstStyle/>
          <a:p>
            <a:pPr algn="l" eaLnBrk="0" fontAlgn="base" hangingPunct="0">
              <a:spcAft>
                <a:spcPct val="0"/>
              </a:spcAft>
            </a:pPr>
            <a:r>
              <a:rPr lang="zh-CN" altLang="en-US" sz="3200" b="1" dirty="0">
                <a:solidFill>
                  <a:srgbClr val="0000FF"/>
                </a:solidFill>
                <a:latin typeface="黑体" panose="02010609060101010101" pitchFamily="49" charset="-122"/>
                <a:ea typeface="黑体" panose="02010609060101010101" pitchFamily="49" charset="-122"/>
              </a:rPr>
              <a:t>一</a:t>
            </a:r>
            <a:r>
              <a:rPr lang="zh-CN" altLang="en-US" sz="3200" b="1" dirty="0" smtClean="0">
                <a:solidFill>
                  <a:srgbClr val="0000FF"/>
                </a:solidFill>
                <a:latin typeface="黑体" panose="02010609060101010101" pitchFamily="49" charset="-122"/>
                <a:ea typeface="黑体" panose="02010609060101010101" pitchFamily="49" charset="-122"/>
              </a:rPr>
              <a:t>、新课堂设计开发</a:t>
            </a:r>
            <a:r>
              <a:rPr lang="en-US" altLang="zh-CN" sz="3200" b="1" dirty="0" smtClean="0">
                <a:solidFill>
                  <a:srgbClr val="0000FF"/>
                </a:solidFill>
                <a:latin typeface="黑体" panose="02010609060101010101" pitchFamily="49" charset="-122"/>
                <a:ea typeface="黑体" panose="02010609060101010101" pitchFamily="49" charset="-122"/>
              </a:rPr>
              <a:t>——</a:t>
            </a:r>
            <a:r>
              <a:rPr lang="zh-CN" altLang="en-US" sz="3200" b="1" dirty="0" smtClean="0">
                <a:solidFill>
                  <a:srgbClr val="0000FF"/>
                </a:solidFill>
                <a:latin typeface="黑体" panose="02010609060101010101" pitchFamily="49" charset="-122"/>
                <a:ea typeface="黑体" panose="02010609060101010101" pitchFamily="49" charset="-122"/>
              </a:rPr>
              <a:t>教学</a:t>
            </a:r>
            <a:r>
              <a:rPr lang="zh-CN" altLang="en-US" sz="3200" b="1" dirty="0">
                <a:solidFill>
                  <a:srgbClr val="0000FF"/>
                </a:solidFill>
                <a:latin typeface="黑体" panose="02010609060101010101" pitchFamily="49" charset="-122"/>
                <a:ea typeface="黑体" panose="02010609060101010101" pitchFamily="49" charset="-122"/>
              </a:rPr>
              <a:t>规划</a:t>
            </a:r>
          </a:p>
        </p:txBody>
      </p:sp>
      <p:pic>
        <p:nvPicPr>
          <p:cNvPr id="31" name="内容占位符 3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212" y="1823119"/>
            <a:ext cx="8158067" cy="4281339"/>
          </a:xfrm>
        </p:spPr>
      </p:pic>
      <p:sp>
        <p:nvSpPr>
          <p:cNvPr id="4" name="矩形 3"/>
          <p:cNvSpPr/>
          <p:nvPr/>
        </p:nvSpPr>
        <p:spPr>
          <a:xfrm>
            <a:off x="421196" y="1264024"/>
            <a:ext cx="6436804" cy="508792"/>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dirty="0" smtClean="0">
                <a:solidFill>
                  <a:prstClr val="white"/>
                </a:solidFill>
                <a:latin typeface="黑体" pitchFamily="49" charset="-122"/>
                <a:ea typeface="黑体" pitchFamily="49" charset="-122"/>
              </a:rPr>
              <a:t>翻转课堂</a:t>
            </a:r>
            <a:r>
              <a:rPr lang="en-US" altLang="zh-CN" dirty="0" smtClean="0">
                <a:solidFill>
                  <a:prstClr val="white"/>
                </a:solidFill>
                <a:latin typeface="黑体" pitchFamily="49" charset="-122"/>
                <a:ea typeface="黑体" pitchFamily="49" charset="-122"/>
              </a:rPr>
              <a:t>-----</a:t>
            </a:r>
            <a:r>
              <a:rPr lang="zh-CN" altLang="en-US" dirty="0" smtClean="0">
                <a:solidFill>
                  <a:prstClr val="white"/>
                </a:solidFill>
                <a:latin typeface="黑体" pitchFamily="49" charset="-122"/>
                <a:ea typeface="黑体" pitchFamily="49" charset="-122"/>
              </a:rPr>
              <a:t>针对性、循序渐进</a:t>
            </a:r>
            <a:endParaRPr lang="zh-CN" altLang="en-US" dirty="0">
              <a:solidFill>
                <a:prstClr val="white"/>
              </a:solidFill>
              <a:latin typeface="黑体" pitchFamily="49" charset="-122"/>
              <a:ea typeface="黑体" pitchFamily="49" charset="-122"/>
            </a:endParaRPr>
          </a:p>
        </p:txBody>
      </p:sp>
      <p:sp>
        <p:nvSpPr>
          <p:cNvPr id="9" name="内容占位符 2"/>
          <p:cNvSpPr txBox="1">
            <a:spLocks/>
          </p:cNvSpPr>
          <p:nvPr/>
        </p:nvSpPr>
        <p:spPr>
          <a:xfrm>
            <a:off x="421196"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zh-CN" altLang="en-US" dirty="0">
              <a:solidFill>
                <a:prstClr val="black"/>
              </a:solidFill>
            </a:endParaRPr>
          </a:p>
        </p:txBody>
      </p:sp>
      <p:sp>
        <p:nvSpPr>
          <p:cNvPr id="11" name="内容占位符 2"/>
          <p:cNvSpPr txBox="1">
            <a:spLocks/>
          </p:cNvSpPr>
          <p:nvPr/>
        </p:nvSpPr>
        <p:spPr>
          <a:xfrm>
            <a:off x="457200" y="31123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zh-CN" altLang="en-US" dirty="0">
              <a:solidFill>
                <a:prstClr val="black"/>
              </a:solidFill>
            </a:endParaRPr>
          </a:p>
        </p:txBody>
      </p:sp>
      <p:sp>
        <p:nvSpPr>
          <p:cNvPr id="5" name="燕尾形 4"/>
          <p:cNvSpPr/>
          <p:nvPr/>
        </p:nvSpPr>
        <p:spPr>
          <a:xfrm rot="5400000">
            <a:off x="-67247" y="5259935"/>
            <a:ext cx="1501628" cy="432046"/>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后期</a:t>
            </a:r>
            <a:endParaRPr lang="zh-CN" altLang="en-US" b="1" dirty="0">
              <a:solidFill>
                <a:prstClr val="white"/>
              </a:solidFill>
              <a:latin typeface="Adobe 黑体 Std R" pitchFamily="34" charset="-122"/>
              <a:ea typeface="Adobe 黑体 Std R" pitchFamily="34" charset="-122"/>
            </a:endParaRPr>
          </a:p>
        </p:txBody>
      </p:sp>
      <p:sp>
        <p:nvSpPr>
          <p:cNvPr id="10" name="燕尾形 9"/>
          <p:cNvSpPr/>
          <p:nvPr/>
        </p:nvSpPr>
        <p:spPr>
          <a:xfrm rot="5400000">
            <a:off x="-13363" y="2491322"/>
            <a:ext cx="1383515" cy="442390"/>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初期</a:t>
            </a:r>
            <a:endParaRPr lang="zh-CN" altLang="en-US" b="1" dirty="0">
              <a:solidFill>
                <a:prstClr val="white"/>
              </a:solidFill>
              <a:latin typeface="Adobe 黑体 Std R" pitchFamily="34" charset="-122"/>
              <a:ea typeface="Adobe 黑体 Std R" pitchFamily="34" charset="-122"/>
            </a:endParaRPr>
          </a:p>
        </p:txBody>
      </p:sp>
      <p:sp>
        <p:nvSpPr>
          <p:cNvPr id="12" name="燕尾形 11"/>
          <p:cNvSpPr/>
          <p:nvPr/>
        </p:nvSpPr>
        <p:spPr>
          <a:xfrm rot="5400000">
            <a:off x="-48877" y="3888777"/>
            <a:ext cx="1464889" cy="432047"/>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dirty="0" smtClean="0">
                <a:solidFill>
                  <a:prstClr val="white"/>
                </a:solidFill>
                <a:latin typeface="Adobe 黑体 Std R" pitchFamily="34" charset="-122"/>
                <a:ea typeface="Adobe 黑体 Std R" pitchFamily="34" charset="-122"/>
              </a:rPr>
              <a:t>中期</a:t>
            </a:r>
            <a:endParaRPr lang="zh-CN" altLang="en-US" dirty="0">
              <a:solidFill>
                <a:prstClr val="white"/>
              </a:solidFill>
              <a:latin typeface="Adobe 黑体 Std R" pitchFamily="34" charset="-122"/>
              <a:ea typeface="Adobe 黑体 Std R" pitchFamily="34" charset="-122"/>
            </a:endParaRPr>
          </a:p>
        </p:txBody>
      </p:sp>
      <p:sp>
        <p:nvSpPr>
          <p:cNvPr id="13" name="燕尾形 12"/>
          <p:cNvSpPr/>
          <p:nvPr/>
        </p:nvSpPr>
        <p:spPr>
          <a:xfrm rot="5400000">
            <a:off x="2229230" y="2491322"/>
            <a:ext cx="1383515" cy="442390"/>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初期</a:t>
            </a:r>
            <a:endParaRPr lang="zh-CN" altLang="en-US" b="1" dirty="0">
              <a:solidFill>
                <a:prstClr val="white"/>
              </a:solidFill>
              <a:latin typeface="Adobe 黑体 Std R" pitchFamily="34" charset="-122"/>
              <a:ea typeface="Adobe 黑体 Std R" pitchFamily="34" charset="-122"/>
            </a:endParaRPr>
          </a:p>
        </p:txBody>
      </p:sp>
      <p:sp>
        <p:nvSpPr>
          <p:cNvPr id="14" name="燕尾形 13"/>
          <p:cNvSpPr/>
          <p:nvPr/>
        </p:nvSpPr>
        <p:spPr>
          <a:xfrm rot="5400000">
            <a:off x="4965534" y="2459403"/>
            <a:ext cx="1383515" cy="442390"/>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初期</a:t>
            </a:r>
            <a:endParaRPr lang="zh-CN" altLang="en-US" b="1" dirty="0">
              <a:solidFill>
                <a:prstClr val="white"/>
              </a:solidFill>
              <a:latin typeface="Adobe 黑体 Std R" pitchFamily="34" charset="-122"/>
              <a:ea typeface="Adobe 黑体 Std R" pitchFamily="34" charset="-122"/>
            </a:endParaRPr>
          </a:p>
        </p:txBody>
      </p:sp>
      <p:sp>
        <p:nvSpPr>
          <p:cNvPr id="16" name="燕尾形 15"/>
          <p:cNvSpPr/>
          <p:nvPr/>
        </p:nvSpPr>
        <p:spPr>
          <a:xfrm rot="5400000">
            <a:off x="2183371" y="3920692"/>
            <a:ext cx="1464889" cy="432047"/>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dirty="0" smtClean="0">
                <a:solidFill>
                  <a:prstClr val="white"/>
                </a:solidFill>
                <a:latin typeface="Adobe 黑体 Std R" pitchFamily="34" charset="-122"/>
                <a:ea typeface="Adobe 黑体 Std R" pitchFamily="34" charset="-122"/>
              </a:rPr>
              <a:t>中期</a:t>
            </a:r>
            <a:endParaRPr lang="zh-CN" altLang="en-US" dirty="0">
              <a:solidFill>
                <a:prstClr val="white"/>
              </a:solidFill>
              <a:latin typeface="Adobe 黑体 Std R" pitchFamily="34" charset="-122"/>
              <a:ea typeface="Adobe 黑体 Std R" pitchFamily="34" charset="-122"/>
            </a:endParaRPr>
          </a:p>
        </p:txBody>
      </p:sp>
      <p:sp>
        <p:nvSpPr>
          <p:cNvPr id="19" name="燕尾形 18"/>
          <p:cNvSpPr/>
          <p:nvPr/>
        </p:nvSpPr>
        <p:spPr>
          <a:xfrm rot="5400000">
            <a:off x="4991684" y="3920692"/>
            <a:ext cx="1464889" cy="432047"/>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dirty="0" smtClean="0">
                <a:solidFill>
                  <a:prstClr val="white"/>
                </a:solidFill>
                <a:latin typeface="Adobe 黑体 Std R" pitchFamily="34" charset="-122"/>
                <a:ea typeface="Adobe 黑体 Std R" pitchFamily="34" charset="-122"/>
              </a:rPr>
              <a:t>中期</a:t>
            </a:r>
            <a:endParaRPr lang="zh-CN" altLang="en-US" dirty="0">
              <a:solidFill>
                <a:prstClr val="white"/>
              </a:solidFill>
              <a:latin typeface="Adobe 黑体 Std R" pitchFamily="34" charset="-122"/>
              <a:ea typeface="Adobe 黑体 Std R" pitchFamily="34" charset="-122"/>
            </a:endParaRPr>
          </a:p>
        </p:txBody>
      </p:sp>
      <p:sp>
        <p:nvSpPr>
          <p:cNvPr id="20" name="燕尾形 19"/>
          <p:cNvSpPr/>
          <p:nvPr/>
        </p:nvSpPr>
        <p:spPr>
          <a:xfrm rot="5400000">
            <a:off x="2165003" y="5331943"/>
            <a:ext cx="1501628" cy="432046"/>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后期</a:t>
            </a:r>
            <a:endParaRPr lang="zh-CN" altLang="en-US" b="1" dirty="0">
              <a:solidFill>
                <a:prstClr val="white"/>
              </a:solidFill>
              <a:latin typeface="Adobe 黑体 Std R" pitchFamily="34" charset="-122"/>
              <a:ea typeface="Adobe 黑体 Std R" pitchFamily="34" charset="-122"/>
            </a:endParaRPr>
          </a:p>
        </p:txBody>
      </p:sp>
      <p:sp>
        <p:nvSpPr>
          <p:cNvPr id="21" name="燕尾形 20"/>
          <p:cNvSpPr/>
          <p:nvPr/>
        </p:nvSpPr>
        <p:spPr>
          <a:xfrm rot="5400000">
            <a:off x="4973313" y="5342483"/>
            <a:ext cx="1501628" cy="432046"/>
          </a:xfrm>
          <a:prstGeom prst="chevron">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zh-CN" altLang="en-US" b="1" dirty="0" smtClean="0">
                <a:solidFill>
                  <a:prstClr val="white"/>
                </a:solidFill>
                <a:latin typeface="Adobe 黑体 Std R" pitchFamily="34" charset="-122"/>
                <a:ea typeface="Adobe 黑体 Std R" pitchFamily="34" charset="-122"/>
              </a:rPr>
              <a:t>后期</a:t>
            </a:r>
            <a:endParaRPr lang="zh-CN" altLang="en-US" b="1" dirty="0">
              <a:solidFill>
                <a:prstClr val="white"/>
              </a:solidFill>
              <a:latin typeface="Adobe 黑体 Std R" pitchFamily="34" charset="-122"/>
              <a:ea typeface="Adobe 黑体 Std R" pitchFamily="34" charset="-122"/>
            </a:endParaRPr>
          </a:p>
        </p:txBody>
      </p:sp>
      <p:sp>
        <p:nvSpPr>
          <p:cNvPr id="6" name="矩形 5"/>
          <p:cNvSpPr/>
          <p:nvPr/>
        </p:nvSpPr>
        <p:spPr>
          <a:xfrm>
            <a:off x="1013355" y="3573016"/>
            <a:ext cx="1451448" cy="979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各方面能力得到提升</a:t>
            </a:r>
            <a:endParaRPr lang="zh-CN" altLang="en-US" sz="1600" b="1" dirty="0">
              <a:solidFill>
                <a:prstClr val="black"/>
              </a:solidFill>
            </a:endParaRPr>
          </a:p>
        </p:txBody>
      </p:sp>
      <p:sp>
        <p:nvSpPr>
          <p:cNvPr id="22" name="矩形 21"/>
          <p:cNvSpPr/>
          <p:nvPr/>
        </p:nvSpPr>
        <p:spPr>
          <a:xfrm>
            <a:off x="1060801" y="2007722"/>
            <a:ext cx="1451448" cy="979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prstClr val="black"/>
                </a:solidFill>
              </a:rPr>
              <a:t>预习、学习能力、语言表达能力等均较弱</a:t>
            </a:r>
            <a:endParaRPr lang="zh-CN" altLang="en-US" b="1" dirty="0">
              <a:solidFill>
                <a:prstClr val="black"/>
              </a:solidFill>
            </a:endParaRPr>
          </a:p>
        </p:txBody>
      </p:sp>
      <p:sp>
        <p:nvSpPr>
          <p:cNvPr id="23" name="矩形 22"/>
          <p:cNvSpPr/>
          <p:nvPr/>
        </p:nvSpPr>
        <p:spPr>
          <a:xfrm>
            <a:off x="1108247" y="5068750"/>
            <a:ext cx="1356556" cy="880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各方面能力进一步提升</a:t>
            </a:r>
            <a:endParaRPr lang="zh-CN" altLang="en-US" sz="1600" b="1" dirty="0">
              <a:solidFill>
                <a:prstClr val="black"/>
              </a:solidFill>
            </a:endParaRPr>
          </a:p>
        </p:txBody>
      </p:sp>
      <p:sp>
        <p:nvSpPr>
          <p:cNvPr id="24" name="矩形 23"/>
          <p:cNvSpPr/>
          <p:nvPr/>
        </p:nvSpPr>
        <p:spPr>
          <a:xfrm>
            <a:off x="3275856" y="2020758"/>
            <a:ext cx="2016224" cy="1192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重点培养知识点挖掘能力</a:t>
            </a:r>
            <a:endParaRPr lang="en-US" altLang="zh-CN" sz="1600" b="1" dirty="0" smtClean="0">
              <a:solidFill>
                <a:prstClr val="black"/>
              </a:solidFill>
            </a:endParaRPr>
          </a:p>
          <a:p>
            <a:pPr fontAlgn="auto">
              <a:spcBef>
                <a:spcPts val="0"/>
              </a:spcBef>
              <a:spcAft>
                <a:spcPts val="0"/>
              </a:spcAft>
            </a:pPr>
            <a:r>
              <a:rPr lang="zh-CN" altLang="en-US" sz="1600" b="1" dirty="0" smtClean="0">
                <a:solidFill>
                  <a:prstClr val="black"/>
                </a:solidFill>
              </a:rPr>
              <a:t>培养归纳总结能力、知识运用能力</a:t>
            </a:r>
            <a:endParaRPr lang="zh-CN" altLang="en-US" sz="1600" b="1" dirty="0">
              <a:solidFill>
                <a:prstClr val="black"/>
              </a:solidFill>
            </a:endParaRPr>
          </a:p>
        </p:txBody>
      </p:sp>
      <p:sp>
        <p:nvSpPr>
          <p:cNvPr id="25" name="矩形 24"/>
          <p:cNvSpPr/>
          <p:nvPr/>
        </p:nvSpPr>
        <p:spPr>
          <a:xfrm>
            <a:off x="3131840" y="3573016"/>
            <a:ext cx="2293913" cy="979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重点培养归纳总结能力</a:t>
            </a:r>
            <a:endParaRPr lang="en-US" altLang="zh-CN" sz="1600" b="1" dirty="0" smtClean="0">
              <a:solidFill>
                <a:prstClr val="black"/>
              </a:solidFill>
            </a:endParaRPr>
          </a:p>
          <a:p>
            <a:pPr fontAlgn="auto">
              <a:spcBef>
                <a:spcPts val="0"/>
              </a:spcBef>
              <a:spcAft>
                <a:spcPts val="0"/>
              </a:spcAft>
            </a:pPr>
            <a:r>
              <a:rPr lang="zh-CN" altLang="en-US" sz="1600" b="1" dirty="0" smtClean="0">
                <a:solidFill>
                  <a:prstClr val="black"/>
                </a:solidFill>
              </a:rPr>
              <a:t>初步培养从业基础技能、从业知识运用能力</a:t>
            </a:r>
            <a:endParaRPr lang="zh-CN" altLang="en-US" sz="1600" b="1" dirty="0">
              <a:solidFill>
                <a:prstClr val="black"/>
              </a:solidFill>
            </a:endParaRPr>
          </a:p>
        </p:txBody>
      </p:sp>
      <p:sp>
        <p:nvSpPr>
          <p:cNvPr id="26" name="矩形 25"/>
          <p:cNvSpPr/>
          <p:nvPr/>
        </p:nvSpPr>
        <p:spPr>
          <a:xfrm>
            <a:off x="3142183" y="5068750"/>
            <a:ext cx="2283569" cy="749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重点培养职业技能。岗位胜任、职业综合能力等</a:t>
            </a:r>
            <a:endParaRPr lang="zh-CN" altLang="en-US" sz="1600" b="1" dirty="0">
              <a:solidFill>
                <a:prstClr val="black"/>
              </a:solidFill>
            </a:endParaRPr>
          </a:p>
        </p:txBody>
      </p:sp>
      <p:sp>
        <p:nvSpPr>
          <p:cNvPr id="27" name="矩形 26"/>
          <p:cNvSpPr/>
          <p:nvPr/>
        </p:nvSpPr>
        <p:spPr>
          <a:xfrm>
            <a:off x="6012160" y="2020758"/>
            <a:ext cx="2376264" cy="1192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引导学生对出知识点进一步理解、帮助学生归纳总结、运用、教学进度慢</a:t>
            </a:r>
            <a:endParaRPr lang="zh-CN" altLang="en-US" sz="1600" b="1" dirty="0">
              <a:solidFill>
                <a:prstClr val="black"/>
              </a:solidFill>
            </a:endParaRPr>
          </a:p>
        </p:txBody>
      </p:sp>
      <p:sp>
        <p:nvSpPr>
          <p:cNvPr id="28" name="矩形 27"/>
          <p:cNvSpPr/>
          <p:nvPr/>
        </p:nvSpPr>
        <p:spPr>
          <a:xfrm>
            <a:off x="6000659" y="3666727"/>
            <a:ext cx="2387765" cy="79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b="1" dirty="0" smtClean="0">
                <a:solidFill>
                  <a:prstClr val="black"/>
                </a:solidFill>
              </a:rPr>
              <a:t>加强归纳总结、运用能力训练，教学进度加快</a:t>
            </a:r>
            <a:endParaRPr lang="zh-CN" altLang="en-US" b="1" dirty="0">
              <a:solidFill>
                <a:prstClr val="black"/>
              </a:solidFill>
            </a:endParaRPr>
          </a:p>
        </p:txBody>
      </p:sp>
      <p:sp>
        <p:nvSpPr>
          <p:cNvPr id="29" name="矩形 28"/>
          <p:cNvSpPr/>
          <p:nvPr/>
        </p:nvSpPr>
        <p:spPr>
          <a:xfrm>
            <a:off x="6012160" y="5013176"/>
            <a:ext cx="2387765" cy="79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zh-CN" altLang="en-US" sz="1600" b="1" dirty="0" smtClean="0">
                <a:solidFill>
                  <a:prstClr val="black"/>
                </a:solidFill>
              </a:rPr>
              <a:t>结合金融业岗位实操案例，加强知识综合运用训练、并进行归纳总结</a:t>
            </a:r>
            <a:endParaRPr lang="zh-CN" altLang="en-US" sz="1600" b="1" dirty="0">
              <a:solidFill>
                <a:prstClr val="black"/>
              </a:solidFill>
            </a:endParaRPr>
          </a:p>
        </p:txBody>
      </p:sp>
    </p:spTree>
    <p:extLst>
      <p:ext uri="{BB962C8B-B14F-4D97-AF65-F5344CB8AC3E}">
        <p14:creationId xmlns:p14="http://schemas.microsoft.com/office/powerpoint/2010/main" val="372131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1508"/>
          <p:cNvSpPr>
            <a:spLocks noChangeArrowheads="1"/>
          </p:cNvSpPr>
          <p:nvPr/>
        </p:nvSpPr>
        <p:spPr bwMode="auto">
          <a:xfrm>
            <a:off x="1476375" y="98107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itchFamily="34" charset="0"/>
              <a:buNone/>
            </a:pPr>
            <a:r>
              <a:rPr lang="zh-CN" altLang="en-US" sz="2800" b="1">
                <a:ea typeface="华文行楷" pitchFamily="2" charset="-122"/>
                <a:sym typeface="Arial" pitchFamily="34" charset="0"/>
              </a:rPr>
              <a:t>教学目标</a:t>
            </a:r>
          </a:p>
        </p:txBody>
      </p:sp>
      <p:pic>
        <p:nvPicPr>
          <p:cNvPr id="6147" name="图片 48136" descr="MC9004421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13250"/>
            <a:ext cx="3200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矩形 21510"/>
          <p:cNvSpPr>
            <a:spLocks noChangeArrowheads="1"/>
          </p:cNvSpPr>
          <p:nvPr/>
        </p:nvSpPr>
        <p:spPr bwMode="auto">
          <a:xfrm>
            <a:off x="986972" y="909638"/>
            <a:ext cx="8014154"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130000"/>
              </a:lnSpc>
              <a:buFont typeface="Arial" pitchFamily="34" charset="0"/>
              <a:buNone/>
            </a:pPr>
            <a:r>
              <a:rPr lang="en-US" altLang="zh-CN" sz="2600" dirty="0">
                <a:latin typeface="宋体" pitchFamily="2" charset="-122"/>
                <a:ea typeface="宋体" pitchFamily="2" charset="-122"/>
              </a:rPr>
              <a:t>    </a:t>
            </a:r>
          </a:p>
          <a:p>
            <a:pPr eaLnBrk="1" hangingPunct="1">
              <a:lnSpc>
                <a:spcPct val="130000"/>
              </a:lnSpc>
              <a:buFont typeface="Arial" pitchFamily="34" charset="0"/>
              <a:buNone/>
            </a:pPr>
            <a:r>
              <a:rPr lang="en-US" altLang="zh-CN" sz="2600" dirty="0">
                <a:solidFill>
                  <a:srgbClr val="FF0000"/>
                </a:solidFill>
                <a:latin typeface="宋体" pitchFamily="2" charset="-122"/>
                <a:ea typeface="宋体" pitchFamily="2" charset="-122"/>
              </a:rPr>
              <a:t>    </a:t>
            </a:r>
            <a:r>
              <a:rPr lang="en-US" altLang="zh-CN" sz="2400" dirty="0">
                <a:latin typeface="宋体" pitchFamily="2" charset="-122"/>
                <a:ea typeface="宋体" pitchFamily="2" charset="-122"/>
              </a:rPr>
              <a:t>1.</a:t>
            </a:r>
            <a:r>
              <a:rPr lang="zh-CN" altLang="en-US" sz="2400" b="1" dirty="0">
                <a:latin typeface="宋体" pitchFamily="2" charset="-122"/>
                <a:ea typeface="宋体" pitchFamily="2" charset="-122"/>
              </a:rPr>
              <a:t>知识能力目标</a:t>
            </a:r>
            <a:r>
              <a:rPr lang="zh-CN" altLang="en-US" sz="2400" dirty="0">
                <a:latin typeface="宋体" pitchFamily="2" charset="-122"/>
                <a:ea typeface="宋体" pitchFamily="2" charset="-122"/>
              </a:rPr>
              <a:t>。以金融类岗位职业基本素质为导向 </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要求学生掌握金融基础知识 ，重点培养学生应用能力、分析能力和应变能力；</a:t>
            </a:r>
          </a:p>
          <a:p>
            <a:pPr eaLnBrk="1" hangingPunct="1">
              <a:lnSpc>
                <a:spcPct val="130000"/>
              </a:lnSpc>
              <a:buFont typeface="Arial" pitchFamily="34" charset="0"/>
              <a:buNone/>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2.</a:t>
            </a:r>
            <a:r>
              <a:rPr lang="zh-CN" altLang="en-US" sz="2400" b="1" dirty="0">
                <a:latin typeface="宋体" pitchFamily="2" charset="-122"/>
                <a:ea typeface="宋体" pitchFamily="2" charset="-122"/>
              </a:rPr>
              <a:t>方法能力目标</a:t>
            </a:r>
            <a:r>
              <a:rPr lang="zh-CN" altLang="en-US" sz="2400" dirty="0">
                <a:latin typeface="宋体" pitchFamily="2" charset="-122"/>
                <a:ea typeface="宋体" pitchFamily="2" charset="-122"/>
              </a:rPr>
              <a:t>。采用模块化知识点设计，运用案例、动画、影视</a:t>
            </a:r>
            <a:r>
              <a:rPr lang="zh-CN" altLang="en-US" sz="2400" dirty="0">
                <a:latin typeface="宋体" pitchFamily="2" charset="-122"/>
                <a:ea typeface="宋体" pitchFamily="2" charset="-122"/>
                <a:sym typeface="Arial" pitchFamily="34" charset="0"/>
              </a:rPr>
              <a:t>视</a:t>
            </a:r>
            <a:r>
              <a:rPr lang="zh-CN" altLang="en-US" sz="2400" dirty="0">
                <a:latin typeface="宋体" pitchFamily="2" charset="-122"/>
                <a:ea typeface="宋体" pitchFamily="2" charset="-122"/>
              </a:rPr>
              <a:t>频等引导线上线下交互式讨论 ，培养学生自主学习与合作学习的方式方法；</a:t>
            </a:r>
            <a:endParaRPr lang="en-US" altLang="zh-CN" sz="2400" dirty="0">
              <a:latin typeface="宋体" pitchFamily="2" charset="-122"/>
              <a:ea typeface="宋体" pitchFamily="2" charset="-122"/>
            </a:endParaRPr>
          </a:p>
          <a:p>
            <a:pPr eaLnBrk="1" hangingPunct="1">
              <a:lnSpc>
                <a:spcPct val="130000"/>
              </a:lnSpc>
              <a:buFont typeface="Arial" pitchFamily="34" charset="0"/>
              <a:buNone/>
            </a:pPr>
            <a:r>
              <a:rPr lang="en-US" altLang="zh-CN" sz="2400" dirty="0">
                <a:latin typeface="宋体" pitchFamily="2" charset="-122"/>
                <a:ea typeface="宋体" pitchFamily="2" charset="-122"/>
              </a:rPr>
              <a:t>    3.</a:t>
            </a:r>
            <a:r>
              <a:rPr lang="zh-CN" altLang="en-US" sz="2400" b="1" dirty="0">
                <a:latin typeface="宋体" pitchFamily="2" charset="-122"/>
                <a:ea typeface="宋体" pitchFamily="2" charset="-122"/>
              </a:rPr>
              <a:t>社会能力目标</a:t>
            </a:r>
            <a:r>
              <a:rPr lang="zh-CN" altLang="en-US" sz="2400" dirty="0">
                <a:latin typeface="宋体" pitchFamily="2" charset="-122"/>
                <a:ea typeface="宋体" pitchFamily="2" charset="-122"/>
              </a:rPr>
              <a:t>。实践信息化新课堂</a:t>
            </a:r>
            <a:r>
              <a:rPr lang="zh-CN" altLang="en-US" sz="2400" dirty="0">
                <a:latin typeface="宋体" pitchFamily="2" charset="-122"/>
                <a:ea typeface="宋体" pitchFamily="2" charset="-122"/>
                <a:sym typeface="Arial" pitchFamily="34" charset="0"/>
              </a:rPr>
              <a:t>的教学改革</a:t>
            </a:r>
            <a:r>
              <a:rPr lang="zh-CN" altLang="en-US" sz="2400" dirty="0">
                <a:latin typeface="宋体" pitchFamily="2" charset="-122"/>
                <a:ea typeface="宋体" pitchFamily="2" charset="-122"/>
              </a:rPr>
              <a:t>模式，锻炼学生职业素养能力、团体协作能力、沟通能力。</a:t>
            </a:r>
          </a:p>
          <a:p>
            <a:pPr eaLnBrk="1" hangingPunct="1">
              <a:lnSpc>
                <a:spcPct val="130000"/>
              </a:lnSpc>
              <a:buFont typeface="Arial" pitchFamily="34" charset="0"/>
              <a:buNone/>
            </a:pPr>
            <a:endParaRPr lang="zh-CN" altLang="en-US" sz="2600" dirty="0">
              <a:solidFill>
                <a:srgbClr val="FF0000"/>
              </a:solidFill>
              <a:latin typeface="宋体" pitchFamily="2" charset="-122"/>
              <a:ea typeface="宋体" pitchFamily="2" charset="-122"/>
            </a:endParaRPr>
          </a:p>
        </p:txBody>
      </p:sp>
      <p:sp>
        <p:nvSpPr>
          <p:cNvPr id="10" name="矩形 40018"/>
          <p:cNvSpPr/>
          <p:nvPr/>
        </p:nvSpPr>
        <p:spPr>
          <a:xfrm>
            <a:off x="611560" y="292100"/>
            <a:ext cx="8208912" cy="683264"/>
          </a:xfrm>
          <a:prstGeom prst="rect">
            <a:avLst/>
          </a:prstGeom>
          <a:noFill/>
          <a:ln w="9525">
            <a:noFill/>
            <a:miter/>
          </a:ln>
        </p:spPr>
        <p:txBody>
          <a:bodyPr>
            <a:spAutoFit/>
          </a:bodyPr>
          <a:lstStyle/>
          <a:p>
            <a:pPr marL="0" lvl="5" algn="ctr" fontAlgn="base">
              <a:lnSpc>
                <a:spcPct val="120000"/>
              </a:lnSpc>
              <a:spcBef>
                <a:spcPct val="20000"/>
              </a:spcBef>
              <a:buClr>
                <a:srgbClr val="949B01"/>
              </a:buClr>
              <a:defRPr/>
            </a:pPr>
            <a:r>
              <a:rPr lang="zh-CN" altLang="en-US" sz="3200" b="1" dirty="0">
                <a:solidFill>
                  <a:srgbClr val="0000FF"/>
                </a:solidFill>
                <a:latin typeface="黑体" panose="02010609060101010101" pitchFamily="49" charset="-122"/>
                <a:ea typeface="黑体" panose="02010609060101010101" pitchFamily="49" charset="-122"/>
              </a:rPr>
              <a:t>一</a:t>
            </a:r>
            <a:r>
              <a:rPr lang="zh-CN" altLang="en-US" sz="3200" b="1" dirty="0" smtClean="0">
                <a:solidFill>
                  <a:srgbClr val="0000FF"/>
                </a:solidFill>
                <a:latin typeface="黑体" panose="02010609060101010101" pitchFamily="49" charset="-122"/>
                <a:ea typeface="黑体" panose="02010609060101010101" pitchFamily="49" charset="-122"/>
              </a:rPr>
              <a:t>、新课堂设计开发</a:t>
            </a:r>
            <a:r>
              <a:rPr lang="en-US" altLang="zh-CN" sz="3200" b="1" dirty="0" smtClean="0">
                <a:solidFill>
                  <a:srgbClr val="0000FF"/>
                </a:solidFill>
                <a:latin typeface="黑体" panose="02010609060101010101" pitchFamily="49" charset="-122"/>
                <a:ea typeface="黑体" panose="02010609060101010101" pitchFamily="49" charset="-122"/>
              </a:rPr>
              <a:t>——</a:t>
            </a:r>
            <a:r>
              <a:rPr lang="zh-CN" altLang="en-US" sz="3200" b="1" dirty="0" smtClean="0">
                <a:solidFill>
                  <a:srgbClr val="0000FF"/>
                </a:solidFill>
                <a:latin typeface="黑体" panose="02010609060101010101" pitchFamily="49" charset="-122"/>
                <a:ea typeface="黑体" panose="02010609060101010101" pitchFamily="49" charset="-122"/>
              </a:rPr>
              <a:t>教学目标</a:t>
            </a:r>
            <a:endParaRPr lang="en-US" altLang="zh-CN" sz="3200" b="1" noProof="1">
              <a:latin typeface="华文仿宋" pitchFamily="2" charset="-122"/>
              <a:ea typeface="华文仿宋" pitchFamily="2" charset="-122"/>
            </a:endParaRPr>
          </a:p>
        </p:txBody>
      </p:sp>
    </p:spTree>
    <p:extLst>
      <p:ext uri="{BB962C8B-B14F-4D97-AF65-F5344CB8AC3E}">
        <p14:creationId xmlns:p14="http://schemas.microsoft.com/office/powerpoint/2010/main" val="369461855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文本框 1"/>
          <p:cNvSpPr txBox="1">
            <a:spLocks noChangeArrowheads="1"/>
          </p:cNvSpPr>
          <p:nvPr/>
        </p:nvSpPr>
        <p:spPr bwMode="auto">
          <a:xfrm>
            <a:off x="250825" y="981075"/>
            <a:ext cx="27908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eaLnBrk="1" hangingPunct="1"/>
            <a:r>
              <a:rPr lang="zh-CN" altLang="en-US" sz="2800" b="1">
                <a:ea typeface="华文行楷" pitchFamily="2" charset="-122"/>
                <a:sym typeface="Arial" pitchFamily="34" charset="0"/>
              </a:rPr>
              <a:t>教学考核</a:t>
            </a:r>
          </a:p>
        </p:txBody>
      </p:sp>
      <p:pic>
        <p:nvPicPr>
          <p:cNvPr id="7171" name="图片 4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508500"/>
            <a:ext cx="35004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41989" name="内容占位符 2"/>
          <p:cNvSpPr/>
          <p:nvPr/>
        </p:nvSpPr>
        <p:spPr>
          <a:xfrm>
            <a:off x="1187450" y="1700213"/>
            <a:ext cx="6337300" cy="3457575"/>
          </a:xfrm>
          <a:prstGeom prst="rect">
            <a:avLst/>
          </a:prstGeom>
          <a:noFill/>
          <a:ln w="9525">
            <a:noFill/>
            <a:miter/>
          </a:ln>
        </p:spPr>
        <p:txBody>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spcBef>
                <a:spcPct val="20000"/>
              </a:spcBef>
              <a:buFont typeface="Arial" panose="020B0604020202020204" pitchFamily="34" charset="0"/>
              <a:buChar char="•"/>
              <a:defRPr/>
            </a:pPr>
            <a:r>
              <a:rPr lang="zh-CN" altLang="en-US" sz="3200" dirty="0" smtClean="0">
                <a:effectLst>
                  <a:outerShdw blurRad="38100" dist="38100" dir="2700000" algn="tl">
                    <a:srgbClr val="C0C0C0"/>
                  </a:outerShdw>
                </a:effectLst>
              </a:rPr>
              <a:t>平时成绩</a:t>
            </a:r>
            <a:r>
              <a:rPr lang="en-US" altLang="zh-CN" sz="3200" dirty="0" smtClean="0">
                <a:effectLst>
                  <a:outerShdw blurRad="38100" dist="38100" dir="2700000" algn="tl">
                    <a:srgbClr val="C0C0C0"/>
                  </a:outerShdw>
                </a:effectLst>
              </a:rPr>
              <a:t>30%       </a:t>
            </a:r>
            <a:r>
              <a:rPr lang="zh-CN" altLang="en-US" sz="3200" dirty="0" smtClean="0">
                <a:effectLst>
                  <a:outerShdw blurRad="38100" dist="38100" dir="2700000" algn="tl">
                    <a:srgbClr val="C0C0C0"/>
                  </a:outerShdw>
                </a:effectLst>
              </a:rPr>
              <a:t>能力考核</a:t>
            </a:r>
            <a:r>
              <a:rPr lang="en-US" altLang="zh-CN" sz="3200" dirty="0" smtClean="0">
                <a:effectLst>
                  <a:outerShdw blurRad="38100" dist="38100" dir="2700000" algn="tl">
                    <a:srgbClr val="C0C0C0"/>
                  </a:outerShdw>
                </a:effectLst>
              </a:rPr>
              <a:t>40%        </a:t>
            </a:r>
          </a:p>
          <a:p>
            <a:pPr eaLnBrk="1" hangingPunct="1">
              <a:spcBef>
                <a:spcPct val="20000"/>
              </a:spcBef>
              <a:buFont typeface="Arial" panose="020B0604020202020204" pitchFamily="34" charset="0"/>
              <a:buChar char="•"/>
              <a:defRPr/>
            </a:pPr>
            <a:r>
              <a:rPr lang="zh-CN" altLang="en-US" sz="3200" dirty="0" smtClean="0">
                <a:effectLst>
                  <a:outerShdw blurRad="38100" dist="38100" dir="2700000" algn="tl">
                    <a:srgbClr val="C0C0C0"/>
                  </a:outerShdw>
                </a:effectLst>
              </a:rPr>
              <a:t>平时成绩</a:t>
            </a:r>
            <a:endParaRPr lang="zh-CN" altLang="en-US" sz="3200" dirty="0" smtClean="0">
              <a:effectLst>
                <a:outerShdw blurRad="38100" dist="38100" dir="2700000" algn="tl">
                  <a:srgbClr val="C0C0C0"/>
                </a:outerShdw>
              </a:effectLst>
              <a:ea typeface="黑体" pitchFamily="49" charset="-122"/>
            </a:endParaRPr>
          </a:p>
          <a:p>
            <a:pPr eaLnBrk="1" hangingPunct="1">
              <a:spcBef>
                <a:spcPct val="20000"/>
              </a:spcBef>
              <a:buFont typeface="Arial" panose="020B0604020202020204" pitchFamily="34" charset="0"/>
              <a:buNone/>
              <a:defRPr/>
            </a:pPr>
            <a:r>
              <a:rPr lang="zh-CN" altLang="en-US" sz="3200" dirty="0" smtClean="0">
                <a:effectLst>
                  <a:outerShdw blurRad="38100" dist="38100" dir="2700000" algn="tl">
                    <a:srgbClr val="C0C0C0"/>
                  </a:outerShdw>
                </a:effectLst>
              </a:rPr>
              <a:t>    课堂答题情况    </a:t>
            </a:r>
            <a:r>
              <a:rPr lang="en-US" altLang="zh-CN" sz="3200" dirty="0" smtClean="0">
                <a:effectLst>
                  <a:outerShdw blurRad="38100" dist="38100" dir="2700000" algn="tl">
                    <a:srgbClr val="C0C0C0"/>
                  </a:outerShdw>
                </a:effectLst>
              </a:rPr>
              <a:t>15%</a:t>
            </a:r>
          </a:p>
          <a:p>
            <a:pPr eaLnBrk="1" hangingPunct="1">
              <a:spcBef>
                <a:spcPct val="20000"/>
              </a:spcBef>
              <a:buFont typeface="Arial" panose="020B0604020202020204" pitchFamily="34" charset="0"/>
              <a:buNone/>
              <a:defRPr/>
            </a:pPr>
            <a:r>
              <a:rPr lang="zh-CN" altLang="en-US" sz="3200" dirty="0" smtClean="0">
                <a:effectLst>
                  <a:outerShdw blurRad="38100" dist="38100" dir="2700000" algn="tl">
                    <a:srgbClr val="C0C0C0"/>
                  </a:outerShdw>
                </a:effectLst>
              </a:rPr>
              <a:t>    课堂发言讨论     </a:t>
            </a:r>
            <a:r>
              <a:rPr lang="en-US" altLang="zh-CN" sz="3200" dirty="0" smtClean="0">
                <a:effectLst>
                  <a:outerShdw blurRad="38100" dist="38100" dir="2700000" algn="tl">
                    <a:srgbClr val="C0C0C0"/>
                  </a:outerShdw>
                </a:effectLst>
              </a:rPr>
              <a:t>15%   </a:t>
            </a:r>
          </a:p>
          <a:p>
            <a:pPr eaLnBrk="1" hangingPunct="1">
              <a:spcBef>
                <a:spcPct val="20000"/>
              </a:spcBef>
              <a:buFont typeface="Arial" panose="020B0604020202020204" pitchFamily="34" charset="0"/>
              <a:buChar char="•"/>
              <a:defRPr/>
            </a:pPr>
            <a:r>
              <a:rPr lang="zh-CN" altLang="en-US" sz="3200" dirty="0" smtClean="0">
                <a:effectLst>
                  <a:outerShdw blurRad="38100" dist="38100" dir="2700000" algn="tl">
                    <a:srgbClr val="C0C0C0"/>
                  </a:outerShdw>
                </a:effectLst>
              </a:rPr>
              <a:t>期末考试</a:t>
            </a:r>
            <a:r>
              <a:rPr lang="en-US" altLang="zh-CN" sz="3200" dirty="0" smtClean="0">
                <a:effectLst>
                  <a:outerShdw blurRad="38100" dist="38100" dir="2700000" algn="tl">
                    <a:srgbClr val="C0C0C0"/>
                  </a:outerShdw>
                </a:effectLst>
              </a:rPr>
              <a:t>30%</a:t>
            </a:r>
          </a:p>
          <a:p>
            <a:pPr eaLnBrk="1" hangingPunct="1">
              <a:spcBef>
                <a:spcPct val="20000"/>
              </a:spcBef>
              <a:buFont typeface="Arial" panose="020B0604020202020204" pitchFamily="34" charset="0"/>
              <a:buNone/>
              <a:defRPr/>
            </a:pPr>
            <a:r>
              <a:rPr lang="zh-CN" altLang="en-US" sz="3200" dirty="0" smtClean="0">
                <a:solidFill>
                  <a:srgbClr val="565400"/>
                </a:solidFill>
                <a:effectLst>
                  <a:outerShdw blurRad="38100" dist="38100" dir="2700000" algn="tl">
                    <a:srgbClr val="C0C0C0"/>
                  </a:outerShdw>
                </a:effectLst>
              </a:rPr>
              <a:t>    </a:t>
            </a:r>
            <a:endParaRPr lang="zh-CN" altLang="en-US" sz="3200" dirty="0" smtClean="0">
              <a:solidFill>
                <a:srgbClr val="565400"/>
              </a:solidFill>
              <a:effectLst>
                <a:outerShdw blurRad="38100" dist="38100" dir="2700000" algn="tl">
                  <a:srgbClr val="C0C0C0"/>
                </a:outerShdw>
              </a:effectLst>
              <a:ea typeface="黑体" pitchFamily="49" charset="-122"/>
            </a:endParaRPr>
          </a:p>
          <a:p>
            <a:pPr eaLnBrk="1" hangingPunct="1">
              <a:spcBef>
                <a:spcPct val="20000"/>
              </a:spcBef>
              <a:buFont typeface="Arial" panose="020B0604020202020204" pitchFamily="34" charset="0"/>
              <a:buNone/>
              <a:defRPr/>
            </a:pPr>
            <a:endParaRPr lang="zh-CN" altLang="en-US" sz="3200" dirty="0" smtClean="0">
              <a:solidFill>
                <a:srgbClr val="565400"/>
              </a:solidFill>
              <a:effectLst>
                <a:outerShdw blurRad="38100" dist="38100" dir="2700000" algn="tl">
                  <a:srgbClr val="C0C0C0"/>
                </a:outerShdw>
              </a:effectLst>
              <a:ea typeface="黑体" pitchFamily="49" charset="-122"/>
            </a:endParaRPr>
          </a:p>
        </p:txBody>
      </p:sp>
      <p:sp>
        <p:nvSpPr>
          <p:cNvPr id="8" name="矩形 40018"/>
          <p:cNvSpPr/>
          <p:nvPr/>
        </p:nvSpPr>
        <p:spPr>
          <a:xfrm>
            <a:off x="611560" y="292100"/>
            <a:ext cx="8208912" cy="683264"/>
          </a:xfrm>
          <a:prstGeom prst="rect">
            <a:avLst/>
          </a:prstGeom>
          <a:noFill/>
          <a:ln w="9525">
            <a:noFill/>
            <a:miter/>
          </a:ln>
        </p:spPr>
        <p:txBody>
          <a:bodyPr>
            <a:spAutoFit/>
          </a:bodyPr>
          <a:lstStyle/>
          <a:p>
            <a:pPr marL="0" lvl="6" algn="ctr" fontAlgn="base">
              <a:lnSpc>
                <a:spcPct val="120000"/>
              </a:lnSpc>
              <a:spcBef>
                <a:spcPct val="20000"/>
              </a:spcBef>
              <a:buClr>
                <a:srgbClr val="949B01"/>
              </a:buClr>
              <a:defRPr/>
            </a:pPr>
            <a:r>
              <a:rPr lang="zh-CN" altLang="en-US" sz="3200" b="1" dirty="0">
                <a:solidFill>
                  <a:srgbClr val="0000FF"/>
                </a:solidFill>
                <a:latin typeface="黑体" panose="02010609060101010101" pitchFamily="49" charset="-122"/>
                <a:ea typeface="黑体" panose="02010609060101010101" pitchFamily="49" charset="-122"/>
              </a:rPr>
              <a:t>一、新课堂设计开发</a:t>
            </a:r>
            <a:r>
              <a:rPr lang="en-US" altLang="zh-CN" sz="3200" b="1" dirty="0" smtClean="0">
                <a:solidFill>
                  <a:srgbClr val="0000FF"/>
                </a:solidFill>
                <a:latin typeface="黑体" panose="02010609060101010101" pitchFamily="49" charset="-122"/>
                <a:ea typeface="黑体" panose="02010609060101010101" pitchFamily="49" charset="-122"/>
              </a:rPr>
              <a:t>——</a:t>
            </a:r>
            <a:r>
              <a:rPr lang="zh-CN" altLang="en-US" sz="3200" b="1" dirty="0" smtClean="0">
                <a:solidFill>
                  <a:srgbClr val="0000FF"/>
                </a:solidFill>
                <a:latin typeface="黑体" panose="02010609060101010101" pitchFamily="49" charset="-122"/>
                <a:ea typeface="黑体" panose="02010609060101010101" pitchFamily="49" charset="-122"/>
              </a:rPr>
              <a:t>教学考核</a:t>
            </a:r>
            <a:endParaRPr lang="en-US" altLang="zh-CN" sz="3200" b="1" noProof="1">
              <a:latin typeface="华文仿宋" pitchFamily="2" charset="-122"/>
              <a:ea typeface="华文仿宋" pitchFamily="2" charset="-122"/>
            </a:endParaRPr>
          </a:p>
        </p:txBody>
      </p:sp>
      <p:sp>
        <p:nvSpPr>
          <p:cNvPr id="6"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17</a:t>
            </a:r>
            <a:r>
              <a:rPr lang="zh-CN" altLang="en-US" dirty="0" smtClean="0"/>
              <a:t>页</a:t>
            </a:r>
            <a:endParaRPr lang="zh-CN" altLang="en-US" dirty="0"/>
          </a:p>
        </p:txBody>
      </p:sp>
    </p:spTree>
    <p:extLst>
      <p:ext uri="{BB962C8B-B14F-4D97-AF65-F5344CB8AC3E}">
        <p14:creationId xmlns:p14="http://schemas.microsoft.com/office/powerpoint/2010/main" val="243115919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图片 48136" descr="MC9004421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4813"/>
            <a:ext cx="3200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1"/>
          <p:cNvSpPr txBox="1">
            <a:spLocks noChangeArrowheads="1"/>
          </p:cNvSpPr>
          <p:nvPr/>
        </p:nvSpPr>
        <p:spPr bwMode="auto">
          <a:xfrm>
            <a:off x="395288" y="1125538"/>
            <a:ext cx="278923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eaLnBrk="1" hangingPunct="1"/>
            <a:r>
              <a:rPr lang="zh-CN" altLang="en-US" sz="2800" b="1" dirty="0">
                <a:ea typeface="华文行楷" pitchFamily="2" charset="-122"/>
                <a:sym typeface="黑体" pitchFamily="49" charset="-122"/>
              </a:rPr>
              <a:t>教学方式</a:t>
            </a:r>
          </a:p>
        </p:txBody>
      </p:sp>
      <p:sp>
        <p:nvSpPr>
          <p:cNvPr id="8196" name="矩形 43012"/>
          <p:cNvSpPr>
            <a:spLocks noChangeArrowheads="1"/>
          </p:cNvSpPr>
          <p:nvPr/>
        </p:nvSpPr>
        <p:spPr bwMode="auto">
          <a:xfrm>
            <a:off x="1122363" y="2033588"/>
            <a:ext cx="79454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lnSpc>
                <a:spcPct val="120000"/>
              </a:lnSpc>
              <a:spcBef>
                <a:spcPct val="20000"/>
              </a:spcBef>
              <a:buClr>
                <a:srgbClr val="0033CC"/>
              </a:buClr>
              <a:buFont typeface="Wingdings" pitchFamily="2" charset="2"/>
              <a:buChar char="u"/>
            </a:pPr>
            <a:r>
              <a:rPr lang="zh-CN" altLang="en-US" sz="2800" b="1" dirty="0">
                <a:solidFill>
                  <a:srgbClr val="0033CC"/>
                </a:solidFill>
                <a:ea typeface="宋体" pitchFamily="2" charset="-122"/>
              </a:rPr>
              <a:t>新课堂教学四方法</a:t>
            </a:r>
            <a:endParaRPr lang="zh-CN" altLang="zh-CN" sz="2800" b="1" dirty="0">
              <a:solidFill>
                <a:srgbClr val="0033CC"/>
              </a:solidFill>
              <a:ea typeface="宋体" pitchFamily="2" charset="-122"/>
            </a:endParaRPr>
          </a:p>
          <a:p>
            <a:pPr eaLnBrk="1" hangingPunct="1">
              <a:lnSpc>
                <a:spcPct val="120000"/>
              </a:lnSpc>
              <a:spcBef>
                <a:spcPct val="20000"/>
              </a:spcBef>
              <a:buFont typeface="Arial" pitchFamily="34" charset="0"/>
              <a:buNone/>
            </a:pPr>
            <a:r>
              <a:rPr lang="zh-CN" altLang="zh-CN" sz="2800" b="1" dirty="0">
                <a:ea typeface="宋体" pitchFamily="2" charset="-122"/>
              </a:rPr>
              <a:t>    </a:t>
            </a:r>
            <a:r>
              <a:rPr lang="en-US" altLang="zh-CN" sz="2800" b="1" dirty="0">
                <a:ea typeface="宋体" pitchFamily="2" charset="-122"/>
              </a:rPr>
              <a:t>1.</a:t>
            </a:r>
            <a:r>
              <a:rPr lang="zh-CN" altLang="zh-CN" sz="2800" b="1" dirty="0">
                <a:ea typeface="宋体" pitchFamily="2" charset="-122"/>
              </a:rPr>
              <a:t>授导式教学法—启发思维</a:t>
            </a:r>
          </a:p>
          <a:p>
            <a:pPr eaLnBrk="1" hangingPunct="1">
              <a:lnSpc>
                <a:spcPct val="120000"/>
              </a:lnSpc>
              <a:spcBef>
                <a:spcPct val="20000"/>
              </a:spcBef>
              <a:buFont typeface="Arial" pitchFamily="34" charset="0"/>
              <a:buNone/>
            </a:pPr>
            <a:r>
              <a:rPr lang="en-US" altLang="zh-CN" sz="2800" b="1" dirty="0">
                <a:ea typeface="宋体" pitchFamily="2" charset="-122"/>
              </a:rPr>
              <a:t>    2.</a:t>
            </a:r>
            <a:r>
              <a:rPr lang="zh-CN" altLang="zh-CN" sz="2800" b="1" dirty="0">
                <a:ea typeface="宋体" pitchFamily="2" charset="-122"/>
              </a:rPr>
              <a:t>案例分析教学法—知识点拨</a:t>
            </a:r>
          </a:p>
          <a:p>
            <a:pPr eaLnBrk="1" hangingPunct="1">
              <a:lnSpc>
                <a:spcPct val="120000"/>
              </a:lnSpc>
              <a:spcBef>
                <a:spcPct val="20000"/>
              </a:spcBef>
              <a:buFont typeface="Arial" pitchFamily="34" charset="0"/>
              <a:buNone/>
            </a:pPr>
            <a:r>
              <a:rPr lang="en-US" altLang="zh-CN" sz="2800" b="1" dirty="0">
                <a:ea typeface="宋体" pitchFamily="2" charset="-122"/>
              </a:rPr>
              <a:t>    3.</a:t>
            </a:r>
            <a:r>
              <a:rPr lang="zh-CN" altLang="zh-CN" sz="2800" b="1" dirty="0">
                <a:ea typeface="宋体" pitchFamily="2" charset="-122"/>
              </a:rPr>
              <a:t>情景参与教学法—交互讨论</a:t>
            </a:r>
          </a:p>
          <a:p>
            <a:pPr eaLnBrk="1" hangingPunct="1">
              <a:lnSpc>
                <a:spcPct val="120000"/>
              </a:lnSpc>
              <a:spcBef>
                <a:spcPct val="20000"/>
              </a:spcBef>
              <a:buFont typeface="Arial" pitchFamily="34" charset="0"/>
              <a:buNone/>
            </a:pPr>
            <a:r>
              <a:rPr lang="en-US" altLang="zh-CN" sz="2800" b="1" dirty="0">
                <a:ea typeface="宋体" pitchFamily="2" charset="-122"/>
              </a:rPr>
              <a:t>    4.</a:t>
            </a:r>
            <a:r>
              <a:rPr lang="zh-CN" altLang="zh-CN" sz="2800" b="1" dirty="0">
                <a:ea typeface="宋体" pitchFamily="2" charset="-122"/>
              </a:rPr>
              <a:t>任务驱动教学法—学习记录</a:t>
            </a:r>
          </a:p>
        </p:txBody>
      </p:sp>
      <p:sp>
        <p:nvSpPr>
          <p:cNvPr id="6" name="矩形 40018"/>
          <p:cNvSpPr/>
          <p:nvPr/>
        </p:nvSpPr>
        <p:spPr>
          <a:xfrm>
            <a:off x="611560" y="292100"/>
            <a:ext cx="8208912" cy="683264"/>
          </a:xfrm>
          <a:prstGeom prst="rect">
            <a:avLst/>
          </a:prstGeom>
          <a:noFill/>
          <a:ln w="9525">
            <a:noFill/>
            <a:miter/>
          </a:ln>
        </p:spPr>
        <p:txBody>
          <a:bodyPr>
            <a:spAutoFit/>
          </a:bodyPr>
          <a:lstStyle/>
          <a:p>
            <a:pPr marL="0" lvl="6" algn="ctr" fontAlgn="base">
              <a:lnSpc>
                <a:spcPct val="120000"/>
              </a:lnSpc>
              <a:spcBef>
                <a:spcPct val="20000"/>
              </a:spcBef>
              <a:buClr>
                <a:srgbClr val="949B01"/>
              </a:buClr>
              <a:defRPr/>
            </a:pPr>
            <a:r>
              <a:rPr lang="zh-CN" altLang="en-US" sz="3200" b="1" dirty="0">
                <a:solidFill>
                  <a:srgbClr val="0000FF"/>
                </a:solidFill>
                <a:latin typeface="黑体" panose="02010609060101010101" pitchFamily="49" charset="-122"/>
                <a:ea typeface="黑体" panose="02010609060101010101" pitchFamily="49" charset="-122"/>
              </a:rPr>
              <a:t>一、新课堂设计开发</a:t>
            </a:r>
            <a:r>
              <a:rPr lang="en-US" altLang="zh-CN" sz="3200" b="1" dirty="0" smtClean="0">
                <a:solidFill>
                  <a:srgbClr val="0000FF"/>
                </a:solidFill>
                <a:latin typeface="黑体" panose="02010609060101010101" pitchFamily="49" charset="-122"/>
                <a:ea typeface="黑体" panose="02010609060101010101" pitchFamily="49" charset="-122"/>
              </a:rPr>
              <a:t>——</a:t>
            </a:r>
            <a:r>
              <a:rPr lang="zh-CN" altLang="en-US" sz="3200" b="1" dirty="0" smtClean="0">
                <a:solidFill>
                  <a:srgbClr val="0000FF"/>
                </a:solidFill>
                <a:latin typeface="黑体" panose="02010609060101010101" pitchFamily="49" charset="-122"/>
                <a:ea typeface="黑体" panose="02010609060101010101" pitchFamily="49" charset="-122"/>
              </a:rPr>
              <a:t>教学方式方法</a:t>
            </a:r>
            <a:endParaRPr lang="en-US" altLang="zh-CN" sz="3200" b="1" noProof="1">
              <a:latin typeface="华文仿宋" pitchFamily="2" charset="-122"/>
              <a:ea typeface="华文仿宋" pitchFamily="2" charset="-122"/>
            </a:endParaRPr>
          </a:p>
        </p:txBody>
      </p:sp>
    </p:spTree>
    <p:extLst>
      <p:ext uri="{BB962C8B-B14F-4D97-AF65-F5344CB8AC3E}">
        <p14:creationId xmlns:p14="http://schemas.microsoft.com/office/powerpoint/2010/main" val="278640914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850" y="1628775"/>
            <a:ext cx="8229600" cy="3970514"/>
          </a:xfrm>
        </p:spPr>
        <p:txBody>
          <a:bodyPr/>
          <a:lstStyle/>
          <a:p>
            <a:r>
              <a:rPr lang="zh-CN" altLang="en-US" dirty="0" smtClean="0">
                <a:solidFill>
                  <a:srgbClr val="FF0000"/>
                </a:solidFill>
              </a:rPr>
              <a:t>课程内容设计的甄选性</a:t>
            </a:r>
            <a:endParaRPr lang="en-US" altLang="zh-CN" dirty="0" smtClean="0">
              <a:solidFill>
                <a:srgbClr val="FF0000"/>
              </a:solidFill>
            </a:endParaRPr>
          </a:p>
          <a:p>
            <a:r>
              <a:rPr lang="en-US" altLang="zh-CN" dirty="0"/>
              <a:t> </a:t>
            </a:r>
            <a:r>
              <a:rPr lang="en-US" altLang="zh-CN" dirty="0" smtClean="0"/>
              <a:t>     </a:t>
            </a:r>
            <a:r>
              <a:rPr lang="zh-CN" altLang="en-US" dirty="0" smtClean="0"/>
              <a:t>课堂教学结合教学目标设定</a:t>
            </a:r>
            <a:r>
              <a:rPr lang="zh-CN" altLang="zh-CN" dirty="0"/>
              <a:t>以知识分类</a:t>
            </a:r>
            <a:r>
              <a:rPr lang="zh-CN" altLang="zh-CN" dirty="0" smtClean="0"/>
              <a:t>与</a:t>
            </a:r>
            <a:r>
              <a:rPr lang="zh-CN" altLang="zh-CN" dirty="0"/>
              <a:t>教学大纲</a:t>
            </a:r>
            <a:r>
              <a:rPr lang="zh-CN" altLang="zh-CN" dirty="0" smtClean="0"/>
              <a:t>为</a:t>
            </a:r>
            <a:r>
              <a:rPr lang="zh-CN" altLang="zh-CN" dirty="0"/>
              <a:t>导向的教学知识点设计</a:t>
            </a:r>
            <a:r>
              <a:rPr lang="zh-CN" altLang="zh-CN" dirty="0" smtClean="0"/>
              <a:t>元素进行</a:t>
            </a:r>
            <a:r>
              <a:rPr lang="zh-CN" altLang="zh-CN" dirty="0"/>
              <a:t>甄选</a:t>
            </a:r>
            <a:r>
              <a:rPr lang="zh-CN" altLang="zh-CN" dirty="0" smtClean="0"/>
              <a:t>。</a:t>
            </a:r>
            <a:endParaRPr lang="en-US" altLang="zh-CN" dirty="0" smtClean="0"/>
          </a:p>
          <a:p>
            <a:r>
              <a:rPr lang="zh-CN" altLang="en-US" dirty="0"/>
              <a:t>   </a:t>
            </a:r>
            <a:r>
              <a:rPr lang="zh-CN" altLang="en-US" dirty="0" smtClean="0"/>
              <a:t>  慕</a:t>
            </a:r>
            <a:r>
              <a:rPr lang="zh-CN" altLang="zh-CN" dirty="0"/>
              <a:t>课在线</a:t>
            </a:r>
            <a:r>
              <a:rPr lang="zh-CN" altLang="zh-CN" dirty="0" smtClean="0"/>
              <a:t>视频</a:t>
            </a:r>
            <a:r>
              <a:rPr lang="zh-CN" altLang="zh-CN" dirty="0"/>
              <a:t>的时间最长不超过１５分钟，</a:t>
            </a:r>
            <a:r>
              <a:rPr lang="zh-CN" altLang="zh-CN" dirty="0" smtClean="0"/>
              <a:t>并且</a:t>
            </a:r>
            <a:r>
              <a:rPr lang="zh-CN" altLang="en-US" dirty="0" smtClean="0"/>
              <a:t>在</a:t>
            </a:r>
            <a:r>
              <a:rPr lang="zh-CN" altLang="zh-CN" dirty="0" smtClean="0"/>
              <a:t>微视频嵌入</a:t>
            </a:r>
            <a:r>
              <a:rPr lang="zh-CN" altLang="en-US" dirty="0" smtClean="0"/>
              <a:t>随堂</a:t>
            </a:r>
            <a:r>
              <a:rPr lang="zh-CN" altLang="zh-CN" dirty="0" smtClean="0"/>
              <a:t>测试</a:t>
            </a:r>
            <a:r>
              <a:rPr lang="zh-CN" altLang="en-US" dirty="0" smtClean="0"/>
              <a:t>、课后作业，便于</a:t>
            </a:r>
            <a:r>
              <a:rPr lang="zh-CN" altLang="zh-CN" dirty="0" smtClean="0"/>
              <a:t>线</a:t>
            </a:r>
            <a:r>
              <a:rPr lang="zh-CN" altLang="zh-CN" dirty="0"/>
              <a:t>上</a:t>
            </a:r>
            <a:r>
              <a:rPr lang="zh-CN" altLang="zh-CN" dirty="0" smtClean="0"/>
              <a:t>学习</a:t>
            </a:r>
            <a:r>
              <a:rPr lang="zh-CN" altLang="en-US" dirty="0" smtClean="0"/>
              <a:t>训练和</a:t>
            </a:r>
            <a:r>
              <a:rPr lang="zh-CN" altLang="zh-CN" dirty="0" smtClean="0"/>
              <a:t>教学</a:t>
            </a:r>
            <a:r>
              <a:rPr lang="zh-CN" altLang="en-US" dirty="0" smtClean="0"/>
              <a:t>互动</a:t>
            </a:r>
            <a:r>
              <a:rPr lang="zh-CN" altLang="zh-CN" dirty="0" smtClean="0"/>
              <a:t>。</a:t>
            </a:r>
            <a:endParaRPr lang="en-US" altLang="zh-CN" dirty="0" smtClean="0"/>
          </a:p>
          <a:p>
            <a:endParaRPr lang="zh-CN" altLang="en-US"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1</a:t>
            </a:r>
            <a:r>
              <a:rPr lang="en-US" altLang="zh-CN" dirty="0" smtClean="0"/>
              <a:t>9</a:t>
            </a:r>
            <a:r>
              <a:rPr lang="zh-CN" altLang="en-US" dirty="0" smtClean="0"/>
              <a:t>页</a:t>
            </a:r>
            <a:endParaRPr lang="zh-CN" altLang="en-US" dirty="0"/>
          </a:p>
        </p:txBody>
      </p:sp>
      <p:sp>
        <p:nvSpPr>
          <p:cNvPr id="6" name="Rectangle 2"/>
          <p:cNvSpPr>
            <a:spLocks noGrp="1" noChangeArrowheads="1"/>
          </p:cNvSpPr>
          <p:nvPr>
            <p:ph type="title"/>
          </p:nvPr>
        </p:nvSpPr>
        <p:spPr>
          <a:xfrm>
            <a:off x="179387" y="582613"/>
            <a:ext cx="8485641" cy="576262"/>
          </a:xfrm>
        </p:spPr>
        <p:txBody>
          <a:bodyPr/>
          <a:lstStyle/>
          <a:p>
            <a:r>
              <a:rPr lang="zh-CN" altLang="en-US" b="1" dirty="0">
                <a:solidFill>
                  <a:srgbClr val="0000FF"/>
                </a:solidFill>
                <a:latin typeface="黑体" panose="02010609060101010101" pitchFamily="49" charset="-122"/>
                <a:ea typeface="黑体" panose="02010609060101010101" pitchFamily="49" charset="-122"/>
              </a:rPr>
              <a:t>一、新课堂设计开发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课程内容</a:t>
            </a:r>
            <a:endParaRPr lang="zh-CN" altLang="en-US" b="1" dirty="0" smtClean="0">
              <a:solidFill>
                <a:srgbClr val="0000FF"/>
              </a:solidFill>
              <a:effectLst/>
            </a:endParaRPr>
          </a:p>
        </p:txBody>
      </p:sp>
    </p:spTree>
    <p:extLst>
      <p:ext uri="{BB962C8B-B14F-4D97-AF65-F5344CB8AC3E}">
        <p14:creationId xmlns:p14="http://schemas.microsoft.com/office/powerpoint/2010/main" val="15944951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6725" y="547688"/>
            <a:ext cx="8229600" cy="720725"/>
          </a:xfrm>
        </p:spPr>
        <p:txBody>
          <a:bodyPr/>
          <a:lstStyle/>
          <a:p>
            <a:r>
              <a:rPr lang="zh-CN" altLang="en-US" dirty="0">
                <a:solidFill>
                  <a:srgbClr val="0000CC"/>
                </a:solidFill>
                <a:latin typeface="黑体" panose="02010609060101010101" pitchFamily="49" charset="-122"/>
                <a:ea typeface="黑体" panose="02010609060101010101" pitchFamily="49" charset="-122"/>
              </a:rPr>
              <a:t>以“学生为中心”的新</a:t>
            </a:r>
            <a:r>
              <a:rPr lang="zh-CN" altLang="en-US" dirty="0" smtClean="0">
                <a:solidFill>
                  <a:srgbClr val="0000CC"/>
                </a:solidFill>
                <a:latin typeface="黑体" panose="02010609060101010101" pitchFamily="49" charset="-122"/>
                <a:ea typeface="黑体" panose="02010609060101010101" pitchFamily="49" charset="-122"/>
              </a:rPr>
              <a:t>课堂教学</a:t>
            </a:r>
            <a:r>
              <a:rPr lang="zh-CN" altLang="en-US" dirty="0">
                <a:solidFill>
                  <a:srgbClr val="0000CC"/>
                </a:solidFill>
                <a:latin typeface="黑体" panose="02010609060101010101" pitchFamily="49" charset="-122"/>
                <a:ea typeface="黑体" panose="02010609060101010101" pitchFamily="49" charset="-122"/>
              </a:rPr>
              <a:t>开发与应用</a:t>
            </a:r>
          </a:p>
        </p:txBody>
      </p:sp>
      <p:sp>
        <p:nvSpPr>
          <p:cNvPr id="164867" name="Rectangle 3"/>
          <p:cNvSpPr>
            <a:spLocks noGrp="1" noChangeArrowheads="1"/>
          </p:cNvSpPr>
          <p:nvPr>
            <p:ph type="body" idx="1"/>
          </p:nvPr>
        </p:nvSpPr>
        <p:spPr>
          <a:xfrm>
            <a:off x="457200" y="1555750"/>
            <a:ext cx="8229600" cy="4538663"/>
          </a:xfrm>
        </p:spPr>
        <p:txBody>
          <a:bodyPr/>
          <a:lstStyle/>
          <a:p>
            <a:r>
              <a:rPr lang="zh-CN" altLang="en-US" sz="3600" b="1" dirty="0">
                <a:latin typeface="楷体_GB2312" pitchFamily="49" charset="-122"/>
                <a:ea typeface="楷体_GB2312" pitchFamily="49" charset="-122"/>
              </a:rPr>
              <a:t>          教师介绍：王 雯</a:t>
            </a:r>
          </a:p>
          <a:p>
            <a:pPr algn="ctr"/>
            <a:endParaRPr lang="zh-CN" altLang="en-US" sz="2400" b="1" dirty="0">
              <a:latin typeface="楷体_GB2312" pitchFamily="49" charset="-122"/>
              <a:ea typeface="楷体_GB2312" pitchFamily="49" charset="-122"/>
            </a:endParaRPr>
          </a:p>
          <a:p>
            <a:pPr>
              <a:lnSpc>
                <a:spcPct val="110000"/>
              </a:lnSpc>
              <a:spcBef>
                <a:spcPct val="0"/>
              </a:spcBef>
              <a:spcAft>
                <a:spcPct val="5000"/>
              </a:spcAft>
              <a:buFont typeface="Arial" panose="020B0604020202020204" pitchFamily="34" charset="0"/>
              <a:buBlip>
                <a:blip r:embed="rId2"/>
              </a:buBlip>
            </a:pPr>
            <a:r>
              <a:rPr lang="zh-CN" altLang="en-US" sz="2800" b="1" dirty="0" smtClean="0">
                <a:latin typeface="楷体_GB2312" pitchFamily="49" charset="-122"/>
                <a:ea typeface="楷体_GB2312" pitchFamily="49" charset="-122"/>
              </a:rPr>
              <a:t>安徽工业经济职业技术学院</a:t>
            </a:r>
            <a:r>
              <a:rPr lang="zh-CN" altLang="en-US" sz="2800" b="1" dirty="0">
                <a:latin typeface="楷体_GB2312" pitchFamily="49" charset="-122"/>
                <a:ea typeface="楷体_GB2312" pitchFamily="49" charset="-122"/>
              </a:rPr>
              <a:t>管理学</a:t>
            </a:r>
            <a:r>
              <a:rPr lang="zh-CN" altLang="en-US" sz="2800" b="1" dirty="0" smtClean="0">
                <a:latin typeface="楷体_GB2312" pitchFamily="49" charset="-122"/>
                <a:ea typeface="楷体_GB2312" pitchFamily="49" charset="-122"/>
              </a:rPr>
              <a:t>副教授</a:t>
            </a:r>
            <a:endParaRPr lang="zh-CN" altLang="en-US" sz="2800" b="1" dirty="0">
              <a:latin typeface="楷体_GB2312" pitchFamily="49" charset="-122"/>
              <a:ea typeface="楷体_GB2312" pitchFamily="49" charset="-122"/>
            </a:endParaRPr>
          </a:p>
          <a:p>
            <a:pPr>
              <a:lnSpc>
                <a:spcPct val="110000"/>
              </a:lnSpc>
              <a:spcBef>
                <a:spcPct val="0"/>
              </a:spcBef>
              <a:spcAft>
                <a:spcPct val="5000"/>
              </a:spcAft>
              <a:buFont typeface="Arial" panose="020B0604020202020204" pitchFamily="34" charset="0"/>
              <a:buBlip>
                <a:blip r:embed="rId2"/>
              </a:buBlip>
            </a:pPr>
            <a:r>
              <a:rPr lang="zh-CN" altLang="en-US" sz="2800" b="1" dirty="0" smtClean="0">
                <a:latin typeface="楷体_GB2312" pitchFamily="49" charset="-122"/>
                <a:ea typeface="楷体_GB2312" pitchFamily="49" charset="-122"/>
              </a:rPr>
              <a:t>省级</a:t>
            </a:r>
            <a:r>
              <a:rPr lang="zh-CN" altLang="en-US" sz="2800" b="1" dirty="0">
                <a:latin typeface="楷体_GB2312" pitchFamily="49" charset="-122"/>
                <a:ea typeface="楷体_GB2312" pitchFamily="49" charset="-122"/>
              </a:rPr>
              <a:t>精品课程和</a:t>
            </a:r>
            <a:r>
              <a:rPr lang="en-US" altLang="zh-CN" sz="2800" b="1" dirty="0">
                <a:latin typeface="楷体_GB2312" pitchFamily="49" charset="-122"/>
                <a:ea typeface="楷体_GB2312" pitchFamily="49" charset="-122"/>
              </a:rPr>
              <a:t>MOOC</a:t>
            </a:r>
            <a:r>
              <a:rPr lang="zh-CN" altLang="en-US" sz="2800" b="1" dirty="0">
                <a:latin typeface="楷体_GB2312" pitchFamily="49" charset="-122"/>
                <a:ea typeface="楷体_GB2312" pitchFamily="49" charset="-122"/>
              </a:rPr>
              <a:t>主持人，省高校人文社会科学重大项目负责人，高级“双师型”</a:t>
            </a:r>
            <a:r>
              <a:rPr lang="zh-CN" altLang="en-US" sz="2800" b="1" dirty="0" smtClean="0">
                <a:latin typeface="楷体_GB2312" pitchFamily="49" charset="-122"/>
                <a:ea typeface="楷体_GB2312" pitchFamily="49" charset="-122"/>
              </a:rPr>
              <a:t>教师</a:t>
            </a:r>
            <a:endParaRPr lang="zh-CN" altLang="en-US" sz="2800" b="1" dirty="0">
              <a:latin typeface="楷体_GB2312" pitchFamily="49" charset="-122"/>
              <a:ea typeface="楷体_GB2312" pitchFamily="49" charset="-122"/>
            </a:endParaRPr>
          </a:p>
          <a:p>
            <a:pPr>
              <a:lnSpc>
                <a:spcPct val="110000"/>
              </a:lnSpc>
              <a:spcBef>
                <a:spcPct val="0"/>
              </a:spcBef>
              <a:spcAft>
                <a:spcPct val="5000"/>
              </a:spcAft>
              <a:buFont typeface="Arial" panose="020B0604020202020204" pitchFamily="34" charset="0"/>
              <a:buBlip>
                <a:blip r:embed="rId2"/>
              </a:buBlip>
            </a:pP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金融学概论</a:t>
            </a:r>
            <a:r>
              <a:rPr lang="en-US" altLang="zh-CN" sz="2200" b="1" dirty="0">
                <a:latin typeface="楷体_GB2312" pitchFamily="49" charset="-122"/>
                <a:ea typeface="楷体_GB2312" pitchFamily="49" charset="-122"/>
              </a:rPr>
              <a:t>》</a:t>
            </a:r>
            <a:r>
              <a:rPr lang="zh-CN" altLang="en-US" sz="2200" b="1" dirty="0">
                <a:latin typeface="楷体_GB2312" pitchFamily="49" charset="-122"/>
                <a:ea typeface="楷体_GB2312" pitchFamily="49" charset="-122"/>
              </a:rPr>
              <a:t>大规模在线开放课程</a:t>
            </a:r>
          </a:p>
          <a:p>
            <a:pPr>
              <a:lnSpc>
                <a:spcPct val="110000"/>
              </a:lnSpc>
              <a:spcBef>
                <a:spcPct val="0"/>
              </a:spcBef>
              <a:spcAft>
                <a:spcPct val="5000"/>
              </a:spcAft>
              <a:buFont typeface="Arial" panose="020B0604020202020204" pitchFamily="34" charset="0"/>
              <a:buBlip>
                <a:blip r:embed="rId2"/>
              </a:buBlip>
            </a:pPr>
            <a:r>
              <a:rPr lang="zh-CN" altLang="en-US" sz="2200" b="1" dirty="0">
                <a:latin typeface="楷体_GB2312" pitchFamily="49" charset="-122"/>
                <a:ea typeface="楷体_GB2312" pitchFamily="49" charset="-122"/>
              </a:rPr>
              <a:t>          （</a:t>
            </a:r>
            <a:r>
              <a:rPr lang="en-US" altLang="zh-CN" sz="2200" b="1" dirty="0">
                <a:latin typeface="楷体_GB2312" pitchFamily="49" charset="-122"/>
                <a:ea typeface="楷体_GB2312" pitchFamily="49" charset="-122"/>
              </a:rPr>
              <a:t>MOOC</a:t>
            </a:r>
            <a:r>
              <a:rPr lang="zh-CN" altLang="en-US" sz="2200" b="1" dirty="0">
                <a:latin typeface="楷体_GB2312" pitchFamily="49" charset="-122"/>
                <a:ea typeface="楷体_GB2312" pitchFamily="49" charset="-122"/>
              </a:rPr>
              <a:t>）示范项目负责人</a:t>
            </a:r>
          </a:p>
          <a:p>
            <a:pPr>
              <a:lnSpc>
                <a:spcPct val="110000"/>
              </a:lnSpc>
              <a:spcBef>
                <a:spcPct val="0"/>
              </a:spcBef>
              <a:spcAft>
                <a:spcPct val="5000"/>
              </a:spcAft>
              <a:buFont typeface="Arial" panose="020B0604020202020204" pitchFamily="34" charset="0"/>
              <a:buBlip>
                <a:blip r:embed="rId2"/>
              </a:buBlip>
            </a:pPr>
            <a:r>
              <a:rPr lang="zh-CN" altLang="en-US" sz="2800" b="1" dirty="0">
                <a:latin typeface="楷体_GB2312" pitchFamily="49" charset="-122"/>
                <a:ea typeface="楷体_GB2312" pitchFamily="49" charset="-122"/>
              </a:rPr>
              <a:t>        </a:t>
            </a:r>
            <a:r>
              <a:rPr lang="zh-CN" altLang="en-US" sz="1800" b="1" dirty="0">
                <a:latin typeface="楷体_GB2312" pitchFamily="49" charset="-122"/>
                <a:ea typeface="楷体_GB2312" pitchFamily="49" charset="-122"/>
              </a:rPr>
              <a:t>电话：</a:t>
            </a:r>
            <a:r>
              <a:rPr lang="en-US" altLang="zh-CN" sz="1800" b="1" dirty="0">
                <a:latin typeface="楷体_GB2312" pitchFamily="49" charset="-122"/>
                <a:ea typeface="楷体_GB2312" pitchFamily="49" charset="-122"/>
              </a:rPr>
              <a:t>13355602725</a:t>
            </a:r>
          </a:p>
          <a:p>
            <a:pPr>
              <a:lnSpc>
                <a:spcPct val="110000"/>
              </a:lnSpc>
              <a:spcBef>
                <a:spcPct val="0"/>
              </a:spcBef>
              <a:spcAft>
                <a:spcPct val="5000"/>
              </a:spcAft>
              <a:buFont typeface="Arial" panose="020B0604020202020204" pitchFamily="34" charset="0"/>
              <a:buBlip>
                <a:blip r:embed="rId2"/>
              </a:buBlip>
            </a:pPr>
            <a:r>
              <a:rPr lang="zh-CN" altLang="en-US" sz="1800" b="1" dirty="0">
                <a:latin typeface="楷体_GB2312" pitchFamily="49" charset="-122"/>
                <a:ea typeface="楷体_GB2312" pitchFamily="49" charset="-122"/>
              </a:rPr>
              <a:t>            邮箱：</a:t>
            </a:r>
            <a:r>
              <a:rPr lang="en-US" altLang="zh-CN" sz="1800" b="1" dirty="0">
                <a:latin typeface="楷体_GB2312" pitchFamily="49" charset="-122"/>
                <a:ea typeface="楷体_GB2312" pitchFamily="49" charset="-122"/>
              </a:rPr>
              <a:t>gy_wangwen@163.com</a:t>
            </a:r>
            <a:endParaRPr lang="zh-CN" altLang="zh-CN" sz="1800" b="1" dirty="0">
              <a:latin typeface="楷体_GB2312" pitchFamily="49" charset="-122"/>
              <a:ea typeface="楷体_GB2312" pitchFamily="49" charset="-122"/>
            </a:endParaRPr>
          </a:p>
          <a:p>
            <a:pPr>
              <a:lnSpc>
                <a:spcPct val="110000"/>
              </a:lnSpc>
              <a:spcBef>
                <a:spcPct val="0"/>
              </a:spcBef>
              <a:spcAft>
                <a:spcPct val="5000"/>
              </a:spcAft>
            </a:pPr>
            <a:endParaRPr lang="zh-CN" altLang="en-US" sz="2800" dirty="0"/>
          </a:p>
          <a:p>
            <a:endParaRPr lang="zh-CN" altLang="en-US" sz="2800" dirty="0">
              <a:solidFill>
                <a:srgbClr val="FF3300"/>
              </a:solidFill>
            </a:endParaRPr>
          </a:p>
        </p:txBody>
      </p:sp>
      <p:pic>
        <p:nvPicPr>
          <p:cNvPr id="164868"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933825"/>
            <a:ext cx="33718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46514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816" y="492178"/>
            <a:ext cx="8529184" cy="781730"/>
          </a:xfrm>
        </p:spPr>
        <p:txBody>
          <a:bodyPr/>
          <a:lstStyle/>
          <a:p>
            <a:r>
              <a:rPr lang="zh-CN" altLang="en-US" b="1" dirty="0">
                <a:solidFill>
                  <a:srgbClr val="0000FF"/>
                </a:solidFill>
                <a:latin typeface="黑体" panose="02010609060101010101" pitchFamily="49" charset="-122"/>
                <a:ea typeface="黑体" panose="02010609060101010101" pitchFamily="49" charset="-122"/>
              </a:rPr>
              <a:t>一、新课堂设计开发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课程内容（一）</a:t>
            </a:r>
            <a:endParaRPr lang="zh-CN" altLang="en-US" dirty="0"/>
          </a:p>
        </p:txBody>
      </p:sp>
      <p:sp>
        <p:nvSpPr>
          <p:cNvPr id="3" name="内容占位符 2"/>
          <p:cNvSpPr>
            <a:spLocks noGrp="1"/>
          </p:cNvSpPr>
          <p:nvPr>
            <p:ph idx="1"/>
          </p:nvPr>
        </p:nvSpPr>
        <p:spPr>
          <a:xfrm>
            <a:off x="323849" y="1628775"/>
            <a:ext cx="8481483" cy="3527425"/>
          </a:xfrm>
        </p:spPr>
        <p:txBody>
          <a:bodyPr/>
          <a:lstStyle/>
          <a:p>
            <a:r>
              <a:rPr lang="zh-CN" altLang="en-US" dirty="0">
                <a:solidFill>
                  <a:srgbClr val="FF0000"/>
                </a:solidFill>
              </a:rPr>
              <a:t>课程内容设计的</a:t>
            </a:r>
            <a:r>
              <a:rPr lang="zh-CN" altLang="en-US" dirty="0" smtClean="0">
                <a:solidFill>
                  <a:srgbClr val="FF0000"/>
                </a:solidFill>
              </a:rPr>
              <a:t>甄选性</a:t>
            </a:r>
            <a:endParaRPr lang="en-US" altLang="zh-CN" dirty="0" smtClean="0">
              <a:solidFill>
                <a:srgbClr val="FF0000"/>
              </a:solidFill>
            </a:endParaRPr>
          </a:p>
          <a:p>
            <a:pPr marL="0" lvl="0" indent="0">
              <a:buNone/>
            </a:pPr>
            <a:r>
              <a:rPr lang="en-US" altLang="zh-CN" dirty="0"/>
              <a:t> </a:t>
            </a:r>
            <a:r>
              <a:rPr lang="en-US" altLang="zh-CN" dirty="0" smtClean="0"/>
              <a:t>     </a:t>
            </a:r>
            <a:r>
              <a:rPr lang="zh-CN" altLang="zh-CN" dirty="0" smtClean="0"/>
              <a:t>教学</a:t>
            </a:r>
            <a:r>
              <a:rPr lang="zh-CN" altLang="zh-CN" dirty="0"/>
              <a:t>内容的</a:t>
            </a:r>
            <a:r>
              <a:rPr lang="zh-CN" altLang="zh-CN" dirty="0" smtClean="0"/>
              <a:t>知识</a:t>
            </a:r>
            <a:r>
              <a:rPr lang="zh-CN" altLang="zh-CN" dirty="0"/>
              <a:t>点顺序不一定要遵循教材原有的章节内容顺序，</a:t>
            </a:r>
            <a:r>
              <a:rPr lang="zh-CN" altLang="zh-CN" dirty="0" smtClean="0"/>
              <a:t>内容</a:t>
            </a:r>
            <a:r>
              <a:rPr lang="zh-CN" altLang="zh-CN" dirty="0"/>
              <a:t>结构与顺序</a:t>
            </a:r>
            <a:r>
              <a:rPr lang="zh-CN" altLang="zh-CN" dirty="0" smtClean="0"/>
              <a:t>可以</a:t>
            </a:r>
            <a:r>
              <a:rPr lang="zh-CN" altLang="en-US" dirty="0" smtClean="0"/>
              <a:t>根据教学需要重新</a:t>
            </a:r>
            <a:r>
              <a:rPr lang="zh-CN" altLang="zh-CN" dirty="0" smtClean="0"/>
              <a:t>调整，各</a:t>
            </a:r>
            <a:r>
              <a:rPr lang="zh-CN" altLang="en-US" dirty="0" smtClean="0"/>
              <a:t>章节</a:t>
            </a:r>
            <a:r>
              <a:rPr lang="zh-CN" altLang="zh-CN" dirty="0" smtClean="0"/>
              <a:t>教学内容知识点</a:t>
            </a:r>
            <a:r>
              <a:rPr lang="zh-CN" altLang="en-US" dirty="0" smtClean="0"/>
              <a:t>重难点突出，</a:t>
            </a:r>
            <a:r>
              <a:rPr lang="zh-CN" altLang="en-US" dirty="0"/>
              <a:t>有明确的教学目标，内容短小</a:t>
            </a:r>
            <a:r>
              <a:rPr lang="zh-CN" altLang="en-US" dirty="0" smtClean="0"/>
              <a:t>，能集中</a:t>
            </a:r>
            <a:r>
              <a:rPr lang="zh-CN" altLang="en-US" dirty="0"/>
              <a:t>说明一个问题的小课程。</a:t>
            </a:r>
          </a:p>
          <a:p>
            <a:endParaRPr lang="en-US" altLang="zh-CN" dirty="0" smtClean="0"/>
          </a:p>
          <a:p>
            <a:endParaRPr lang="zh-CN" altLang="en-US" dirty="0"/>
          </a:p>
        </p:txBody>
      </p:sp>
      <p:sp>
        <p:nvSpPr>
          <p:cNvPr id="4" name="页脚占位符 3"/>
          <p:cNvSpPr>
            <a:spLocks noGrp="1"/>
          </p:cNvSpPr>
          <p:nvPr>
            <p:ph type="ftr" sz="quarter" idx="10"/>
          </p:nvPr>
        </p:nvSpPr>
        <p:spPr/>
        <p:txBody>
          <a:bodyPr/>
          <a:lstStyle/>
          <a:p>
            <a:pPr>
              <a:defRPr/>
            </a:pPr>
            <a:r>
              <a:rPr lang="zh-CN" altLang="en-US" dirty="0"/>
              <a:t>切勿面面惧到，华而不实</a:t>
            </a:r>
            <a:r>
              <a:rPr lang="zh-CN" altLang="zh-CN" dirty="0"/>
              <a:t>。</a:t>
            </a:r>
          </a:p>
          <a:p>
            <a:pPr>
              <a:defRPr/>
            </a:pPr>
            <a:endParaRPr lang="en-US" altLang="zh-CN"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20</a:t>
            </a:r>
            <a:r>
              <a:rPr lang="zh-CN" altLang="en-US" dirty="0" smtClean="0"/>
              <a:t>页</a:t>
            </a:r>
            <a:endParaRPr lang="zh-CN" altLang="en-US" dirty="0"/>
          </a:p>
        </p:txBody>
      </p:sp>
    </p:spTree>
    <p:extLst>
      <p:ext uri="{BB962C8B-B14F-4D97-AF65-F5344CB8AC3E}">
        <p14:creationId xmlns:p14="http://schemas.microsoft.com/office/powerpoint/2010/main" val="239251053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388" y="582613"/>
            <a:ext cx="8456612" cy="576262"/>
          </a:xfrm>
        </p:spPr>
        <p:txBody>
          <a:bodyPr/>
          <a:lstStyle/>
          <a:p>
            <a:r>
              <a:rPr lang="zh-CN" altLang="en-US" b="1" dirty="0">
                <a:solidFill>
                  <a:srgbClr val="0000FF"/>
                </a:solidFill>
                <a:latin typeface="黑体" panose="02010609060101010101" pitchFamily="49" charset="-122"/>
                <a:ea typeface="黑体" panose="02010609060101010101" pitchFamily="49" charset="-122"/>
              </a:rPr>
              <a:t>一、新课堂设计开发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知识点问题（二）</a:t>
            </a:r>
            <a:endParaRPr lang="zh-CN" altLang="en-US" dirty="0"/>
          </a:p>
        </p:txBody>
      </p:sp>
      <p:sp>
        <p:nvSpPr>
          <p:cNvPr id="3" name="内容占位符 2"/>
          <p:cNvSpPr>
            <a:spLocks noGrp="1"/>
          </p:cNvSpPr>
          <p:nvPr>
            <p:ph idx="1"/>
          </p:nvPr>
        </p:nvSpPr>
        <p:spPr>
          <a:xfrm>
            <a:off x="323850" y="1628775"/>
            <a:ext cx="8229600" cy="3898722"/>
          </a:xfrm>
        </p:spPr>
        <p:txBody>
          <a:bodyPr/>
          <a:lstStyle/>
          <a:p>
            <a:r>
              <a:rPr lang="zh-CN" altLang="en-US" dirty="0">
                <a:solidFill>
                  <a:srgbClr val="FF0000"/>
                </a:solidFill>
              </a:rPr>
              <a:t>引入探究性问题</a:t>
            </a:r>
            <a:endParaRPr lang="en-US" altLang="zh-CN" dirty="0">
              <a:solidFill>
                <a:srgbClr val="FF0000"/>
              </a:solidFill>
            </a:endParaRPr>
          </a:p>
          <a:p>
            <a:pPr marL="0" indent="0">
              <a:buNone/>
            </a:pPr>
            <a:r>
              <a:rPr lang="en-US" altLang="zh-CN" dirty="0" smtClean="0"/>
              <a:t>    </a:t>
            </a:r>
            <a:r>
              <a:rPr lang="zh-CN" altLang="zh-CN" dirty="0" smtClean="0"/>
              <a:t>教师</a:t>
            </a:r>
            <a:r>
              <a:rPr lang="zh-CN" altLang="zh-CN" dirty="0"/>
              <a:t>对课程知识点问题设计既要考虑课程章节内容的重难点，又需要围绕学习</a:t>
            </a:r>
            <a:r>
              <a:rPr lang="zh-CN" altLang="zh-CN" dirty="0" smtClean="0"/>
              <a:t>者</a:t>
            </a:r>
            <a:r>
              <a:rPr lang="zh-CN" altLang="zh-CN" dirty="0"/>
              <a:t>解决问题达到掌握新知识为目的</a:t>
            </a:r>
            <a:r>
              <a:rPr lang="zh-CN" altLang="zh-CN" dirty="0" smtClean="0"/>
              <a:t>。</a:t>
            </a:r>
            <a:endParaRPr lang="en-US" altLang="zh-CN" dirty="0" smtClean="0"/>
          </a:p>
          <a:p>
            <a:pPr marL="0" indent="0">
              <a:buNone/>
            </a:pPr>
            <a:r>
              <a:rPr lang="en-US" altLang="zh-CN" dirty="0" smtClean="0"/>
              <a:t>    </a:t>
            </a:r>
            <a:r>
              <a:rPr lang="zh-CN" altLang="zh-CN" dirty="0" smtClean="0"/>
              <a:t>教师结合</a:t>
            </a:r>
            <a:r>
              <a:rPr lang="zh-CN" altLang="zh-CN" dirty="0"/>
              <a:t>课程知识体系、课程目标及课程内容，设计</a:t>
            </a:r>
            <a:r>
              <a:rPr lang="zh-CN" altLang="zh-CN" dirty="0" smtClean="0"/>
              <a:t>出具</a:t>
            </a:r>
            <a:r>
              <a:rPr lang="zh-CN" altLang="zh-CN" dirty="0"/>
              <a:t>有</a:t>
            </a:r>
            <a:r>
              <a:rPr lang="zh-CN" altLang="zh-CN" b="1" dirty="0"/>
              <a:t>探究</a:t>
            </a:r>
            <a:r>
              <a:rPr lang="zh-CN" altLang="zh-CN" b="1" dirty="0" smtClean="0"/>
              <a:t>性</a:t>
            </a:r>
            <a:r>
              <a:rPr lang="zh-CN" altLang="zh-CN" dirty="0" smtClean="0"/>
              <a:t>的</a:t>
            </a:r>
            <a:r>
              <a:rPr lang="zh-CN" altLang="zh-CN" b="1" dirty="0"/>
              <a:t>关键问题</a:t>
            </a:r>
            <a:r>
              <a:rPr lang="zh-CN" altLang="zh-CN" dirty="0"/>
              <a:t>，训练其知识实践运用能力。</a:t>
            </a:r>
          </a:p>
          <a:p>
            <a:endParaRPr lang="zh-CN" altLang="en-US"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21</a:t>
            </a:r>
            <a:r>
              <a:rPr lang="zh-CN" altLang="en-US" dirty="0" smtClean="0"/>
              <a:t>页</a:t>
            </a:r>
            <a:endParaRPr lang="zh-CN" altLang="en-US" dirty="0"/>
          </a:p>
        </p:txBody>
      </p:sp>
    </p:spTree>
    <p:extLst>
      <p:ext uri="{BB962C8B-B14F-4D97-AF65-F5344CB8AC3E}">
        <p14:creationId xmlns:p14="http://schemas.microsoft.com/office/powerpoint/2010/main" val="182959449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388" y="582612"/>
            <a:ext cx="8645298" cy="752701"/>
          </a:xfrm>
        </p:spPr>
        <p:txBody>
          <a:bodyPr/>
          <a:lstStyle/>
          <a:p>
            <a:r>
              <a:rPr lang="zh-CN" altLang="en-US" b="1" dirty="0">
                <a:solidFill>
                  <a:srgbClr val="0000FF"/>
                </a:solidFill>
                <a:latin typeface="黑体" panose="02010609060101010101" pitchFamily="49" charset="-122"/>
                <a:ea typeface="黑体" panose="02010609060101010101" pitchFamily="49" charset="-122"/>
              </a:rPr>
              <a:t>一、新课堂设计开发</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探究性问题（二）</a:t>
            </a:r>
            <a:endParaRPr lang="zh-CN" altLang="en-US" dirty="0"/>
          </a:p>
        </p:txBody>
      </p:sp>
      <p:sp>
        <p:nvSpPr>
          <p:cNvPr id="3" name="内容占位符 2"/>
          <p:cNvSpPr>
            <a:spLocks noGrp="1"/>
          </p:cNvSpPr>
          <p:nvPr>
            <p:ph idx="1"/>
          </p:nvPr>
        </p:nvSpPr>
        <p:spPr>
          <a:xfrm>
            <a:off x="323850" y="1495211"/>
            <a:ext cx="8229600" cy="4258317"/>
          </a:xfrm>
        </p:spPr>
        <p:txBody>
          <a:bodyPr/>
          <a:lstStyle/>
          <a:p>
            <a:r>
              <a:rPr lang="en-US" altLang="zh-CN" dirty="0" smtClean="0"/>
              <a:t>    </a:t>
            </a:r>
            <a:r>
              <a:rPr lang="zh-CN" altLang="zh-CN" dirty="0" smtClean="0"/>
              <a:t>美国</a:t>
            </a:r>
            <a:r>
              <a:rPr lang="zh-CN" altLang="zh-CN" dirty="0"/>
              <a:t>学者</a:t>
            </a:r>
            <a:r>
              <a:rPr lang="zh-CN" altLang="zh-CN" dirty="0" smtClean="0"/>
              <a:t>梅里尔·哈明在《教学的革命》</a:t>
            </a:r>
            <a:endParaRPr lang="en-US" altLang="zh-CN" dirty="0" smtClean="0"/>
          </a:p>
          <a:p>
            <a:pPr marL="0" indent="0">
              <a:buNone/>
            </a:pPr>
            <a:r>
              <a:rPr lang="zh-CN" altLang="zh-CN" dirty="0" smtClean="0"/>
              <a:t>一</a:t>
            </a:r>
            <a:r>
              <a:rPr lang="zh-CN" altLang="zh-CN" dirty="0"/>
              <a:t>书中指出：鼓舞人心的课堂辉映着学生最健康、最富有成效的五种品质：</a:t>
            </a:r>
            <a:r>
              <a:rPr lang="zh-CN" altLang="zh-CN" b="1" dirty="0"/>
              <a:t>尊严</a:t>
            </a:r>
            <a:r>
              <a:rPr lang="zh-CN" altLang="zh-CN" dirty="0"/>
              <a:t>、</a:t>
            </a:r>
            <a:r>
              <a:rPr lang="zh-CN" altLang="zh-CN" b="1" dirty="0"/>
              <a:t>活力</a:t>
            </a:r>
            <a:r>
              <a:rPr lang="zh-CN" altLang="zh-CN" dirty="0"/>
              <a:t>、</a:t>
            </a:r>
            <a:r>
              <a:rPr lang="zh-CN" altLang="zh-CN" b="1" dirty="0"/>
              <a:t>自我管理</a:t>
            </a:r>
            <a:r>
              <a:rPr lang="zh-CN" altLang="zh-CN" dirty="0" smtClean="0"/>
              <a:t>、</a:t>
            </a:r>
            <a:r>
              <a:rPr lang="zh-CN" altLang="zh-CN" b="1" dirty="0" smtClean="0"/>
              <a:t>集体感</a:t>
            </a:r>
            <a:r>
              <a:rPr lang="zh-CN" altLang="zh-CN" dirty="0"/>
              <a:t>、</a:t>
            </a:r>
            <a:r>
              <a:rPr lang="zh-CN" altLang="zh-CN" b="1" dirty="0" smtClean="0"/>
              <a:t>意识</a:t>
            </a:r>
            <a:r>
              <a:rPr lang="zh-CN" altLang="en-US" dirty="0" smtClean="0"/>
              <a:t>。</a:t>
            </a:r>
            <a:endParaRPr lang="en-US" altLang="zh-CN" dirty="0" smtClean="0"/>
          </a:p>
          <a:p>
            <a:pPr marL="0" indent="0">
              <a:buNone/>
            </a:pPr>
            <a:r>
              <a:rPr lang="en-US" altLang="zh-CN" dirty="0"/>
              <a:t> </a:t>
            </a:r>
            <a:r>
              <a:rPr lang="en-US" altLang="zh-CN" dirty="0" smtClean="0"/>
              <a:t>       </a:t>
            </a:r>
            <a:r>
              <a:rPr lang="zh-CN" altLang="en-US" dirty="0" smtClean="0"/>
              <a:t>主讲教师</a:t>
            </a:r>
            <a:r>
              <a:rPr lang="zh-CN" altLang="zh-CN" dirty="0"/>
              <a:t>设计出知识内容博弈的</a:t>
            </a:r>
            <a:r>
              <a:rPr lang="zh-CN" altLang="zh-CN" b="1" dirty="0"/>
              <a:t>关键</a:t>
            </a:r>
            <a:r>
              <a:rPr lang="zh-CN" altLang="zh-CN" b="1" dirty="0" smtClean="0"/>
              <a:t>问题</a:t>
            </a:r>
            <a:r>
              <a:rPr lang="zh-CN" altLang="en-US" b="1" dirty="0" smtClean="0"/>
              <a:t>，</a:t>
            </a:r>
            <a:r>
              <a:rPr lang="zh-CN" altLang="zh-CN" dirty="0" smtClean="0"/>
              <a:t>培植</a:t>
            </a:r>
            <a:r>
              <a:rPr lang="zh-CN" altLang="en-US" dirty="0" smtClean="0"/>
              <a:t>学生</a:t>
            </a:r>
            <a:r>
              <a:rPr lang="zh-CN" altLang="zh-CN" dirty="0" smtClean="0"/>
              <a:t>创造</a:t>
            </a:r>
            <a:r>
              <a:rPr lang="zh-CN" altLang="zh-CN" dirty="0"/>
              <a:t>一个</a:t>
            </a:r>
            <a:r>
              <a:rPr lang="zh-CN" altLang="zh-CN" b="1" dirty="0"/>
              <a:t>自主学习</a:t>
            </a:r>
            <a:r>
              <a:rPr lang="zh-CN" altLang="zh-CN" dirty="0"/>
              <a:t>、</a:t>
            </a:r>
            <a:r>
              <a:rPr lang="zh-CN" altLang="zh-CN" b="1" dirty="0"/>
              <a:t>主动探索</a:t>
            </a:r>
            <a:r>
              <a:rPr lang="zh-CN" altLang="zh-CN" dirty="0"/>
              <a:t>发展的</a:t>
            </a:r>
            <a:r>
              <a:rPr lang="zh-CN" altLang="zh-CN" dirty="0" smtClean="0"/>
              <a:t>空间</a:t>
            </a:r>
            <a:r>
              <a:rPr lang="zh-CN" altLang="en-US" dirty="0" smtClean="0"/>
              <a:t>。</a:t>
            </a:r>
            <a:endParaRPr lang="zh-CN" altLang="en-US" b="1"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2</a:t>
            </a:r>
            <a:r>
              <a:rPr lang="en-US" altLang="zh-CN" dirty="0" smtClean="0"/>
              <a:t>2</a:t>
            </a:r>
            <a:r>
              <a:rPr lang="zh-CN" altLang="en-US" dirty="0" smtClean="0"/>
              <a:t>页</a:t>
            </a:r>
            <a:endParaRPr lang="zh-CN" altLang="en-US" dirty="0"/>
          </a:p>
        </p:txBody>
      </p:sp>
    </p:spTree>
    <p:extLst>
      <p:ext uri="{BB962C8B-B14F-4D97-AF65-F5344CB8AC3E}">
        <p14:creationId xmlns:p14="http://schemas.microsoft.com/office/powerpoint/2010/main" val="145833241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1966" y="2619630"/>
            <a:ext cx="6531428" cy="830997"/>
          </a:xfrm>
          <a:prstGeom prst="rect">
            <a:avLst/>
          </a:prstGeom>
          <a:solidFill>
            <a:srgbClr val="0070C0"/>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zh-CN" altLang="en-US" sz="4800" dirty="0" smtClean="0">
                <a:latin typeface="黑体" panose="02010609060101010101" pitchFamily="49" charset="-122"/>
                <a:ea typeface="黑体" panose="02010609060101010101" pitchFamily="49" charset="-122"/>
              </a:rPr>
              <a:t>二、新课堂教学应用</a:t>
            </a:r>
            <a:endParaRPr lang="zh-CN" altLang="en-US" sz="4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7076334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灯片编号占位符 3"/>
          <p:cNvSpPr txBox="1">
            <a:spLocks noGrp="1"/>
          </p:cNvSpPr>
          <p:nvPr/>
        </p:nvSpPr>
        <p:spPr bwMode="auto">
          <a:xfrm>
            <a:off x="8553450" y="5543550"/>
            <a:ext cx="914400" cy="457200"/>
          </a:xfrm>
          <a:prstGeom prst="rect">
            <a:avLst/>
          </a:prstGeom>
          <a:noFill/>
          <a:ln w="9525">
            <a:noFill/>
            <a:miter lim="800000"/>
            <a:headEnd/>
            <a:tailEnd/>
          </a:ln>
        </p:spPr>
        <p:txBody>
          <a:bodyPr anchor="b"/>
          <a:lstStyle/>
          <a:p>
            <a:pPr algn="r"/>
            <a:r>
              <a:rPr lang="zh-CN" altLang="en-US">
                <a:solidFill>
                  <a:srgbClr val="EAEAEA"/>
                </a:solidFill>
                <a:latin typeface="Tahoma" pitchFamily="34" charset="0"/>
              </a:rPr>
              <a:t>第</a:t>
            </a:r>
            <a:fld id="{CD7073AD-056E-4E2F-B15D-2A23AA1BD331}" type="slidenum">
              <a:rPr lang="zh-CN" altLang="en-US">
                <a:solidFill>
                  <a:srgbClr val="EAEAEA"/>
                </a:solidFill>
                <a:latin typeface="Tahoma" pitchFamily="34" charset="0"/>
              </a:rPr>
              <a:pPr algn="r"/>
              <a:t>24</a:t>
            </a:fld>
            <a:r>
              <a:rPr lang="zh-CN" altLang="en-US">
                <a:solidFill>
                  <a:srgbClr val="EAEAEA"/>
                </a:solidFill>
                <a:latin typeface="Tahoma" pitchFamily="34" charset="0"/>
              </a:rPr>
              <a:t>页</a:t>
            </a:r>
          </a:p>
        </p:txBody>
      </p:sp>
      <p:grpSp>
        <p:nvGrpSpPr>
          <p:cNvPr id="101378" name="Group 57"/>
          <p:cNvGrpSpPr>
            <a:grpSpLocks/>
          </p:cNvGrpSpPr>
          <p:nvPr/>
        </p:nvGrpSpPr>
        <p:grpSpPr bwMode="auto">
          <a:xfrm>
            <a:off x="871538" y="1450975"/>
            <a:ext cx="2386012" cy="4035425"/>
            <a:chOff x="720" y="1296"/>
            <a:chExt cx="1367" cy="2542"/>
          </a:xfrm>
        </p:grpSpPr>
        <p:sp>
          <p:nvSpPr>
            <p:cNvPr id="101409" name="AutoShape 5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p>
          </p:txBody>
        </p:sp>
        <p:sp>
          <p:nvSpPr>
            <p:cNvPr id="101410" name="AutoShape 5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p>
          </p:txBody>
        </p:sp>
        <p:sp>
          <p:nvSpPr>
            <p:cNvPr id="101411" name="AutoShape 6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p>
          </p:txBody>
        </p:sp>
        <p:sp>
          <p:nvSpPr>
            <p:cNvPr id="101412" name="AutoShape 6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p>
          </p:txBody>
        </p:sp>
        <p:sp>
          <p:nvSpPr>
            <p:cNvPr id="101413" name="AutoShape 6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p>
          </p:txBody>
        </p:sp>
        <p:sp>
          <p:nvSpPr>
            <p:cNvPr id="101414" name="AutoShape 6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p>
          </p:txBody>
        </p:sp>
        <p:grpSp>
          <p:nvGrpSpPr>
            <p:cNvPr id="101415" name="Group 64"/>
            <p:cNvGrpSpPr>
              <a:grpSpLocks/>
            </p:cNvGrpSpPr>
            <p:nvPr/>
          </p:nvGrpSpPr>
          <p:grpSpPr bwMode="auto">
            <a:xfrm>
              <a:off x="1189" y="1296"/>
              <a:ext cx="405" cy="405"/>
              <a:chOff x="1289" y="582"/>
              <a:chExt cx="668" cy="668"/>
            </a:xfrm>
          </p:grpSpPr>
          <p:sp>
            <p:nvSpPr>
              <p:cNvPr id="101418" name="Oval 65"/>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01419" name="Oval 6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420" name="Oval 6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421" name="Oval 6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422" name="Oval 6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01416" name="Text Box 70"/>
            <p:cNvSpPr txBox="1">
              <a:spLocks noChangeArrowheads="1"/>
            </p:cNvSpPr>
            <p:nvPr/>
          </p:nvSpPr>
          <p:spPr bwMode="gray">
            <a:xfrm>
              <a:off x="1286" y="1354"/>
              <a:ext cx="203" cy="288"/>
            </a:xfrm>
            <a:prstGeom prst="rect">
              <a:avLst/>
            </a:prstGeom>
            <a:noFill/>
            <a:ln w="9525" algn="ctr">
              <a:noFill/>
              <a:miter lim="800000"/>
              <a:headEnd/>
              <a:tailEnd/>
            </a:ln>
          </p:spPr>
          <p:txBody>
            <a:bodyPr wrap="none">
              <a:spAutoFit/>
            </a:bodyPr>
            <a:lstStyle/>
            <a:p>
              <a:r>
                <a:rPr lang="en-US" altLang="zh-CN" sz="2400">
                  <a:solidFill>
                    <a:srgbClr val="000000"/>
                  </a:solidFill>
                </a:rPr>
                <a:t>1</a:t>
              </a:r>
              <a:endParaRPr lang="en-US" altLang="zh-CN"/>
            </a:p>
          </p:txBody>
        </p:sp>
        <p:sp>
          <p:nvSpPr>
            <p:cNvPr id="101417" name="Text Box 71"/>
            <p:cNvSpPr txBox="1">
              <a:spLocks noChangeArrowheads="1"/>
            </p:cNvSpPr>
            <p:nvPr/>
          </p:nvSpPr>
          <p:spPr bwMode="gray">
            <a:xfrm>
              <a:off x="768" y="1776"/>
              <a:ext cx="1296" cy="679"/>
            </a:xfrm>
            <a:prstGeom prst="rect">
              <a:avLst/>
            </a:prstGeom>
            <a:noFill/>
            <a:ln w="9525" algn="ctr">
              <a:noFill/>
              <a:miter lim="800000"/>
              <a:headEnd/>
              <a:tailEnd/>
            </a:ln>
          </p:spPr>
          <p:txBody>
            <a:bodyPr>
              <a:spAutoFit/>
            </a:bodyPr>
            <a:lstStyle/>
            <a:p>
              <a:r>
                <a:rPr lang="zh-CN" altLang="en-US" sz="3200" dirty="0" smtClean="0">
                  <a:solidFill>
                    <a:schemeClr val="bg1"/>
                  </a:solidFill>
                  <a:ea typeface="黑体" pitchFamily="2" charset="-122"/>
                </a:rPr>
                <a:t>引导学生注册登录学习</a:t>
              </a:r>
              <a:endParaRPr lang="zh-CN" altLang="en-US" sz="3200" dirty="0">
                <a:solidFill>
                  <a:schemeClr val="bg1"/>
                </a:solidFill>
                <a:ea typeface="黑体" pitchFamily="2" charset="-122"/>
              </a:endParaRPr>
            </a:p>
          </p:txBody>
        </p:sp>
      </p:grpSp>
      <p:grpSp>
        <p:nvGrpSpPr>
          <p:cNvPr id="4" name="Group 72"/>
          <p:cNvGrpSpPr>
            <a:grpSpLocks/>
          </p:cNvGrpSpPr>
          <p:nvPr/>
        </p:nvGrpSpPr>
        <p:grpSpPr bwMode="auto">
          <a:xfrm>
            <a:off x="3463925" y="1450975"/>
            <a:ext cx="2376488" cy="4035425"/>
            <a:chOff x="2208" y="1296"/>
            <a:chExt cx="1365" cy="2542"/>
          </a:xfrm>
        </p:grpSpPr>
        <p:sp>
          <p:nvSpPr>
            <p:cNvPr id="101396" name="AutoShape 7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1397" name="AutoShape 7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01398" name="AutoShape 7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01399" name="AutoShape 7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sp>
          <p:nvSpPr>
            <p:cNvPr id="101400" name="Oval 77"/>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p>
          </p:txBody>
        </p:sp>
        <p:sp>
          <p:nvSpPr>
            <p:cNvPr id="101401" name="Oval 7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402" name="Oval 7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403" name="Oval 8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404" name="Oval 8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101405" name="Text Box 82"/>
            <p:cNvSpPr txBox="1">
              <a:spLocks noChangeArrowheads="1"/>
            </p:cNvSpPr>
            <p:nvPr/>
          </p:nvSpPr>
          <p:spPr bwMode="gray">
            <a:xfrm>
              <a:off x="2773" y="1354"/>
              <a:ext cx="204" cy="288"/>
            </a:xfrm>
            <a:prstGeom prst="rect">
              <a:avLst/>
            </a:prstGeom>
            <a:noFill/>
            <a:ln w="9525" algn="ctr">
              <a:noFill/>
              <a:miter lim="800000"/>
              <a:headEnd/>
              <a:tailEnd/>
            </a:ln>
          </p:spPr>
          <p:txBody>
            <a:bodyPr wrap="none">
              <a:spAutoFit/>
            </a:bodyPr>
            <a:lstStyle/>
            <a:p>
              <a:r>
                <a:rPr lang="en-US" altLang="zh-CN" sz="2400">
                  <a:solidFill>
                    <a:srgbClr val="000000"/>
                  </a:solidFill>
                </a:rPr>
                <a:t>2</a:t>
              </a:r>
              <a:endParaRPr lang="en-US" altLang="zh-CN"/>
            </a:p>
          </p:txBody>
        </p:sp>
        <p:sp>
          <p:nvSpPr>
            <p:cNvPr id="101406" name="Text Box 83"/>
            <p:cNvSpPr txBox="1">
              <a:spLocks noChangeArrowheads="1"/>
            </p:cNvSpPr>
            <p:nvPr/>
          </p:nvSpPr>
          <p:spPr bwMode="gray">
            <a:xfrm>
              <a:off x="2256" y="1776"/>
              <a:ext cx="1296" cy="679"/>
            </a:xfrm>
            <a:prstGeom prst="rect">
              <a:avLst/>
            </a:prstGeom>
            <a:noFill/>
            <a:ln w="9525" algn="ctr">
              <a:noFill/>
              <a:miter lim="800000"/>
              <a:headEnd/>
              <a:tailEnd/>
            </a:ln>
          </p:spPr>
          <p:txBody>
            <a:bodyPr>
              <a:spAutoFit/>
            </a:bodyPr>
            <a:lstStyle/>
            <a:p>
              <a:r>
                <a:rPr lang="zh-CN" altLang="en-US" sz="3200" dirty="0" smtClean="0">
                  <a:ea typeface="黑体" pitchFamily="2" charset="-122"/>
                </a:rPr>
                <a:t>开发设计典型教学案例</a:t>
              </a:r>
              <a:endParaRPr lang="zh-CN" altLang="en-US" sz="3200" dirty="0">
                <a:ea typeface="黑体" pitchFamily="2" charset="-122"/>
              </a:endParaRPr>
            </a:p>
          </p:txBody>
        </p:sp>
        <p:sp>
          <p:nvSpPr>
            <p:cNvPr id="101407" name="AutoShape 8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p>
          </p:txBody>
        </p:sp>
        <p:sp>
          <p:nvSpPr>
            <p:cNvPr id="101408" name="AutoShape 8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p>
          </p:txBody>
        </p:sp>
      </p:grpSp>
      <p:grpSp>
        <p:nvGrpSpPr>
          <p:cNvPr id="5" name="Group 86"/>
          <p:cNvGrpSpPr>
            <a:grpSpLocks/>
          </p:cNvGrpSpPr>
          <p:nvPr/>
        </p:nvGrpSpPr>
        <p:grpSpPr bwMode="auto">
          <a:xfrm>
            <a:off x="5984875" y="1450975"/>
            <a:ext cx="2376488" cy="4035425"/>
            <a:chOff x="3692" y="1296"/>
            <a:chExt cx="1367" cy="2542"/>
          </a:xfrm>
        </p:grpSpPr>
        <p:sp>
          <p:nvSpPr>
            <p:cNvPr id="101382" name="AutoShape 8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p>
          </p:txBody>
        </p:sp>
        <p:sp>
          <p:nvSpPr>
            <p:cNvPr id="101383" name="AutoShape 8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p>
          </p:txBody>
        </p:sp>
        <p:sp>
          <p:nvSpPr>
            <p:cNvPr id="101384" name="AutoShape 8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p>
          </p:txBody>
        </p:sp>
        <p:sp>
          <p:nvSpPr>
            <p:cNvPr id="101385" name="AutoShape 9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p>
          </p:txBody>
        </p:sp>
        <p:grpSp>
          <p:nvGrpSpPr>
            <p:cNvPr id="101386" name="Group 91"/>
            <p:cNvGrpSpPr>
              <a:grpSpLocks/>
            </p:cNvGrpSpPr>
            <p:nvPr/>
          </p:nvGrpSpPr>
          <p:grpSpPr bwMode="auto">
            <a:xfrm>
              <a:off x="4165" y="1296"/>
              <a:ext cx="405" cy="405"/>
              <a:chOff x="1289" y="582"/>
              <a:chExt cx="668" cy="668"/>
            </a:xfrm>
          </p:grpSpPr>
          <p:sp>
            <p:nvSpPr>
              <p:cNvPr id="101391" name="Oval 9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01392"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393"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394"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395"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01387" name="Text Box 97"/>
            <p:cNvSpPr txBox="1">
              <a:spLocks noChangeArrowheads="1"/>
            </p:cNvSpPr>
            <p:nvPr/>
          </p:nvSpPr>
          <p:spPr bwMode="gray">
            <a:xfrm>
              <a:off x="4262" y="1354"/>
              <a:ext cx="203" cy="288"/>
            </a:xfrm>
            <a:prstGeom prst="rect">
              <a:avLst/>
            </a:prstGeom>
            <a:noFill/>
            <a:ln w="9525" algn="ctr">
              <a:noFill/>
              <a:miter lim="800000"/>
              <a:headEnd/>
              <a:tailEnd/>
            </a:ln>
          </p:spPr>
          <p:txBody>
            <a:bodyPr wrap="none">
              <a:spAutoFit/>
            </a:bodyPr>
            <a:lstStyle/>
            <a:p>
              <a:r>
                <a:rPr lang="en-US" altLang="zh-CN" sz="2400">
                  <a:solidFill>
                    <a:srgbClr val="C00000"/>
                  </a:solidFill>
                </a:rPr>
                <a:t>3</a:t>
              </a:r>
              <a:endParaRPr lang="en-US" altLang="zh-CN">
                <a:solidFill>
                  <a:srgbClr val="C00000"/>
                </a:solidFill>
              </a:endParaRPr>
            </a:p>
          </p:txBody>
        </p:sp>
        <p:sp>
          <p:nvSpPr>
            <p:cNvPr id="101388" name="Text Box 98"/>
            <p:cNvSpPr txBox="1">
              <a:spLocks noChangeArrowheads="1"/>
            </p:cNvSpPr>
            <p:nvPr/>
          </p:nvSpPr>
          <p:spPr bwMode="gray">
            <a:xfrm>
              <a:off x="3744" y="1776"/>
              <a:ext cx="1296" cy="989"/>
            </a:xfrm>
            <a:prstGeom prst="rect">
              <a:avLst/>
            </a:prstGeom>
            <a:noFill/>
            <a:ln w="9525" algn="ctr">
              <a:noFill/>
              <a:miter lim="800000"/>
              <a:headEnd/>
              <a:tailEnd/>
            </a:ln>
          </p:spPr>
          <p:txBody>
            <a:bodyPr>
              <a:spAutoFit/>
            </a:bodyPr>
            <a:lstStyle/>
            <a:p>
              <a:pPr eaLnBrk="0" hangingPunct="0"/>
              <a:r>
                <a:rPr lang="zh-CN" altLang="en-US" sz="3200" dirty="0" smtClean="0">
                  <a:solidFill>
                    <a:srgbClr val="C00000"/>
                  </a:solidFill>
                  <a:ea typeface="黑体" pitchFamily="2" charset="-122"/>
                </a:rPr>
                <a:t>精雕细琢</a:t>
              </a:r>
              <a:r>
                <a:rPr lang="zh-CN" altLang="en-US" sz="3200" dirty="0">
                  <a:solidFill>
                    <a:srgbClr val="C00000"/>
                  </a:solidFill>
                  <a:ea typeface="黑体" pitchFamily="2" charset="-122"/>
                </a:rPr>
                <a:t>，</a:t>
              </a:r>
            </a:p>
            <a:p>
              <a:pPr eaLnBrk="0" hangingPunct="0"/>
              <a:r>
                <a:rPr lang="zh-CN" altLang="en-US" sz="3200" dirty="0" smtClean="0">
                  <a:solidFill>
                    <a:srgbClr val="C00000"/>
                  </a:solidFill>
                  <a:ea typeface="黑体" pitchFamily="2" charset="-122"/>
                </a:rPr>
                <a:t>丰富在线课堂教学视频</a:t>
              </a:r>
              <a:endParaRPr lang="zh-CN" altLang="en-US" sz="3200" dirty="0">
                <a:solidFill>
                  <a:srgbClr val="C00000"/>
                </a:solidFill>
                <a:ea typeface="黑体" pitchFamily="2" charset="-122"/>
              </a:endParaRPr>
            </a:p>
          </p:txBody>
        </p:sp>
        <p:sp>
          <p:nvSpPr>
            <p:cNvPr id="101389" name="AutoShape 99"/>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w="9525">
              <a:noFill/>
              <a:round/>
              <a:headEnd/>
              <a:tailEnd/>
            </a:ln>
          </p:spPr>
          <p:txBody>
            <a:bodyPr wrap="none" anchor="ctr"/>
            <a:lstStyle/>
            <a:p>
              <a:endParaRPr lang="zh-CN" altLang="en-US"/>
            </a:p>
          </p:txBody>
        </p:sp>
        <p:sp>
          <p:nvSpPr>
            <p:cNvPr id="101390" name="AutoShape 100"/>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w="9525">
              <a:noFill/>
              <a:round/>
              <a:headEnd/>
              <a:tailEnd/>
            </a:ln>
          </p:spPr>
          <p:txBody>
            <a:bodyPr wrap="none" anchor="ctr"/>
            <a:lstStyle/>
            <a:p>
              <a:endParaRPr lang="zh-CN" altLang="en-US"/>
            </a:p>
          </p:txBody>
        </p:sp>
      </p:grpSp>
      <p:sp>
        <p:nvSpPr>
          <p:cNvPr id="50" name="标题 49"/>
          <p:cNvSpPr>
            <a:spLocks noGrp="1"/>
          </p:cNvSpPr>
          <p:nvPr>
            <p:ph type="title" idx="4294967295"/>
          </p:nvPr>
        </p:nvSpPr>
        <p:spPr>
          <a:xfrm>
            <a:off x="437374" y="395124"/>
            <a:ext cx="6891338" cy="744538"/>
          </a:xfrm>
        </p:spPr>
        <p:txBody>
          <a:bodyPr/>
          <a:lstStyle/>
          <a:p>
            <a:pPr>
              <a:defRPr/>
            </a:pPr>
            <a:r>
              <a:rPr lang="zh-CN" altLang="en-US" sz="4000" b="1" dirty="0">
                <a:solidFill>
                  <a:srgbClr val="0000FF"/>
                </a:solidFill>
                <a:latin typeface="黑体" panose="02010609060101010101" pitchFamily="49" charset="-122"/>
                <a:ea typeface="黑体" panose="02010609060101010101" pitchFamily="49" charset="-122"/>
              </a:rPr>
              <a:t>二</a:t>
            </a:r>
            <a:r>
              <a:rPr lang="zh-CN" altLang="en-US" sz="4000" b="1" dirty="0" smtClean="0">
                <a:solidFill>
                  <a:srgbClr val="0000FF"/>
                </a:solidFill>
                <a:latin typeface="黑体" panose="02010609060101010101" pitchFamily="49" charset="-122"/>
                <a:ea typeface="黑体" panose="02010609060101010101" pitchFamily="49" charset="-122"/>
              </a:rPr>
              <a:t>、新课堂教学应用</a:t>
            </a:r>
            <a:endParaRPr lang="zh-CN" altLang="en-US" sz="4000" dirty="0" smtClean="0">
              <a:ea typeface="宋体" pitchFamily="2" charset="-122"/>
            </a:endParaRPr>
          </a:p>
        </p:txBody>
      </p:sp>
      <p:sp>
        <p:nvSpPr>
          <p:cNvPr id="48"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24</a:t>
            </a:r>
            <a:r>
              <a:rPr lang="zh-CN" altLang="en-US" dirty="0" smtClean="0"/>
              <a:t>页</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r>
              <a:rPr lang="zh-CN" altLang="en-US" smtClean="0"/>
              <a:t>信息技术在教学中的应用</a:t>
            </a:r>
            <a:endParaRPr lang="en-US" altLang="zh-CN"/>
          </a:p>
        </p:txBody>
      </p:sp>
      <p:sp>
        <p:nvSpPr>
          <p:cNvPr id="3" name="灯片编号占位符 2"/>
          <p:cNvSpPr>
            <a:spLocks noGrp="1"/>
          </p:cNvSpPr>
          <p:nvPr>
            <p:ph type="sldNum" sz="quarter" idx="11"/>
          </p:nvPr>
        </p:nvSpPr>
        <p:spPr/>
        <p:txBody>
          <a:bodyPr/>
          <a:lstStyle/>
          <a:p>
            <a:pPr>
              <a:defRPr/>
            </a:pPr>
            <a:r>
              <a:rPr lang="zh-CN" altLang="en-US" dirty="0" smtClean="0"/>
              <a:t>第</a:t>
            </a:r>
            <a:r>
              <a:rPr lang="en-US" altLang="zh-CN" dirty="0" smtClean="0"/>
              <a:t>25</a:t>
            </a:r>
            <a:r>
              <a:rPr lang="zh-CN" altLang="en-US" dirty="0" smtClean="0"/>
              <a:t>页</a:t>
            </a:r>
            <a:endParaRPr lang="zh-CN" altLang="en-US" dirty="0"/>
          </a:p>
        </p:txBody>
      </p:sp>
      <p:pic>
        <p:nvPicPr>
          <p:cNvPr id="4" name="图片 3"/>
          <p:cNvPicPr>
            <a:picLocks noChangeAspect="1"/>
          </p:cNvPicPr>
          <p:nvPr/>
        </p:nvPicPr>
        <p:blipFill>
          <a:blip r:embed="rId2"/>
          <a:stretch>
            <a:fillRect/>
          </a:stretch>
        </p:blipFill>
        <p:spPr>
          <a:xfrm>
            <a:off x="688899" y="1322063"/>
            <a:ext cx="7579890" cy="3742211"/>
          </a:xfrm>
          <a:prstGeom prst="rect">
            <a:avLst/>
          </a:prstGeom>
        </p:spPr>
      </p:pic>
      <p:sp>
        <p:nvSpPr>
          <p:cNvPr id="5" name="标题 49"/>
          <p:cNvSpPr txBox="1">
            <a:spLocks/>
          </p:cNvSpPr>
          <p:nvPr/>
        </p:nvSpPr>
        <p:spPr bwMode="auto">
          <a:xfrm>
            <a:off x="550984" y="433755"/>
            <a:ext cx="8593016" cy="715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3600" b="1" kern="0" dirty="0">
                <a:solidFill>
                  <a:srgbClr val="0000FF"/>
                </a:solidFill>
                <a:latin typeface="黑体" panose="02010609060101010101" pitchFamily="49" charset="-122"/>
                <a:ea typeface="黑体" panose="02010609060101010101" pitchFamily="49" charset="-122"/>
              </a:rPr>
              <a:t>二</a:t>
            </a:r>
            <a:r>
              <a:rPr lang="zh-CN" altLang="en-US" sz="3600" b="1" kern="0" dirty="0" smtClean="0">
                <a:solidFill>
                  <a:srgbClr val="0000FF"/>
                </a:solidFill>
                <a:latin typeface="黑体" panose="02010609060101010101" pitchFamily="49" charset="-122"/>
                <a:ea typeface="黑体" panose="02010609060101010101" pitchFamily="49" charset="-122"/>
              </a:rPr>
              <a:t>、新课堂教学应用</a:t>
            </a:r>
            <a:r>
              <a:rPr lang="en-US" altLang="zh-CN" sz="3600" b="1" kern="0" dirty="0" smtClean="0">
                <a:solidFill>
                  <a:srgbClr val="0000FF"/>
                </a:solidFill>
                <a:latin typeface="黑体" panose="02010609060101010101" pitchFamily="49" charset="-122"/>
                <a:ea typeface="黑体" panose="02010609060101010101" pitchFamily="49" charset="-122"/>
              </a:rPr>
              <a:t>——</a:t>
            </a:r>
            <a:r>
              <a:rPr lang="zh-CN" altLang="en-US" sz="3600" b="1" kern="0" dirty="0" smtClean="0">
                <a:solidFill>
                  <a:srgbClr val="0000FF"/>
                </a:solidFill>
                <a:latin typeface="黑体" panose="02010609060101010101" pitchFamily="49" charset="-122"/>
                <a:ea typeface="黑体" panose="02010609060101010101" pitchFamily="49" charset="-122"/>
              </a:rPr>
              <a:t>开课流程</a:t>
            </a:r>
            <a:endParaRPr lang="zh-CN" altLang="en-US" sz="3600" kern="0" dirty="0" smtClean="0">
              <a:ea typeface="宋体" pitchFamily="2" charset="-122"/>
            </a:endParaRPr>
          </a:p>
        </p:txBody>
      </p:sp>
    </p:spTree>
    <p:extLst>
      <p:ext uri="{BB962C8B-B14F-4D97-AF65-F5344CB8AC3E}">
        <p14:creationId xmlns:p14="http://schemas.microsoft.com/office/powerpoint/2010/main" val="320290439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r>
              <a:rPr lang="zh-CN" altLang="en-US" smtClean="0"/>
              <a:t>信息技术在教学中的应用</a:t>
            </a:r>
            <a:endParaRPr lang="en-US" altLang="zh-CN"/>
          </a:p>
        </p:txBody>
      </p:sp>
      <p:sp>
        <p:nvSpPr>
          <p:cNvPr id="3" name="灯片编号占位符 2"/>
          <p:cNvSpPr>
            <a:spLocks noGrp="1"/>
          </p:cNvSpPr>
          <p:nvPr>
            <p:ph type="sldNum" sz="quarter" idx="11"/>
          </p:nvPr>
        </p:nvSpPr>
        <p:spPr/>
        <p:txBody>
          <a:bodyPr/>
          <a:lstStyle/>
          <a:p>
            <a:pPr>
              <a:defRPr/>
            </a:pPr>
            <a:r>
              <a:rPr lang="zh-CN" altLang="en-US" dirty="0" smtClean="0"/>
              <a:t>第</a:t>
            </a:r>
            <a:r>
              <a:rPr lang="en-US" altLang="zh-CN" dirty="0" smtClean="0"/>
              <a:t>26</a:t>
            </a:r>
            <a:r>
              <a:rPr lang="zh-CN" altLang="en-US" dirty="0" smtClean="0"/>
              <a:t>页</a:t>
            </a:r>
            <a:endParaRPr lang="zh-CN" altLang="en-US" dirty="0"/>
          </a:p>
        </p:txBody>
      </p:sp>
      <p:pic>
        <p:nvPicPr>
          <p:cNvPr id="4" name="图片 3"/>
          <p:cNvPicPr>
            <a:picLocks noChangeAspect="1"/>
          </p:cNvPicPr>
          <p:nvPr/>
        </p:nvPicPr>
        <p:blipFill>
          <a:blip r:embed="rId2"/>
          <a:stretch>
            <a:fillRect/>
          </a:stretch>
        </p:blipFill>
        <p:spPr>
          <a:xfrm>
            <a:off x="175880" y="1781907"/>
            <a:ext cx="8278880" cy="3645877"/>
          </a:xfrm>
          <a:prstGeom prst="rect">
            <a:avLst/>
          </a:prstGeom>
        </p:spPr>
      </p:pic>
      <p:sp>
        <p:nvSpPr>
          <p:cNvPr id="5" name="标题 49"/>
          <p:cNvSpPr txBox="1">
            <a:spLocks/>
          </p:cNvSpPr>
          <p:nvPr/>
        </p:nvSpPr>
        <p:spPr bwMode="auto">
          <a:xfrm>
            <a:off x="0" y="673156"/>
            <a:ext cx="9267092" cy="715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3600" b="1" kern="0" dirty="0">
                <a:solidFill>
                  <a:srgbClr val="0000FF"/>
                </a:solidFill>
                <a:latin typeface="黑体" panose="02010609060101010101" pitchFamily="49" charset="-122"/>
                <a:ea typeface="黑体" panose="02010609060101010101" pitchFamily="49" charset="-122"/>
              </a:rPr>
              <a:t>二</a:t>
            </a:r>
            <a:r>
              <a:rPr lang="zh-CN" altLang="en-US" sz="3600" b="1" kern="0" dirty="0" smtClean="0">
                <a:solidFill>
                  <a:srgbClr val="0000FF"/>
                </a:solidFill>
                <a:latin typeface="黑体" panose="02010609060101010101" pitchFamily="49" charset="-122"/>
                <a:ea typeface="黑体" panose="02010609060101010101" pitchFamily="49" charset="-122"/>
              </a:rPr>
              <a:t>、新课堂教学应用</a:t>
            </a:r>
            <a:r>
              <a:rPr lang="en-US" altLang="zh-CN" sz="3600" b="1" kern="0" dirty="0" smtClean="0">
                <a:solidFill>
                  <a:srgbClr val="0000FF"/>
                </a:solidFill>
                <a:latin typeface="黑体" panose="02010609060101010101" pitchFamily="49" charset="-122"/>
                <a:ea typeface="黑体" panose="02010609060101010101" pitchFamily="49" charset="-122"/>
              </a:rPr>
              <a:t>——</a:t>
            </a:r>
            <a:r>
              <a:rPr lang="zh-CN" altLang="en-US" sz="3600" b="1" kern="0" dirty="0" smtClean="0">
                <a:solidFill>
                  <a:srgbClr val="0000FF"/>
                </a:solidFill>
                <a:latin typeface="黑体" panose="02010609060101010101" pitchFamily="49" charset="-122"/>
                <a:ea typeface="黑体" panose="02010609060101010101" pitchFamily="49" charset="-122"/>
              </a:rPr>
              <a:t>翻转课堂教学</a:t>
            </a:r>
            <a:endParaRPr lang="zh-CN" altLang="en-US" sz="3600" kern="0" dirty="0" smtClean="0">
              <a:ea typeface="宋体" pitchFamily="2" charset="-122"/>
            </a:endParaRPr>
          </a:p>
        </p:txBody>
      </p:sp>
    </p:spTree>
    <p:extLst>
      <p:ext uri="{BB962C8B-B14F-4D97-AF65-F5344CB8AC3E}">
        <p14:creationId xmlns:p14="http://schemas.microsoft.com/office/powerpoint/2010/main" val="95761633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r>
              <a:rPr lang="zh-CN" altLang="en-US" smtClean="0"/>
              <a:t>信息技术在教学中的应用</a:t>
            </a:r>
            <a:endParaRPr lang="en-US" altLang="zh-CN"/>
          </a:p>
        </p:txBody>
      </p:sp>
      <p:sp>
        <p:nvSpPr>
          <p:cNvPr id="3" name="灯片编号占位符 2"/>
          <p:cNvSpPr>
            <a:spLocks noGrp="1"/>
          </p:cNvSpPr>
          <p:nvPr>
            <p:ph type="sldNum" sz="quarter" idx="11"/>
          </p:nvPr>
        </p:nvSpPr>
        <p:spPr/>
        <p:txBody>
          <a:bodyPr/>
          <a:lstStyle/>
          <a:p>
            <a:pPr>
              <a:defRPr/>
            </a:pPr>
            <a:r>
              <a:rPr lang="zh-CN" altLang="en-US" dirty="0" smtClean="0"/>
              <a:t>第</a:t>
            </a:r>
            <a:r>
              <a:rPr lang="en-US" altLang="zh-CN" dirty="0" smtClean="0"/>
              <a:t>27</a:t>
            </a:r>
            <a:r>
              <a:rPr lang="zh-CN" altLang="en-US" dirty="0" smtClean="0"/>
              <a:t>页</a:t>
            </a:r>
            <a:endParaRPr lang="zh-CN" altLang="en-US" dirty="0"/>
          </a:p>
        </p:txBody>
      </p:sp>
      <p:pic>
        <p:nvPicPr>
          <p:cNvPr id="4" name="图片 3"/>
          <p:cNvPicPr>
            <a:picLocks noChangeAspect="1"/>
          </p:cNvPicPr>
          <p:nvPr/>
        </p:nvPicPr>
        <p:blipFill>
          <a:blip r:embed="rId2"/>
          <a:stretch>
            <a:fillRect/>
          </a:stretch>
        </p:blipFill>
        <p:spPr>
          <a:xfrm>
            <a:off x="609601" y="1396202"/>
            <a:ext cx="7959968" cy="4371552"/>
          </a:xfrm>
          <a:prstGeom prst="rect">
            <a:avLst/>
          </a:prstGeom>
        </p:spPr>
      </p:pic>
      <p:sp>
        <p:nvSpPr>
          <p:cNvPr id="5" name="标题 49"/>
          <p:cNvSpPr txBox="1">
            <a:spLocks/>
          </p:cNvSpPr>
          <p:nvPr/>
        </p:nvSpPr>
        <p:spPr bwMode="auto">
          <a:xfrm>
            <a:off x="281354" y="652942"/>
            <a:ext cx="8522677" cy="715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3600" b="1" kern="0" dirty="0">
                <a:solidFill>
                  <a:srgbClr val="0000FF"/>
                </a:solidFill>
                <a:latin typeface="黑体" panose="02010609060101010101" pitchFamily="49" charset="-122"/>
                <a:ea typeface="黑体" panose="02010609060101010101" pitchFamily="49" charset="-122"/>
              </a:rPr>
              <a:t>二</a:t>
            </a:r>
            <a:r>
              <a:rPr lang="zh-CN" altLang="en-US" sz="3600" b="1" kern="0" dirty="0" smtClean="0">
                <a:solidFill>
                  <a:srgbClr val="0000FF"/>
                </a:solidFill>
                <a:latin typeface="黑体" panose="02010609060101010101" pitchFamily="49" charset="-122"/>
                <a:ea typeface="黑体" panose="02010609060101010101" pitchFamily="49" charset="-122"/>
              </a:rPr>
              <a:t>、新课堂教学应用</a:t>
            </a:r>
            <a:r>
              <a:rPr lang="en-US" altLang="zh-CN" sz="3600" b="1" kern="0" dirty="0" smtClean="0">
                <a:solidFill>
                  <a:srgbClr val="0000FF"/>
                </a:solidFill>
                <a:latin typeface="黑体" panose="02010609060101010101" pitchFamily="49" charset="-122"/>
                <a:ea typeface="黑体" panose="02010609060101010101" pitchFamily="49" charset="-122"/>
              </a:rPr>
              <a:t>——</a:t>
            </a:r>
            <a:r>
              <a:rPr lang="zh-CN" altLang="en-US" sz="3600" b="1" kern="0" dirty="0" smtClean="0">
                <a:solidFill>
                  <a:srgbClr val="0000FF"/>
                </a:solidFill>
                <a:latin typeface="黑体" panose="02010609060101010101" pitchFamily="49" charset="-122"/>
                <a:ea typeface="黑体" panose="02010609060101010101" pitchFamily="49" charset="-122"/>
              </a:rPr>
              <a:t>线上线下教学</a:t>
            </a:r>
            <a:endParaRPr lang="zh-CN" altLang="en-US" sz="3600" kern="0" dirty="0" smtClean="0">
              <a:ea typeface="宋体" pitchFamily="2" charset="-122"/>
            </a:endParaRPr>
          </a:p>
        </p:txBody>
      </p:sp>
    </p:spTree>
    <p:extLst>
      <p:ext uri="{BB962C8B-B14F-4D97-AF65-F5344CB8AC3E}">
        <p14:creationId xmlns:p14="http://schemas.microsoft.com/office/powerpoint/2010/main" val="238142034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灯片编号占位符 3"/>
          <p:cNvSpPr txBox="1">
            <a:spLocks noGrp="1"/>
          </p:cNvSpPr>
          <p:nvPr/>
        </p:nvSpPr>
        <p:spPr bwMode="auto">
          <a:xfrm>
            <a:off x="8553450" y="5543550"/>
            <a:ext cx="914400" cy="457200"/>
          </a:xfrm>
          <a:prstGeom prst="rect">
            <a:avLst/>
          </a:prstGeom>
          <a:noFill/>
          <a:ln w="9525">
            <a:noFill/>
            <a:miter lim="800000"/>
            <a:headEnd/>
            <a:tailEnd/>
          </a:ln>
        </p:spPr>
        <p:txBody>
          <a:bodyPr anchor="b"/>
          <a:lstStyle/>
          <a:p>
            <a:pPr algn="r"/>
            <a:r>
              <a:rPr lang="zh-CN" altLang="en-US">
                <a:solidFill>
                  <a:srgbClr val="EAEAEA"/>
                </a:solidFill>
                <a:latin typeface="Tahoma" pitchFamily="34" charset="0"/>
              </a:rPr>
              <a:t>第</a:t>
            </a:r>
            <a:fld id="{CD7073AD-056E-4E2F-B15D-2A23AA1BD331}" type="slidenum">
              <a:rPr lang="zh-CN" altLang="en-US">
                <a:solidFill>
                  <a:srgbClr val="EAEAEA"/>
                </a:solidFill>
                <a:latin typeface="Tahoma" pitchFamily="34" charset="0"/>
              </a:rPr>
              <a:pPr algn="r"/>
              <a:t>28</a:t>
            </a:fld>
            <a:r>
              <a:rPr lang="zh-CN" altLang="en-US">
                <a:solidFill>
                  <a:srgbClr val="EAEAEA"/>
                </a:solidFill>
                <a:latin typeface="Tahoma" pitchFamily="34" charset="0"/>
              </a:rPr>
              <a:t>页</a:t>
            </a:r>
          </a:p>
        </p:txBody>
      </p:sp>
      <p:grpSp>
        <p:nvGrpSpPr>
          <p:cNvPr id="101378" name="Group 57"/>
          <p:cNvGrpSpPr>
            <a:grpSpLocks/>
          </p:cNvGrpSpPr>
          <p:nvPr/>
        </p:nvGrpSpPr>
        <p:grpSpPr bwMode="auto">
          <a:xfrm>
            <a:off x="871538" y="1450975"/>
            <a:ext cx="2386012" cy="4035425"/>
            <a:chOff x="720" y="1296"/>
            <a:chExt cx="1367" cy="2542"/>
          </a:xfrm>
        </p:grpSpPr>
        <p:sp>
          <p:nvSpPr>
            <p:cNvPr id="101409" name="AutoShape 5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p>
          </p:txBody>
        </p:sp>
        <p:sp>
          <p:nvSpPr>
            <p:cNvPr id="101410" name="AutoShape 5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p>
          </p:txBody>
        </p:sp>
        <p:sp>
          <p:nvSpPr>
            <p:cNvPr id="101411" name="AutoShape 6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p>
          </p:txBody>
        </p:sp>
        <p:sp>
          <p:nvSpPr>
            <p:cNvPr id="101412" name="AutoShape 6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p>
          </p:txBody>
        </p:sp>
        <p:sp>
          <p:nvSpPr>
            <p:cNvPr id="101413" name="AutoShape 6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p>
          </p:txBody>
        </p:sp>
        <p:sp>
          <p:nvSpPr>
            <p:cNvPr id="101414" name="AutoShape 6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p>
          </p:txBody>
        </p:sp>
        <p:grpSp>
          <p:nvGrpSpPr>
            <p:cNvPr id="101415" name="Group 64"/>
            <p:cNvGrpSpPr>
              <a:grpSpLocks/>
            </p:cNvGrpSpPr>
            <p:nvPr/>
          </p:nvGrpSpPr>
          <p:grpSpPr bwMode="auto">
            <a:xfrm>
              <a:off x="1189" y="1296"/>
              <a:ext cx="405" cy="405"/>
              <a:chOff x="1289" y="582"/>
              <a:chExt cx="668" cy="668"/>
            </a:xfrm>
          </p:grpSpPr>
          <p:sp>
            <p:nvSpPr>
              <p:cNvPr id="101418" name="Oval 65"/>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01419" name="Oval 6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420" name="Oval 6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421" name="Oval 6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422" name="Oval 6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01416" name="Text Box 70"/>
            <p:cNvSpPr txBox="1">
              <a:spLocks noChangeArrowheads="1"/>
            </p:cNvSpPr>
            <p:nvPr/>
          </p:nvSpPr>
          <p:spPr bwMode="gray">
            <a:xfrm>
              <a:off x="1286" y="1354"/>
              <a:ext cx="203" cy="288"/>
            </a:xfrm>
            <a:prstGeom prst="rect">
              <a:avLst/>
            </a:prstGeom>
            <a:noFill/>
            <a:ln w="9525" algn="ctr">
              <a:noFill/>
              <a:miter lim="800000"/>
              <a:headEnd/>
              <a:tailEnd/>
            </a:ln>
          </p:spPr>
          <p:txBody>
            <a:bodyPr wrap="none">
              <a:spAutoFit/>
            </a:bodyPr>
            <a:lstStyle/>
            <a:p>
              <a:r>
                <a:rPr lang="en-US" altLang="zh-CN" sz="2400">
                  <a:solidFill>
                    <a:srgbClr val="000000"/>
                  </a:solidFill>
                </a:rPr>
                <a:t>1</a:t>
              </a:r>
              <a:endParaRPr lang="en-US" altLang="zh-CN"/>
            </a:p>
          </p:txBody>
        </p:sp>
        <p:sp>
          <p:nvSpPr>
            <p:cNvPr id="101417" name="Text Box 71"/>
            <p:cNvSpPr txBox="1">
              <a:spLocks noChangeArrowheads="1"/>
            </p:cNvSpPr>
            <p:nvPr/>
          </p:nvSpPr>
          <p:spPr bwMode="gray">
            <a:xfrm>
              <a:off x="768" y="1776"/>
              <a:ext cx="1296" cy="989"/>
            </a:xfrm>
            <a:prstGeom prst="rect">
              <a:avLst/>
            </a:prstGeom>
            <a:noFill/>
            <a:ln w="9525" algn="ctr">
              <a:noFill/>
              <a:miter lim="800000"/>
              <a:headEnd/>
              <a:tailEnd/>
            </a:ln>
          </p:spPr>
          <p:txBody>
            <a:bodyPr>
              <a:spAutoFit/>
            </a:bodyPr>
            <a:lstStyle/>
            <a:p>
              <a:r>
                <a:rPr lang="zh-CN" altLang="en-US" sz="3200" dirty="0" smtClean="0">
                  <a:solidFill>
                    <a:schemeClr val="bg1"/>
                  </a:solidFill>
                  <a:ea typeface="黑体" pitchFamily="2" charset="-122"/>
                </a:rPr>
                <a:t>围绕学习中心平台，构建课程团队</a:t>
              </a:r>
              <a:endParaRPr lang="zh-CN" altLang="en-US" sz="3200" dirty="0">
                <a:solidFill>
                  <a:schemeClr val="bg1"/>
                </a:solidFill>
                <a:ea typeface="黑体" pitchFamily="2" charset="-122"/>
              </a:endParaRPr>
            </a:p>
          </p:txBody>
        </p:sp>
      </p:grpSp>
      <p:grpSp>
        <p:nvGrpSpPr>
          <p:cNvPr id="4" name="Group 72"/>
          <p:cNvGrpSpPr>
            <a:grpSpLocks/>
          </p:cNvGrpSpPr>
          <p:nvPr/>
        </p:nvGrpSpPr>
        <p:grpSpPr bwMode="auto">
          <a:xfrm>
            <a:off x="3463925" y="1450975"/>
            <a:ext cx="2376488" cy="4035425"/>
            <a:chOff x="2208" y="1296"/>
            <a:chExt cx="1365" cy="2542"/>
          </a:xfrm>
        </p:grpSpPr>
        <p:sp>
          <p:nvSpPr>
            <p:cNvPr id="101396" name="AutoShape 7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1397" name="AutoShape 7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01398" name="AutoShape 7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01399" name="AutoShape 7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sp>
          <p:nvSpPr>
            <p:cNvPr id="101400" name="Oval 77"/>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p>
          </p:txBody>
        </p:sp>
        <p:sp>
          <p:nvSpPr>
            <p:cNvPr id="101401" name="Oval 7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402" name="Oval 7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403" name="Oval 8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404" name="Oval 8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101405" name="Text Box 82"/>
            <p:cNvSpPr txBox="1">
              <a:spLocks noChangeArrowheads="1"/>
            </p:cNvSpPr>
            <p:nvPr/>
          </p:nvSpPr>
          <p:spPr bwMode="gray">
            <a:xfrm>
              <a:off x="2773" y="1354"/>
              <a:ext cx="204" cy="288"/>
            </a:xfrm>
            <a:prstGeom prst="rect">
              <a:avLst/>
            </a:prstGeom>
            <a:noFill/>
            <a:ln w="9525" algn="ctr">
              <a:noFill/>
              <a:miter lim="800000"/>
              <a:headEnd/>
              <a:tailEnd/>
            </a:ln>
          </p:spPr>
          <p:txBody>
            <a:bodyPr wrap="none">
              <a:spAutoFit/>
            </a:bodyPr>
            <a:lstStyle/>
            <a:p>
              <a:r>
                <a:rPr lang="en-US" altLang="zh-CN" sz="2400">
                  <a:solidFill>
                    <a:srgbClr val="000000"/>
                  </a:solidFill>
                </a:rPr>
                <a:t>2</a:t>
              </a:r>
              <a:endParaRPr lang="en-US" altLang="zh-CN"/>
            </a:p>
          </p:txBody>
        </p:sp>
        <p:sp>
          <p:nvSpPr>
            <p:cNvPr id="101406" name="Text Box 83"/>
            <p:cNvSpPr txBox="1">
              <a:spLocks noChangeArrowheads="1"/>
            </p:cNvSpPr>
            <p:nvPr/>
          </p:nvSpPr>
          <p:spPr bwMode="gray">
            <a:xfrm>
              <a:off x="2256" y="1776"/>
              <a:ext cx="1296" cy="1299"/>
            </a:xfrm>
            <a:prstGeom prst="rect">
              <a:avLst/>
            </a:prstGeom>
            <a:noFill/>
            <a:ln w="9525" algn="ctr">
              <a:noFill/>
              <a:miter lim="800000"/>
              <a:headEnd/>
              <a:tailEnd/>
            </a:ln>
          </p:spPr>
          <p:txBody>
            <a:bodyPr>
              <a:spAutoFit/>
            </a:bodyPr>
            <a:lstStyle/>
            <a:p>
              <a:r>
                <a:rPr lang="zh-CN" altLang="en-US" sz="3200" dirty="0" smtClean="0">
                  <a:ea typeface="黑体" pitchFamily="2" charset="-122"/>
                </a:rPr>
                <a:t>建立公众微信群、班级</a:t>
              </a:r>
              <a:r>
                <a:rPr lang="en-US" altLang="zh-CN" sz="3200" dirty="0" smtClean="0">
                  <a:ea typeface="黑体" pitchFamily="2" charset="-122"/>
                </a:rPr>
                <a:t>QQ</a:t>
              </a:r>
              <a:r>
                <a:rPr lang="zh-CN" altLang="en-US" sz="3200" dirty="0" smtClean="0">
                  <a:ea typeface="黑体" pitchFamily="2" charset="-122"/>
                </a:rPr>
                <a:t>群，共享课程资源</a:t>
              </a:r>
              <a:endParaRPr lang="zh-CN" altLang="en-US" sz="3200" dirty="0">
                <a:ea typeface="黑体" pitchFamily="2" charset="-122"/>
              </a:endParaRPr>
            </a:p>
          </p:txBody>
        </p:sp>
        <p:sp>
          <p:nvSpPr>
            <p:cNvPr id="101407" name="AutoShape 8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p>
          </p:txBody>
        </p:sp>
        <p:sp>
          <p:nvSpPr>
            <p:cNvPr id="101408" name="AutoShape 8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p>
          </p:txBody>
        </p:sp>
      </p:grpSp>
      <p:grpSp>
        <p:nvGrpSpPr>
          <p:cNvPr id="5" name="Group 86"/>
          <p:cNvGrpSpPr>
            <a:grpSpLocks/>
          </p:cNvGrpSpPr>
          <p:nvPr/>
        </p:nvGrpSpPr>
        <p:grpSpPr bwMode="auto">
          <a:xfrm>
            <a:off x="5984875" y="1450975"/>
            <a:ext cx="2376488" cy="4035425"/>
            <a:chOff x="3692" y="1296"/>
            <a:chExt cx="1367" cy="2542"/>
          </a:xfrm>
        </p:grpSpPr>
        <p:sp>
          <p:nvSpPr>
            <p:cNvPr id="101382" name="AutoShape 8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p>
          </p:txBody>
        </p:sp>
        <p:sp>
          <p:nvSpPr>
            <p:cNvPr id="101383" name="AutoShape 8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p>
          </p:txBody>
        </p:sp>
        <p:sp>
          <p:nvSpPr>
            <p:cNvPr id="101384" name="AutoShape 8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p>
          </p:txBody>
        </p:sp>
        <p:sp>
          <p:nvSpPr>
            <p:cNvPr id="101385" name="AutoShape 9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p>
          </p:txBody>
        </p:sp>
        <p:grpSp>
          <p:nvGrpSpPr>
            <p:cNvPr id="101386" name="Group 91"/>
            <p:cNvGrpSpPr>
              <a:grpSpLocks/>
            </p:cNvGrpSpPr>
            <p:nvPr/>
          </p:nvGrpSpPr>
          <p:grpSpPr bwMode="auto">
            <a:xfrm>
              <a:off x="4165" y="1296"/>
              <a:ext cx="405" cy="405"/>
              <a:chOff x="1289" y="582"/>
              <a:chExt cx="668" cy="668"/>
            </a:xfrm>
          </p:grpSpPr>
          <p:sp>
            <p:nvSpPr>
              <p:cNvPr id="101391" name="Oval 9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p>
            </p:txBody>
          </p:sp>
          <p:sp>
            <p:nvSpPr>
              <p:cNvPr id="101392"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101393"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101394"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101395"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101387" name="Text Box 97"/>
            <p:cNvSpPr txBox="1">
              <a:spLocks noChangeArrowheads="1"/>
            </p:cNvSpPr>
            <p:nvPr/>
          </p:nvSpPr>
          <p:spPr bwMode="gray">
            <a:xfrm>
              <a:off x="4262" y="1354"/>
              <a:ext cx="203" cy="288"/>
            </a:xfrm>
            <a:prstGeom prst="rect">
              <a:avLst/>
            </a:prstGeom>
            <a:noFill/>
            <a:ln w="9525" algn="ctr">
              <a:noFill/>
              <a:miter lim="800000"/>
              <a:headEnd/>
              <a:tailEnd/>
            </a:ln>
          </p:spPr>
          <p:txBody>
            <a:bodyPr wrap="none">
              <a:spAutoFit/>
            </a:bodyPr>
            <a:lstStyle/>
            <a:p>
              <a:r>
                <a:rPr lang="en-US" altLang="zh-CN" sz="2400">
                  <a:solidFill>
                    <a:srgbClr val="C00000"/>
                  </a:solidFill>
                </a:rPr>
                <a:t>3</a:t>
              </a:r>
              <a:endParaRPr lang="en-US" altLang="zh-CN">
                <a:solidFill>
                  <a:srgbClr val="C00000"/>
                </a:solidFill>
              </a:endParaRPr>
            </a:p>
          </p:txBody>
        </p:sp>
        <p:sp>
          <p:nvSpPr>
            <p:cNvPr id="101388" name="Text Box 98"/>
            <p:cNvSpPr txBox="1">
              <a:spLocks noChangeArrowheads="1"/>
            </p:cNvSpPr>
            <p:nvPr/>
          </p:nvSpPr>
          <p:spPr bwMode="gray">
            <a:xfrm>
              <a:off x="3744" y="1776"/>
              <a:ext cx="1296" cy="989"/>
            </a:xfrm>
            <a:prstGeom prst="rect">
              <a:avLst/>
            </a:prstGeom>
            <a:noFill/>
            <a:ln w="9525" algn="ctr">
              <a:noFill/>
              <a:miter lim="800000"/>
              <a:headEnd/>
              <a:tailEnd/>
            </a:ln>
          </p:spPr>
          <p:txBody>
            <a:bodyPr>
              <a:spAutoFit/>
            </a:bodyPr>
            <a:lstStyle/>
            <a:p>
              <a:r>
                <a:rPr lang="zh-CN" altLang="en-US" sz="3200" dirty="0">
                  <a:ea typeface="黑体" pitchFamily="2" charset="-122"/>
                </a:rPr>
                <a:t>活用虚拟教学空间，引导话题讨论</a:t>
              </a:r>
            </a:p>
          </p:txBody>
        </p:sp>
        <p:sp>
          <p:nvSpPr>
            <p:cNvPr id="101389" name="AutoShape 99"/>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w="9525">
              <a:noFill/>
              <a:round/>
              <a:headEnd/>
              <a:tailEnd/>
            </a:ln>
          </p:spPr>
          <p:txBody>
            <a:bodyPr wrap="none" anchor="ctr"/>
            <a:lstStyle/>
            <a:p>
              <a:endParaRPr lang="zh-CN" altLang="en-US"/>
            </a:p>
          </p:txBody>
        </p:sp>
        <p:sp>
          <p:nvSpPr>
            <p:cNvPr id="101390" name="AutoShape 100"/>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w="9525">
              <a:noFill/>
              <a:round/>
              <a:headEnd/>
              <a:tailEnd/>
            </a:ln>
          </p:spPr>
          <p:txBody>
            <a:bodyPr wrap="none" anchor="ctr"/>
            <a:lstStyle/>
            <a:p>
              <a:endParaRPr lang="zh-CN" altLang="en-US"/>
            </a:p>
          </p:txBody>
        </p:sp>
      </p:grpSp>
      <p:sp>
        <p:nvSpPr>
          <p:cNvPr id="50" name="标题 49"/>
          <p:cNvSpPr>
            <a:spLocks noGrp="1"/>
          </p:cNvSpPr>
          <p:nvPr>
            <p:ph type="title" idx="4294967295"/>
          </p:nvPr>
        </p:nvSpPr>
        <p:spPr>
          <a:xfrm>
            <a:off x="438149" y="409575"/>
            <a:ext cx="8705851" cy="744538"/>
          </a:xfrm>
        </p:spPr>
        <p:txBody>
          <a:bodyPr/>
          <a:lstStyle/>
          <a:p>
            <a:pPr>
              <a:defRPr/>
            </a:pPr>
            <a:r>
              <a:rPr lang="zh-CN" altLang="en-US" sz="3600" b="1" dirty="0">
                <a:solidFill>
                  <a:srgbClr val="0000FF"/>
                </a:solidFill>
                <a:latin typeface="黑体" panose="02010609060101010101" pitchFamily="49" charset="-122"/>
                <a:ea typeface="黑体" panose="02010609060101010101" pitchFamily="49" charset="-122"/>
              </a:rPr>
              <a:t>二</a:t>
            </a:r>
            <a:r>
              <a:rPr lang="zh-CN" altLang="en-US" sz="3600" b="1" dirty="0" smtClean="0">
                <a:solidFill>
                  <a:srgbClr val="0000FF"/>
                </a:solidFill>
                <a:latin typeface="黑体" panose="02010609060101010101" pitchFamily="49" charset="-122"/>
                <a:ea typeface="黑体" panose="02010609060101010101" pitchFamily="49" charset="-122"/>
              </a:rPr>
              <a:t>、新课堂教学应用</a:t>
            </a:r>
            <a:r>
              <a:rPr lang="en-US" altLang="zh-CN" sz="3600" b="1" dirty="0" smtClean="0">
                <a:solidFill>
                  <a:srgbClr val="0000FF"/>
                </a:solidFill>
                <a:latin typeface="黑体" panose="02010609060101010101" pitchFamily="49" charset="-122"/>
                <a:ea typeface="黑体" panose="02010609060101010101" pitchFamily="49" charset="-122"/>
              </a:rPr>
              <a:t>——</a:t>
            </a:r>
            <a:r>
              <a:rPr lang="zh-CN" altLang="en-US" sz="3600" b="1" dirty="0" smtClean="0">
                <a:solidFill>
                  <a:srgbClr val="0000FF"/>
                </a:solidFill>
                <a:latin typeface="黑体" panose="02010609060101010101" pitchFamily="49" charset="-122"/>
                <a:ea typeface="黑体" panose="02010609060101010101" pitchFamily="49" charset="-122"/>
              </a:rPr>
              <a:t>平台工具</a:t>
            </a:r>
            <a:endParaRPr lang="zh-CN" altLang="en-US" sz="3600" dirty="0" smtClean="0">
              <a:ea typeface="宋体" pitchFamily="2" charset="-122"/>
            </a:endParaRPr>
          </a:p>
        </p:txBody>
      </p:sp>
      <p:sp>
        <p:nvSpPr>
          <p:cNvPr id="48"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28</a:t>
            </a:r>
            <a:r>
              <a:rPr lang="zh-CN" altLang="en-US" dirty="0" smtClean="0"/>
              <a:t>页</a:t>
            </a:r>
            <a:endParaRPr lang="zh-CN" altLang="en-US" dirty="0"/>
          </a:p>
        </p:txBody>
      </p:sp>
    </p:spTree>
    <p:extLst>
      <p:ext uri="{BB962C8B-B14F-4D97-AF65-F5344CB8AC3E}">
        <p14:creationId xmlns:p14="http://schemas.microsoft.com/office/powerpoint/2010/main" val="4205166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图片 4"/>
          <p:cNvPicPr>
            <a:picLocks noChangeAspect="1"/>
          </p:cNvPicPr>
          <p:nvPr/>
        </p:nvPicPr>
        <p:blipFill>
          <a:blip r:embed="rId2" cstate="print"/>
          <a:srcRect/>
          <a:stretch>
            <a:fillRect/>
          </a:stretch>
        </p:blipFill>
        <p:spPr bwMode="auto">
          <a:xfrm>
            <a:off x="1715274" y="1558698"/>
            <a:ext cx="2746563" cy="3942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2" name="圆角矩形 2"/>
          <p:cNvSpPr>
            <a:spLocks noChangeArrowheads="1"/>
          </p:cNvSpPr>
          <p:nvPr/>
        </p:nvSpPr>
        <p:spPr bwMode="auto">
          <a:xfrm>
            <a:off x="1715274" y="2517774"/>
            <a:ext cx="2746563" cy="552450"/>
          </a:xfrm>
          <a:prstGeom prst="roundRect">
            <a:avLst>
              <a:gd name="adj" fmla="val 16667"/>
            </a:avLst>
          </a:prstGeom>
          <a:noFill/>
          <a:ln w="9525" algn="ctr">
            <a:solidFill>
              <a:srgbClr val="FF0000"/>
            </a:solidFill>
            <a:round/>
            <a:headEnd/>
            <a:tailEnd/>
          </a:ln>
        </p:spPr>
        <p:txBody>
          <a:bodyPr wrap="square">
            <a:spAutoFit/>
          </a:bodyPr>
          <a:lstStyle/>
          <a:p>
            <a:endParaRPr lang="zh-CN" altLang="en-US"/>
          </a:p>
        </p:txBody>
      </p:sp>
      <p:sp>
        <p:nvSpPr>
          <p:cNvPr id="4" name="圆角矩形标注 3"/>
          <p:cNvSpPr/>
          <p:nvPr/>
        </p:nvSpPr>
        <p:spPr bwMode="auto">
          <a:xfrm>
            <a:off x="4564742" y="1649411"/>
            <a:ext cx="3810001" cy="1736725"/>
          </a:xfrm>
          <a:prstGeom prst="wedgeRoundRectCallout">
            <a:avLst>
              <a:gd name="adj1" fmla="val -32385"/>
              <a:gd name="adj2" fmla="val 64572"/>
              <a:gd name="adj3" fmla="val 16667"/>
            </a:avLst>
          </a:prstGeom>
          <a:solidFill>
            <a:schemeClr val="bg1">
              <a:lumMod val="95000"/>
            </a:schemeClr>
          </a:solidFill>
          <a:ln w="9525" cap="flat" cmpd="sng" algn="ctr">
            <a:solidFill>
              <a:schemeClr val="tx1"/>
            </a:solidFill>
            <a:prstDash val="sysDot"/>
            <a:round/>
            <a:headEnd type="none" w="med" len="med"/>
            <a:tailEnd type="none" w="med" len="med"/>
          </a:ln>
          <a:effectLst>
            <a:outerShdw blurRad="50800" dist="38100" algn="l" rotWithShape="0">
              <a:prstClr val="black">
                <a:alpha val="40000"/>
              </a:prstClr>
            </a:outerShdw>
          </a:effectLst>
        </p:spPr>
        <p:txBody>
          <a:bodyPr wrap="square">
            <a:spAutoFit/>
          </a:bodyPr>
          <a:lstStyle/>
          <a:p>
            <a:pPr algn="ctr">
              <a:defRPr/>
            </a:pPr>
            <a:r>
              <a:rPr lang="zh-CN" altLang="en-US" sz="4800" dirty="0">
                <a:solidFill>
                  <a:srgbClr val="C00000"/>
                </a:solidFill>
                <a:latin typeface="黑体" pitchFamily="2" charset="-122"/>
                <a:ea typeface="黑体" pitchFamily="2" charset="-122"/>
              </a:rPr>
              <a:t>微信→发现→扫一扫</a:t>
            </a:r>
            <a:endParaRPr lang="zh-CN" altLang="en-US" sz="4800" dirty="0">
              <a:ea typeface="宋体" pitchFamily="2" charset="-122"/>
            </a:endParaRPr>
          </a:p>
        </p:txBody>
      </p:sp>
      <p:sp>
        <p:nvSpPr>
          <p:cNvPr id="5" name="标题 49"/>
          <p:cNvSpPr txBox="1">
            <a:spLocks/>
          </p:cNvSpPr>
          <p:nvPr/>
        </p:nvSpPr>
        <p:spPr bwMode="auto">
          <a:xfrm>
            <a:off x="364216" y="487589"/>
            <a:ext cx="8401051" cy="744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4000" b="1" dirty="0">
                <a:solidFill>
                  <a:srgbClr val="0000FF"/>
                </a:solidFill>
                <a:latin typeface="黑体" panose="02010609060101010101" pitchFamily="49" charset="-122"/>
                <a:ea typeface="黑体" panose="02010609060101010101" pitchFamily="49" charset="-122"/>
              </a:rPr>
              <a:t>二</a:t>
            </a:r>
            <a:r>
              <a:rPr lang="zh-CN" altLang="en-US" sz="4000" b="1" dirty="0" smtClean="0">
                <a:solidFill>
                  <a:srgbClr val="0000FF"/>
                </a:solidFill>
                <a:latin typeface="黑体" panose="02010609060101010101" pitchFamily="49" charset="-122"/>
                <a:ea typeface="黑体" panose="02010609060101010101" pitchFamily="49" charset="-122"/>
              </a:rPr>
              <a:t>、新课堂教学应用</a:t>
            </a:r>
            <a:endParaRPr lang="zh-CN" altLang="en-US" sz="4000" dirty="0" smtClean="0">
              <a:ea typeface="宋体" pitchFamily="2" charset="-122"/>
            </a:endParaRPr>
          </a:p>
        </p:txBody>
      </p:sp>
      <p:sp>
        <p:nvSpPr>
          <p:cNvPr id="6"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29</a:t>
            </a:r>
            <a:r>
              <a:rPr lang="zh-CN" altLang="en-US" dirty="0" smtClean="0"/>
              <a:t>页</a:t>
            </a:r>
            <a:endParaRPr lang="zh-CN" alt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0285" y="580570"/>
            <a:ext cx="7605486" cy="1074059"/>
          </a:xfrm>
        </p:spPr>
        <p:txBody>
          <a:bodyPr/>
          <a:lstStyle/>
          <a:p>
            <a:r>
              <a:rPr lang="zh-CN" altLang="en-US" dirty="0" smtClean="0">
                <a:solidFill>
                  <a:srgbClr val="0000FF"/>
                </a:solidFill>
                <a:latin typeface="黑体" pitchFamily="49" charset="-122"/>
                <a:ea typeface="黑体" pitchFamily="49" charset="-122"/>
              </a:rPr>
              <a:t>教学</a:t>
            </a:r>
            <a:r>
              <a:rPr lang="zh-CN" altLang="en-US" dirty="0">
                <a:solidFill>
                  <a:srgbClr val="0000FF"/>
                </a:solidFill>
                <a:latin typeface="黑体" pitchFamily="49" charset="-122"/>
                <a:ea typeface="黑体" pitchFamily="49" charset="-122"/>
              </a:rPr>
              <a:t>困惑</a:t>
            </a:r>
            <a:r>
              <a:rPr lang="en-US" altLang="zh-CN" b="1" dirty="0" smtClean="0">
                <a:solidFill>
                  <a:srgbClr val="0000FF"/>
                </a:solidFill>
                <a:latin typeface="黑体" pitchFamily="49" charset="-122"/>
                <a:ea typeface="黑体" pitchFamily="49" charset="-122"/>
              </a:rPr>
              <a:t>——</a:t>
            </a:r>
            <a:r>
              <a:rPr lang="zh-CN" altLang="en-US" b="1" dirty="0" smtClean="0">
                <a:solidFill>
                  <a:srgbClr val="0000FF"/>
                </a:solidFill>
                <a:latin typeface="黑体" pitchFamily="49" charset="-122"/>
                <a:ea typeface="黑体" pitchFamily="49" charset="-122"/>
              </a:rPr>
              <a:t>乔</a:t>
            </a:r>
            <a:r>
              <a:rPr lang="zh-CN" altLang="en-US" b="1" dirty="0">
                <a:solidFill>
                  <a:srgbClr val="0000FF"/>
                </a:solidFill>
                <a:latin typeface="黑体" pitchFamily="49" charset="-122"/>
                <a:ea typeface="黑体" pitchFamily="49" charset="-122"/>
              </a:rPr>
              <a:t>布斯之问</a:t>
            </a:r>
          </a:p>
        </p:txBody>
      </p:sp>
      <p:sp>
        <p:nvSpPr>
          <p:cNvPr id="3" name="内容占位符 2"/>
          <p:cNvSpPr>
            <a:spLocks noGrp="1"/>
          </p:cNvSpPr>
          <p:nvPr>
            <p:ph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3</a:t>
            </a:r>
            <a:r>
              <a:rPr lang="zh-CN" altLang="en-US" dirty="0" smtClean="0"/>
              <a:t>页</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71" y="1654629"/>
            <a:ext cx="8360229" cy="359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9043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0915" y="1206726"/>
            <a:ext cx="8186057" cy="955901"/>
          </a:xfrm>
        </p:spPr>
        <p:txBody>
          <a:bodyPr/>
          <a:lstStyle/>
          <a:p>
            <a:pPr>
              <a:defRPr/>
            </a:pPr>
            <a:r>
              <a:rPr lang="zh-CN" altLang="en-US" b="1" dirty="0" smtClean="0">
                <a:solidFill>
                  <a:srgbClr val="0000FF"/>
                </a:solidFill>
                <a:latin typeface="黑体" panose="02010609060101010101" pitchFamily="49" charset="-122"/>
                <a:ea typeface="黑体" panose="02010609060101010101" pitchFamily="49" charset="-122"/>
              </a:rPr>
              <a:t>     制作</a:t>
            </a:r>
            <a:r>
              <a:rPr lang="zh-CN" altLang="en-US" b="1" dirty="0">
                <a:solidFill>
                  <a:srgbClr val="0000FF"/>
                </a:solidFill>
                <a:latin typeface="黑体" panose="02010609060101010101" pitchFamily="49" charset="-122"/>
                <a:ea typeface="黑体" panose="02010609060101010101" pitchFamily="49" charset="-122"/>
              </a:rPr>
              <a:t>课程二维码的</a:t>
            </a:r>
            <a:r>
              <a:rPr lang="en-US" altLang="zh-CN" b="1" dirty="0" smtClean="0">
                <a:solidFill>
                  <a:srgbClr val="0000FF"/>
                </a:solidFill>
                <a:latin typeface="黑体" panose="02010609060101010101" pitchFamily="49" charset="-122"/>
                <a:ea typeface="黑体" panose="02010609060101010101" pitchFamily="49" charset="-122"/>
              </a:rPr>
              <a:t>APP</a:t>
            </a:r>
            <a:br>
              <a:rPr lang="en-US" altLang="zh-CN" b="1" dirty="0" smtClean="0">
                <a:solidFill>
                  <a:srgbClr val="0000FF"/>
                </a:solidFill>
                <a:latin typeface="黑体" panose="02010609060101010101" pitchFamily="49" charset="-122"/>
                <a:ea typeface="黑体" panose="02010609060101010101" pitchFamily="49" charset="-122"/>
              </a:rPr>
            </a:br>
            <a:r>
              <a:rPr lang="en-US" altLang="zh-CN" b="1" dirty="0" smtClean="0">
                <a:solidFill>
                  <a:srgbClr val="0000FF"/>
                </a:solidFill>
                <a:latin typeface="黑体" panose="02010609060101010101" pitchFamily="49" charset="-122"/>
                <a:ea typeface="黑体" panose="02010609060101010101" pitchFamily="49" charset="-122"/>
              </a:rPr>
              <a:t>          ——</a:t>
            </a:r>
            <a:r>
              <a:rPr lang="zh-CN" altLang="en-US" b="1" dirty="0" smtClean="0">
                <a:solidFill>
                  <a:srgbClr val="0000FF"/>
                </a:solidFill>
                <a:latin typeface="黑体" panose="02010609060101010101" pitchFamily="49" charset="-122"/>
                <a:ea typeface="黑体" panose="02010609060101010101" pitchFamily="49" charset="-122"/>
              </a:rPr>
              <a:t>金融学概论</a:t>
            </a:r>
            <a:r>
              <a:rPr lang="en-US" altLang="zh-CN" b="1" dirty="0" smtClean="0">
                <a:solidFill>
                  <a:srgbClr val="0000FF"/>
                </a:solidFill>
                <a:latin typeface="黑体" panose="02010609060101010101" pitchFamily="49" charset="-122"/>
                <a:ea typeface="黑体" panose="02010609060101010101" pitchFamily="49" charset="-122"/>
              </a:rPr>
              <a:t>MOOC</a:t>
            </a:r>
            <a:r>
              <a:rPr lang="zh-CN" altLang="en-US" b="1" dirty="0" smtClean="0">
                <a:solidFill>
                  <a:srgbClr val="0000FF"/>
                </a:solidFill>
                <a:latin typeface="黑体" panose="02010609060101010101" pitchFamily="49" charset="-122"/>
                <a:ea typeface="黑体" panose="02010609060101010101" pitchFamily="49" charset="-122"/>
              </a:rPr>
              <a:t>二维码</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68313" y="1773238"/>
            <a:ext cx="8229600" cy="4090533"/>
          </a:xfrm>
        </p:spPr>
        <p:txBody>
          <a:bodyPr/>
          <a:lstStyle/>
          <a:p>
            <a:pPr marL="0" indent="0">
              <a:buNone/>
              <a:defRPr/>
            </a:pPr>
            <a:endParaRPr lang="en-US" altLang="zh-CN" sz="4000" dirty="0" smtClean="0">
              <a:latin typeface="+mj-ea"/>
              <a:ea typeface="+mj-ea"/>
            </a:endParaRPr>
          </a:p>
          <a:p>
            <a:pPr marL="0" indent="0">
              <a:buNone/>
              <a:defRPr/>
            </a:pPr>
            <a:endParaRPr lang="zh-CN" altLang="en-US" sz="4000" dirty="0">
              <a:latin typeface="+mj-ea"/>
              <a:ea typeface="+mj-ea"/>
            </a:endParaRPr>
          </a:p>
        </p:txBody>
      </p:sp>
      <p:sp>
        <p:nvSpPr>
          <p:cNvPr id="34819" name="灯片编号占位符 3"/>
          <p:cNvSpPr>
            <a:spLocks noGrp="1"/>
          </p:cNvSpPr>
          <p:nvPr>
            <p:ph type="sldNum" sz="quarter" idx="11"/>
          </p:nvPr>
        </p:nvSpPr>
        <p:spPr>
          <a:noFill/>
        </p:spPr>
        <p:txBody>
          <a:bodyPr/>
          <a:lstStyle/>
          <a:p>
            <a:r>
              <a:rPr lang="zh-CN" altLang="en-US" dirty="0" smtClean="0">
                <a:ea typeface="宋体" charset="-122"/>
              </a:rPr>
              <a:t>第</a:t>
            </a:r>
            <a:r>
              <a:rPr lang="en-US" altLang="zh-CN" dirty="0" smtClean="0">
                <a:ea typeface="宋体" charset="-122"/>
              </a:rPr>
              <a:t>30</a:t>
            </a:r>
            <a:r>
              <a:rPr lang="zh-CN" altLang="en-US" dirty="0" smtClean="0">
                <a:ea typeface="宋体" charset="-122"/>
              </a:rPr>
              <a:t>页</a:t>
            </a:r>
            <a:endParaRPr lang="zh-CN" altLang="en-US" dirty="0" smtClean="0">
              <a:ea typeface="宋体" charset="-122"/>
            </a:endParaRPr>
          </a:p>
        </p:txBody>
      </p:sp>
      <p:sp>
        <p:nvSpPr>
          <p:cNvPr id="34820" name="页脚占位符 4"/>
          <p:cNvSpPr>
            <a:spLocks noGrp="1"/>
          </p:cNvSpPr>
          <p:nvPr>
            <p:ph type="ftr" sz="quarter" idx="10"/>
          </p:nvPr>
        </p:nvSpPr>
        <p:spPr>
          <a:xfrm>
            <a:off x="1460500" y="6183313"/>
            <a:ext cx="2895600" cy="457200"/>
          </a:xfrm>
          <a:noFill/>
        </p:spPr>
        <p:txBody>
          <a:bodyPr/>
          <a:lstStyle/>
          <a:p>
            <a:r>
              <a:rPr lang="en-US" altLang="zh-CN" smtClean="0">
                <a:ea typeface="宋体" charset="-122"/>
              </a:rPr>
              <a:t>《5D</a:t>
            </a:r>
            <a:r>
              <a:rPr lang="zh-CN" altLang="en-US" smtClean="0">
                <a:ea typeface="宋体" charset="-122"/>
              </a:rPr>
              <a:t>课程</a:t>
            </a:r>
            <a:r>
              <a:rPr lang="en-US" altLang="zh-CN" smtClean="0">
                <a:ea typeface="宋体" charset="-122"/>
              </a:rPr>
              <a:t>》教学过程</a:t>
            </a:r>
          </a:p>
        </p:txBody>
      </p:sp>
      <p:pic>
        <p:nvPicPr>
          <p:cNvPr id="1026" name="Picture 2" descr="C:\Users\wangwen\Desktop\金融学概论二维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297" y="2385784"/>
            <a:ext cx="3350987" cy="3350987"/>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49"/>
          <p:cNvSpPr txBox="1">
            <a:spLocks/>
          </p:cNvSpPr>
          <p:nvPr/>
        </p:nvSpPr>
        <p:spPr bwMode="auto">
          <a:xfrm>
            <a:off x="438149" y="409575"/>
            <a:ext cx="8401051" cy="744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4000" b="1" dirty="0">
                <a:solidFill>
                  <a:srgbClr val="0000FF"/>
                </a:solidFill>
                <a:latin typeface="黑体" panose="02010609060101010101" pitchFamily="49" charset="-122"/>
                <a:ea typeface="黑体" panose="02010609060101010101" pitchFamily="49" charset="-122"/>
              </a:rPr>
              <a:t>二</a:t>
            </a:r>
            <a:r>
              <a:rPr lang="zh-CN" altLang="en-US" sz="4000" b="1" dirty="0" smtClean="0">
                <a:solidFill>
                  <a:srgbClr val="0000FF"/>
                </a:solidFill>
                <a:latin typeface="黑体" panose="02010609060101010101" pitchFamily="49" charset="-122"/>
                <a:ea typeface="黑体" panose="02010609060101010101" pitchFamily="49" charset="-122"/>
              </a:rPr>
              <a:t>、新课堂教学推广应用</a:t>
            </a:r>
            <a:endParaRPr lang="zh-CN" altLang="en-US" sz="4000" dirty="0" smtClean="0">
              <a:ea typeface="宋体" pitchFamily="2" charset="-122"/>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endParaRPr lang="en-US" altLang="zh-CN" dirty="0"/>
          </a:p>
        </p:txBody>
      </p:sp>
      <p:sp>
        <p:nvSpPr>
          <p:cNvPr id="3" name="灯片编号占位符 2"/>
          <p:cNvSpPr>
            <a:spLocks noGrp="1"/>
          </p:cNvSpPr>
          <p:nvPr>
            <p:ph type="sldNum" sz="quarter" idx="11"/>
          </p:nvPr>
        </p:nvSpPr>
        <p:spPr/>
        <p:txBody>
          <a:bodyPr/>
          <a:lstStyle/>
          <a:p>
            <a:pPr>
              <a:defRPr/>
            </a:pPr>
            <a:r>
              <a:rPr lang="en-US" altLang="zh-CN" dirty="0" smtClean="0"/>
              <a:t>31</a:t>
            </a:r>
            <a:endParaRPr lang="zh-CN" altLang="en-US" dirty="0"/>
          </a:p>
        </p:txBody>
      </p:sp>
      <p:pic>
        <p:nvPicPr>
          <p:cNvPr id="4" name="图片 3"/>
          <p:cNvPicPr>
            <a:picLocks noChangeAspect="1"/>
          </p:cNvPicPr>
          <p:nvPr/>
        </p:nvPicPr>
        <p:blipFill>
          <a:blip r:embed="rId2"/>
          <a:stretch>
            <a:fillRect/>
          </a:stretch>
        </p:blipFill>
        <p:spPr>
          <a:xfrm>
            <a:off x="633047" y="1137138"/>
            <a:ext cx="7889630" cy="4407877"/>
          </a:xfrm>
          <a:prstGeom prst="rect">
            <a:avLst/>
          </a:prstGeom>
        </p:spPr>
      </p:pic>
      <p:sp>
        <p:nvSpPr>
          <p:cNvPr id="5" name="标题 49"/>
          <p:cNvSpPr txBox="1">
            <a:spLocks/>
          </p:cNvSpPr>
          <p:nvPr/>
        </p:nvSpPr>
        <p:spPr bwMode="auto">
          <a:xfrm>
            <a:off x="377336" y="268898"/>
            <a:ext cx="8614264" cy="744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2pPr>
            <a:lvl3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3pPr>
            <a:lvl4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4pPr>
            <a:lvl5pPr algn="l" rtl="0" eaLnBrk="0" fontAlgn="base" hangingPunct="0">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5pPr>
            <a:lvl6pPr marL="4572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6pPr>
            <a:lvl7pPr marL="9144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7pPr>
            <a:lvl8pPr marL="13716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8pPr>
            <a:lvl9pPr marL="1828800" algn="l" rtl="0" fontAlgn="base">
              <a:spcBef>
                <a:spcPct val="0"/>
              </a:spcBef>
              <a:spcAft>
                <a:spcPct val="0"/>
              </a:spcAft>
              <a:defRPr sz="3200">
                <a:solidFill>
                  <a:srgbClr val="CC3300"/>
                </a:solidFill>
                <a:effectLst>
                  <a:outerShdw blurRad="38100" dist="38100" dir="2700000" algn="tl">
                    <a:srgbClr val="C0C0C0"/>
                  </a:outerShdw>
                </a:effectLst>
                <a:latin typeface="Arial" pitchFamily="34" charset="0"/>
                <a:ea typeface="黑体" pitchFamily="49" charset="-122"/>
              </a:defRPr>
            </a:lvl9pPr>
          </a:lstStyle>
          <a:p>
            <a:pPr>
              <a:defRPr/>
            </a:pPr>
            <a:r>
              <a:rPr lang="zh-CN" altLang="en-US" sz="3600" b="1" kern="0" dirty="0">
                <a:solidFill>
                  <a:srgbClr val="0000FF"/>
                </a:solidFill>
                <a:latin typeface="黑体" panose="02010609060101010101" pitchFamily="49" charset="-122"/>
                <a:ea typeface="黑体" panose="02010609060101010101" pitchFamily="49" charset="-122"/>
              </a:rPr>
              <a:t>三</a:t>
            </a:r>
            <a:r>
              <a:rPr lang="zh-CN" altLang="en-US" sz="3600" b="1" kern="0" dirty="0" smtClean="0">
                <a:solidFill>
                  <a:srgbClr val="0000FF"/>
                </a:solidFill>
                <a:latin typeface="黑体" panose="02010609060101010101" pitchFamily="49" charset="-122"/>
                <a:ea typeface="黑体" panose="02010609060101010101" pitchFamily="49" charset="-122"/>
              </a:rPr>
              <a:t>、新课堂教学应用</a:t>
            </a:r>
            <a:r>
              <a:rPr lang="en-US" altLang="zh-CN" sz="3600" b="1" kern="0" dirty="0" smtClean="0">
                <a:solidFill>
                  <a:srgbClr val="0000FF"/>
                </a:solidFill>
                <a:latin typeface="黑体" panose="02010609060101010101" pitchFamily="49" charset="-122"/>
                <a:ea typeface="黑体" panose="02010609060101010101" pitchFamily="49" charset="-122"/>
              </a:rPr>
              <a:t>——</a:t>
            </a:r>
            <a:r>
              <a:rPr lang="zh-CN" altLang="en-US" sz="3600" b="1" kern="0" dirty="0" smtClean="0">
                <a:solidFill>
                  <a:srgbClr val="0000FF"/>
                </a:solidFill>
                <a:latin typeface="黑体" panose="02010609060101010101" pitchFamily="49" charset="-122"/>
                <a:ea typeface="黑体" panose="02010609060101010101" pitchFamily="49" charset="-122"/>
              </a:rPr>
              <a:t>话题讨论</a:t>
            </a:r>
            <a:endParaRPr lang="zh-CN" altLang="en-US" sz="3600" kern="0" dirty="0" smtClean="0">
              <a:ea typeface="宋体" pitchFamily="2" charset="-122"/>
            </a:endParaRPr>
          </a:p>
        </p:txBody>
      </p:sp>
    </p:spTree>
    <p:extLst>
      <p:ext uri="{BB962C8B-B14F-4D97-AF65-F5344CB8AC3E}">
        <p14:creationId xmlns:p14="http://schemas.microsoft.com/office/powerpoint/2010/main" val="13539267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灯片编号占位符 3"/>
          <p:cNvSpPr txBox="1">
            <a:spLocks noGrp="1"/>
          </p:cNvSpPr>
          <p:nvPr/>
        </p:nvSpPr>
        <p:spPr bwMode="auto">
          <a:xfrm>
            <a:off x="7703090" y="6331676"/>
            <a:ext cx="1080725" cy="457200"/>
          </a:xfrm>
          <a:prstGeom prst="rect">
            <a:avLst/>
          </a:prstGeom>
          <a:noFill/>
          <a:ln w="9525">
            <a:noFill/>
            <a:miter lim="800000"/>
            <a:headEnd/>
            <a:tailEnd/>
          </a:ln>
        </p:spPr>
        <p:txBody>
          <a:bodyPr anchor="b"/>
          <a:lstStyle/>
          <a:p>
            <a:pPr algn="ctr">
              <a:defRPr/>
            </a:pPr>
            <a:r>
              <a:rPr lang="zh-CN" altLang="en-US" sz="1400" dirty="0">
                <a:solidFill>
                  <a:srgbClr val="336600"/>
                </a:solidFill>
                <a:latin typeface="Tahoma" pitchFamily="34" charset="0"/>
                <a:ea typeface="宋体" pitchFamily="2" charset="-122"/>
              </a:rPr>
              <a:t>第</a:t>
            </a:r>
            <a:r>
              <a:rPr lang="en-US" altLang="zh-CN" sz="1400" dirty="0" smtClean="0">
                <a:solidFill>
                  <a:srgbClr val="336600"/>
                </a:solidFill>
                <a:latin typeface="Tahoma" pitchFamily="34" charset="0"/>
                <a:ea typeface="宋体" pitchFamily="2" charset="-122"/>
              </a:rPr>
              <a:t>32</a:t>
            </a:r>
            <a:r>
              <a:rPr lang="zh-CN" altLang="en-US" sz="1400" dirty="0" smtClean="0">
                <a:solidFill>
                  <a:srgbClr val="336600"/>
                </a:solidFill>
                <a:latin typeface="Tahoma" pitchFamily="34" charset="0"/>
                <a:ea typeface="宋体" pitchFamily="2" charset="-122"/>
              </a:rPr>
              <a:t>页</a:t>
            </a:r>
            <a:endParaRPr lang="zh-CN" altLang="en-US" sz="1400" dirty="0">
              <a:solidFill>
                <a:srgbClr val="336600"/>
              </a:solidFill>
              <a:latin typeface="Tahoma" pitchFamily="34" charset="0"/>
              <a:ea typeface="宋体" pitchFamily="2" charset="-122"/>
            </a:endParaRPr>
          </a:p>
        </p:txBody>
      </p:sp>
      <p:sp>
        <p:nvSpPr>
          <p:cNvPr id="75778" name="Rectangle 3"/>
          <p:cNvSpPr>
            <a:spLocks noGrp="1" noChangeArrowheads="1"/>
          </p:cNvSpPr>
          <p:nvPr>
            <p:ph type="body" idx="4294967295"/>
          </p:nvPr>
        </p:nvSpPr>
        <p:spPr>
          <a:xfrm>
            <a:off x="501650" y="1531938"/>
            <a:ext cx="7772400" cy="1223962"/>
          </a:xfrm>
        </p:spPr>
        <p:txBody>
          <a:bodyPr/>
          <a:lstStyle/>
          <a:p>
            <a:r>
              <a:rPr lang="zh-CN" altLang="en-US" sz="3600" dirty="0" smtClean="0">
                <a:latin typeface="黑体" pitchFamily="2" charset="-122"/>
                <a:ea typeface="黑体" pitchFamily="2" charset="-122"/>
              </a:rPr>
              <a:t>  活用学习中心平台工具，将教学</a:t>
            </a:r>
            <a:endParaRPr lang="en-US" altLang="zh-CN" sz="3600" dirty="0" smtClean="0">
              <a:latin typeface="黑体" pitchFamily="2" charset="-122"/>
              <a:ea typeface="黑体" pitchFamily="2" charset="-122"/>
            </a:endParaRPr>
          </a:p>
          <a:p>
            <a:pPr marL="0" indent="0">
              <a:buNone/>
            </a:pPr>
            <a:r>
              <a:rPr lang="zh-CN" altLang="en-US" sz="3600" dirty="0" smtClean="0">
                <a:latin typeface="黑体" pitchFamily="2" charset="-122"/>
                <a:ea typeface="黑体" pitchFamily="2" charset="-122"/>
              </a:rPr>
              <a:t>资源融入到课程教学的各个层面中。</a:t>
            </a:r>
          </a:p>
        </p:txBody>
      </p:sp>
      <p:grpSp>
        <p:nvGrpSpPr>
          <p:cNvPr id="75779" name="Group 45"/>
          <p:cNvGrpSpPr>
            <a:grpSpLocks/>
          </p:cNvGrpSpPr>
          <p:nvPr/>
        </p:nvGrpSpPr>
        <p:grpSpPr bwMode="auto">
          <a:xfrm>
            <a:off x="1333500" y="3429000"/>
            <a:ext cx="6629400" cy="1692275"/>
            <a:chOff x="796" y="2273"/>
            <a:chExt cx="4176" cy="1066"/>
          </a:xfrm>
        </p:grpSpPr>
        <p:sp>
          <p:nvSpPr>
            <p:cNvPr id="75782" name="AutoShape 8"/>
            <p:cNvSpPr>
              <a:spLocks noChangeArrowheads="1"/>
            </p:cNvSpPr>
            <p:nvPr/>
          </p:nvSpPr>
          <p:spPr bwMode="gray">
            <a:xfrm>
              <a:off x="1965" y="2666"/>
              <a:ext cx="252" cy="283"/>
            </a:xfrm>
            <a:prstGeom prst="chevron">
              <a:avLst>
                <a:gd name="adj" fmla="val 52514"/>
              </a:avLst>
            </a:prstGeom>
            <a:solidFill>
              <a:schemeClr val="accent1"/>
            </a:solidFill>
            <a:ln w="0" algn="ctr">
              <a:noFill/>
              <a:miter lim="800000"/>
              <a:headEnd/>
              <a:tailEnd/>
            </a:ln>
          </p:spPr>
          <p:txBody>
            <a:bodyPr wrap="none" anchor="ctr"/>
            <a:lstStyle/>
            <a:p>
              <a:endParaRPr lang="zh-CN" altLang="en-US"/>
            </a:p>
          </p:txBody>
        </p:sp>
        <p:sp>
          <p:nvSpPr>
            <p:cNvPr id="75783" name="AutoShape 9"/>
            <p:cNvSpPr>
              <a:spLocks noChangeArrowheads="1"/>
            </p:cNvSpPr>
            <p:nvPr/>
          </p:nvSpPr>
          <p:spPr bwMode="gray">
            <a:xfrm>
              <a:off x="3516" y="2666"/>
              <a:ext cx="251" cy="283"/>
            </a:xfrm>
            <a:prstGeom prst="chevron">
              <a:avLst>
                <a:gd name="adj" fmla="val 52514"/>
              </a:avLst>
            </a:prstGeom>
            <a:solidFill>
              <a:schemeClr val="hlink"/>
            </a:solidFill>
            <a:ln w="0" algn="ctr">
              <a:noFill/>
              <a:miter lim="800000"/>
              <a:headEnd/>
              <a:tailEnd/>
            </a:ln>
          </p:spPr>
          <p:txBody>
            <a:bodyPr wrap="none" anchor="ctr"/>
            <a:lstStyle/>
            <a:p>
              <a:endParaRPr lang="zh-CN" altLang="en-US"/>
            </a:p>
          </p:txBody>
        </p:sp>
        <p:sp>
          <p:nvSpPr>
            <p:cNvPr id="725002" name="Oval 10"/>
            <p:cNvSpPr>
              <a:spLocks noChangeArrowheads="1"/>
            </p:cNvSpPr>
            <p:nvPr/>
          </p:nvSpPr>
          <p:spPr bwMode="gray">
            <a:xfrm>
              <a:off x="3899" y="2276"/>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pitchFamily="34" charset="0"/>
                <a:ea typeface="宋体" pitchFamily="2" charset="-122"/>
              </a:endParaRPr>
            </a:p>
          </p:txBody>
        </p:sp>
        <p:sp>
          <p:nvSpPr>
            <p:cNvPr id="725003" name="Oval 11"/>
            <p:cNvSpPr>
              <a:spLocks noChangeArrowheads="1"/>
            </p:cNvSpPr>
            <p:nvPr/>
          </p:nvSpPr>
          <p:spPr bwMode="gray">
            <a:xfrm>
              <a:off x="3899" y="2276"/>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25004" name="Oval 12"/>
            <p:cNvSpPr>
              <a:spLocks noChangeArrowheads="1"/>
            </p:cNvSpPr>
            <p:nvPr/>
          </p:nvSpPr>
          <p:spPr bwMode="gray">
            <a:xfrm>
              <a:off x="3969" y="234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25005" name="Oval 13"/>
            <p:cNvSpPr>
              <a:spLocks noChangeArrowheads="1"/>
            </p:cNvSpPr>
            <p:nvPr/>
          </p:nvSpPr>
          <p:spPr bwMode="gray">
            <a:xfrm>
              <a:off x="3985" y="2351"/>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5788" name="Oval 14"/>
            <p:cNvSpPr>
              <a:spLocks noChangeArrowheads="1"/>
            </p:cNvSpPr>
            <p:nvPr/>
          </p:nvSpPr>
          <p:spPr bwMode="gray">
            <a:xfrm>
              <a:off x="4019" y="2391"/>
              <a:ext cx="841" cy="832"/>
            </a:xfrm>
            <a:prstGeom prst="ellipse">
              <a:avLst/>
            </a:prstGeom>
            <a:solidFill>
              <a:srgbClr val="333333"/>
            </a:solidFill>
            <a:ln w="38100" algn="ctr">
              <a:noFill/>
              <a:round/>
              <a:headEnd/>
              <a:tailEnd/>
            </a:ln>
          </p:spPr>
          <p:txBody>
            <a:bodyPr anchor="ctr">
              <a:spAutoFit/>
            </a:bodyPr>
            <a:lstStyle/>
            <a:p>
              <a:endParaRPr lang="zh-CN" altLang="en-US"/>
            </a:p>
          </p:txBody>
        </p:sp>
        <p:sp>
          <p:nvSpPr>
            <p:cNvPr id="725007" name="Oval 15"/>
            <p:cNvSpPr>
              <a:spLocks noChangeArrowheads="1"/>
            </p:cNvSpPr>
            <p:nvPr/>
          </p:nvSpPr>
          <p:spPr bwMode="gray">
            <a:xfrm>
              <a:off x="796" y="2273"/>
              <a:ext cx="1073" cy="106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pitchFamily="34" charset="0"/>
                <a:ea typeface="宋体" pitchFamily="2" charset="-122"/>
              </a:endParaRPr>
            </a:p>
          </p:txBody>
        </p:sp>
        <p:sp>
          <p:nvSpPr>
            <p:cNvPr id="725008" name="Oval 16"/>
            <p:cNvSpPr>
              <a:spLocks noChangeArrowheads="1"/>
            </p:cNvSpPr>
            <p:nvPr/>
          </p:nvSpPr>
          <p:spPr bwMode="gray">
            <a:xfrm>
              <a:off x="796" y="2273"/>
              <a:ext cx="1073" cy="106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latin typeface="Arial" pitchFamily="34" charset="0"/>
                <a:ea typeface="宋体" pitchFamily="2" charset="-122"/>
              </a:endParaRPr>
            </a:p>
          </p:txBody>
        </p:sp>
        <p:sp>
          <p:nvSpPr>
            <p:cNvPr id="725009" name="Oval 17"/>
            <p:cNvSpPr>
              <a:spLocks noChangeArrowheads="1"/>
            </p:cNvSpPr>
            <p:nvPr/>
          </p:nvSpPr>
          <p:spPr bwMode="gray">
            <a:xfrm>
              <a:off x="866" y="2342"/>
              <a:ext cx="933" cy="9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25010" name="Oval 18"/>
            <p:cNvSpPr>
              <a:spLocks noChangeArrowheads="1"/>
            </p:cNvSpPr>
            <p:nvPr/>
          </p:nvSpPr>
          <p:spPr bwMode="gray">
            <a:xfrm>
              <a:off x="867" y="2344"/>
              <a:ext cx="933" cy="924"/>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5793" name="Oval 19"/>
            <p:cNvSpPr>
              <a:spLocks noChangeArrowheads="1"/>
            </p:cNvSpPr>
            <p:nvPr/>
          </p:nvSpPr>
          <p:spPr bwMode="gray">
            <a:xfrm>
              <a:off x="913" y="2389"/>
              <a:ext cx="840" cy="832"/>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75794" name="Group 20"/>
            <p:cNvGrpSpPr>
              <a:grpSpLocks/>
            </p:cNvGrpSpPr>
            <p:nvPr/>
          </p:nvGrpSpPr>
          <p:grpSpPr bwMode="auto">
            <a:xfrm>
              <a:off x="926" y="2401"/>
              <a:ext cx="813" cy="805"/>
              <a:chOff x="4166" y="1706"/>
              <a:chExt cx="1252" cy="1252"/>
            </a:xfrm>
          </p:grpSpPr>
          <p:sp>
            <p:nvSpPr>
              <p:cNvPr id="75813" name="Oval 2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75814" name="Oval 2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75815" name="Oval 2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75816" name="Oval 2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725017" name="Oval 25"/>
            <p:cNvSpPr>
              <a:spLocks noChangeArrowheads="1"/>
            </p:cNvSpPr>
            <p:nvPr/>
          </p:nvSpPr>
          <p:spPr bwMode="gray">
            <a:xfrm>
              <a:off x="2348" y="2276"/>
              <a:ext cx="1073" cy="10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pitchFamily="34" charset="0"/>
                <a:ea typeface="宋体" pitchFamily="2" charset="-122"/>
              </a:endParaRPr>
            </a:p>
          </p:txBody>
        </p:sp>
        <p:sp>
          <p:nvSpPr>
            <p:cNvPr id="725018" name="Oval 26"/>
            <p:cNvSpPr>
              <a:spLocks noChangeArrowheads="1"/>
            </p:cNvSpPr>
            <p:nvPr/>
          </p:nvSpPr>
          <p:spPr bwMode="gray">
            <a:xfrm>
              <a:off x="2348" y="2276"/>
              <a:ext cx="1073" cy="1063"/>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latin typeface="Arial" pitchFamily="34" charset="0"/>
                <a:ea typeface="宋体" pitchFamily="2" charset="-122"/>
              </a:endParaRPr>
            </a:p>
          </p:txBody>
        </p:sp>
        <p:sp>
          <p:nvSpPr>
            <p:cNvPr id="725019" name="Oval 27"/>
            <p:cNvSpPr>
              <a:spLocks noChangeArrowheads="1"/>
            </p:cNvSpPr>
            <p:nvPr/>
          </p:nvSpPr>
          <p:spPr bwMode="gray">
            <a:xfrm>
              <a:off x="2418" y="2346"/>
              <a:ext cx="933" cy="9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25020" name="Oval 28"/>
            <p:cNvSpPr>
              <a:spLocks noChangeArrowheads="1"/>
            </p:cNvSpPr>
            <p:nvPr/>
          </p:nvSpPr>
          <p:spPr bwMode="gray">
            <a:xfrm>
              <a:off x="2419" y="2347"/>
              <a:ext cx="933" cy="92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a:latin typeface="Arial" pitchFamily="34" charset="0"/>
                <a:ea typeface="宋体" pitchFamily="2" charset="-122"/>
              </a:endParaRPr>
            </a:p>
          </p:txBody>
        </p:sp>
        <p:sp>
          <p:nvSpPr>
            <p:cNvPr id="75799" name="Oval 29"/>
            <p:cNvSpPr>
              <a:spLocks noChangeArrowheads="1"/>
            </p:cNvSpPr>
            <p:nvPr/>
          </p:nvSpPr>
          <p:spPr bwMode="gray">
            <a:xfrm>
              <a:off x="2464" y="2391"/>
              <a:ext cx="840" cy="832"/>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75800" name="Group 30"/>
            <p:cNvGrpSpPr>
              <a:grpSpLocks/>
            </p:cNvGrpSpPr>
            <p:nvPr/>
          </p:nvGrpSpPr>
          <p:grpSpPr bwMode="auto">
            <a:xfrm>
              <a:off x="2478" y="2401"/>
              <a:ext cx="813" cy="805"/>
              <a:chOff x="4166" y="1706"/>
              <a:chExt cx="1252" cy="1252"/>
            </a:xfrm>
          </p:grpSpPr>
          <p:sp>
            <p:nvSpPr>
              <p:cNvPr id="75809"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75810"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75811"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75812"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nvGrpSpPr>
            <p:cNvPr id="75801" name="Group 35"/>
            <p:cNvGrpSpPr>
              <a:grpSpLocks/>
            </p:cNvGrpSpPr>
            <p:nvPr/>
          </p:nvGrpSpPr>
          <p:grpSpPr bwMode="auto">
            <a:xfrm>
              <a:off x="4034" y="2401"/>
              <a:ext cx="814" cy="805"/>
              <a:chOff x="4166" y="1706"/>
              <a:chExt cx="1252" cy="1252"/>
            </a:xfrm>
          </p:grpSpPr>
          <p:sp>
            <p:nvSpPr>
              <p:cNvPr id="75805"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75806" name="Oval 3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75807"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75808"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75802" name="Text Box 40"/>
            <p:cNvSpPr txBox="1">
              <a:spLocks noChangeArrowheads="1"/>
            </p:cNvSpPr>
            <p:nvPr/>
          </p:nvSpPr>
          <p:spPr bwMode="gray">
            <a:xfrm>
              <a:off x="1066" y="2549"/>
              <a:ext cx="504" cy="523"/>
            </a:xfrm>
            <a:prstGeom prst="rect">
              <a:avLst/>
            </a:prstGeom>
            <a:noFill/>
            <a:ln w="9525" algn="ctr">
              <a:noFill/>
              <a:miter lim="800000"/>
              <a:headEnd/>
              <a:tailEnd/>
            </a:ln>
          </p:spPr>
          <p:txBody>
            <a:bodyPr wrap="none">
              <a:spAutoFit/>
            </a:bodyPr>
            <a:lstStyle/>
            <a:p>
              <a:pPr eaLnBrk="0" hangingPunct="0"/>
              <a:r>
                <a:rPr lang="zh-CN" altLang="en-US" sz="2400">
                  <a:solidFill>
                    <a:srgbClr val="000000"/>
                  </a:solidFill>
                  <a:ea typeface="黑体" pitchFamily="2" charset="-122"/>
                </a:rPr>
                <a:t>课前</a:t>
              </a:r>
            </a:p>
            <a:p>
              <a:pPr eaLnBrk="0" hangingPunct="0"/>
              <a:r>
                <a:rPr lang="zh-CN" altLang="en-US" sz="2400">
                  <a:solidFill>
                    <a:srgbClr val="000000"/>
                  </a:solidFill>
                  <a:ea typeface="黑体" pitchFamily="2" charset="-122"/>
                </a:rPr>
                <a:t>准备</a:t>
              </a:r>
            </a:p>
          </p:txBody>
        </p:sp>
        <p:sp>
          <p:nvSpPr>
            <p:cNvPr id="75803" name="Text Box 41"/>
            <p:cNvSpPr txBox="1">
              <a:spLocks noChangeArrowheads="1"/>
            </p:cNvSpPr>
            <p:nvPr/>
          </p:nvSpPr>
          <p:spPr bwMode="gray">
            <a:xfrm>
              <a:off x="2608" y="2549"/>
              <a:ext cx="500" cy="518"/>
            </a:xfrm>
            <a:prstGeom prst="rect">
              <a:avLst/>
            </a:prstGeom>
            <a:noFill/>
            <a:ln w="9525" algn="ctr">
              <a:noFill/>
              <a:miter lim="800000"/>
              <a:headEnd/>
              <a:tailEnd/>
            </a:ln>
          </p:spPr>
          <p:txBody>
            <a:bodyPr wrap="none">
              <a:spAutoFit/>
            </a:bodyPr>
            <a:lstStyle/>
            <a:p>
              <a:pPr eaLnBrk="0" hangingPunct="0"/>
              <a:r>
                <a:rPr lang="zh-CN" altLang="en-US" sz="2400">
                  <a:solidFill>
                    <a:srgbClr val="000000"/>
                  </a:solidFill>
                  <a:ea typeface="黑体" pitchFamily="2" charset="-122"/>
                </a:rPr>
                <a:t>课堂</a:t>
              </a:r>
            </a:p>
            <a:p>
              <a:pPr eaLnBrk="0" hangingPunct="0"/>
              <a:r>
                <a:rPr lang="zh-CN" altLang="en-US" sz="2400">
                  <a:solidFill>
                    <a:srgbClr val="000000"/>
                  </a:solidFill>
                  <a:ea typeface="黑体" pitchFamily="2" charset="-122"/>
                </a:rPr>
                <a:t>教学</a:t>
              </a:r>
            </a:p>
          </p:txBody>
        </p:sp>
        <p:sp>
          <p:nvSpPr>
            <p:cNvPr id="75804" name="Text Box 42"/>
            <p:cNvSpPr txBox="1">
              <a:spLocks noChangeArrowheads="1"/>
            </p:cNvSpPr>
            <p:nvPr/>
          </p:nvSpPr>
          <p:spPr bwMode="gray">
            <a:xfrm>
              <a:off x="4195" y="2549"/>
              <a:ext cx="504" cy="523"/>
            </a:xfrm>
            <a:prstGeom prst="rect">
              <a:avLst/>
            </a:prstGeom>
            <a:noFill/>
            <a:ln w="9525" algn="ctr">
              <a:noFill/>
              <a:miter lim="800000"/>
              <a:headEnd/>
              <a:tailEnd/>
            </a:ln>
          </p:spPr>
          <p:txBody>
            <a:bodyPr wrap="none">
              <a:spAutoFit/>
            </a:bodyPr>
            <a:lstStyle/>
            <a:p>
              <a:pPr eaLnBrk="0" hangingPunct="0"/>
              <a:r>
                <a:rPr lang="zh-CN" altLang="en-US" sz="2400">
                  <a:solidFill>
                    <a:srgbClr val="000000"/>
                  </a:solidFill>
                  <a:ea typeface="黑体" pitchFamily="2" charset="-122"/>
                </a:rPr>
                <a:t>教学</a:t>
              </a:r>
            </a:p>
            <a:p>
              <a:pPr eaLnBrk="0" hangingPunct="0"/>
              <a:r>
                <a:rPr lang="zh-CN" altLang="en-US" sz="2400">
                  <a:solidFill>
                    <a:srgbClr val="000000"/>
                  </a:solidFill>
                  <a:ea typeface="黑体" pitchFamily="2" charset="-122"/>
                </a:rPr>
                <a:t>评价</a:t>
              </a:r>
            </a:p>
          </p:txBody>
        </p:sp>
      </p:grpSp>
      <p:sp>
        <p:nvSpPr>
          <p:cNvPr id="725035" name="AutoShape 43"/>
          <p:cNvSpPr>
            <a:spLocks noChangeArrowheads="1"/>
          </p:cNvSpPr>
          <p:nvPr/>
        </p:nvSpPr>
        <p:spPr bwMode="auto">
          <a:xfrm>
            <a:off x="1985963" y="5229225"/>
            <a:ext cx="5616575" cy="720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66CCFF"/>
              </a:gs>
              <a:gs pos="100000">
                <a:schemeClr val="bg1"/>
              </a:gs>
            </a:gsLst>
            <a:lin ang="0" scaled="1"/>
          </a:gradFill>
          <a:ln w="9525" cap="rnd">
            <a:solidFill>
              <a:schemeClr val="tx1"/>
            </a:solidFill>
            <a:prstDash val="sysDot"/>
            <a:miter lim="800000"/>
            <a:headEnd/>
            <a:tailEnd/>
          </a:ln>
        </p:spPr>
        <p:txBody>
          <a:bodyPr wrap="none" anchor="ctr"/>
          <a:lstStyle/>
          <a:p>
            <a:r>
              <a:rPr lang="zh-CN" altLang="en-US" sz="2400" dirty="0">
                <a:solidFill>
                  <a:srgbClr val="CC3300"/>
                </a:solidFill>
                <a:ea typeface="黑体" pitchFamily="2" charset="-122"/>
              </a:rPr>
              <a:t>促进学生的</a:t>
            </a:r>
            <a:r>
              <a:rPr lang="zh-CN" altLang="en-US" sz="2400" dirty="0" smtClean="0">
                <a:solidFill>
                  <a:srgbClr val="CC3300"/>
                </a:solidFill>
                <a:ea typeface="黑体" pitchFamily="2" charset="-122"/>
              </a:rPr>
              <a:t>有效自主学习</a:t>
            </a:r>
            <a:endParaRPr lang="zh-CN" altLang="en-US" sz="2400" dirty="0">
              <a:solidFill>
                <a:srgbClr val="CC3300"/>
              </a:solidFill>
              <a:ea typeface="黑体" pitchFamily="2" charset="-122"/>
            </a:endParaRPr>
          </a:p>
        </p:txBody>
      </p:sp>
      <p:sp>
        <p:nvSpPr>
          <p:cNvPr id="42" name="标题 41"/>
          <p:cNvSpPr>
            <a:spLocks noGrp="1"/>
          </p:cNvSpPr>
          <p:nvPr>
            <p:ph type="title" idx="4294967295"/>
          </p:nvPr>
        </p:nvSpPr>
        <p:spPr>
          <a:xfrm>
            <a:off x="179387" y="582613"/>
            <a:ext cx="7783514" cy="576262"/>
          </a:xfrm>
        </p:spPr>
        <p:txBody>
          <a:bodyPr/>
          <a:lstStyle/>
          <a:p>
            <a:pPr>
              <a:defRPr/>
            </a:pPr>
            <a:r>
              <a:rPr lang="zh-CN" altLang="en-US" b="1" dirty="0">
                <a:solidFill>
                  <a:srgbClr val="0000FF"/>
                </a:solidFill>
                <a:latin typeface="黑体" panose="02010609060101010101" pitchFamily="49" charset="-122"/>
                <a:ea typeface="黑体" panose="02010609060101010101" pitchFamily="49" charset="-122"/>
              </a:rPr>
              <a:t>二</a:t>
            </a:r>
            <a:r>
              <a:rPr lang="zh-CN" altLang="en-US" b="1" dirty="0" smtClean="0">
                <a:solidFill>
                  <a:srgbClr val="0000FF"/>
                </a:solidFill>
                <a:latin typeface="黑体" panose="02010609060101010101" pitchFamily="49" charset="-122"/>
                <a:ea typeface="黑体" panose="02010609060101010101" pitchFamily="49" charset="-122"/>
              </a:rPr>
              <a:t>、新课堂教学应用</a:t>
            </a:r>
            <a:r>
              <a:rPr lang="en-US" altLang="zh-CN" b="1" dirty="0" smtClean="0">
                <a:solidFill>
                  <a:srgbClr val="0000FF"/>
                </a:solidFill>
                <a:latin typeface="黑体" panose="02010609060101010101" pitchFamily="49" charset="-122"/>
                <a:ea typeface="黑体" panose="02010609060101010101" pitchFamily="49" charset="-122"/>
              </a:rPr>
              <a:t>——</a:t>
            </a:r>
            <a:r>
              <a:rPr lang="zh-CN" altLang="en-US" b="1" dirty="0" smtClean="0">
                <a:solidFill>
                  <a:srgbClr val="0000FF"/>
                </a:solidFill>
                <a:latin typeface="黑体" panose="02010609060101010101" pitchFamily="49" charset="-122"/>
                <a:ea typeface="黑体" panose="02010609060101010101" pitchFamily="49" charset="-122"/>
              </a:rPr>
              <a:t>平台</a:t>
            </a:r>
            <a:r>
              <a:rPr lang="zh-CN" altLang="en-US" b="1" dirty="0">
                <a:solidFill>
                  <a:srgbClr val="0000FF"/>
                </a:solidFill>
                <a:latin typeface="黑体" panose="02010609060101010101" pitchFamily="49" charset="-122"/>
                <a:ea typeface="黑体" panose="02010609060101010101" pitchFamily="49" charset="-122"/>
              </a:rPr>
              <a:t>工具</a:t>
            </a:r>
            <a:endParaRPr lang="zh-CN" altLang="en-US" dirty="0" smtClean="0">
              <a:ea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5035"/>
                                        </p:tgtEl>
                                        <p:attrNameLst>
                                          <p:attrName>style.visibility</p:attrName>
                                        </p:attrNameLst>
                                      </p:cBhvr>
                                      <p:to>
                                        <p:strVal val="visible"/>
                                      </p:to>
                                    </p:set>
                                    <p:animEffect transition="in" filter="wipe(left)">
                                      <p:cBhvr>
                                        <p:cTn id="7" dur="500"/>
                                        <p:tgtEl>
                                          <p:spTgt spid="72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灯片编号占位符 3"/>
          <p:cNvSpPr txBox="1">
            <a:spLocks noGrp="1"/>
          </p:cNvSpPr>
          <p:nvPr/>
        </p:nvSpPr>
        <p:spPr bwMode="auto">
          <a:xfrm>
            <a:off x="8553450" y="5543550"/>
            <a:ext cx="914400" cy="457200"/>
          </a:xfrm>
          <a:prstGeom prst="rect">
            <a:avLst/>
          </a:prstGeom>
          <a:noFill/>
          <a:ln w="9525">
            <a:noFill/>
            <a:miter lim="800000"/>
            <a:headEnd/>
            <a:tailEnd/>
          </a:ln>
        </p:spPr>
        <p:txBody>
          <a:bodyPr anchor="b"/>
          <a:lstStyle/>
          <a:p>
            <a:pPr algn="r"/>
            <a:r>
              <a:rPr lang="zh-CN" altLang="en-US">
                <a:solidFill>
                  <a:srgbClr val="EAEAEA"/>
                </a:solidFill>
                <a:latin typeface="Tahoma" pitchFamily="34" charset="0"/>
              </a:rPr>
              <a:t>第</a:t>
            </a:r>
            <a:fld id="{CD7073AD-056E-4E2F-B15D-2A23AA1BD331}" type="slidenum">
              <a:rPr lang="zh-CN" altLang="en-US">
                <a:solidFill>
                  <a:srgbClr val="EAEAEA"/>
                </a:solidFill>
                <a:latin typeface="Tahoma" pitchFamily="34" charset="0"/>
              </a:rPr>
              <a:pPr algn="r"/>
              <a:t>33</a:t>
            </a:fld>
            <a:r>
              <a:rPr lang="zh-CN" altLang="en-US">
                <a:solidFill>
                  <a:srgbClr val="EAEAEA"/>
                </a:solidFill>
                <a:latin typeface="Tahoma" pitchFamily="34" charset="0"/>
              </a:rPr>
              <a:t>页</a:t>
            </a:r>
          </a:p>
        </p:txBody>
      </p:sp>
      <p:grpSp>
        <p:nvGrpSpPr>
          <p:cNvPr id="101378" name="Group 57"/>
          <p:cNvGrpSpPr>
            <a:grpSpLocks/>
          </p:cNvGrpSpPr>
          <p:nvPr/>
        </p:nvGrpSpPr>
        <p:grpSpPr bwMode="auto">
          <a:xfrm>
            <a:off x="871538" y="1450975"/>
            <a:ext cx="2386012" cy="4035425"/>
            <a:chOff x="720" y="1296"/>
            <a:chExt cx="1367" cy="2542"/>
          </a:xfrm>
        </p:grpSpPr>
        <p:sp>
          <p:nvSpPr>
            <p:cNvPr id="101409" name="AutoShape 5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solidFill>
                  <a:srgbClr val="000000"/>
                </a:solidFill>
              </a:endParaRPr>
            </a:p>
          </p:txBody>
        </p:sp>
        <p:sp>
          <p:nvSpPr>
            <p:cNvPr id="101410" name="AutoShape 5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solidFill>
                  <a:srgbClr val="000000"/>
                </a:solidFill>
              </a:endParaRPr>
            </a:p>
          </p:txBody>
        </p:sp>
        <p:sp>
          <p:nvSpPr>
            <p:cNvPr id="101411" name="AutoShape 6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solidFill>
                  <a:srgbClr val="000000"/>
                </a:solidFill>
              </a:endParaRPr>
            </a:p>
          </p:txBody>
        </p:sp>
        <p:sp>
          <p:nvSpPr>
            <p:cNvPr id="101412" name="AutoShape 6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solidFill>
                  <a:srgbClr val="000000"/>
                </a:solidFill>
              </a:endParaRPr>
            </a:p>
          </p:txBody>
        </p:sp>
        <p:sp>
          <p:nvSpPr>
            <p:cNvPr id="101413" name="AutoShape 6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414" name="AutoShape 6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nvGrpSpPr>
            <p:cNvPr id="101415" name="Group 64"/>
            <p:cNvGrpSpPr>
              <a:grpSpLocks/>
            </p:cNvGrpSpPr>
            <p:nvPr/>
          </p:nvGrpSpPr>
          <p:grpSpPr bwMode="auto">
            <a:xfrm>
              <a:off x="1189" y="1296"/>
              <a:ext cx="405" cy="405"/>
              <a:chOff x="1289" y="582"/>
              <a:chExt cx="668" cy="668"/>
            </a:xfrm>
          </p:grpSpPr>
          <p:sp>
            <p:nvSpPr>
              <p:cNvPr id="101418" name="Oval 65"/>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419" name="Oval 6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0" name="Oval 6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1" name="Oval 6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2" name="Oval 6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grpSp>
        <p:sp>
          <p:nvSpPr>
            <p:cNvPr id="101416" name="Text Box 70"/>
            <p:cNvSpPr txBox="1">
              <a:spLocks noChangeArrowheads="1"/>
            </p:cNvSpPr>
            <p:nvPr/>
          </p:nvSpPr>
          <p:spPr bwMode="gray">
            <a:xfrm>
              <a:off x="1286" y="1354"/>
              <a:ext cx="203" cy="288"/>
            </a:xfrm>
            <a:prstGeom prst="rect">
              <a:avLst/>
            </a:prstGeom>
            <a:noFill/>
            <a:ln w="9525" algn="ctr">
              <a:noFill/>
              <a:miter lim="800000"/>
              <a:headEnd/>
              <a:tailEnd/>
            </a:ln>
          </p:spPr>
          <p:txBody>
            <a:bodyPr wrap="none">
              <a:spAutoFit/>
            </a:bodyPr>
            <a:lstStyle/>
            <a:p>
              <a:r>
                <a:rPr lang="en-US" altLang="zh-CN" sz="2400">
                  <a:solidFill>
                    <a:srgbClr val="000000"/>
                  </a:solidFill>
                </a:rPr>
                <a:t>1</a:t>
              </a:r>
              <a:endParaRPr lang="en-US" altLang="zh-CN">
                <a:solidFill>
                  <a:srgbClr val="000000"/>
                </a:solidFill>
              </a:endParaRPr>
            </a:p>
          </p:txBody>
        </p:sp>
        <p:sp>
          <p:nvSpPr>
            <p:cNvPr id="101417" name="Text Box 71"/>
            <p:cNvSpPr txBox="1">
              <a:spLocks noChangeArrowheads="1"/>
            </p:cNvSpPr>
            <p:nvPr/>
          </p:nvSpPr>
          <p:spPr bwMode="gray">
            <a:xfrm>
              <a:off x="768" y="1632"/>
              <a:ext cx="1296" cy="1609"/>
            </a:xfrm>
            <a:prstGeom prst="rect">
              <a:avLst/>
            </a:prstGeom>
            <a:noFill/>
            <a:ln w="9525" algn="ctr">
              <a:noFill/>
              <a:miter lim="800000"/>
              <a:headEnd/>
              <a:tailEnd/>
            </a:ln>
          </p:spPr>
          <p:txBody>
            <a:bodyPr>
              <a:spAutoFit/>
            </a:bodyPr>
            <a:lstStyle/>
            <a:p>
              <a:r>
                <a:rPr lang="zh-CN" altLang="en-US" sz="3200" dirty="0" smtClean="0">
                  <a:solidFill>
                    <a:srgbClr val="FFFFFF"/>
                  </a:solidFill>
                  <a:ea typeface="黑体" pitchFamily="2" charset="-122"/>
                </a:rPr>
                <a:t>学生在分析和解决问题过程中，开展探究性研讨与交流</a:t>
              </a:r>
              <a:endParaRPr lang="zh-CN" altLang="en-US" sz="3200" dirty="0">
                <a:solidFill>
                  <a:srgbClr val="FFFFFF"/>
                </a:solidFill>
                <a:ea typeface="黑体" pitchFamily="2" charset="-122"/>
              </a:endParaRPr>
            </a:p>
          </p:txBody>
        </p:sp>
      </p:grpSp>
      <p:grpSp>
        <p:nvGrpSpPr>
          <p:cNvPr id="4" name="Group 72"/>
          <p:cNvGrpSpPr>
            <a:grpSpLocks/>
          </p:cNvGrpSpPr>
          <p:nvPr/>
        </p:nvGrpSpPr>
        <p:grpSpPr bwMode="auto">
          <a:xfrm>
            <a:off x="3463925" y="1450975"/>
            <a:ext cx="2376488" cy="4035425"/>
            <a:chOff x="2208" y="1296"/>
            <a:chExt cx="1365" cy="2542"/>
          </a:xfrm>
        </p:grpSpPr>
        <p:sp>
          <p:nvSpPr>
            <p:cNvPr id="101396" name="AutoShape 7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solidFill>
                  <a:srgbClr val="000000"/>
                </a:solidFill>
              </a:endParaRPr>
            </a:p>
          </p:txBody>
        </p:sp>
        <p:sp>
          <p:nvSpPr>
            <p:cNvPr id="101397" name="AutoShape 7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solidFill>
                  <a:srgbClr val="000000"/>
                </a:solidFill>
              </a:endParaRPr>
            </a:p>
          </p:txBody>
        </p:sp>
        <p:sp>
          <p:nvSpPr>
            <p:cNvPr id="101398" name="AutoShape 7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solidFill>
                  <a:srgbClr val="000000"/>
                </a:solidFill>
              </a:endParaRPr>
            </a:p>
          </p:txBody>
        </p:sp>
        <p:sp>
          <p:nvSpPr>
            <p:cNvPr id="101399" name="AutoShape 7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solidFill>
                  <a:srgbClr val="000000"/>
                </a:solidFill>
              </a:endParaRPr>
            </a:p>
          </p:txBody>
        </p:sp>
        <p:sp>
          <p:nvSpPr>
            <p:cNvPr id="101400" name="Oval 77"/>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401" name="Oval 7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2" name="Oval 7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3" name="Oval 8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4" name="Oval 8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5" name="Text Box 82"/>
            <p:cNvSpPr txBox="1">
              <a:spLocks noChangeArrowheads="1"/>
            </p:cNvSpPr>
            <p:nvPr/>
          </p:nvSpPr>
          <p:spPr bwMode="gray">
            <a:xfrm>
              <a:off x="2773" y="1354"/>
              <a:ext cx="204" cy="288"/>
            </a:xfrm>
            <a:prstGeom prst="rect">
              <a:avLst/>
            </a:prstGeom>
            <a:noFill/>
            <a:ln w="9525" algn="ctr">
              <a:noFill/>
              <a:miter lim="800000"/>
              <a:headEnd/>
              <a:tailEnd/>
            </a:ln>
          </p:spPr>
          <p:txBody>
            <a:bodyPr wrap="none">
              <a:spAutoFit/>
            </a:bodyPr>
            <a:lstStyle/>
            <a:p>
              <a:r>
                <a:rPr lang="en-US" altLang="zh-CN" sz="2400">
                  <a:solidFill>
                    <a:srgbClr val="000000"/>
                  </a:solidFill>
                </a:rPr>
                <a:t>2</a:t>
              </a:r>
              <a:endParaRPr lang="en-US" altLang="zh-CN">
                <a:solidFill>
                  <a:srgbClr val="000000"/>
                </a:solidFill>
              </a:endParaRPr>
            </a:p>
          </p:txBody>
        </p:sp>
        <p:sp>
          <p:nvSpPr>
            <p:cNvPr id="101406" name="Text Box 83"/>
            <p:cNvSpPr txBox="1">
              <a:spLocks noChangeArrowheads="1"/>
            </p:cNvSpPr>
            <p:nvPr/>
          </p:nvSpPr>
          <p:spPr bwMode="gray">
            <a:xfrm>
              <a:off x="2256" y="1661"/>
              <a:ext cx="1296" cy="1609"/>
            </a:xfrm>
            <a:prstGeom prst="rect">
              <a:avLst/>
            </a:prstGeom>
            <a:noFill/>
            <a:ln w="9525" algn="ctr">
              <a:noFill/>
              <a:miter lim="800000"/>
              <a:headEnd/>
              <a:tailEnd/>
            </a:ln>
          </p:spPr>
          <p:txBody>
            <a:bodyPr>
              <a:spAutoFit/>
            </a:bodyPr>
            <a:lstStyle/>
            <a:p>
              <a:r>
                <a:rPr lang="zh-CN" altLang="en-US" sz="3200" dirty="0" smtClean="0">
                  <a:solidFill>
                    <a:srgbClr val="000000"/>
                  </a:solidFill>
                  <a:ea typeface="黑体" pitchFamily="2" charset="-122"/>
                </a:rPr>
                <a:t>激起学生求知欲，稳定学生个性化主动探索发展</a:t>
              </a:r>
              <a:endParaRPr lang="zh-CN" altLang="en-US" sz="3200" dirty="0">
                <a:solidFill>
                  <a:srgbClr val="000000"/>
                </a:solidFill>
                <a:ea typeface="黑体" pitchFamily="2" charset="-122"/>
              </a:endParaRPr>
            </a:p>
          </p:txBody>
        </p:sp>
        <p:sp>
          <p:nvSpPr>
            <p:cNvPr id="101407" name="AutoShape 8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408" name="AutoShape 8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grpSp>
        <p:nvGrpSpPr>
          <p:cNvPr id="5" name="Group 86"/>
          <p:cNvGrpSpPr>
            <a:grpSpLocks/>
          </p:cNvGrpSpPr>
          <p:nvPr/>
        </p:nvGrpSpPr>
        <p:grpSpPr bwMode="auto">
          <a:xfrm>
            <a:off x="5984875" y="1450975"/>
            <a:ext cx="2376488" cy="4035425"/>
            <a:chOff x="3692" y="1296"/>
            <a:chExt cx="1367" cy="2542"/>
          </a:xfrm>
        </p:grpSpPr>
        <p:sp>
          <p:nvSpPr>
            <p:cNvPr id="101382" name="AutoShape 8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solidFill>
                  <a:srgbClr val="000000"/>
                </a:solidFill>
              </a:endParaRPr>
            </a:p>
          </p:txBody>
        </p:sp>
        <p:sp>
          <p:nvSpPr>
            <p:cNvPr id="101383" name="AutoShape 8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solidFill>
                  <a:srgbClr val="000000"/>
                </a:solidFill>
              </a:endParaRPr>
            </a:p>
          </p:txBody>
        </p:sp>
        <p:sp>
          <p:nvSpPr>
            <p:cNvPr id="101384" name="AutoShape 8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solidFill>
                  <a:srgbClr val="000000"/>
                </a:solidFill>
              </a:endParaRPr>
            </a:p>
          </p:txBody>
        </p:sp>
        <p:sp>
          <p:nvSpPr>
            <p:cNvPr id="101385" name="AutoShape 9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solidFill>
                  <a:srgbClr val="000000"/>
                </a:solidFill>
              </a:endParaRPr>
            </a:p>
          </p:txBody>
        </p:sp>
        <p:grpSp>
          <p:nvGrpSpPr>
            <p:cNvPr id="101386" name="Group 91"/>
            <p:cNvGrpSpPr>
              <a:grpSpLocks/>
            </p:cNvGrpSpPr>
            <p:nvPr/>
          </p:nvGrpSpPr>
          <p:grpSpPr bwMode="auto">
            <a:xfrm>
              <a:off x="4165" y="1296"/>
              <a:ext cx="405" cy="405"/>
              <a:chOff x="1289" y="582"/>
              <a:chExt cx="668" cy="668"/>
            </a:xfrm>
          </p:grpSpPr>
          <p:sp>
            <p:nvSpPr>
              <p:cNvPr id="101391" name="Oval 9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392"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3"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4"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5"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grpSp>
        <p:sp>
          <p:nvSpPr>
            <p:cNvPr id="101387" name="Text Box 97"/>
            <p:cNvSpPr txBox="1">
              <a:spLocks noChangeArrowheads="1"/>
            </p:cNvSpPr>
            <p:nvPr/>
          </p:nvSpPr>
          <p:spPr bwMode="gray">
            <a:xfrm>
              <a:off x="4262" y="1354"/>
              <a:ext cx="203" cy="288"/>
            </a:xfrm>
            <a:prstGeom prst="rect">
              <a:avLst/>
            </a:prstGeom>
            <a:noFill/>
            <a:ln w="9525" algn="ctr">
              <a:noFill/>
              <a:miter lim="800000"/>
              <a:headEnd/>
              <a:tailEnd/>
            </a:ln>
          </p:spPr>
          <p:txBody>
            <a:bodyPr wrap="none">
              <a:spAutoFit/>
            </a:bodyPr>
            <a:lstStyle/>
            <a:p>
              <a:r>
                <a:rPr lang="en-US" altLang="zh-CN" sz="2400">
                  <a:solidFill>
                    <a:srgbClr val="C00000"/>
                  </a:solidFill>
                </a:rPr>
                <a:t>3</a:t>
              </a:r>
              <a:endParaRPr lang="en-US" altLang="zh-CN">
                <a:solidFill>
                  <a:srgbClr val="C00000"/>
                </a:solidFill>
              </a:endParaRPr>
            </a:p>
          </p:txBody>
        </p:sp>
        <p:sp>
          <p:nvSpPr>
            <p:cNvPr id="101388" name="Text Box 98"/>
            <p:cNvSpPr txBox="1">
              <a:spLocks noChangeArrowheads="1"/>
            </p:cNvSpPr>
            <p:nvPr/>
          </p:nvSpPr>
          <p:spPr bwMode="gray">
            <a:xfrm>
              <a:off x="3738" y="1628"/>
              <a:ext cx="1296" cy="1609"/>
            </a:xfrm>
            <a:prstGeom prst="rect">
              <a:avLst/>
            </a:prstGeom>
            <a:noFill/>
            <a:ln w="9525" algn="ctr">
              <a:noFill/>
              <a:miter lim="800000"/>
              <a:headEnd/>
              <a:tailEnd/>
            </a:ln>
          </p:spPr>
          <p:txBody>
            <a:bodyPr>
              <a:spAutoFit/>
            </a:bodyPr>
            <a:lstStyle/>
            <a:p>
              <a:pPr eaLnBrk="0" hangingPunct="0"/>
              <a:r>
                <a:rPr lang="zh-CN" altLang="en-US" sz="3200" dirty="0" smtClean="0">
                  <a:solidFill>
                    <a:srgbClr val="C00000"/>
                  </a:solidFill>
                  <a:ea typeface="黑体" pitchFamily="2" charset="-122"/>
                </a:rPr>
                <a:t>提高学生自学能力、实践能力和创新能力，实现知识内化</a:t>
              </a:r>
              <a:endParaRPr lang="zh-CN" altLang="en-US" sz="3200" dirty="0">
                <a:solidFill>
                  <a:srgbClr val="C00000"/>
                </a:solidFill>
                <a:ea typeface="黑体" pitchFamily="2" charset="-122"/>
              </a:endParaRPr>
            </a:p>
          </p:txBody>
        </p:sp>
        <p:sp>
          <p:nvSpPr>
            <p:cNvPr id="101389" name="AutoShape 99"/>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390" name="AutoShape 100"/>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sp>
        <p:nvSpPr>
          <p:cNvPr id="50" name="标题 49"/>
          <p:cNvSpPr>
            <a:spLocks noGrp="1"/>
          </p:cNvSpPr>
          <p:nvPr>
            <p:ph type="title" idx="4294967295"/>
          </p:nvPr>
        </p:nvSpPr>
        <p:spPr>
          <a:xfrm>
            <a:off x="438150" y="409575"/>
            <a:ext cx="6891338" cy="744538"/>
          </a:xfrm>
        </p:spPr>
        <p:txBody>
          <a:bodyPr/>
          <a:lstStyle/>
          <a:p>
            <a:pPr>
              <a:defRPr/>
            </a:pPr>
            <a:r>
              <a:rPr lang="zh-CN" altLang="en-US" sz="4000" b="1" dirty="0">
                <a:solidFill>
                  <a:srgbClr val="0000FF"/>
                </a:solidFill>
                <a:latin typeface="黑体" panose="02010609060101010101" pitchFamily="49" charset="-122"/>
                <a:ea typeface="黑体" panose="02010609060101010101" pitchFamily="49" charset="-122"/>
              </a:rPr>
              <a:t>二</a:t>
            </a:r>
            <a:r>
              <a:rPr lang="zh-CN" altLang="en-US" sz="4000" b="1" dirty="0" smtClean="0">
                <a:solidFill>
                  <a:srgbClr val="0000FF"/>
                </a:solidFill>
                <a:latin typeface="黑体" panose="02010609060101010101" pitchFamily="49" charset="-122"/>
                <a:ea typeface="黑体" panose="02010609060101010101" pitchFamily="49" charset="-122"/>
              </a:rPr>
              <a:t>、新课堂教学应用</a:t>
            </a:r>
            <a:endParaRPr lang="zh-CN" altLang="en-US" sz="4000" b="1" dirty="0">
              <a:solidFill>
                <a:srgbClr val="0000FF"/>
              </a:solidFill>
              <a:latin typeface="黑体" panose="02010609060101010101" pitchFamily="49" charset="-122"/>
              <a:ea typeface="黑体" panose="02010609060101010101" pitchFamily="49" charset="-122"/>
            </a:endParaRPr>
          </a:p>
        </p:txBody>
      </p:sp>
      <p:sp>
        <p:nvSpPr>
          <p:cNvPr id="48"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33</a:t>
            </a:r>
            <a:r>
              <a:rPr lang="zh-CN" altLang="en-US" dirty="0" smtClean="0"/>
              <a:t>页</a:t>
            </a:r>
            <a:endParaRPr lang="zh-CN" altLang="en-US" dirty="0"/>
          </a:p>
        </p:txBody>
      </p:sp>
    </p:spTree>
    <p:extLst>
      <p:ext uri="{BB962C8B-B14F-4D97-AF65-F5344CB8AC3E}">
        <p14:creationId xmlns:p14="http://schemas.microsoft.com/office/powerpoint/2010/main" val="2476348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灯片编号占位符 3"/>
          <p:cNvSpPr txBox="1">
            <a:spLocks noGrp="1"/>
          </p:cNvSpPr>
          <p:nvPr/>
        </p:nvSpPr>
        <p:spPr bwMode="auto">
          <a:xfrm>
            <a:off x="8553450" y="5543550"/>
            <a:ext cx="914400" cy="457200"/>
          </a:xfrm>
          <a:prstGeom prst="rect">
            <a:avLst/>
          </a:prstGeom>
          <a:noFill/>
          <a:ln w="9525">
            <a:noFill/>
            <a:miter lim="800000"/>
            <a:headEnd/>
            <a:tailEnd/>
          </a:ln>
        </p:spPr>
        <p:txBody>
          <a:bodyPr anchor="b"/>
          <a:lstStyle/>
          <a:p>
            <a:pPr algn="r"/>
            <a:r>
              <a:rPr lang="zh-CN" altLang="en-US">
                <a:solidFill>
                  <a:srgbClr val="EAEAEA"/>
                </a:solidFill>
                <a:latin typeface="Tahoma" pitchFamily="34" charset="0"/>
              </a:rPr>
              <a:t>第</a:t>
            </a:r>
            <a:fld id="{CD7073AD-056E-4E2F-B15D-2A23AA1BD331}" type="slidenum">
              <a:rPr lang="zh-CN" altLang="en-US">
                <a:solidFill>
                  <a:srgbClr val="EAEAEA"/>
                </a:solidFill>
                <a:latin typeface="Tahoma" pitchFamily="34" charset="0"/>
              </a:rPr>
              <a:pPr algn="r"/>
              <a:t>34</a:t>
            </a:fld>
            <a:r>
              <a:rPr lang="zh-CN" altLang="en-US">
                <a:solidFill>
                  <a:srgbClr val="EAEAEA"/>
                </a:solidFill>
                <a:latin typeface="Tahoma" pitchFamily="34" charset="0"/>
              </a:rPr>
              <a:t>页</a:t>
            </a:r>
          </a:p>
        </p:txBody>
      </p:sp>
      <p:grpSp>
        <p:nvGrpSpPr>
          <p:cNvPr id="101378" name="Group 57"/>
          <p:cNvGrpSpPr>
            <a:grpSpLocks/>
          </p:cNvGrpSpPr>
          <p:nvPr/>
        </p:nvGrpSpPr>
        <p:grpSpPr bwMode="auto">
          <a:xfrm>
            <a:off x="871538" y="1450975"/>
            <a:ext cx="2386012" cy="4035425"/>
            <a:chOff x="720" y="1296"/>
            <a:chExt cx="1367" cy="2542"/>
          </a:xfrm>
        </p:grpSpPr>
        <p:sp>
          <p:nvSpPr>
            <p:cNvPr id="101409" name="AutoShape 58"/>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solidFill>
                  <a:srgbClr val="000000"/>
                </a:solidFill>
              </a:endParaRPr>
            </a:p>
          </p:txBody>
        </p:sp>
        <p:sp>
          <p:nvSpPr>
            <p:cNvPr id="101410" name="AutoShape 59"/>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solidFill>
                  <a:srgbClr val="000000"/>
                </a:solidFill>
              </a:endParaRPr>
            </a:p>
          </p:txBody>
        </p:sp>
        <p:sp>
          <p:nvSpPr>
            <p:cNvPr id="101411" name="AutoShape 60"/>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solidFill>
                  <a:srgbClr val="000000"/>
                </a:solidFill>
              </a:endParaRPr>
            </a:p>
          </p:txBody>
        </p:sp>
        <p:sp>
          <p:nvSpPr>
            <p:cNvPr id="101412" name="AutoShape 61"/>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solidFill>
                  <a:srgbClr val="000000"/>
                </a:solidFill>
              </a:endParaRPr>
            </a:p>
          </p:txBody>
        </p:sp>
        <p:sp>
          <p:nvSpPr>
            <p:cNvPr id="101413" name="AutoShape 62"/>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414" name="AutoShape 63"/>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nvGrpSpPr>
            <p:cNvPr id="101415" name="Group 64"/>
            <p:cNvGrpSpPr>
              <a:grpSpLocks/>
            </p:cNvGrpSpPr>
            <p:nvPr/>
          </p:nvGrpSpPr>
          <p:grpSpPr bwMode="auto">
            <a:xfrm>
              <a:off x="1189" y="1296"/>
              <a:ext cx="405" cy="405"/>
              <a:chOff x="1289" y="582"/>
              <a:chExt cx="668" cy="668"/>
            </a:xfrm>
          </p:grpSpPr>
          <p:sp>
            <p:nvSpPr>
              <p:cNvPr id="101418" name="Oval 65"/>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419" name="Oval 6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0" name="Oval 6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1" name="Oval 6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22" name="Oval 6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grpSp>
        <p:sp>
          <p:nvSpPr>
            <p:cNvPr id="101416" name="Text Box 70"/>
            <p:cNvSpPr txBox="1">
              <a:spLocks noChangeArrowheads="1"/>
            </p:cNvSpPr>
            <p:nvPr/>
          </p:nvSpPr>
          <p:spPr bwMode="gray">
            <a:xfrm>
              <a:off x="1286" y="1354"/>
              <a:ext cx="203" cy="288"/>
            </a:xfrm>
            <a:prstGeom prst="rect">
              <a:avLst/>
            </a:prstGeom>
            <a:noFill/>
            <a:ln w="9525" algn="ctr">
              <a:noFill/>
              <a:miter lim="800000"/>
              <a:headEnd/>
              <a:tailEnd/>
            </a:ln>
          </p:spPr>
          <p:txBody>
            <a:bodyPr wrap="none">
              <a:spAutoFit/>
            </a:bodyPr>
            <a:lstStyle/>
            <a:p>
              <a:r>
                <a:rPr lang="en-US" altLang="zh-CN" sz="2400">
                  <a:solidFill>
                    <a:srgbClr val="000000"/>
                  </a:solidFill>
                </a:rPr>
                <a:t>1</a:t>
              </a:r>
              <a:endParaRPr lang="en-US" altLang="zh-CN">
                <a:solidFill>
                  <a:srgbClr val="000000"/>
                </a:solidFill>
              </a:endParaRPr>
            </a:p>
          </p:txBody>
        </p:sp>
        <p:sp>
          <p:nvSpPr>
            <p:cNvPr id="101417" name="Text Box 71"/>
            <p:cNvSpPr txBox="1">
              <a:spLocks noChangeArrowheads="1"/>
            </p:cNvSpPr>
            <p:nvPr/>
          </p:nvSpPr>
          <p:spPr bwMode="gray">
            <a:xfrm>
              <a:off x="768" y="1632"/>
              <a:ext cx="1296" cy="1299"/>
            </a:xfrm>
            <a:prstGeom prst="rect">
              <a:avLst/>
            </a:prstGeom>
            <a:noFill/>
            <a:ln w="9525" algn="ctr">
              <a:noFill/>
              <a:miter lim="800000"/>
              <a:headEnd/>
              <a:tailEnd/>
            </a:ln>
          </p:spPr>
          <p:txBody>
            <a:bodyPr>
              <a:spAutoFit/>
            </a:bodyPr>
            <a:lstStyle/>
            <a:p>
              <a:r>
                <a:rPr lang="zh-CN" altLang="en-US" sz="3200" dirty="0" smtClean="0">
                  <a:solidFill>
                    <a:srgbClr val="FFFFFF"/>
                  </a:solidFill>
                  <a:ea typeface="黑体" pitchFamily="2" charset="-122"/>
                </a:rPr>
                <a:t>学生观看教学视频，完成随堂测试、课后作业</a:t>
              </a:r>
              <a:endParaRPr lang="zh-CN" altLang="en-US" sz="3200" dirty="0">
                <a:solidFill>
                  <a:srgbClr val="FFFFFF"/>
                </a:solidFill>
                <a:ea typeface="黑体" pitchFamily="2" charset="-122"/>
              </a:endParaRPr>
            </a:p>
          </p:txBody>
        </p:sp>
      </p:grpSp>
      <p:grpSp>
        <p:nvGrpSpPr>
          <p:cNvPr id="4" name="Group 72"/>
          <p:cNvGrpSpPr>
            <a:grpSpLocks/>
          </p:cNvGrpSpPr>
          <p:nvPr/>
        </p:nvGrpSpPr>
        <p:grpSpPr bwMode="auto">
          <a:xfrm>
            <a:off x="3463925" y="1450975"/>
            <a:ext cx="2376488" cy="4035425"/>
            <a:chOff x="2208" y="1296"/>
            <a:chExt cx="1365" cy="2542"/>
          </a:xfrm>
        </p:grpSpPr>
        <p:sp>
          <p:nvSpPr>
            <p:cNvPr id="101396" name="AutoShape 73"/>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solidFill>
                  <a:srgbClr val="000000"/>
                </a:solidFill>
              </a:endParaRPr>
            </a:p>
          </p:txBody>
        </p:sp>
        <p:sp>
          <p:nvSpPr>
            <p:cNvPr id="101397" name="AutoShape 74"/>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solidFill>
                  <a:srgbClr val="000000"/>
                </a:solidFill>
              </a:endParaRPr>
            </a:p>
          </p:txBody>
        </p:sp>
        <p:sp>
          <p:nvSpPr>
            <p:cNvPr id="101398" name="AutoShape 75"/>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solidFill>
                  <a:srgbClr val="000000"/>
                </a:solidFill>
              </a:endParaRPr>
            </a:p>
          </p:txBody>
        </p:sp>
        <p:sp>
          <p:nvSpPr>
            <p:cNvPr id="101399" name="AutoShape 76"/>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solidFill>
                  <a:srgbClr val="000000"/>
                </a:solidFill>
              </a:endParaRPr>
            </a:p>
          </p:txBody>
        </p:sp>
        <p:sp>
          <p:nvSpPr>
            <p:cNvPr id="101400" name="Oval 77"/>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401" name="Oval 78"/>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2" name="Oval 79"/>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3" name="Oval 80"/>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4" name="Oval 81"/>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405" name="Text Box 82"/>
            <p:cNvSpPr txBox="1">
              <a:spLocks noChangeArrowheads="1"/>
            </p:cNvSpPr>
            <p:nvPr/>
          </p:nvSpPr>
          <p:spPr bwMode="gray">
            <a:xfrm>
              <a:off x="2773" y="1354"/>
              <a:ext cx="204" cy="288"/>
            </a:xfrm>
            <a:prstGeom prst="rect">
              <a:avLst/>
            </a:prstGeom>
            <a:noFill/>
            <a:ln w="9525" algn="ctr">
              <a:noFill/>
              <a:miter lim="800000"/>
              <a:headEnd/>
              <a:tailEnd/>
            </a:ln>
          </p:spPr>
          <p:txBody>
            <a:bodyPr wrap="none">
              <a:spAutoFit/>
            </a:bodyPr>
            <a:lstStyle/>
            <a:p>
              <a:r>
                <a:rPr lang="en-US" altLang="zh-CN" sz="2400">
                  <a:solidFill>
                    <a:srgbClr val="000000"/>
                  </a:solidFill>
                </a:rPr>
                <a:t>2</a:t>
              </a:r>
              <a:endParaRPr lang="en-US" altLang="zh-CN">
                <a:solidFill>
                  <a:srgbClr val="000000"/>
                </a:solidFill>
              </a:endParaRPr>
            </a:p>
          </p:txBody>
        </p:sp>
        <p:sp>
          <p:nvSpPr>
            <p:cNvPr id="101406" name="Text Box 83"/>
            <p:cNvSpPr txBox="1">
              <a:spLocks noChangeArrowheads="1"/>
            </p:cNvSpPr>
            <p:nvPr/>
          </p:nvSpPr>
          <p:spPr bwMode="gray">
            <a:xfrm>
              <a:off x="2256" y="1661"/>
              <a:ext cx="1296" cy="1609"/>
            </a:xfrm>
            <a:prstGeom prst="rect">
              <a:avLst/>
            </a:prstGeom>
            <a:noFill/>
            <a:ln w="9525" algn="ctr">
              <a:noFill/>
              <a:miter lim="800000"/>
              <a:headEnd/>
              <a:tailEnd/>
            </a:ln>
          </p:spPr>
          <p:txBody>
            <a:bodyPr>
              <a:spAutoFit/>
            </a:bodyPr>
            <a:lstStyle/>
            <a:p>
              <a:r>
                <a:rPr lang="zh-CN" altLang="en-US" sz="3200" dirty="0" smtClean="0">
                  <a:solidFill>
                    <a:srgbClr val="000000"/>
                  </a:solidFill>
                  <a:ea typeface="黑体" pitchFamily="2" charset="-122"/>
                </a:rPr>
                <a:t>对新知识前沿，组织线上讨论，将学生的观点交流与分享</a:t>
              </a:r>
              <a:endParaRPr lang="zh-CN" altLang="en-US" sz="3200" dirty="0">
                <a:solidFill>
                  <a:srgbClr val="000000"/>
                </a:solidFill>
                <a:ea typeface="黑体" pitchFamily="2" charset="-122"/>
              </a:endParaRPr>
            </a:p>
          </p:txBody>
        </p:sp>
        <p:sp>
          <p:nvSpPr>
            <p:cNvPr id="101407" name="AutoShape 84"/>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408" name="AutoShape 85"/>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grpSp>
        <p:nvGrpSpPr>
          <p:cNvPr id="5" name="Group 86"/>
          <p:cNvGrpSpPr>
            <a:grpSpLocks/>
          </p:cNvGrpSpPr>
          <p:nvPr/>
        </p:nvGrpSpPr>
        <p:grpSpPr bwMode="auto">
          <a:xfrm>
            <a:off x="5984875" y="1450975"/>
            <a:ext cx="2376488" cy="4035425"/>
            <a:chOff x="3692" y="1296"/>
            <a:chExt cx="1367" cy="2542"/>
          </a:xfrm>
        </p:grpSpPr>
        <p:sp>
          <p:nvSpPr>
            <p:cNvPr id="101382" name="AutoShape 87"/>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solidFill>
                  <a:srgbClr val="000000"/>
                </a:solidFill>
              </a:endParaRPr>
            </a:p>
          </p:txBody>
        </p:sp>
        <p:sp>
          <p:nvSpPr>
            <p:cNvPr id="101383" name="AutoShape 88"/>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solidFill>
                  <a:srgbClr val="000000"/>
                </a:solidFill>
              </a:endParaRPr>
            </a:p>
          </p:txBody>
        </p:sp>
        <p:sp>
          <p:nvSpPr>
            <p:cNvPr id="101384" name="AutoShape 89"/>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solidFill>
                  <a:srgbClr val="000000"/>
                </a:solidFill>
              </a:endParaRPr>
            </a:p>
          </p:txBody>
        </p:sp>
        <p:sp>
          <p:nvSpPr>
            <p:cNvPr id="101385" name="AutoShape 90"/>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solidFill>
                  <a:srgbClr val="000000"/>
                </a:solidFill>
              </a:endParaRPr>
            </a:p>
          </p:txBody>
        </p:sp>
        <p:grpSp>
          <p:nvGrpSpPr>
            <p:cNvPr id="101386" name="Group 91"/>
            <p:cNvGrpSpPr>
              <a:grpSpLocks/>
            </p:cNvGrpSpPr>
            <p:nvPr/>
          </p:nvGrpSpPr>
          <p:grpSpPr bwMode="auto">
            <a:xfrm>
              <a:off x="4165" y="1296"/>
              <a:ext cx="405" cy="405"/>
              <a:chOff x="1289" y="582"/>
              <a:chExt cx="668" cy="668"/>
            </a:xfrm>
          </p:grpSpPr>
          <p:sp>
            <p:nvSpPr>
              <p:cNvPr id="101391" name="Oval 92"/>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solidFill>
                    <a:srgbClr val="000000"/>
                  </a:solidFill>
                </a:endParaRPr>
              </a:p>
            </p:txBody>
          </p:sp>
          <p:sp>
            <p:nvSpPr>
              <p:cNvPr id="101392" name="Oval 9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3" name="Oval 9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4" name="Oval 9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solidFill>
                    <a:srgbClr val="000000"/>
                  </a:solidFill>
                </a:endParaRPr>
              </a:p>
            </p:txBody>
          </p:sp>
          <p:sp>
            <p:nvSpPr>
              <p:cNvPr id="101395" name="Oval 9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solidFill>
                    <a:srgbClr val="000000"/>
                  </a:solidFill>
                </a:endParaRPr>
              </a:p>
            </p:txBody>
          </p:sp>
        </p:grpSp>
        <p:sp>
          <p:nvSpPr>
            <p:cNvPr id="101387" name="Text Box 97"/>
            <p:cNvSpPr txBox="1">
              <a:spLocks noChangeArrowheads="1"/>
            </p:cNvSpPr>
            <p:nvPr/>
          </p:nvSpPr>
          <p:spPr bwMode="gray">
            <a:xfrm>
              <a:off x="4262" y="1354"/>
              <a:ext cx="203" cy="288"/>
            </a:xfrm>
            <a:prstGeom prst="rect">
              <a:avLst/>
            </a:prstGeom>
            <a:noFill/>
            <a:ln w="9525" algn="ctr">
              <a:noFill/>
              <a:miter lim="800000"/>
              <a:headEnd/>
              <a:tailEnd/>
            </a:ln>
          </p:spPr>
          <p:txBody>
            <a:bodyPr wrap="none">
              <a:spAutoFit/>
            </a:bodyPr>
            <a:lstStyle/>
            <a:p>
              <a:r>
                <a:rPr lang="en-US" altLang="zh-CN" sz="2400">
                  <a:solidFill>
                    <a:srgbClr val="C00000"/>
                  </a:solidFill>
                </a:rPr>
                <a:t>3</a:t>
              </a:r>
              <a:endParaRPr lang="en-US" altLang="zh-CN">
                <a:solidFill>
                  <a:srgbClr val="C00000"/>
                </a:solidFill>
              </a:endParaRPr>
            </a:p>
          </p:txBody>
        </p:sp>
        <p:sp>
          <p:nvSpPr>
            <p:cNvPr id="101388" name="Text Box 98"/>
            <p:cNvSpPr txBox="1">
              <a:spLocks noChangeArrowheads="1"/>
            </p:cNvSpPr>
            <p:nvPr/>
          </p:nvSpPr>
          <p:spPr bwMode="gray">
            <a:xfrm>
              <a:off x="3738" y="1628"/>
              <a:ext cx="1296" cy="1609"/>
            </a:xfrm>
            <a:prstGeom prst="rect">
              <a:avLst/>
            </a:prstGeom>
            <a:noFill/>
            <a:ln w="9525" algn="ctr">
              <a:noFill/>
              <a:miter lim="800000"/>
              <a:headEnd/>
              <a:tailEnd/>
            </a:ln>
          </p:spPr>
          <p:txBody>
            <a:bodyPr>
              <a:spAutoFit/>
            </a:bodyPr>
            <a:lstStyle/>
            <a:p>
              <a:pPr eaLnBrk="0" hangingPunct="0"/>
              <a:r>
                <a:rPr lang="zh-CN" altLang="en-US" sz="3200" dirty="0" smtClean="0">
                  <a:solidFill>
                    <a:srgbClr val="C00000"/>
                  </a:solidFill>
                  <a:ea typeface="黑体" pitchFamily="2" charset="-122"/>
                </a:rPr>
                <a:t>对案例分析</a:t>
              </a:r>
              <a:endParaRPr lang="zh-CN" altLang="en-US" sz="3200" dirty="0">
                <a:solidFill>
                  <a:srgbClr val="C00000"/>
                </a:solidFill>
                <a:ea typeface="黑体" pitchFamily="2" charset="-122"/>
              </a:endParaRPr>
            </a:p>
            <a:p>
              <a:pPr eaLnBrk="0" hangingPunct="0"/>
              <a:r>
                <a:rPr lang="zh-CN" altLang="en-US" sz="3200" dirty="0" smtClean="0">
                  <a:solidFill>
                    <a:srgbClr val="C00000"/>
                  </a:solidFill>
                  <a:ea typeface="黑体" pitchFamily="2" charset="-122"/>
                </a:rPr>
                <a:t>优秀讨论小组，鼓励辨析</a:t>
              </a:r>
              <a:r>
                <a:rPr lang="en-US" altLang="zh-CN" sz="3200" dirty="0" smtClean="0">
                  <a:solidFill>
                    <a:srgbClr val="C00000"/>
                  </a:solidFill>
                  <a:ea typeface="黑体" pitchFamily="2" charset="-122"/>
                </a:rPr>
                <a:t>PPT</a:t>
              </a:r>
              <a:r>
                <a:rPr lang="zh-CN" altLang="en-US" sz="3200" dirty="0" smtClean="0">
                  <a:solidFill>
                    <a:srgbClr val="C00000"/>
                  </a:solidFill>
                  <a:ea typeface="黑体" pitchFamily="2" charset="-122"/>
                </a:rPr>
                <a:t>和讨论视频上传</a:t>
              </a:r>
              <a:endParaRPr lang="zh-CN" altLang="en-US" sz="3200" dirty="0">
                <a:solidFill>
                  <a:srgbClr val="C00000"/>
                </a:solidFill>
                <a:ea typeface="黑体" pitchFamily="2" charset="-122"/>
              </a:endParaRPr>
            </a:p>
          </p:txBody>
        </p:sp>
        <p:sp>
          <p:nvSpPr>
            <p:cNvPr id="101389" name="AutoShape 99"/>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sp>
          <p:nvSpPr>
            <p:cNvPr id="101390" name="AutoShape 100"/>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w="9525">
              <a:noFill/>
              <a:round/>
              <a:headEnd/>
              <a:tailEnd/>
            </a:ln>
          </p:spPr>
          <p:txBody>
            <a:bodyPr wrap="none" anchor="ctr"/>
            <a:lstStyle/>
            <a:p>
              <a:endParaRPr lang="zh-CN" altLang="en-US">
                <a:solidFill>
                  <a:srgbClr val="000000"/>
                </a:solidFill>
              </a:endParaRPr>
            </a:p>
          </p:txBody>
        </p:sp>
      </p:grpSp>
      <p:sp>
        <p:nvSpPr>
          <p:cNvPr id="50" name="标题 49"/>
          <p:cNvSpPr>
            <a:spLocks noGrp="1"/>
          </p:cNvSpPr>
          <p:nvPr>
            <p:ph type="title" idx="4294967295"/>
          </p:nvPr>
        </p:nvSpPr>
        <p:spPr>
          <a:xfrm>
            <a:off x="438150" y="409575"/>
            <a:ext cx="6891338" cy="744538"/>
          </a:xfrm>
        </p:spPr>
        <p:txBody>
          <a:bodyPr/>
          <a:lstStyle/>
          <a:p>
            <a:pPr>
              <a:defRPr/>
            </a:pPr>
            <a:r>
              <a:rPr lang="zh-CN" altLang="en-US" sz="4000" b="1" dirty="0">
                <a:solidFill>
                  <a:srgbClr val="0000FF"/>
                </a:solidFill>
                <a:latin typeface="黑体" panose="02010609060101010101" pitchFamily="49" charset="-122"/>
                <a:ea typeface="黑体" panose="02010609060101010101" pitchFamily="49" charset="-122"/>
              </a:rPr>
              <a:t>二</a:t>
            </a:r>
            <a:r>
              <a:rPr lang="zh-CN" altLang="en-US" sz="4000" b="1" dirty="0" smtClean="0">
                <a:solidFill>
                  <a:srgbClr val="0000FF"/>
                </a:solidFill>
                <a:latin typeface="黑体" panose="02010609060101010101" pitchFamily="49" charset="-122"/>
                <a:ea typeface="黑体" panose="02010609060101010101" pitchFamily="49" charset="-122"/>
              </a:rPr>
              <a:t>、新课堂教学应用</a:t>
            </a:r>
            <a:endParaRPr lang="zh-CN" altLang="en-US" sz="4000" b="1" dirty="0">
              <a:solidFill>
                <a:srgbClr val="0000FF"/>
              </a:solidFill>
              <a:latin typeface="黑体" panose="02010609060101010101" pitchFamily="49" charset="-122"/>
              <a:ea typeface="黑体" panose="02010609060101010101" pitchFamily="49" charset="-122"/>
            </a:endParaRPr>
          </a:p>
        </p:txBody>
      </p:sp>
      <p:sp>
        <p:nvSpPr>
          <p:cNvPr id="48"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34</a:t>
            </a:r>
            <a:r>
              <a:rPr lang="zh-CN" altLang="en-US" dirty="0" smtClean="0"/>
              <a:t>页</a:t>
            </a:r>
            <a:endParaRPr lang="zh-CN" altLang="en-US" dirty="0"/>
          </a:p>
        </p:txBody>
      </p:sp>
    </p:spTree>
    <p:extLst>
      <p:ext uri="{BB962C8B-B14F-4D97-AF65-F5344CB8AC3E}">
        <p14:creationId xmlns:p14="http://schemas.microsoft.com/office/powerpoint/2010/main" val="2926185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387" y="582613"/>
            <a:ext cx="8190889" cy="576262"/>
          </a:xfrm>
        </p:spPr>
        <p:txBody>
          <a:bodyPr/>
          <a:lstStyle/>
          <a:p>
            <a:r>
              <a:rPr lang="zh-CN" altLang="en-US" sz="2800" dirty="0" smtClean="0"/>
              <a:t>“教学赛”</a:t>
            </a:r>
            <a:r>
              <a:rPr lang="en-US" altLang="zh-CN" sz="2800" dirty="0" smtClean="0"/>
              <a:t>——</a:t>
            </a:r>
            <a:r>
              <a:rPr lang="zh-CN" altLang="en-US" sz="2800" dirty="0" smtClean="0"/>
              <a:t>以赛促教</a:t>
            </a:r>
            <a:r>
              <a:rPr lang="zh-CN" altLang="en-US" sz="2800" dirty="0"/>
              <a:t>，以</a:t>
            </a:r>
            <a:r>
              <a:rPr lang="zh-CN" altLang="en-US" sz="2800" dirty="0" smtClean="0"/>
              <a:t>赛促学，以赛促技</a:t>
            </a:r>
            <a:endParaRPr lang="zh-CN" altLang="en-US" sz="2800" dirty="0"/>
          </a:p>
        </p:txBody>
      </p:sp>
      <p:sp>
        <p:nvSpPr>
          <p:cNvPr id="3" name="内容占位符 2"/>
          <p:cNvSpPr>
            <a:spLocks noGrp="1"/>
          </p:cNvSpPr>
          <p:nvPr>
            <p:ph idx="1"/>
          </p:nvPr>
        </p:nvSpPr>
        <p:spPr/>
        <p:txBody>
          <a:bodyPr/>
          <a:lstStyle/>
          <a:p>
            <a:r>
              <a:rPr lang="zh-CN" altLang="en-US" dirty="0" smtClean="0"/>
              <a:t>       课程教学中后期鼓励学生参加金融技能兴趣小组及学院金融技能学霸大赛，不断总结教学改革与技能大赛经验</a:t>
            </a:r>
            <a:r>
              <a:rPr lang="zh-CN" altLang="en-US" dirty="0"/>
              <a:t>，以</a:t>
            </a:r>
            <a:r>
              <a:rPr lang="zh-CN" altLang="en-US" dirty="0" smtClean="0"/>
              <a:t>赛事推广</a:t>
            </a:r>
            <a:r>
              <a:rPr lang="en-US" altLang="zh-CN" dirty="0" smtClean="0"/>
              <a:t>MOOC</a:t>
            </a:r>
            <a:r>
              <a:rPr lang="zh-CN" altLang="en-US" dirty="0" smtClean="0"/>
              <a:t>运用，以赛事积累教学成果，技能学霸赛的举办远远超越了竞赛本身的意义。</a:t>
            </a:r>
            <a:endParaRPr lang="zh-CN" altLang="en-US" dirty="0"/>
          </a:p>
        </p:txBody>
      </p:sp>
      <p:sp>
        <p:nvSpPr>
          <p:cNvPr id="6"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35</a:t>
            </a:r>
            <a:r>
              <a:rPr lang="zh-CN" altLang="en-US" dirty="0" smtClean="0"/>
              <a:t>页</a:t>
            </a:r>
            <a:endParaRPr lang="zh-CN" altLang="en-US" dirty="0"/>
          </a:p>
        </p:txBody>
      </p:sp>
    </p:spTree>
    <p:extLst>
      <p:ext uri="{BB962C8B-B14F-4D97-AF65-F5344CB8AC3E}">
        <p14:creationId xmlns:p14="http://schemas.microsoft.com/office/powerpoint/2010/main" val="178132256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学习数据</a:t>
            </a:r>
            <a:endParaRPr lang="zh-CN" altLang="en-US" dirty="0"/>
          </a:p>
        </p:txBody>
      </p:sp>
      <p:pic>
        <p:nvPicPr>
          <p:cNvPr id="6" name="内容占位符 5"/>
          <p:cNvPicPr>
            <a:picLocks noGrp="1" noChangeAspect="1"/>
          </p:cNvPicPr>
          <p:nvPr>
            <p:ph idx="1"/>
          </p:nvPr>
        </p:nvPicPr>
        <p:blipFill>
          <a:blip r:embed="rId2"/>
          <a:stretch>
            <a:fillRect/>
          </a:stretch>
        </p:blipFill>
        <p:spPr>
          <a:xfrm>
            <a:off x="306978" y="1496147"/>
            <a:ext cx="8027125" cy="4388620"/>
          </a:xfrm>
          <a:prstGeom prst="rect">
            <a:avLst/>
          </a:prstGeom>
        </p:spPr>
      </p:pic>
      <p:sp>
        <p:nvSpPr>
          <p:cNvPr id="4" name="页脚占位符 3"/>
          <p:cNvSpPr>
            <a:spLocks noGrp="1"/>
          </p:cNvSpPr>
          <p:nvPr>
            <p:ph type="ftr" sz="quarter" idx="10"/>
          </p:nvPr>
        </p:nvSpPr>
        <p:spPr/>
        <p:txBody>
          <a:bodyPr/>
          <a:lstStyle/>
          <a:p>
            <a:pPr>
              <a:defRPr/>
            </a:pPr>
            <a:endParaRPr lang="en-US" altLang="zh-CN"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36</a:t>
            </a:r>
            <a:r>
              <a:rPr lang="zh-CN" altLang="en-US" dirty="0" smtClean="0"/>
              <a:t>页</a:t>
            </a:r>
            <a:endParaRPr lang="zh-CN" altLang="en-US" dirty="0"/>
          </a:p>
        </p:txBody>
      </p:sp>
    </p:spTree>
    <p:extLst>
      <p:ext uri="{BB962C8B-B14F-4D97-AF65-F5344CB8AC3E}">
        <p14:creationId xmlns:p14="http://schemas.microsoft.com/office/powerpoint/2010/main" val="315262596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学习时长分布</a:t>
            </a:r>
            <a:endParaRPr lang="zh-CN" altLang="en-US" dirty="0"/>
          </a:p>
        </p:txBody>
      </p:sp>
      <p:pic>
        <p:nvPicPr>
          <p:cNvPr id="6" name="内容占位符 5"/>
          <p:cNvPicPr>
            <a:picLocks noGrp="1" noChangeAspect="1"/>
          </p:cNvPicPr>
          <p:nvPr>
            <p:ph idx="1"/>
          </p:nvPr>
        </p:nvPicPr>
        <p:blipFill>
          <a:blip r:embed="rId2"/>
          <a:stretch>
            <a:fillRect/>
          </a:stretch>
        </p:blipFill>
        <p:spPr>
          <a:xfrm>
            <a:off x="627017" y="1463039"/>
            <a:ext cx="7667897" cy="4029891"/>
          </a:xfrm>
          <a:prstGeom prst="rect">
            <a:avLst/>
          </a:prstGeom>
        </p:spPr>
      </p:pic>
      <p:sp>
        <p:nvSpPr>
          <p:cNvPr id="4" name="页脚占位符 3"/>
          <p:cNvSpPr>
            <a:spLocks noGrp="1"/>
          </p:cNvSpPr>
          <p:nvPr>
            <p:ph type="ftr" sz="quarter" idx="10"/>
          </p:nvPr>
        </p:nvSpPr>
        <p:spPr/>
        <p:txBody>
          <a:bodyPr/>
          <a:lstStyle/>
          <a:p>
            <a:pPr>
              <a:defRPr/>
            </a:pPr>
            <a:endParaRPr lang="en-US" altLang="zh-CN"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37</a:t>
            </a:r>
            <a:r>
              <a:rPr lang="zh-CN" altLang="en-US" dirty="0" smtClean="0"/>
              <a:t>页</a:t>
            </a:r>
            <a:endParaRPr lang="zh-CN" altLang="en-US" dirty="0"/>
          </a:p>
        </p:txBody>
      </p:sp>
    </p:spTree>
    <p:extLst>
      <p:ext uri="{BB962C8B-B14F-4D97-AF65-F5344CB8AC3E}">
        <p14:creationId xmlns:p14="http://schemas.microsoft.com/office/powerpoint/2010/main" val="371580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学习讨论数据</a:t>
            </a:r>
            <a:endParaRPr lang="zh-CN" altLang="en-US" dirty="0"/>
          </a:p>
        </p:txBody>
      </p:sp>
      <p:pic>
        <p:nvPicPr>
          <p:cNvPr id="6" name="内容占位符 5"/>
          <p:cNvPicPr>
            <a:picLocks noGrp="1" noChangeAspect="1"/>
          </p:cNvPicPr>
          <p:nvPr>
            <p:ph idx="1"/>
          </p:nvPr>
        </p:nvPicPr>
        <p:blipFill>
          <a:blip r:embed="rId2"/>
          <a:stretch>
            <a:fillRect/>
          </a:stretch>
        </p:blipFill>
        <p:spPr>
          <a:xfrm>
            <a:off x="803365" y="1306285"/>
            <a:ext cx="7759338" cy="4624252"/>
          </a:xfrm>
          <a:prstGeom prst="rect">
            <a:avLst/>
          </a:prstGeom>
        </p:spPr>
      </p:pic>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38</a:t>
            </a:r>
            <a:r>
              <a:rPr lang="zh-CN" altLang="en-US" dirty="0" smtClean="0"/>
              <a:t>页</a:t>
            </a:r>
            <a:endParaRPr lang="zh-CN" altLang="en-US" dirty="0"/>
          </a:p>
        </p:txBody>
      </p:sp>
    </p:spTree>
    <p:extLst>
      <p:ext uri="{BB962C8B-B14F-4D97-AF65-F5344CB8AC3E}">
        <p14:creationId xmlns:p14="http://schemas.microsoft.com/office/powerpoint/2010/main" val="51433648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框 6"/>
          <p:cNvSpPr txBox="1">
            <a:spLocks noChangeArrowheads="1"/>
          </p:cNvSpPr>
          <p:nvPr/>
        </p:nvSpPr>
        <p:spPr bwMode="auto">
          <a:xfrm>
            <a:off x="872724" y="1097712"/>
            <a:ext cx="7673521"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eaLnBrk="1" hangingPunct="1"/>
            <a:r>
              <a:rPr lang="zh-CN" altLang="en-US" sz="2400" b="1" noProof="1" smtClean="0">
                <a:solidFill>
                  <a:srgbClr val="0033CC"/>
                </a:solidFill>
                <a:ea typeface="宋体" pitchFamily="2" charset="-122"/>
                <a:sym typeface="+mn-ea"/>
              </a:rPr>
              <a:t>金融学概论</a:t>
            </a:r>
            <a:r>
              <a:rPr lang="en-US" altLang="zh-CN" sz="2400" b="1" noProof="1" smtClean="0">
                <a:solidFill>
                  <a:srgbClr val="0033CC"/>
                </a:solidFill>
                <a:ea typeface="宋体" pitchFamily="2" charset="-122"/>
                <a:sym typeface="+mn-ea"/>
              </a:rPr>
              <a:t>MOOC</a:t>
            </a:r>
            <a:r>
              <a:rPr lang="zh-CN" altLang="en-US" sz="2400" b="1" noProof="1" smtClean="0">
                <a:solidFill>
                  <a:srgbClr val="0033CC"/>
                </a:solidFill>
                <a:ea typeface="宋体" pitchFamily="2" charset="-122"/>
                <a:sym typeface="+mn-ea"/>
              </a:rPr>
              <a:t>网址：</a:t>
            </a:r>
            <a:r>
              <a:rPr lang="zh-CN" altLang="zh-CN" sz="2400" noProof="1" smtClean="0">
                <a:ea typeface="宋体" pitchFamily="2" charset="-122"/>
              </a:rPr>
              <a:t>        </a:t>
            </a:r>
            <a:endParaRPr lang="zh-CN" altLang="zh-CN" sz="2400" noProof="1">
              <a:ea typeface="宋体" pitchFamily="2" charset="-122"/>
            </a:endParaRPr>
          </a:p>
          <a:p>
            <a:pPr eaLnBrk="1" hangingPunct="1"/>
            <a:r>
              <a:rPr lang="en-US" altLang="en-US" sz="2400" noProof="1">
                <a:ea typeface="宋体" pitchFamily="2" charset="-122"/>
              </a:rPr>
              <a:t>    http://</a:t>
            </a:r>
            <a:r>
              <a:rPr lang="en-US" altLang="en-US" sz="2400" noProof="1" smtClean="0">
                <a:ea typeface="宋体" pitchFamily="2" charset="-122"/>
              </a:rPr>
              <a:t>www.ehuixue.cn/View.aspx?cid=495</a:t>
            </a:r>
            <a:r>
              <a:rPr lang="en-US" altLang="zh-CN" sz="2400" noProof="1" smtClean="0">
                <a:ea typeface="宋体" pitchFamily="2" charset="-122"/>
              </a:rPr>
              <a:t>        </a:t>
            </a:r>
            <a:endParaRPr lang="en-US" altLang="zh-CN" sz="2400" noProof="1">
              <a:ea typeface="宋体" pitchFamily="2" charset="-122"/>
            </a:endParaRPr>
          </a:p>
          <a:p>
            <a:pPr eaLnBrk="1" hangingPunct="1"/>
            <a:r>
              <a:rPr lang="en-US" altLang="zh-CN" sz="2400" noProof="1">
                <a:ea typeface="宋体" pitchFamily="2" charset="-122"/>
              </a:rPr>
              <a:t>        </a:t>
            </a:r>
            <a:r>
              <a:rPr lang="zh-CN" altLang="en-US" sz="2800" noProof="1">
                <a:latin typeface="宋体" pitchFamily="2" charset="-122"/>
                <a:ea typeface="宋体" pitchFamily="2" charset="-122"/>
              </a:rPr>
              <a:t>《金融学概论》课程</a:t>
            </a:r>
            <a:r>
              <a:rPr lang="zh-CN" altLang="en-US" sz="2800" noProof="1" smtClean="0">
                <a:latin typeface="宋体" pitchFamily="2" charset="-122"/>
                <a:ea typeface="宋体" pitchFamily="2" charset="-122"/>
              </a:rPr>
              <a:t>在</a:t>
            </a:r>
            <a:r>
              <a:rPr lang="en-US" altLang="zh-CN" sz="2800" noProof="1">
                <a:latin typeface="宋体" pitchFamily="2" charset="-122"/>
                <a:ea typeface="宋体" pitchFamily="2" charset="-122"/>
              </a:rPr>
              <a:t>e</a:t>
            </a:r>
            <a:r>
              <a:rPr lang="zh-CN" altLang="en-US" sz="2800" noProof="1" smtClean="0">
                <a:latin typeface="宋体" pitchFamily="2" charset="-122"/>
                <a:ea typeface="宋体" pitchFamily="2" charset="-122"/>
              </a:rPr>
              <a:t>会学</a:t>
            </a:r>
            <a:r>
              <a:rPr lang="en-US" altLang="zh-CN" sz="2800" noProof="1" smtClean="0">
                <a:latin typeface="宋体" pitchFamily="2" charset="-122"/>
                <a:ea typeface="宋体" pitchFamily="2" charset="-122"/>
              </a:rPr>
              <a:t>/</a:t>
            </a:r>
            <a:r>
              <a:rPr lang="zh-CN" altLang="en-US" sz="2800" noProof="1" smtClean="0">
                <a:latin typeface="宋体" pitchFamily="2" charset="-122"/>
                <a:ea typeface="宋体" pitchFamily="2" charset="-122"/>
              </a:rPr>
              <a:t>安徽省网络</a:t>
            </a:r>
            <a:r>
              <a:rPr lang="zh-CN" altLang="en-US" sz="2800" noProof="1">
                <a:latin typeface="宋体" pitchFamily="2" charset="-122"/>
                <a:ea typeface="宋体" pitchFamily="2" charset="-122"/>
              </a:rPr>
              <a:t>课程学习</a:t>
            </a:r>
            <a:r>
              <a:rPr lang="zh-CN" altLang="en-US" sz="2800" noProof="1" smtClean="0">
                <a:latin typeface="宋体" pitchFamily="2" charset="-122"/>
                <a:ea typeface="宋体" pitchFamily="2" charset="-122"/>
              </a:rPr>
              <a:t>中心平台</a:t>
            </a:r>
            <a:r>
              <a:rPr lang="zh-CN" altLang="en-US" sz="2800" noProof="1">
                <a:latin typeface="宋体" pitchFamily="2" charset="-122"/>
                <a:ea typeface="宋体" pitchFamily="2" charset="-122"/>
              </a:rPr>
              <a:t>上实现了教学资源开放，目前该</a:t>
            </a:r>
            <a:r>
              <a:rPr lang="zh-CN" altLang="en-US" sz="2800" noProof="1" smtClean="0">
                <a:latin typeface="宋体" pitchFamily="2" charset="-122"/>
                <a:ea typeface="宋体" pitchFamily="2" charset="-122"/>
              </a:rPr>
              <a:t>课程本</a:t>
            </a:r>
            <a:r>
              <a:rPr lang="zh-CN" altLang="en-US" sz="2800" noProof="1">
                <a:latin typeface="宋体" pitchFamily="2" charset="-122"/>
                <a:ea typeface="宋体" pitchFamily="2" charset="-122"/>
              </a:rPr>
              <a:t>期</a:t>
            </a:r>
            <a:r>
              <a:rPr lang="zh-CN" altLang="en-US" sz="2800" b="1" noProof="1" smtClean="0">
                <a:latin typeface="宋体" pitchFamily="2" charset="-122"/>
                <a:ea typeface="宋体" pitchFamily="2" charset="-122"/>
              </a:rPr>
              <a:t>访问</a:t>
            </a:r>
            <a:r>
              <a:rPr lang="zh-CN" altLang="en-US" sz="2800" b="1" noProof="1">
                <a:latin typeface="宋体" pitchFamily="2" charset="-122"/>
                <a:ea typeface="宋体" pitchFamily="2" charset="-122"/>
              </a:rPr>
              <a:t>人数</a:t>
            </a:r>
            <a:r>
              <a:rPr lang="zh-CN" altLang="en-US" sz="2800" noProof="1" smtClean="0">
                <a:latin typeface="宋体" pitchFamily="2" charset="-122"/>
                <a:ea typeface="宋体" pitchFamily="2" charset="-122"/>
              </a:rPr>
              <a:t>达到</a:t>
            </a:r>
            <a:r>
              <a:rPr lang="en-US" altLang="zh-CN" sz="2800" b="1" dirty="0" smtClean="0"/>
              <a:t>5751</a:t>
            </a:r>
            <a:r>
              <a:rPr lang="zh-CN" altLang="zh-CN" sz="2800" b="1" dirty="0" smtClean="0"/>
              <a:t>人</a:t>
            </a:r>
            <a:r>
              <a:rPr lang="zh-CN" altLang="en-US" sz="2800" noProof="1" smtClean="0">
                <a:latin typeface="宋体" pitchFamily="2" charset="-122"/>
                <a:ea typeface="宋体" pitchFamily="2" charset="-122"/>
              </a:rPr>
              <a:t>，</a:t>
            </a:r>
            <a:r>
              <a:rPr lang="zh-CN" altLang="zh-CN" sz="2800" b="1" dirty="0"/>
              <a:t>访问量和点击次数</a:t>
            </a:r>
            <a:r>
              <a:rPr lang="zh-CN" altLang="zh-CN" sz="2800" b="1" dirty="0" smtClean="0"/>
              <a:t>达到</a:t>
            </a:r>
            <a:r>
              <a:rPr lang="en-US" altLang="zh-CN" sz="2800" b="1" dirty="0" smtClean="0"/>
              <a:t>70214</a:t>
            </a:r>
            <a:r>
              <a:rPr lang="zh-CN" altLang="zh-CN" sz="2800" b="1" dirty="0" smtClean="0"/>
              <a:t>次</a:t>
            </a:r>
            <a:r>
              <a:rPr lang="zh-CN" altLang="en-US" sz="2800" b="1" dirty="0" smtClean="0"/>
              <a:t>，</a:t>
            </a:r>
            <a:r>
              <a:rPr lang="zh-CN" altLang="zh-CN" sz="2800" dirty="0"/>
              <a:t>课程</a:t>
            </a:r>
            <a:r>
              <a:rPr lang="zh-CN" altLang="zh-CN" sz="2800" b="1" dirty="0"/>
              <a:t>交流互动次数</a:t>
            </a:r>
            <a:r>
              <a:rPr lang="en-US" altLang="zh-CN" sz="2800" b="1" dirty="0" smtClean="0"/>
              <a:t>7937</a:t>
            </a:r>
            <a:r>
              <a:rPr lang="zh-CN" altLang="zh-CN" sz="2800" b="1" dirty="0" smtClean="0"/>
              <a:t>次</a:t>
            </a:r>
            <a:r>
              <a:rPr lang="zh-CN" altLang="zh-CN" sz="2800" dirty="0"/>
              <a:t>，各期</a:t>
            </a:r>
            <a:r>
              <a:rPr lang="zh-CN" altLang="zh-CN" sz="2800" b="1" dirty="0"/>
              <a:t>考试参加人数达到</a:t>
            </a:r>
            <a:r>
              <a:rPr lang="en-US" altLang="zh-CN" sz="2800" b="1" dirty="0"/>
              <a:t>1436</a:t>
            </a:r>
            <a:r>
              <a:rPr lang="zh-CN" altLang="zh-CN" sz="2800" b="1" dirty="0"/>
              <a:t>人</a:t>
            </a:r>
            <a:r>
              <a:rPr lang="zh-CN" altLang="zh-CN" sz="2800" dirty="0"/>
              <a:t>，</a:t>
            </a:r>
            <a:r>
              <a:rPr lang="zh-CN" altLang="en-US" sz="2800" b="1" noProof="1" smtClean="0">
                <a:latin typeface="宋体" pitchFamily="2" charset="-122"/>
                <a:ea typeface="宋体" pitchFamily="2" charset="-122"/>
              </a:rPr>
              <a:t>受</a:t>
            </a:r>
            <a:r>
              <a:rPr lang="zh-CN" altLang="en-US" sz="2800" b="1" noProof="1">
                <a:latin typeface="宋体" pitchFamily="2" charset="-122"/>
                <a:ea typeface="宋体" pitchFamily="2" charset="-122"/>
              </a:rPr>
              <a:t>众人群</a:t>
            </a:r>
            <a:r>
              <a:rPr lang="zh-CN" altLang="en-US" sz="2800" noProof="1">
                <a:latin typeface="宋体" pitchFamily="2" charset="-122"/>
                <a:ea typeface="宋体" pitchFamily="2" charset="-122"/>
              </a:rPr>
              <a:t>主要是</a:t>
            </a:r>
            <a:r>
              <a:rPr lang="zh-CN" altLang="en-US" sz="2800" b="1" noProof="1">
                <a:latin typeface="宋体" pitchFamily="2" charset="-122"/>
                <a:ea typeface="宋体" pitchFamily="2" charset="-122"/>
              </a:rPr>
              <a:t>高职在校学生</a:t>
            </a:r>
            <a:r>
              <a:rPr lang="zh-CN" altLang="en-US" sz="2800" noProof="1">
                <a:latin typeface="宋体" pitchFamily="2" charset="-122"/>
                <a:ea typeface="宋体" pitchFamily="2" charset="-122"/>
              </a:rPr>
              <a:t>。学生通过</a:t>
            </a:r>
            <a:r>
              <a:rPr lang="zh-CN" altLang="zh-CN" sz="2800" dirty="0">
                <a:latin typeface="宋体" pitchFamily="2" charset="-122"/>
                <a:ea typeface="宋体" pitchFamily="2" charset="-122"/>
              </a:rPr>
              <a:t>网络</a:t>
            </a:r>
            <a:r>
              <a:rPr lang="zh-CN" altLang="en-US" sz="2800" noProof="1">
                <a:latin typeface="宋体" pitchFamily="2" charset="-122"/>
                <a:ea typeface="宋体" pitchFamily="2" charset="-122"/>
              </a:rPr>
              <a:t>在线开放课程平台进行</a:t>
            </a:r>
            <a:r>
              <a:rPr lang="zh-CN" altLang="en-US" sz="2800" b="1" noProof="1">
                <a:latin typeface="宋体" pitchFamily="2" charset="-122"/>
                <a:ea typeface="宋体" pitchFamily="2" charset="-122"/>
              </a:rPr>
              <a:t>视频</a:t>
            </a:r>
            <a:r>
              <a:rPr lang="zh-CN" altLang="en-US" sz="2800" b="1" noProof="1">
                <a:latin typeface="宋体" pitchFamily="2" charset="-122"/>
                <a:ea typeface="宋体" pitchFamily="2" charset="-122"/>
                <a:sym typeface="+mn-ea"/>
              </a:rPr>
              <a:t>教学</a:t>
            </a:r>
            <a:r>
              <a:rPr lang="zh-CN" altLang="en-US" sz="2800" noProof="1">
                <a:latin typeface="宋体" pitchFamily="2" charset="-122"/>
                <a:ea typeface="宋体" pitchFamily="2" charset="-122"/>
              </a:rPr>
              <a:t>、</a:t>
            </a:r>
            <a:r>
              <a:rPr lang="zh-CN" altLang="en-US" sz="2800" b="1" noProof="1">
                <a:latin typeface="宋体" pitchFamily="2" charset="-122"/>
                <a:ea typeface="宋体" pitchFamily="2" charset="-122"/>
                <a:sym typeface="+mn-ea"/>
              </a:rPr>
              <a:t>知识点问题的</a:t>
            </a:r>
            <a:r>
              <a:rPr lang="zh-CN" altLang="en-US" sz="2800" b="1" noProof="1">
                <a:latin typeface="宋体" pitchFamily="2" charset="-122"/>
                <a:ea typeface="宋体" pitchFamily="2" charset="-122"/>
              </a:rPr>
              <a:t>交互讨论</a:t>
            </a:r>
            <a:r>
              <a:rPr lang="zh-CN" altLang="en-US" sz="2800" noProof="1">
                <a:latin typeface="宋体" pitchFamily="2" charset="-122"/>
                <a:ea typeface="宋体" pitchFamily="2" charset="-122"/>
              </a:rPr>
              <a:t>，以及</a:t>
            </a:r>
            <a:r>
              <a:rPr lang="zh-CN" altLang="en-US" sz="2800" b="1" noProof="1">
                <a:latin typeface="宋体" pitchFamily="2" charset="-122"/>
                <a:ea typeface="宋体" pitchFamily="2" charset="-122"/>
              </a:rPr>
              <a:t>期末课程测试</a:t>
            </a:r>
            <a:r>
              <a:rPr lang="zh-CN" altLang="en-US" sz="2800" noProof="1">
                <a:latin typeface="宋体" pitchFamily="2" charset="-122"/>
                <a:ea typeface="宋体" pitchFamily="2" charset="-122"/>
              </a:rPr>
              <a:t>等</a:t>
            </a:r>
            <a:r>
              <a:rPr lang="zh-CN" altLang="en-US" sz="2800" noProof="1" smtClean="0">
                <a:latin typeface="宋体" pitchFamily="2" charset="-122"/>
                <a:ea typeface="宋体" pitchFamily="2" charset="-122"/>
              </a:rPr>
              <a:t>，基本实现</a:t>
            </a:r>
            <a:r>
              <a:rPr lang="zh-CN" altLang="en-US" sz="2800" noProof="1">
                <a:latin typeface="宋体" pitchFamily="2" charset="-122"/>
                <a:ea typeface="宋体" pitchFamily="2" charset="-122"/>
              </a:rPr>
              <a:t>在线开放课程资源的</a:t>
            </a:r>
            <a:r>
              <a:rPr lang="zh-CN" altLang="en-US" sz="2800" b="1" noProof="1">
                <a:latin typeface="宋体" pitchFamily="2" charset="-122"/>
                <a:ea typeface="宋体" pitchFamily="2" charset="-122"/>
                <a:sym typeface="+mn-ea"/>
              </a:rPr>
              <a:t>应用</a:t>
            </a:r>
            <a:r>
              <a:rPr lang="zh-CN" altLang="en-US" sz="2800" b="1" noProof="1">
                <a:latin typeface="宋体" pitchFamily="2" charset="-122"/>
                <a:ea typeface="宋体" pitchFamily="2" charset="-122"/>
              </a:rPr>
              <a:t>教学示范</a:t>
            </a:r>
            <a:r>
              <a:rPr lang="zh-CN" altLang="en-US" sz="2800" noProof="1">
                <a:latin typeface="宋体" pitchFamily="2" charset="-122"/>
                <a:ea typeface="宋体" pitchFamily="2" charset="-122"/>
              </a:rPr>
              <a:t>作用。</a:t>
            </a:r>
          </a:p>
          <a:p>
            <a:pPr eaLnBrk="1" hangingPunct="1"/>
            <a:endParaRPr lang="zh-CN" altLang="zh-CN" sz="2400" noProof="1">
              <a:ea typeface="宋体" pitchFamily="2" charset="-122"/>
            </a:endParaRPr>
          </a:p>
          <a:p>
            <a:pPr eaLnBrk="1" hangingPunct="1"/>
            <a:endParaRPr lang="zh-CN" altLang="zh-CN" sz="2400" noProof="1">
              <a:ea typeface="宋体" pitchFamily="2" charset="-122"/>
            </a:endParaRPr>
          </a:p>
        </p:txBody>
      </p:sp>
      <p:sp>
        <p:nvSpPr>
          <p:cNvPr id="8" name="矩形 40018"/>
          <p:cNvSpPr/>
          <p:nvPr/>
        </p:nvSpPr>
        <p:spPr>
          <a:xfrm>
            <a:off x="986245" y="208915"/>
            <a:ext cx="7559999" cy="683264"/>
          </a:xfrm>
          <a:prstGeom prst="rect">
            <a:avLst/>
          </a:prstGeom>
          <a:noFill/>
          <a:ln w="9525">
            <a:noFill/>
            <a:miter/>
          </a:ln>
        </p:spPr>
        <p:txBody>
          <a:bodyPr wrap="square">
            <a:spAutoFit/>
          </a:bodyPr>
          <a:lstStyle/>
          <a:p>
            <a:pPr marL="0" lvl="6" algn="ctr" fontAlgn="base">
              <a:lnSpc>
                <a:spcPct val="120000"/>
              </a:lnSpc>
              <a:spcBef>
                <a:spcPct val="20000"/>
              </a:spcBef>
              <a:buClr>
                <a:srgbClr val="949B01"/>
              </a:buClr>
              <a:defRPr/>
            </a:pPr>
            <a:r>
              <a:rPr lang="zh-CN" altLang="en-US" sz="3200" b="1" dirty="0">
                <a:solidFill>
                  <a:srgbClr val="0000FF"/>
                </a:solidFill>
                <a:latin typeface="黑体" panose="02010609060101010101" pitchFamily="49" charset="-122"/>
                <a:ea typeface="黑体" panose="02010609060101010101" pitchFamily="49" charset="-122"/>
              </a:rPr>
              <a:t>三</a:t>
            </a:r>
            <a:r>
              <a:rPr lang="zh-CN" altLang="en-US" sz="3200" b="1" dirty="0" smtClean="0">
                <a:solidFill>
                  <a:srgbClr val="0000FF"/>
                </a:solidFill>
                <a:latin typeface="黑体" panose="02010609060101010101" pitchFamily="49" charset="-122"/>
                <a:ea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rPr>
              <a:t>慕</a:t>
            </a:r>
            <a:r>
              <a:rPr lang="zh-CN" altLang="en-US" sz="3200" b="1">
                <a:solidFill>
                  <a:srgbClr val="0000FF"/>
                </a:solidFill>
                <a:latin typeface="黑体" panose="02010609060101010101" pitchFamily="49" charset="-122"/>
                <a:ea typeface="黑体" panose="02010609060101010101" pitchFamily="49" charset="-122"/>
              </a:rPr>
              <a:t>课</a:t>
            </a:r>
            <a:r>
              <a:rPr lang="zh-CN" altLang="en-US" sz="3200" b="1" smtClean="0">
                <a:solidFill>
                  <a:srgbClr val="0000FF"/>
                </a:solidFill>
                <a:latin typeface="黑体" panose="02010609060101010101" pitchFamily="49" charset="-122"/>
                <a:ea typeface="黑体" panose="02010609060101010101" pitchFamily="49" charset="-122"/>
              </a:rPr>
              <a:t>教学推广应用</a:t>
            </a:r>
            <a:r>
              <a:rPr lang="en-US" altLang="zh-CN" sz="3200" b="1" dirty="0" smtClean="0">
                <a:solidFill>
                  <a:srgbClr val="0000FF"/>
                </a:solidFill>
                <a:latin typeface="黑体" panose="02010609060101010101" pitchFamily="49" charset="-122"/>
                <a:ea typeface="黑体" panose="02010609060101010101" pitchFamily="49" charset="-122"/>
              </a:rPr>
              <a:t>——</a:t>
            </a:r>
            <a:r>
              <a:rPr lang="zh-CN" altLang="en-US" sz="3200" b="1" dirty="0" smtClean="0">
                <a:solidFill>
                  <a:srgbClr val="0000FF"/>
                </a:solidFill>
                <a:latin typeface="黑体" panose="02010609060101010101" pitchFamily="49" charset="-122"/>
                <a:ea typeface="黑体" panose="02010609060101010101" pitchFamily="49" charset="-122"/>
              </a:rPr>
              <a:t>教学效果</a:t>
            </a:r>
            <a:endParaRPr lang="en-US" altLang="zh-CN" sz="3200" b="1" noProof="1">
              <a:latin typeface="华文仿宋" pitchFamily="2" charset="-122"/>
              <a:ea typeface="华文仿宋" pitchFamily="2" charset="-122"/>
            </a:endParaRPr>
          </a:p>
        </p:txBody>
      </p:sp>
      <p:sp>
        <p:nvSpPr>
          <p:cNvPr id="5"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39</a:t>
            </a:r>
            <a:r>
              <a:rPr lang="zh-CN" altLang="en-US" dirty="0" smtClean="0"/>
              <a:t>页</a:t>
            </a:r>
            <a:endParaRPr lang="zh-CN" altLang="en-US" dirty="0"/>
          </a:p>
        </p:txBody>
      </p:sp>
    </p:spTree>
    <p:extLst>
      <p:ext uri="{BB962C8B-B14F-4D97-AF65-F5344CB8AC3E}">
        <p14:creationId xmlns:p14="http://schemas.microsoft.com/office/powerpoint/2010/main" val="253773495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593" y="471487"/>
            <a:ext cx="6184342" cy="685572"/>
          </a:xfrm>
        </p:spPr>
        <p:txBody>
          <a:bodyPr/>
          <a:lstStyle/>
          <a:p>
            <a:r>
              <a:rPr lang="zh-CN" altLang="en-US" dirty="0" smtClean="0">
                <a:solidFill>
                  <a:srgbClr val="0000FF"/>
                </a:solidFill>
                <a:latin typeface="黑体" pitchFamily="49" charset="-122"/>
                <a:ea typeface="黑体" pitchFamily="49" charset="-122"/>
              </a:rPr>
              <a:t>教学困惑</a:t>
            </a:r>
            <a:r>
              <a:rPr lang="en-US" altLang="zh-CN" dirty="0" smtClean="0">
                <a:solidFill>
                  <a:srgbClr val="0000FF"/>
                </a:solidFill>
                <a:latin typeface="黑体" pitchFamily="49" charset="-122"/>
                <a:ea typeface="黑体" pitchFamily="49" charset="-122"/>
              </a:rPr>
              <a:t>——</a:t>
            </a:r>
            <a:r>
              <a:rPr lang="zh-CN" altLang="en-US" dirty="0" smtClean="0">
                <a:solidFill>
                  <a:srgbClr val="0000FF"/>
                </a:solidFill>
                <a:latin typeface="黑体" pitchFamily="49" charset="-122"/>
                <a:ea typeface="黑体" pitchFamily="49" charset="-122"/>
              </a:rPr>
              <a:t>手机袋</a:t>
            </a:r>
            <a:endParaRPr lang="zh-CN" altLang="en-US" baseline="-25000" dirty="0"/>
          </a:p>
        </p:txBody>
      </p:sp>
      <p:sp>
        <p:nvSpPr>
          <p:cNvPr id="3" name="内容占位符 2"/>
          <p:cNvSpPr>
            <a:spLocks noGrp="1"/>
          </p:cNvSpPr>
          <p:nvPr>
            <p:ph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4</a:t>
            </a:r>
            <a:r>
              <a:rPr lang="zh-CN" altLang="en-US" dirty="0" smtClean="0"/>
              <a:t>页</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4" y="1698171"/>
            <a:ext cx="8186055" cy="349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00045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95375" y="1598613"/>
            <a:ext cx="7491413" cy="2782887"/>
          </a:xfrm>
        </p:spPr>
        <p:txBody>
          <a:bodyPr/>
          <a:lstStyle/>
          <a:p>
            <a:r>
              <a:rPr lang="zh-CN" altLang="en-US" sz="4400" dirty="0" smtClean="0">
                <a:effectLst/>
              </a:rPr>
              <a:t>    信息技术改变我们的生活</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500" y="620713"/>
            <a:ext cx="8072438"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0BD0D9"/>
              </a:buClr>
              <a:buSzPct val="60000"/>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7CCA62"/>
              </a:buClr>
              <a:buSzPct val="45000"/>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A5C249"/>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stStyle>
          <a:p>
            <a:pPr marL="0" lvl="0" indent="0">
              <a:spcBef>
                <a:spcPct val="0"/>
              </a:spcBef>
              <a:buClr>
                <a:srgbClr val="000000"/>
              </a:buClr>
              <a:buNone/>
            </a:pPr>
            <a:r>
              <a:rPr lang="zh-CN" altLang="en-US" sz="4000" b="1" dirty="0" smtClean="0">
                <a:latin typeface="华文行楷" panose="02010800040101010101" pitchFamily="2" charset="-122"/>
                <a:ea typeface="华文行楷" panose="02010800040101010101" pitchFamily="2" charset="-122"/>
              </a:rPr>
              <a:t>    </a:t>
            </a:r>
            <a:r>
              <a:rPr lang="zh-CN" altLang="en-US" sz="4000" b="1" dirty="0" smtClean="0">
                <a:solidFill>
                  <a:schemeClr val="accent2"/>
                </a:solidFill>
                <a:latin typeface="华文行楷" panose="02010800040101010101" pitchFamily="2" charset="-122"/>
                <a:ea typeface="华文行楷" panose="02010800040101010101" pitchFamily="2" charset="-122"/>
              </a:rPr>
              <a:t>目前数字化</a:t>
            </a:r>
            <a:r>
              <a:rPr lang="zh-CN" altLang="en-US" sz="4000" b="1" dirty="0">
                <a:solidFill>
                  <a:schemeClr val="accent2"/>
                </a:solidFill>
                <a:latin typeface="华文行楷" panose="02010800040101010101" pitchFamily="2" charset="-122"/>
                <a:ea typeface="华文行楷" panose="02010800040101010101" pitchFamily="2" charset="-122"/>
              </a:rPr>
              <a:t>时代的金融变革</a:t>
            </a:r>
          </a:p>
        </p:txBody>
      </p:sp>
      <p:sp>
        <p:nvSpPr>
          <p:cNvPr id="6" name="文本占位符 5"/>
          <p:cNvSpPr>
            <a:spLocks noGrp="1"/>
          </p:cNvSpPr>
          <p:nvPr>
            <p:ph type="body" idx="1"/>
          </p:nvPr>
        </p:nvSpPr>
        <p:spPr>
          <a:xfrm>
            <a:off x="323849" y="1628775"/>
            <a:ext cx="761836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0BD0D9"/>
              </a:buClr>
              <a:buSzPct val="60000"/>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7CCA62"/>
              </a:buClr>
              <a:buSzPct val="45000"/>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A5C249"/>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stStyle>
          <a:p>
            <a:pPr marL="0" lvl="0" indent="0">
              <a:spcBef>
                <a:spcPct val="0"/>
              </a:spcBef>
              <a:buClr>
                <a:srgbClr val="000000"/>
              </a:buClr>
              <a:buNone/>
            </a:pPr>
            <a:r>
              <a:rPr lang="zh-CN" altLang="en-US" sz="2800" b="1" dirty="0">
                <a:solidFill>
                  <a:schemeClr val="accent2"/>
                </a:solidFill>
                <a:latin typeface="黑体" panose="02010609060101010101" pitchFamily="49" charset="-122"/>
                <a:ea typeface="黑体" panose="02010609060101010101" pitchFamily="49" charset="-122"/>
              </a:rPr>
              <a:t>第一，信息技术改变了银行的业务模式</a:t>
            </a:r>
            <a:r>
              <a:rPr lang="zh-CN" altLang="en-US" sz="2800" b="1" dirty="0" smtClean="0">
                <a:solidFill>
                  <a:schemeClr val="accent2"/>
                </a:solidFill>
                <a:latin typeface="黑体" panose="02010609060101010101" pitchFamily="49" charset="-122"/>
                <a:ea typeface="黑体" panose="02010609060101010101" pitchFamily="49" charset="-122"/>
              </a:rPr>
              <a:t>。</a:t>
            </a:r>
            <a:endParaRPr lang="en-US" altLang="zh-CN" sz="2800" b="1" dirty="0" smtClean="0">
              <a:solidFill>
                <a:schemeClr val="accent2"/>
              </a:solidFill>
              <a:latin typeface="黑体" panose="02010609060101010101" pitchFamily="49" charset="-122"/>
              <a:ea typeface="黑体" panose="02010609060101010101" pitchFamily="49" charset="-122"/>
            </a:endParaRPr>
          </a:p>
          <a:p>
            <a:pPr marL="0" lvl="0" indent="0">
              <a:spcBef>
                <a:spcPct val="0"/>
              </a:spcBef>
              <a:buClr>
                <a:srgbClr val="000000"/>
              </a:buClr>
              <a:buNone/>
            </a:pPr>
            <a:endParaRPr lang="zh-CN" altLang="en-US" sz="2800" b="1" dirty="0">
              <a:latin typeface="黑体" panose="02010609060101010101" pitchFamily="49" charset="-122"/>
              <a:ea typeface="黑体" panose="02010609060101010101" pitchFamily="49" charset="-122"/>
            </a:endParaRPr>
          </a:p>
        </p:txBody>
      </p:sp>
      <p:sp>
        <p:nvSpPr>
          <p:cNvPr id="7" name="矩形 6"/>
          <p:cNvSpPr/>
          <p:nvPr/>
        </p:nvSpPr>
        <p:spPr>
          <a:xfrm>
            <a:off x="330994" y="2460121"/>
            <a:ext cx="8553450" cy="5318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0BD0D9"/>
              </a:buClr>
              <a:buSzPct val="60000"/>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7CCA62"/>
              </a:buClr>
              <a:buSzPct val="45000"/>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A5C249"/>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stStyle>
          <a:p>
            <a:pPr marL="0" lvl="0" indent="0">
              <a:spcBef>
                <a:spcPct val="0"/>
              </a:spcBef>
              <a:buClr>
                <a:srgbClr val="000000"/>
              </a:buClr>
              <a:buNone/>
            </a:pPr>
            <a:r>
              <a:rPr lang="zh-CN" altLang="en-US" sz="2800" b="1" dirty="0">
                <a:solidFill>
                  <a:schemeClr val="accent2"/>
                </a:solidFill>
                <a:latin typeface="黑体" panose="02010609060101010101" pitchFamily="49" charset="-122"/>
                <a:ea typeface="黑体" panose="02010609060101010101" pitchFamily="49" charset="-122"/>
              </a:rPr>
              <a:t>第二，信息技术将金融业引入综合化、全能化趋势。</a:t>
            </a:r>
          </a:p>
        </p:txBody>
      </p:sp>
      <p:sp>
        <p:nvSpPr>
          <p:cNvPr id="8" name="矩形 7"/>
          <p:cNvSpPr/>
          <p:nvPr/>
        </p:nvSpPr>
        <p:spPr>
          <a:xfrm>
            <a:off x="330994" y="3340100"/>
            <a:ext cx="8229600" cy="2308225"/>
          </a:xfrm>
          <a:prstGeom prst="rect">
            <a:avLst/>
          </a:prstGeom>
        </p:spPr>
        <p:txBody>
          <a:bodyPr>
            <a:spAutoFit/>
          </a:bodyPr>
          <a:lstStyle/>
          <a:p>
            <a:pPr marL="0" marR="0" lvl="0" indent="266700" algn="just" defTabSz="914400" rtl="0" eaLnBrk="0" fontAlgn="base" latinLnBrk="0" hangingPunct="0">
              <a:lnSpc>
                <a:spcPct val="100000"/>
              </a:lnSpc>
              <a:spcBef>
                <a:spcPct val="0"/>
              </a:spcBef>
              <a:spcAft>
                <a:spcPts val="0"/>
              </a:spcAft>
              <a:buClrTx/>
              <a:buSzTx/>
              <a:buFontTx/>
              <a:buNone/>
              <a:defRPr/>
            </a:pPr>
            <a:r>
              <a:rPr kumimoji="0" lang="en-US"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zh-CN"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比尔</a:t>
            </a:r>
            <a:r>
              <a:rPr kumimoji="0" lang="en-US"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盖茨曾说，传统商业银行都将会成为</a:t>
            </a:r>
            <a:r>
              <a:rPr kumimoji="0" lang="en-US"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21</a:t>
            </a:r>
            <a:r>
              <a:rPr kumimoji="0" lang="zh-CN" altLang="zh-CN" sz="3600" b="1" i="0" u="none" strike="noStrike" kern="100" cap="none" spc="0" normalizeH="0" baseline="0" noProof="0" dirty="0">
                <a:ln>
                  <a:noFill/>
                </a:ln>
                <a:solidFill>
                  <a:schemeClr val="accent2"/>
                </a:solidFill>
                <a:effectLst/>
                <a:uLnTx/>
                <a:uFillTx/>
                <a:latin typeface="Calibri" panose="020F0502020204030204" pitchFamily="34" charset="0"/>
                <a:ea typeface="宋体" panose="02010600030101010101" pitchFamily="2" charset="-122"/>
                <a:cs typeface="Times New Roman" panose="02020603050405020304" pitchFamily="18" charset="0"/>
              </a:rPr>
              <a:t>世纪的恐龙，银行将灭亡。随着信息技术的发展，传统的金融业也可能走向衰亡。 </a:t>
            </a:r>
          </a:p>
        </p:txBody>
      </p:sp>
      <p:sp>
        <p:nvSpPr>
          <p:cNvPr id="9" name="灯片编号占位符 4"/>
          <p:cNvSpPr>
            <a:spLocks noGrp="1"/>
          </p:cNvSpPr>
          <p:nvPr>
            <p:ph type="sldNum" sz="quarter" idx="11"/>
          </p:nvPr>
        </p:nvSpPr>
        <p:spPr>
          <a:xfrm>
            <a:off x="7696200" y="6313488"/>
            <a:ext cx="1295400" cy="457200"/>
          </a:xfrm>
        </p:spPr>
        <p:txBody>
          <a:bodyPr/>
          <a:lstStyle/>
          <a:p>
            <a:pPr>
              <a:defRPr/>
            </a:pPr>
            <a:r>
              <a:rPr lang="zh-CN" altLang="en-US" dirty="0" smtClean="0"/>
              <a:t>第</a:t>
            </a:r>
            <a:r>
              <a:rPr lang="en-US" altLang="zh-CN" dirty="0" smtClean="0"/>
              <a:t>41</a:t>
            </a:r>
            <a:r>
              <a:rPr lang="zh-CN" altLang="en-US" dirty="0" smtClean="0"/>
              <a:t>页</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我们需要反思</a:t>
            </a:r>
            <a:endParaRPr lang="zh-CN" altLang="en-US" dirty="0"/>
          </a:p>
        </p:txBody>
      </p:sp>
      <p:sp>
        <p:nvSpPr>
          <p:cNvPr id="3" name="内容占位符 2"/>
          <p:cNvSpPr>
            <a:spLocks noGrp="1"/>
          </p:cNvSpPr>
          <p:nvPr>
            <p:ph idx="1"/>
          </p:nvPr>
        </p:nvSpPr>
        <p:spPr/>
        <p:txBody>
          <a:bodyPr/>
          <a:lstStyle/>
          <a:p>
            <a:pPr eaLnBrk="1" hangingPunct="1">
              <a:buFontTx/>
              <a:buNone/>
            </a:pPr>
            <a:r>
              <a:rPr lang="zh-CN" altLang="en-US" sz="4800" dirty="0" smtClean="0">
                <a:ea typeface="黑体" pitchFamily="2" charset="-122"/>
              </a:rPr>
              <a:t>      变化</a:t>
            </a:r>
            <a:r>
              <a:rPr lang="zh-CN" altLang="en-US" sz="4800" dirty="0">
                <a:ea typeface="黑体" pitchFamily="2" charset="-122"/>
              </a:rPr>
              <a:t>是不可改变的，</a:t>
            </a:r>
            <a:r>
              <a:rPr lang="zh-CN" altLang="en-US" sz="4800" dirty="0" smtClean="0">
                <a:ea typeface="黑体" pitchFamily="2" charset="-122"/>
              </a:rPr>
              <a:t>面对</a:t>
            </a:r>
            <a:endParaRPr lang="en-US" altLang="zh-CN" sz="4800" dirty="0" smtClean="0">
              <a:ea typeface="黑体" pitchFamily="2" charset="-122"/>
            </a:endParaRPr>
          </a:p>
          <a:p>
            <a:pPr eaLnBrk="1" hangingPunct="1">
              <a:buFontTx/>
              <a:buNone/>
            </a:pPr>
            <a:r>
              <a:rPr lang="zh-CN" altLang="en-US" sz="4800" dirty="0" smtClean="0">
                <a:ea typeface="黑体" pitchFamily="2" charset="-122"/>
              </a:rPr>
              <a:t>信息</a:t>
            </a:r>
            <a:r>
              <a:rPr lang="zh-CN" altLang="en-US" sz="4800" dirty="0">
                <a:ea typeface="黑体" pitchFamily="2" charset="-122"/>
              </a:rPr>
              <a:t>时代的变化，我们</a:t>
            </a:r>
            <a:r>
              <a:rPr lang="zh-CN" altLang="en-US" sz="4800" dirty="0" smtClean="0">
                <a:ea typeface="黑体" pitchFamily="2" charset="-122"/>
              </a:rPr>
              <a:t>高校教</a:t>
            </a:r>
            <a:endParaRPr lang="en-US" altLang="zh-CN" sz="4800" dirty="0" smtClean="0">
              <a:ea typeface="黑体" pitchFamily="2" charset="-122"/>
            </a:endParaRPr>
          </a:p>
          <a:p>
            <a:pPr eaLnBrk="1" hangingPunct="1">
              <a:buFontTx/>
              <a:buNone/>
            </a:pPr>
            <a:r>
              <a:rPr lang="zh-CN" altLang="en-US" sz="4800" dirty="0" smtClean="0">
                <a:ea typeface="黑体" pitchFamily="2" charset="-122"/>
              </a:rPr>
              <a:t>师，你准备好</a:t>
            </a:r>
            <a:r>
              <a:rPr lang="zh-CN" altLang="en-US" sz="4800" dirty="0">
                <a:ea typeface="黑体" pitchFamily="2" charset="-122"/>
              </a:rPr>
              <a:t>了吗？</a:t>
            </a:r>
          </a:p>
        </p:txBody>
      </p:sp>
      <p:sp>
        <p:nvSpPr>
          <p:cNvPr id="40964" name="灯片编号占位符 4"/>
          <p:cNvSpPr>
            <a:spLocks noGrp="1"/>
          </p:cNvSpPr>
          <p:nvPr>
            <p:ph type="sldNum" sz="quarter" idx="11"/>
          </p:nvPr>
        </p:nvSpPr>
        <p:spPr>
          <a:noFill/>
        </p:spPr>
        <p:txBody>
          <a:bodyPr/>
          <a:lstStyle/>
          <a:p>
            <a:r>
              <a:rPr lang="zh-CN" altLang="en-US" dirty="0" smtClean="0">
                <a:ea typeface="宋体" charset="-122"/>
              </a:rPr>
              <a:t>第</a:t>
            </a:r>
            <a:r>
              <a:rPr lang="en-US" altLang="zh-CN" dirty="0" smtClean="0">
                <a:ea typeface="宋体" charset="-122"/>
              </a:rPr>
              <a:t>42</a:t>
            </a:r>
            <a:r>
              <a:rPr lang="zh-CN" altLang="en-US" dirty="0" smtClean="0">
                <a:ea typeface="宋体" charset="-122"/>
              </a:rPr>
              <a:t>页</a:t>
            </a:r>
            <a:endParaRPr lang="zh-CN" altLang="en-US" dirty="0" smtClean="0">
              <a:ea typeface="宋体" charset="-122"/>
            </a:endParaRPr>
          </a:p>
        </p:txBody>
      </p:sp>
      <p:pic>
        <p:nvPicPr>
          <p:cNvPr id="40965" name="图片 5"/>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5280025" y="3650456"/>
            <a:ext cx="2443163" cy="20764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5962" y="241372"/>
            <a:ext cx="6074230" cy="706090"/>
          </a:xfrm>
        </p:spPr>
        <p:txBody>
          <a:bodyPr>
            <a:normAutofit fontScale="90000"/>
          </a:bodyPr>
          <a:lstStyle/>
          <a:p>
            <a:pPr algn="l"/>
            <a:r>
              <a:rPr lang="zh-CN" altLang="en-US" b="1" dirty="0" smtClean="0">
                <a:solidFill>
                  <a:schemeClr val="accent1">
                    <a:lumMod val="75000"/>
                  </a:schemeClr>
                </a:solidFill>
                <a:latin typeface="黑体" pitchFamily="49" charset="-122"/>
                <a:ea typeface="黑体" pitchFamily="49" charset="-122"/>
              </a:rPr>
              <a:t>从</a:t>
            </a:r>
            <a:r>
              <a:rPr lang="zh-CN" altLang="en-US" b="1" smtClean="0">
                <a:solidFill>
                  <a:schemeClr val="accent1">
                    <a:lumMod val="75000"/>
                  </a:schemeClr>
                </a:solidFill>
                <a:latin typeface="黑体" pitchFamily="49" charset="-122"/>
                <a:ea typeface="黑体" pitchFamily="49" charset="-122"/>
              </a:rPr>
              <a:t>教师职业能力发展</a:t>
            </a:r>
            <a:r>
              <a:rPr lang="zh-CN" altLang="en-US" b="1" dirty="0" smtClean="0">
                <a:solidFill>
                  <a:schemeClr val="accent1">
                    <a:lumMod val="75000"/>
                  </a:schemeClr>
                </a:solidFill>
                <a:latin typeface="黑体" pitchFamily="49" charset="-122"/>
                <a:ea typeface="黑体" pitchFamily="49" charset="-122"/>
              </a:rPr>
              <a:t>出发</a:t>
            </a:r>
            <a:endParaRPr lang="zh-CN" altLang="en-US" dirty="0">
              <a:solidFill>
                <a:schemeClr val="accent1">
                  <a:lumMod val="75000"/>
                </a:schemeClr>
              </a:solidFill>
              <a:latin typeface="黑体" pitchFamily="49" charset="-122"/>
              <a:ea typeface="黑体" pitchFamily="49" charset="-122"/>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781" y="1471149"/>
            <a:ext cx="3206966" cy="2380593"/>
          </a:xfrm>
        </p:spPr>
      </p:pic>
      <p:sp>
        <p:nvSpPr>
          <p:cNvPr id="5" name="椭圆 4"/>
          <p:cNvSpPr/>
          <p:nvPr/>
        </p:nvSpPr>
        <p:spPr>
          <a:xfrm>
            <a:off x="4139952" y="2471176"/>
            <a:ext cx="2160240" cy="2160240"/>
          </a:xfrm>
          <a:prstGeom prst="ellipse">
            <a:avLst/>
          </a:prstGeom>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a:solidFill>
                  <a:prstClr val="white"/>
                </a:solidFill>
                <a:latin typeface="黑体" pitchFamily="49" charset="-122"/>
                <a:ea typeface="黑体" pitchFamily="49" charset="-122"/>
              </a:rPr>
              <a:t>四</a:t>
            </a:r>
            <a:r>
              <a:rPr lang="zh-CN" altLang="en-US" b="1" dirty="0" smtClean="0">
                <a:solidFill>
                  <a:prstClr val="white"/>
                </a:solidFill>
                <a:latin typeface="黑体" pitchFamily="49" charset="-122"/>
                <a:ea typeface="黑体" pitchFamily="49" charset="-122"/>
              </a:rPr>
              <a:t>个维度</a:t>
            </a:r>
            <a:endParaRPr lang="zh-CN" altLang="en-US" b="1" dirty="0">
              <a:solidFill>
                <a:prstClr val="white"/>
              </a:solidFill>
              <a:latin typeface="黑体" pitchFamily="49" charset="-122"/>
              <a:ea typeface="黑体" pitchFamily="49" charset="-122"/>
            </a:endParaRPr>
          </a:p>
        </p:txBody>
      </p:sp>
      <p:sp>
        <p:nvSpPr>
          <p:cNvPr id="6" name="椭圆 5"/>
          <p:cNvSpPr/>
          <p:nvPr/>
        </p:nvSpPr>
        <p:spPr>
          <a:xfrm>
            <a:off x="5940152" y="404664"/>
            <a:ext cx="1440160" cy="1440160"/>
          </a:xfrm>
          <a:prstGeom prst="ellipse">
            <a:avLst/>
          </a:prstGeom>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prstClr val="white"/>
                </a:solidFill>
              </a:rPr>
              <a:t>新理念</a:t>
            </a:r>
            <a:endParaRPr lang="zh-CN" altLang="en-US" b="1" dirty="0">
              <a:solidFill>
                <a:prstClr val="white"/>
              </a:solidFill>
            </a:endParaRPr>
          </a:p>
        </p:txBody>
      </p:sp>
      <p:sp>
        <p:nvSpPr>
          <p:cNvPr id="7" name="椭圆 6"/>
          <p:cNvSpPr/>
          <p:nvPr/>
        </p:nvSpPr>
        <p:spPr>
          <a:xfrm>
            <a:off x="6925192" y="1865400"/>
            <a:ext cx="1440160" cy="1440160"/>
          </a:xfrm>
          <a:prstGeom prst="ellipse">
            <a:avLst/>
          </a:prstGeom>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prstClr val="white"/>
                </a:solidFill>
              </a:rPr>
              <a:t>新知识</a:t>
            </a:r>
            <a:endParaRPr lang="zh-CN" altLang="en-US" b="1" dirty="0">
              <a:solidFill>
                <a:prstClr val="white"/>
              </a:solidFill>
            </a:endParaRPr>
          </a:p>
        </p:txBody>
      </p:sp>
      <p:sp>
        <p:nvSpPr>
          <p:cNvPr id="8" name="椭圆 7"/>
          <p:cNvSpPr/>
          <p:nvPr/>
        </p:nvSpPr>
        <p:spPr>
          <a:xfrm>
            <a:off x="7020272" y="3645024"/>
            <a:ext cx="1440160" cy="1440160"/>
          </a:xfrm>
          <a:prstGeom prst="ellipse">
            <a:avLst/>
          </a:prstGeom>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b="1" dirty="0" smtClean="0">
                <a:solidFill>
                  <a:prstClr val="white"/>
                </a:solidFill>
              </a:rPr>
              <a:t>新技术</a:t>
            </a:r>
            <a:endParaRPr lang="zh-CN" altLang="en-US" b="1" dirty="0">
              <a:solidFill>
                <a:prstClr val="white"/>
              </a:solidFill>
            </a:endParaRPr>
          </a:p>
        </p:txBody>
      </p:sp>
      <p:sp>
        <p:nvSpPr>
          <p:cNvPr id="9" name="椭圆 8"/>
          <p:cNvSpPr/>
          <p:nvPr/>
        </p:nvSpPr>
        <p:spPr>
          <a:xfrm>
            <a:off x="5652120" y="4941168"/>
            <a:ext cx="1440160" cy="1440160"/>
          </a:xfrm>
          <a:prstGeom prst="ellipse">
            <a:avLst/>
          </a:prstGeom>
          <a:effectLst>
            <a:outerShdw blurRad="50800" dist="38100" dir="2700000" algn="tl" rotWithShape="0">
              <a:prstClr val="black">
                <a:alpha val="40000"/>
              </a:prstClr>
            </a:outerShdw>
          </a:effectLst>
          <a:scene3d>
            <a:camera prst="orthographicFront"/>
            <a:lightRig rig="threePt" dir="t">
              <a:rot lat="0" lon="0" rev="15000000"/>
            </a:lightRig>
          </a:scene3d>
          <a:sp3d extrusionH="95250">
            <a:bevelT w="133350" h="82550"/>
            <a:bevelB w="5715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CN" altLang="en-US" dirty="0" smtClean="0">
                <a:solidFill>
                  <a:prstClr val="white"/>
                </a:solidFill>
              </a:rPr>
              <a:t>新方法</a:t>
            </a:r>
            <a:endParaRPr lang="zh-CN" altLang="en-US" dirty="0">
              <a:solidFill>
                <a:prstClr val="white"/>
              </a:solidFill>
            </a:endParaRPr>
          </a:p>
        </p:txBody>
      </p:sp>
      <p:cxnSp>
        <p:nvCxnSpPr>
          <p:cNvPr id="11" name="直接连接符 10"/>
          <p:cNvCxnSpPr/>
          <p:nvPr/>
        </p:nvCxnSpPr>
        <p:spPr>
          <a:xfrm flipH="1">
            <a:off x="5796136" y="1844824"/>
            <a:ext cx="576064"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228184" y="2780928"/>
            <a:ext cx="79208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28184" y="4005064"/>
            <a:ext cx="86409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652120" y="4581128"/>
            <a:ext cx="432048"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55171" y="4031251"/>
            <a:ext cx="3677195" cy="923330"/>
          </a:xfrm>
          <a:prstGeom prst="rect">
            <a:avLst/>
          </a:prstGeom>
        </p:spPr>
        <p:txBody>
          <a:bodyPr wrap="square">
            <a:spAutoFit/>
          </a:bodyPr>
          <a:lstStyle/>
          <a:p>
            <a:r>
              <a:rPr lang="zh-CN" altLang="en-US" dirty="0" smtClean="0">
                <a:latin typeface="黑体" pitchFamily="2" charset="-122"/>
                <a:ea typeface="黑体" pitchFamily="2" charset="-122"/>
              </a:rPr>
              <a:t>    </a:t>
            </a:r>
            <a:r>
              <a:rPr lang="zh-CN" altLang="en-US" dirty="0" smtClean="0">
                <a:solidFill>
                  <a:schemeClr val="tx2"/>
                </a:solidFill>
                <a:latin typeface="黑体" pitchFamily="2" charset="-122"/>
                <a:ea typeface="黑体" pitchFamily="2" charset="-122"/>
              </a:rPr>
              <a:t>当</a:t>
            </a:r>
            <a:r>
              <a:rPr lang="zh-CN" altLang="en-US" dirty="0">
                <a:solidFill>
                  <a:schemeClr val="tx2"/>
                </a:solidFill>
                <a:latin typeface="黑体" pitchFamily="2" charset="-122"/>
                <a:ea typeface="黑体" pitchFamily="2" charset="-122"/>
              </a:rPr>
              <a:t>多媒体</a:t>
            </a:r>
            <a:r>
              <a:rPr lang="zh-CN" altLang="en-US" dirty="0" smtClean="0">
                <a:solidFill>
                  <a:schemeClr val="tx2"/>
                </a:solidFill>
                <a:latin typeface="黑体" pitchFamily="2" charset="-122"/>
                <a:ea typeface="黑体" pitchFamily="2" charset="-122"/>
              </a:rPr>
              <a:t>与慕课开发技术</a:t>
            </a:r>
            <a:r>
              <a:rPr lang="zh-CN" altLang="en-US" dirty="0">
                <a:solidFill>
                  <a:schemeClr val="tx2"/>
                </a:solidFill>
                <a:latin typeface="黑体" pitchFamily="2" charset="-122"/>
                <a:ea typeface="黑体" pitchFamily="2" charset="-122"/>
              </a:rPr>
              <a:t>被应用于一个以学生为中心的</a:t>
            </a:r>
            <a:r>
              <a:rPr lang="zh-CN" altLang="en-US" dirty="0" smtClean="0">
                <a:solidFill>
                  <a:schemeClr val="tx2"/>
                </a:solidFill>
                <a:latin typeface="黑体" pitchFamily="2" charset="-122"/>
                <a:ea typeface="黑体" pitchFamily="2" charset="-122"/>
              </a:rPr>
              <a:t>教学过程，</a:t>
            </a:r>
            <a:r>
              <a:rPr lang="zh-CN" altLang="en-US" dirty="0">
                <a:solidFill>
                  <a:schemeClr val="tx2"/>
                </a:solidFill>
                <a:latin typeface="黑体" pitchFamily="2" charset="-122"/>
                <a:ea typeface="黑体" pitchFamily="2" charset="-122"/>
              </a:rPr>
              <a:t>学习就会变得更加积极</a:t>
            </a:r>
            <a:r>
              <a:rPr lang="zh-CN" altLang="en-US" dirty="0" smtClean="0">
                <a:solidFill>
                  <a:schemeClr val="tx2"/>
                </a:solidFill>
                <a:latin typeface="黑体" pitchFamily="2" charset="-122"/>
                <a:ea typeface="黑体" pitchFamily="2" charset="-122"/>
              </a:rPr>
              <a:t>、有效</a:t>
            </a:r>
            <a:r>
              <a:rPr lang="zh-CN" altLang="en-US" dirty="0">
                <a:solidFill>
                  <a:schemeClr val="tx2"/>
                </a:solidFill>
                <a:latin typeface="黑体" pitchFamily="2" charset="-122"/>
                <a:ea typeface="黑体" pitchFamily="2" charset="-122"/>
              </a:rPr>
              <a:t>。</a:t>
            </a:r>
            <a:endParaRPr lang="en-US" altLang="zh-CN" dirty="0">
              <a:solidFill>
                <a:schemeClr val="tx2"/>
              </a:solidFill>
              <a:latin typeface="黑体" pitchFamily="2" charset="-122"/>
              <a:ea typeface="黑体" pitchFamily="2" charset="-122"/>
            </a:endParaRPr>
          </a:p>
        </p:txBody>
      </p:sp>
    </p:spTree>
    <p:extLst>
      <p:ext uri="{BB962C8B-B14F-4D97-AF65-F5344CB8AC3E}">
        <p14:creationId xmlns:p14="http://schemas.microsoft.com/office/powerpoint/2010/main" val="752168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页脚占位符 3"/>
          <p:cNvSpPr>
            <a:spLocks noGrp="1"/>
          </p:cNvSpPr>
          <p:nvPr>
            <p:ph type="ftr" sz="quarter" idx="10"/>
          </p:nvPr>
        </p:nvSpPr>
        <p:spPr>
          <a:noFill/>
        </p:spPr>
        <p:txBody>
          <a:bodyPr/>
          <a:lstStyle/>
          <a:p>
            <a:endParaRPr lang="en-US" altLang="zh-CN" dirty="0" smtClean="0">
              <a:ea typeface="宋体" charset="-122"/>
            </a:endParaRPr>
          </a:p>
        </p:txBody>
      </p:sp>
      <p:sp>
        <p:nvSpPr>
          <p:cNvPr id="91140" name="灯片编号占位符 4"/>
          <p:cNvSpPr>
            <a:spLocks noGrp="1"/>
          </p:cNvSpPr>
          <p:nvPr>
            <p:ph type="sldNum" sz="quarter" idx="11"/>
          </p:nvPr>
        </p:nvSpPr>
        <p:spPr>
          <a:noFill/>
        </p:spPr>
        <p:txBody>
          <a:bodyPr/>
          <a:lstStyle/>
          <a:p>
            <a:r>
              <a:rPr lang="zh-CN" altLang="en-US" smtClean="0">
                <a:ea typeface="宋体" charset="-122"/>
              </a:rPr>
              <a:t>第</a:t>
            </a:r>
            <a:fld id="{7FD7CAC1-8B13-449A-AC96-100367FEA773}" type="slidenum">
              <a:rPr lang="zh-CN" altLang="en-US" smtClean="0">
                <a:ea typeface="宋体" charset="-122"/>
              </a:rPr>
              <a:pPr/>
              <a:t>44</a:t>
            </a:fld>
            <a:r>
              <a:rPr lang="zh-CN" altLang="en-US" smtClean="0">
                <a:ea typeface="宋体" charset="-122"/>
              </a:rPr>
              <a:t>页</a:t>
            </a:r>
          </a:p>
        </p:txBody>
      </p:sp>
      <p:sp>
        <p:nvSpPr>
          <p:cNvPr id="10" name="标题 1"/>
          <p:cNvSpPr txBox="1">
            <a:spLocks/>
          </p:cNvSpPr>
          <p:nvPr/>
        </p:nvSpPr>
        <p:spPr bwMode="auto">
          <a:xfrm>
            <a:off x="341313" y="390525"/>
            <a:ext cx="8212137" cy="744538"/>
          </a:xfrm>
          <a:prstGeom prst="rect">
            <a:avLst/>
          </a:prstGeom>
          <a:noFill/>
          <a:ln w="9525">
            <a:noFill/>
            <a:miter lim="800000"/>
            <a:headEnd/>
            <a:tailEnd/>
          </a:ln>
          <a:effectLst/>
        </p:spPr>
        <p:txBody>
          <a:bodyPr anchor="ctr"/>
          <a:lstStyle/>
          <a:p>
            <a:pPr eaLnBrk="0" hangingPunct="0">
              <a:defRPr/>
            </a:pPr>
            <a:r>
              <a:rPr lang="zh-CN" altLang="en-US" sz="4000" b="1" kern="0" dirty="0" smtClean="0">
                <a:solidFill>
                  <a:srgbClr val="CC3300"/>
                </a:solidFill>
                <a:effectLst>
                  <a:outerShdw blurRad="38100" dist="38100" dir="2700000" algn="tl">
                    <a:srgbClr val="C0C0C0"/>
                  </a:outerShdw>
                </a:effectLst>
                <a:latin typeface="黑体" pitchFamily="2" charset="-122"/>
                <a:ea typeface="+mj-ea"/>
                <a:cs typeface="+mj-cs"/>
              </a:rPr>
              <a:t>教学成果展示</a:t>
            </a:r>
            <a:endParaRPr lang="zh-CN" altLang="en-US" sz="4800" b="1" kern="0" dirty="0">
              <a:solidFill>
                <a:srgbClr val="CC3300"/>
              </a:solidFill>
              <a:effectLst>
                <a:outerShdw blurRad="38100" dist="38100" dir="2700000" algn="tl">
                  <a:srgbClr val="C0C0C0"/>
                </a:outerShdw>
              </a:effectLst>
              <a:latin typeface="黑体" pitchFamily="2" charset="-122"/>
              <a:ea typeface="+mj-ea"/>
              <a:cs typeface="+mj-cs"/>
            </a:endParaRPr>
          </a:p>
        </p:txBody>
      </p:sp>
      <p:pic>
        <p:nvPicPr>
          <p:cNvPr id="2" name="图片 1"/>
          <p:cNvPicPr>
            <a:picLocks noChangeAspect="1"/>
          </p:cNvPicPr>
          <p:nvPr/>
        </p:nvPicPr>
        <p:blipFill>
          <a:blip r:embed="rId2"/>
          <a:stretch>
            <a:fillRect/>
          </a:stretch>
        </p:blipFill>
        <p:spPr>
          <a:xfrm>
            <a:off x="1029360" y="1627057"/>
            <a:ext cx="1796899" cy="1268132"/>
          </a:xfrm>
          <a:prstGeom prst="rect">
            <a:avLst/>
          </a:prstGeom>
        </p:spPr>
      </p:pic>
      <p:pic>
        <p:nvPicPr>
          <p:cNvPr id="3" name="图片 2"/>
          <p:cNvPicPr>
            <a:picLocks noChangeAspect="1"/>
          </p:cNvPicPr>
          <p:nvPr/>
        </p:nvPicPr>
        <p:blipFill>
          <a:blip r:embed="rId3"/>
          <a:stretch>
            <a:fillRect/>
          </a:stretch>
        </p:blipFill>
        <p:spPr>
          <a:xfrm>
            <a:off x="970576" y="3083023"/>
            <a:ext cx="1753029" cy="2200903"/>
          </a:xfrm>
          <a:prstGeom prst="rect">
            <a:avLst/>
          </a:prstGeom>
        </p:spPr>
      </p:pic>
      <p:pic>
        <p:nvPicPr>
          <p:cNvPr id="5" name="图片 4"/>
          <p:cNvPicPr>
            <a:picLocks noChangeAspect="1"/>
          </p:cNvPicPr>
          <p:nvPr/>
        </p:nvPicPr>
        <p:blipFill>
          <a:blip r:embed="rId4"/>
          <a:stretch>
            <a:fillRect/>
          </a:stretch>
        </p:blipFill>
        <p:spPr>
          <a:xfrm>
            <a:off x="2826259" y="3105107"/>
            <a:ext cx="1636449" cy="2156731"/>
          </a:xfrm>
          <a:prstGeom prst="rect">
            <a:avLst/>
          </a:prstGeom>
        </p:spPr>
      </p:pic>
      <p:pic>
        <p:nvPicPr>
          <p:cNvPr id="6" name="图片 5"/>
          <p:cNvPicPr>
            <a:picLocks noChangeAspect="1"/>
          </p:cNvPicPr>
          <p:nvPr/>
        </p:nvPicPr>
        <p:blipFill>
          <a:blip r:embed="rId5"/>
          <a:stretch>
            <a:fillRect/>
          </a:stretch>
        </p:blipFill>
        <p:spPr>
          <a:xfrm>
            <a:off x="2826259" y="1747088"/>
            <a:ext cx="1422316" cy="1067958"/>
          </a:xfrm>
          <a:prstGeom prst="rect">
            <a:avLst/>
          </a:prstGeom>
        </p:spPr>
      </p:pic>
      <p:pic>
        <p:nvPicPr>
          <p:cNvPr id="7" name="图片 6"/>
          <p:cNvPicPr>
            <a:picLocks noChangeAspect="1"/>
          </p:cNvPicPr>
          <p:nvPr/>
        </p:nvPicPr>
        <p:blipFill>
          <a:blip r:embed="rId6"/>
          <a:stretch>
            <a:fillRect/>
          </a:stretch>
        </p:blipFill>
        <p:spPr>
          <a:xfrm>
            <a:off x="5976257" y="1747088"/>
            <a:ext cx="1632857" cy="1067958"/>
          </a:xfrm>
          <a:prstGeom prst="rect">
            <a:avLst/>
          </a:prstGeom>
        </p:spPr>
      </p:pic>
      <p:pic>
        <p:nvPicPr>
          <p:cNvPr id="8" name="图片 7"/>
          <p:cNvPicPr>
            <a:picLocks noChangeAspect="1"/>
          </p:cNvPicPr>
          <p:nvPr/>
        </p:nvPicPr>
        <p:blipFill>
          <a:blip r:embed="rId7"/>
          <a:stretch>
            <a:fillRect/>
          </a:stretch>
        </p:blipFill>
        <p:spPr>
          <a:xfrm>
            <a:off x="4565362" y="3183485"/>
            <a:ext cx="1497875" cy="2078354"/>
          </a:xfrm>
          <a:prstGeom prst="rect">
            <a:avLst/>
          </a:prstGeom>
        </p:spPr>
      </p:pic>
      <p:pic>
        <p:nvPicPr>
          <p:cNvPr id="9" name="图片 8"/>
          <p:cNvPicPr>
            <a:picLocks noChangeAspect="1"/>
          </p:cNvPicPr>
          <p:nvPr/>
        </p:nvPicPr>
        <p:blipFill>
          <a:blip r:embed="rId8"/>
          <a:stretch>
            <a:fillRect/>
          </a:stretch>
        </p:blipFill>
        <p:spPr>
          <a:xfrm>
            <a:off x="4336869" y="1747088"/>
            <a:ext cx="1469571" cy="1067958"/>
          </a:xfrm>
          <a:prstGeom prst="rect">
            <a:avLst/>
          </a:prstGeom>
        </p:spPr>
      </p:pic>
      <p:pic>
        <p:nvPicPr>
          <p:cNvPr id="11" name="图片 10"/>
          <p:cNvPicPr>
            <a:picLocks noChangeAspect="1"/>
          </p:cNvPicPr>
          <p:nvPr/>
        </p:nvPicPr>
        <p:blipFill>
          <a:blip r:embed="rId9"/>
          <a:stretch>
            <a:fillRect/>
          </a:stretch>
        </p:blipFill>
        <p:spPr>
          <a:xfrm>
            <a:off x="6201674" y="3183485"/>
            <a:ext cx="1407440" cy="2122526"/>
          </a:xfrm>
          <a:prstGeom prst="rect">
            <a:avLst/>
          </a:prstGeom>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387" y="582612"/>
            <a:ext cx="8812213" cy="751917"/>
          </a:xfrm>
        </p:spPr>
        <p:txBody>
          <a:bodyPr/>
          <a:lstStyle/>
          <a:p>
            <a:r>
              <a:rPr lang="zh-CN" altLang="en-US" dirty="0" smtClean="0"/>
              <a:t>人类灵魂的工程师</a:t>
            </a:r>
            <a:r>
              <a:rPr lang="en-US" altLang="zh-CN" dirty="0" smtClean="0"/>
              <a:t>——</a:t>
            </a:r>
            <a:r>
              <a:rPr lang="zh-CN" altLang="en-US" dirty="0" smtClean="0"/>
              <a:t>留下从教事业足迹</a:t>
            </a:r>
            <a:endParaRPr lang="zh-CN" altLang="en-US" dirty="0"/>
          </a:p>
        </p:txBody>
      </p:sp>
      <p:sp>
        <p:nvSpPr>
          <p:cNvPr id="4" name="页脚占位符 3"/>
          <p:cNvSpPr>
            <a:spLocks noGrp="1"/>
          </p:cNvSpPr>
          <p:nvPr>
            <p:ph type="ftr" sz="quarter" idx="10"/>
          </p:nvPr>
        </p:nvSpPr>
        <p:spPr/>
        <p:txBody>
          <a:bodyPr/>
          <a:lstStyle/>
          <a:p>
            <a:pPr>
              <a:defRPr/>
            </a:pPr>
            <a:endParaRPr lang="en-US" altLang="zh-CN" dirty="0"/>
          </a:p>
        </p:txBody>
      </p:sp>
      <p:sp>
        <p:nvSpPr>
          <p:cNvPr id="5" name="灯片编号占位符 4"/>
          <p:cNvSpPr>
            <a:spLocks noGrp="1"/>
          </p:cNvSpPr>
          <p:nvPr>
            <p:ph type="sldNum" sz="quarter" idx="11"/>
          </p:nvPr>
        </p:nvSpPr>
        <p:spPr/>
        <p:txBody>
          <a:bodyPr/>
          <a:lstStyle/>
          <a:p>
            <a:pPr>
              <a:defRPr/>
            </a:pPr>
            <a:endParaRPr lang="zh-CN" altLang="en-US" dirty="0"/>
          </a:p>
        </p:txBody>
      </p:sp>
      <p:sp>
        <p:nvSpPr>
          <p:cNvPr id="6" name="Rectangle 3"/>
          <p:cNvSpPr>
            <a:spLocks noGrp="1" noChangeArrowheads="1"/>
          </p:cNvSpPr>
          <p:nvPr>
            <p:ph idx="1"/>
          </p:nvPr>
        </p:nvSpPr>
        <p:spPr>
          <a:xfrm>
            <a:off x="0" y="1742302"/>
            <a:ext cx="9144000" cy="3571103"/>
          </a:xfrm>
        </p:spPr>
        <p:txBody>
          <a:bodyPr/>
          <a:lstStyle/>
          <a:p>
            <a:pPr>
              <a:buFont typeface="Wingdings" panose="05000000000000000000" pitchFamily="2" charset="2"/>
              <a:buNone/>
            </a:pPr>
            <a:r>
              <a:rPr lang="zh-CN" altLang="en-US" b="1" dirty="0" smtClean="0"/>
              <a:t> </a:t>
            </a:r>
            <a:r>
              <a:rPr lang="zh-CN" altLang="en-US" b="1" dirty="0" smtClean="0">
                <a:solidFill>
                  <a:srgbClr val="C00000"/>
                </a:solidFill>
              </a:rPr>
              <a:t>教师自我</a:t>
            </a:r>
            <a:r>
              <a:rPr lang="zh-CN" altLang="en-US" b="1" dirty="0">
                <a:solidFill>
                  <a:srgbClr val="C00000"/>
                </a:solidFill>
              </a:rPr>
              <a:t>管理四要决</a:t>
            </a:r>
            <a:r>
              <a:rPr lang="zh-CN" altLang="en-US" dirty="0">
                <a:solidFill>
                  <a:srgbClr val="C00000"/>
                </a:solidFill>
              </a:rPr>
              <a:t>  </a:t>
            </a:r>
            <a:r>
              <a:rPr lang="zh-CN" altLang="en-US" dirty="0" smtClean="0">
                <a:solidFill>
                  <a:srgbClr val="C00000"/>
                </a:solidFill>
              </a:rPr>
              <a:t>           </a:t>
            </a:r>
            <a:r>
              <a:rPr lang="zh-CN" altLang="en-US" b="1" dirty="0" smtClean="0">
                <a:solidFill>
                  <a:srgbClr val="C00000"/>
                </a:solidFill>
              </a:rPr>
              <a:t>教师组织发展</a:t>
            </a:r>
            <a:r>
              <a:rPr lang="zh-CN" altLang="en-US" b="1" dirty="0">
                <a:solidFill>
                  <a:srgbClr val="C00000"/>
                </a:solidFill>
              </a:rPr>
              <a:t>四要决</a:t>
            </a:r>
            <a:r>
              <a:rPr lang="zh-CN" altLang="en-US" dirty="0"/>
              <a:t>                </a:t>
            </a:r>
          </a:p>
          <a:p>
            <a:pPr>
              <a:buFont typeface="Wingdings" panose="05000000000000000000" pitchFamily="2" charset="2"/>
              <a:buNone/>
            </a:pPr>
            <a:r>
              <a:rPr lang="zh-CN" altLang="en-US" b="1" dirty="0"/>
              <a:t>    </a:t>
            </a:r>
            <a:r>
              <a:rPr lang="zh-CN" altLang="en-US" b="1" dirty="0" smtClean="0"/>
              <a:t>开启执教入</a:t>
            </a:r>
            <a:r>
              <a:rPr lang="zh-CN" altLang="en-US" b="1" dirty="0"/>
              <a:t>对行                     </a:t>
            </a:r>
            <a:r>
              <a:rPr lang="zh-CN" altLang="en-US" b="1" dirty="0" smtClean="0"/>
              <a:t>新进教师满</a:t>
            </a:r>
            <a:r>
              <a:rPr lang="zh-CN" altLang="en-US" b="1" dirty="0"/>
              <a:t>期望</a:t>
            </a:r>
          </a:p>
          <a:p>
            <a:pPr>
              <a:buFont typeface="Wingdings" panose="05000000000000000000" pitchFamily="2" charset="2"/>
              <a:buNone/>
            </a:pPr>
            <a:r>
              <a:rPr lang="zh-CN" altLang="en-US" b="1" dirty="0"/>
              <a:t>    劳作十年知闲忙                     入职十年还张扬</a:t>
            </a:r>
          </a:p>
          <a:p>
            <a:pPr>
              <a:buFont typeface="Wingdings" panose="05000000000000000000" pitchFamily="2" charset="2"/>
              <a:buNone/>
            </a:pPr>
            <a:r>
              <a:rPr lang="zh-CN" altLang="en-US" b="1" dirty="0"/>
              <a:t>    四五十岁唯我旺                     四五十岁士气旺</a:t>
            </a:r>
          </a:p>
          <a:p>
            <a:pPr>
              <a:buFont typeface="Wingdings" panose="05000000000000000000" pitchFamily="2" charset="2"/>
              <a:buNone/>
            </a:pPr>
            <a:r>
              <a:rPr lang="zh-CN" altLang="en-US" b="1" dirty="0"/>
              <a:t>    退休以后放光芒                     退休以后勤帮忙 </a:t>
            </a:r>
          </a:p>
          <a:p>
            <a:pPr>
              <a:buFont typeface="Wingdings" panose="05000000000000000000" pitchFamily="2" charset="2"/>
              <a:buNone/>
            </a:pPr>
            <a:endParaRPr lang="zh-CN" altLang="en-US" dirty="0"/>
          </a:p>
        </p:txBody>
      </p:sp>
    </p:spTree>
    <p:extLst>
      <p:ext uri="{BB962C8B-B14F-4D97-AF65-F5344CB8AC3E}">
        <p14:creationId xmlns:p14="http://schemas.microsoft.com/office/powerpoint/2010/main" val="239914400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 y="1519881"/>
            <a:ext cx="8705121" cy="391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79387" y="582613"/>
            <a:ext cx="8964613" cy="937268"/>
          </a:xfrm>
        </p:spPr>
        <p:txBody>
          <a:bodyPr/>
          <a:lstStyle/>
          <a:p>
            <a:r>
              <a:rPr lang="zh-CN" altLang="en-US" sz="3600" dirty="0" smtClean="0">
                <a:solidFill>
                  <a:schemeClr val="accent2"/>
                </a:solidFill>
                <a:latin typeface="黑体" panose="02010609060101010101" pitchFamily="49" charset="-122"/>
                <a:ea typeface="黑体" panose="02010609060101010101" pitchFamily="49" charset="-122"/>
              </a:rPr>
              <a:t>“以学生为中心”的新课堂教学开发与应用</a:t>
            </a:r>
            <a:endParaRPr lang="zh-CN" altLang="en-US" sz="3600" dirty="0">
              <a:solidFill>
                <a:schemeClr val="accent2"/>
              </a:solidFill>
            </a:endParaRPr>
          </a:p>
        </p:txBody>
      </p:sp>
      <p:sp>
        <p:nvSpPr>
          <p:cNvPr id="3" name="内容占位符 2"/>
          <p:cNvSpPr>
            <a:spLocks noGrp="1"/>
          </p:cNvSpPr>
          <p:nvPr>
            <p:ph idx="1"/>
          </p:nvPr>
        </p:nvSpPr>
        <p:spPr>
          <a:xfrm>
            <a:off x="407773" y="1332214"/>
            <a:ext cx="8001213" cy="2881440"/>
          </a:xfrm>
        </p:spPr>
        <p:txBody>
          <a:bodyPr/>
          <a:lstStyle/>
          <a:p>
            <a:pPr algn="ctr">
              <a:buFont typeface="Arial" panose="020B0604020202020204" pitchFamily="34" charset="0"/>
              <a:buNone/>
            </a:pPr>
            <a:r>
              <a:rPr lang="en-US" altLang="zh-CN" b="1" dirty="0">
                <a:solidFill>
                  <a:srgbClr val="0000FF"/>
                </a:solidFill>
                <a:latin typeface="黑体" panose="02010609060101010101" pitchFamily="49" charset="-122"/>
                <a:sym typeface="黑体" panose="02010609060101010101" pitchFamily="49" charset="-122"/>
              </a:rPr>
              <a:t> </a:t>
            </a:r>
            <a:endParaRPr lang="zh-CN" altLang="en-US" b="1" dirty="0">
              <a:solidFill>
                <a:srgbClr val="0000FF"/>
              </a:solidFill>
              <a:latin typeface="黑体" panose="02010609060101010101" pitchFamily="49" charset="-122"/>
              <a:sym typeface="黑体" panose="02010609060101010101" pitchFamily="49" charset="-122"/>
            </a:endParaRPr>
          </a:p>
          <a:p>
            <a:pPr algn="ctr">
              <a:buFont typeface="Arial" panose="020B0604020202020204" pitchFamily="34" charset="0"/>
              <a:buNone/>
            </a:pPr>
            <a:r>
              <a:rPr lang="zh-CN" altLang="en-US" sz="4800" b="1" dirty="0">
                <a:solidFill>
                  <a:schemeClr val="accent2"/>
                </a:solidFill>
                <a:latin typeface="黑体" panose="02010609060101010101" pitchFamily="49" charset="-122"/>
                <a:sym typeface="黑体" panose="02010609060101010101" pitchFamily="49" charset="-122"/>
              </a:rPr>
              <a:t>谢谢</a:t>
            </a:r>
            <a:r>
              <a:rPr lang="en-US" altLang="zh-CN" sz="4800" b="1" dirty="0" err="1">
                <a:solidFill>
                  <a:schemeClr val="accent2"/>
                </a:solidFill>
                <a:latin typeface="黑体" panose="02010609060101010101" pitchFamily="49" charset="-122"/>
                <a:sym typeface="黑体" panose="02010609060101010101" pitchFamily="49" charset="-122"/>
              </a:rPr>
              <a:t>大家</a:t>
            </a:r>
            <a:r>
              <a:rPr lang="en-US" altLang="zh-CN" sz="4800" b="1" dirty="0" smtClean="0">
                <a:solidFill>
                  <a:schemeClr val="accent2"/>
                </a:solidFill>
                <a:latin typeface="黑体" panose="02010609060101010101" pitchFamily="49" charset="-122"/>
                <a:sym typeface="黑体" panose="02010609060101010101" pitchFamily="49" charset="-122"/>
              </a:rPr>
              <a:t>!</a:t>
            </a:r>
          </a:p>
          <a:p>
            <a:pPr algn="ctr">
              <a:buNone/>
            </a:pPr>
            <a:r>
              <a:rPr lang="zh-CN" altLang="en-US" sz="4800" b="1" dirty="0">
                <a:solidFill>
                  <a:schemeClr val="accent2"/>
                </a:solidFill>
                <a:latin typeface="黑体" panose="02010609060101010101" pitchFamily="49" charset="-122"/>
              </a:rPr>
              <a:t>敬请批评指正！</a:t>
            </a:r>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46</a:t>
            </a:r>
            <a:r>
              <a:rPr lang="zh-CN" altLang="en-US" dirty="0" smtClean="0"/>
              <a:t>页</a:t>
            </a:r>
            <a:endParaRPr lang="zh-CN" altLang="en-US" dirty="0"/>
          </a:p>
        </p:txBody>
      </p:sp>
    </p:spTree>
    <p:extLst>
      <p:ext uri="{BB962C8B-B14F-4D97-AF65-F5344CB8AC3E}">
        <p14:creationId xmlns:p14="http://schemas.microsoft.com/office/powerpoint/2010/main" val="322902461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4"/>
          <p:cNvSpPr>
            <a:spLocks noGrp="1"/>
          </p:cNvSpPr>
          <p:nvPr>
            <p:ph type="sldNum" sz="quarter" idx="11"/>
          </p:nvPr>
        </p:nvSpPr>
        <p:spPr>
          <a:noFill/>
        </p:spPr>
        <p:txBody>
          <a:bodyPr/>
          <a:lstStyle/>
          <a:p>
            <a:endParaRPr lang="zh-CN" altLang="en-US" dirty="0" smtClean="0">
              <a:ea typeface="宋体" charset="-122"/>
            </a:endParaRPr>
          </a:p>
        </p:txBody>
      </p:sp>
      <p:sp>
        <p:nvSpPr>
          <p:cNvPr id="1214466" name="Rectangle 2"/>
          <p:cNvSpPr>
            <a:spLocks noGrp="1" noChangeArrowheads="1"/>
          </p:cNvSpPr>
          <p:nvPr>
            <p:ph type="title"/>
          </p:nvPr>
        </p:nvSpPr>
        <p:spPr>
          <a:xfrm>
            <a:off x="2891481" y="1330325"/>
            <a:ext cx="6252519" cy="2924175"/>
          </a:xfrm>
          <a:solidFill>
            <a:schemeClr val="bg1"/>
          </a:solidFill>
        </p:spPr>
        <p:txBody>
          <a:bodyPr/>
          <a:lstStyle/>
          <a:p>
            <a:pPr eaLnBrk="1" hangingPunct="1">
              <a:defRPr/>
            </a:pPr>
            <a:r>
              <a:rPr lang="zh-CN" altLang="en-US" sz="5400" dirty="0" smtClean="0">
                <a:solidFill>
                  <a:srgbClr val="003399"/>
                </a:solidFill>
              </a:rPr>
              <a:t>教师如何满足学生对教学的新需求？</a:t>
            </a:r>
          </a:p>
        </p:txBody>
      </p:sp>
      <p:pic>
        <p:nvPicPr>
          <p:cNvPr id="46084" name="Picture 3"/>
          <p:cNvPicPr>
            <a:picLocks noChangeAspect="1" noChangeArrowheads="1"/>
          </p:cNvPicPr>
          <p:nvPr/>
        </p:nvPicPr>
        <p:blipFill>
          <a:blip r:embed="rId3"/>
          <a:srcRect/>
          <a:stretch>
            <a:fillRect/>
          </a:stretch>
        </p:blipFill>
        <p:spPr bwMode="auto">
          <a:xfrm>
            <a:off x="0" y="0"/>
            <a:ext cx="2681288"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16632"/>
            <a:ext cx="8229600" cy="1143000"/>
          </a:xfrm>
        </p:spPr>
        <p:txBody>
          <a:bodyPr/>
          <a:lstStyle/>
          <a:p>
            <a:r>
              <a:rPr lang="zh-CN" altLang="en-US" dirty="0" smtClean="0"/>
              <a:t>主要内容</a:t>
            </a:r>
            <a:endParaRPr lang="zh-CN" altLang="en-US" dirty="0"/>
          </a:p>
        </p:txBody>
      </p:sp>
      <p:sp>
        <p:nvSpPr>
          <p:cNvPr id="6" name="矩形 5"/>
          <p:cNvSpPr/>
          <p:nvPr/>
        </p:nvSpPr>
        <p:spPr>
          <a:xfrm>
            <a:off x="1691680" y="2141619"/>
            <a:ext cx="4608512" cy="646331"/>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13500000" scaled="1"/>
            <a:tileRect/>
          </a:gradFill>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20000"/>
              </a:spcBef>
            </a:pPr>
            <a:r>
              <a:rPr lang="zh-CN" altLang="en-US" sz="3600" b="1" dirty="0">
                <a:solidFill>
                  <a:prstClr val="black"/>
                </a:solidFill>
                <a:latin typeface="黑体" panose="02010609060101010101" pitchFamily="49" charset="-122"/>
                <a:ea typeface="黑体" panose="02010609060101010101" pitchFamily="49" charset="-122"/>
              </a:rPr>
              <a:t>一</a:t>
            </a:r>
            <a:r>
              <a:rPr lang="zh-CN" altLang="en-US" sz="3600" b="1" dirty="0" smtClean="0">
                <a:solidFill>
                  <a:prstClr val="black"/>
                </a:solidFill>
                <a:latin typeface="黑体" panose="02010609060101010101" pitchFamily="49" charset="-122"/>
                <a:ea typeface="黑体" panose="02010609060101010101" pitchFamily="49" charset="-122"/>
              </a:rPr>
              <a:t>、新课堂设计开发</a:t>
            </a:r>
            <a:endParaRPr lang="en-US" altLang="zh-CN" sz="3600" b="1" dirty="0">
              <a:solidFill>
                <a:prstClr val="black"/>
              </a:solidFill>
              <a:latin typeface="黑体" panose="02010609060101010101" pitchFamily="49" charset="-122"/>
              <a:ea typeface="黑体" panose="02010609060101010101" pitchFamily="49" charset="-122"/>
            </a:endParaRPr>
          </a:p>
        </p:txBody>
      </p:sp>
      <p:sp>
        <p:nvSpPr>
          <p:cNvPr id="7" name="矩形 6"/>
          <p:cNvSpPr/>
          <p:nvPr/>
        </p:nvSpPr>
        <p:spPr>
          <a:xfrm>
            <a:off x="1772067" y="3650712"/>
            <a:ext cx="4608512" cy="646331"/>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20000"/>
              </a:spcBef>
            </a:pPr>
            <a:r>
              <a:rPr lang="zh-CN" altLang="en-US" sz="3600" b="1" dirty="0">
                <a:solidFill>
                  <a:prstClr val="black"/>
                </a:solidFill>
                <a:latin typeface="黑体" panose="02010609060101010101" pitchFamily="49" charset="-122"/>
                <a:ea typeface="黑体" panose="02010609060101010101" pitchFamily="49" charset="-122"/>
              </a:rPr>
              <a:t>二</a:t>
            </a:r>
            <a:r>
              <a:rPr lang="zh-CN" altLang="en-US" sz="3600" b="1" dirty="0" smtClean="0">
                <a:solidFill>
                  <a:prstClr val="black"/>
                </a:solidFill>
                <a:latin typeface="黑体" panose="02010609060101010101" pitchFamily="49" charset="-122"/>
                <a:ea typeface="黑体" panose="02010609060101010101" pitchFamily="49" charset="-122"/>
              </a:rPr>
              <a:t>、新课堂教学应用</a:t>
            </a:r>
            <a:endParaRPr lang="en-US" altLang="zh-CN" sz="3600" b="1" dirty="0">
              <a:solidFill>
                <a:prstClr val="black"/>
              </a:solidFill>
              <a:latin typeface="黑体" panose="02010609060101010101" pitchFamily="49" charset="-122"/>
              <a:ea typeface="黑体" panose="02010609060101010101" pitchFamily="49" charset="-122"/>
            </a:endParaRPr>
          </a:p>
        </p:txBody>
      </p:sp>
      <p:sp>
        <p:nvSpPr>
          <p:cNvPr id="3" name="日期占位符 2"/>
          <p:cNvSpPr>
            <a:spLocks noGrp="1"/>
          </p:cNvSpPr>
          <p:nvPr>
            <p:ph type="dt" sz="half" idx="10"/>
          </p:nvPr>
        </p:nvSpPr>
        <p:spPr>
          <a:xfrm>
            <a:off x="7733213" y="6446520"/>
            <a:ext cx="966651" cy="346166"/>
          </a:xfrm>
        </p:spPr>
        <p:txBody>
          <a:bodyPr/>
          <a:lstStyle/>
          <a:p>
            <a:pPr algn="ctr">
              <a:defRPr/>
            </a:pPr>
            <a:r>
              <a:rPr lang="zh-CN" altLang="en-US" sz="1400" dirty="0" smtClean="0">
                <a:solidFill>
                  <a:srgbClr val="336600"/>
                </a:solidFill>
              </a:rPr>
              <a:t>第</a:t>
            </a:r>
            <a:r>
              <a:rPr lang="en-US" altLang="zh-CN" sz="1400" dirty="0" smtClean="0">
                <a:solidFill>
                  <a:srgbClr val="336600"/>
                </a:solidFill>
              </a:rPr>
              <a:t>6</a:t>
            </a:r>
            <a:r>
              <a:rPr lang="zh-CN" altLang="en-US" sz="1400" dirty="0" smtClean="0">
                <a:solidFill>
                  <a:srgbClr val="336600"/>
                </a:solidFill>
              </a:rPr>
              <a:t>页</a:t>
            </a:r>
            <a:endParaRPr lang="zh-CN" altLang="en-US" sz="1400" dirty="0">
              <a:solidFill>
                <a:srgbClr val="336600"/>
              </a:solidFill>
            </a:endParaRPr>
          </a:p>
        </p:txBody>
      </p:sp>
    </p:spTree>
    <p:extLst>
      <p:ext uri="{BB962C8B-B14F-4D97-AF65-F5344CB8AC3E}">
        <p14:creationId xmlns:p14="http://schemas.microsoft.com/office/powerpoint/2010/main" val="237896036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stretch>
            <a:fillRect/>
          </a:stretch>
        </p:blipFill>
        <p:spPr>
          <a:xfrm>
            <a:off x="691116" y="1658679"/>
            <a:ext cx="7368363" cy="3976577"/>
          </a:xfrm>
          <a:prstGeom prst="rect">
            <a:avLst/>
          </a:prstGeom>
        </p:spPr>
      </p:pic>
      <p:sp>
        <p:nvSpPr>
          <p:cNvPr id="4" name="页脚占位符 3"/>
          <p:cNvSpPr>
            <a:spLocks noGrp="1"/>
          </p:cNvSpPr>
          <p:nvPr>
            <p:ph type="ftr" sz="quarter" idx="10"/>
          </p:nvPr>
        </p:nvSpPr>
        <p:spPr/>
        <p:txBody>
          <a:bodyPr/>
          <a:lstStyle/>
          <a:p>
            <a:pPr>
              <a:defRPr/>
            </a:pPr>
            <a:endParaRPr lang="en-US" altLang="zh-CN" dirty="0"/>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7</a:t>
            </a:r>
            <a:endParaRPr lang="zh-CN" altLang="en-US" dirty="0"/>
          </a:p>
        </p:txBody>
      </p:sp>
      <p:sp>
        <p:nvSpPr>
          <p:cNvPr id="7" name="标题 1"/>
          <p:cNvSpPr>
            <a:spLocks noGrp="1"/>
          </p:cNvSpPr>
          <p:nvPr>
            <p:ph type="title"/>
          </p:nvPr>
        </p:nvSpPr>
        <p:spPr/>
        <p:txBody>
          <a:bodyPr/>
          <a:lstStyle/>
          <a:p>
            <a:r>
              <a:rPr lang="zh-CN" altLang="en-US" dirty="0" smtClean="0">
                <a:solidFill>
                  <a:srgbClr val="0000FF"/>
                </a:solidFill>
                <a:latin typeface="黑体" pitchFamily="49" charset="-122"/>
                <a:ea typeface="黑体" pitchFamily="49" charset="-122"/>
              </a:rPr>
              <a:t>新课堂顶层设计思路</a:t>
            </a:r>
            <a:endParaRPr lang="zh-CN" altLang="en-US" dirty="0">
              <a:solidFill>
                <a:srgbClr val="0000FF"/>
              </a:solidFill>
              <a:latin typeface="黑体" pitchFamily="49" charset="-122"/>
              <a:ea typeface="黑体" pitchFamily="49" charset="-122"/>
            </a:endParaRPr>
          </a:p>
        </p:txBody>
      </p:sp>
      <p:pic>
        <p:nvPicPr>
          <p:cNvPr id="8" name="图片 5"/>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474618" y="527456"/>
            <a:ext cx="2443163" cy="2076450"/>
          </a:xfrm>
          <a:prstGeom prst="rect">
            <a:avLst/>
          </a:prstGeom>
          <a:noFill/>
          <a:ln w="9525">
            <a:noFill/>
            <a:miter lim="800000"/>
            <a:headEnd/>
            <a:tailEnd/>
          </a:ln>
        </p:spPr>
      </p:pic>
    </p:spTree>
    <p:extLst>
      <p:ext uri="{BB962C8B-B14F-4D97-AF65-F5344CB8AC3E}">
        <p14:creationId xmlns:p14="http://schemas.microsoft.com/office/powerpoint/2010/main" val="394106408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1966" y="2619630"/>
            <a:ext cx="6531428" cy="830997"/>
          </a:xfrm>
          <a:prstGeom prst="rect">
            <a:avLst/>
          </a:prstGeom>
          <a:solidFill>
            <a:srgbClr val="0070C0"/>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zh-CN" altLang="en-US" sz="4800" dirty="0">
                <a:latin typeface="黑体" panose="02010609060101010101" pitchFamily="49" charset="-122"/>
                <a:ea typeface="黑体" panose="02010609060101010101" pitchFamily="49" charset="-122"/>
              </a:rPr>
              <a:t>一</a:t>
            </a:r>
            <a:r>
              <a:rPr lang="zh-CN" altLang="en-US" sz="4800" dirty="0" smtClean="0">
                <a:latin typeface="黑体" panose="02010609060101010101" pitchFamily="49" charset="-122"/>
                <a:ea typeface="黑体" panose="02010609060101010101" pitchFamily="49" charset="-122"/>
              </a:rPr>
              <a:t>、新课堂设计开发</a:t>
            </a:r>
            <a:endParaRPr lang="zh-CN" altLang="en-US" sz="48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2657057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8702" y="595085"/>
            <a:ext cx="7934097" cy="1262743"/>
          </a:xfrm>
        </p:spPr>
        <p:txBody>
          <a:bodyPr/>
          <a:lstStyle/>
          <a:p>
            <a:r>
              <a:rPr lang="zh-CN" altLang="en-US" b="1" dirty="0">
                <a:solidFill>
                  <a:srgbClr val="0000FF"/>
                </a:solidFill>
                <a:latin typeface="黑体" panose="02010609060101010101" pitchFamily="49" charset="-122"/>
                <a:ea typeface="黑体" panose="02010609060101010101" pitchFamily="49" charset="-122"/>
              </a:rPr>
              <a:t>一</a:t>
            </a:r>
            <a:r>
              <a:rPr lang="zh-CN" altLang="en-US" b="1" dirty="0" smtClean="0">
                <a:solidFill>
                  <a:srgbClr val="0000FF"/>
                </a:solidFill>
                <a:latin typeface="黑体" panose="02010609060101010101" pitchFamily="49" charset="-122"/>
                <a:ea typeface="黑体" panose="02010609060101010101" pitchFamily="49" charset="-122"/>
              </a:rPr>
              <a:t>、新课堂设计开发</a:t>
            </a:r>
            <a:r>
              <a:rPr lang="en-US" altLang="zh-CN" b="1" dirty="0" smtClean="0">
                <a:solidFill>
                  <a:srgbClr val="0000FF"/>
                </a:solidFill>
                <a:latin typeface="黑体" panose="02010609060101010101" pitchFamily="49" charset="-122"/>
                <a:ea typeface="黑体" panose="02010609060101010101" pitchFamily="49" charset="-122"/>
              </a:rPr>
              <a:t/>
            </a:r>
            <a:br>
              <a:rPr lang="en-US" altLang="zh-CN" b="1" dirty="0" smtClean="0">
                <a:solidFill>
                  <a:srgbClr val="0000FF"/>
                </a:solidFill>
                <a:latin typeface="黑体" panose="02010609060101010101" pitchFamily="49" charset="-122"/>
                <a:ea typeface="黑体" panose="02010609060101010101" pitchFamily="49" charset="-122"/>
              </a:rPr>
            </a:br>
            <a:r>
              <a:rPr lang="en-US" altLang="zh-CN" b="1" dirty="0" smtClean="0">
                <a:solidFill>
                  <a:srgbClr val="0000FF"/>
                </a:solidFill>
                <a:latin typeface="黑体" panose="02010609060101010101" pitchFamily="49" charset="-122"/>
                <a:ea typeface="黑体" panose="02010609060101010101" pitchFamily="49" charset="-122"/>
              </a:rPr>
              <a:t>          ——</a:t>
            </a:r>
            <a:r>
              <a:rPr lang="zh-CN" altLang="en-US" b="1" dirty="0">
                <a:solidFill>
                  <a:srgbClr val="0000FF"/>
                </a:solidFill>
                <a:latin typeface="黑体" panose="02010609060101010101" pitchFamily="49" charset="-122"/>
                <a:ea typeface="黑体" panose="02010609060101010101" pitchFamily="49" charset="-122"/>
              </a:rPr>
              <a:t>以学生为中心的教与学</a:t>
            </a:r>
          </a:p>
        </p:txBody>
      </p:sp>
      <p:sp>
        <p:nvSpPr>
          <p:cNvPr id="5" name="灯片编号占位符 4"/>
          <p:cNvSpPr>
            <a:spLocks noGrp="1"/>
          </p:cNvSpPr>
          <p:nvPr>
            <p:ph type="sldNum" sz="quarter" idx="11"/>
          </p:nvPr>
        </p:nvSpPr>
        <p:spPr/>
        <p:txBody>
          <a:bodyPr/>
          <a:lstStyle/>
          <a:p>
            <a:pPr>
              <a:defRPr/>
            </a:pPr>
            <a:r>
              <a:rPr lang="zh-CN" altLang="en-US" dirty="0" smtClean="0"/>
              <a:t>第</a:t>
            </a:r>
            <a:r>
              <a:rPr lang="en-US" altLang="zh-CN" dirty="0" smtClean="0"/>
              <a:t>9</a:t>
            </a:r>
            <a:r>
              <a:rPr lang="zh-CN" altLang="en-US" dirty="0" smtClean="0"/>
              <a:t>页</a:t>
            </a:r>
            <a:endParaRPr lang="zh-CN" altLang="en-US" dirty="0"/>
          </a:p>
        </p:txBody>
      </p:sp>
      <p:pic>
        <p:nvPicPr>
          <p:cNvPr id="7"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052" y="1898811"/>
            <a:ext cx="6597868" cy="3567952"/>
          </a:xfrm>
        </p:spPr>
      </p:pic>
    </p:spTree>
    <p:extLst>
      <p:ext uri="{BB962C8B-B14F-4D97-AF65-F5344CB8AC3E}">
        <p14:creationId xmlns:p14="http://schemas.microsoft.com/office/powerpoint/2010/main" val="326638473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网络教育应用">
  <a:themeElements>
    <a:clrScheme name="网络教育应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网络教育应用">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2700000" scaled="1"/>
        </a:gradFill>
        <a:ln w="9525" cap="rnd" cmpd="sng" algn="ctr">
          <a:solidFill>
            <a:schemeClr val="tx1"/>
          </a:solidFill>
          <a:prstDash val="sysDot"/>
          <a:round/>
          <a:headEnd type="none" w="med" len="med"/>
          <a:tailEnd type="none" w="med" len="med"/>
        </a:ln>
        <a:effectLst>
          <a:outerShdw dist="107763" dir="27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网络教育应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网络教育应用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网络教育应用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网络教育应用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网络教育应用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网络教育应用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网络教育应用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网络教育应用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网络教育应用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网络教育应用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网络教育应用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网络教育应用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网络教育应用</Template>
  <TotalTime>18873</TotalTime>
  <Words>1803</Words>
  <Application>Microsoft Office PowerPoint</Application>
  <PresentationFormat>全屏显示(4:3)</PresentationFormat>
  <Paragraphs>271</Paragraphs>
  <Slides>46</Slides>
  <Notes>8</Notes>
  <HiddenSlides>0</HiddenSlides>
  <MMClips>0</MMClips>
  <ScaleCrop>false</ScaleCrop>
  <HeadingPairs>
    <vt:vector size="4" baseType="variant">
      <vt:variant>
        <vt:lpstr>主题</vt:lpstr>
      </vt:variant>
      <vt:variant>
        <vt:i4>3</vt:i4>
      </vt:variant>
      <vt:variant>
        <vt:lpstr>幻灯片标题</vt:lpstr>
      </vt:variant>
      <vt:variant>
        <vt:i4>46</vt:i4>
      </vt:variant>
    </vt:vector>
  </HeadingPairs>
  <TitlesOfParts>
    <vt:vector size="49" baseType="lpstr">
      <vt:lpstr>网络教育应用</vt:lpstr>
      <vt:lpstr>Office 主题​​</vt:lpstr>
      <vt:lpstr>1_Office 主题​​</vt:lpstr>
      <vt:lpstr>PowerPoint 演示文稿</vt:lpstr>
      <vt:lpstr>以“学生为中心”的新课堂教学开发与应用</vt:lpstr>
      <vt:lpstr>教学困惑——乔布斯之问</vt:lpstr>
      <vt:lpstr>教学困惑——手机袋</vt:lpstr>
      <vt:lpstr>教师如何满足学生对教学的新需求？</vt:lpstr>
      <vt:lpstr>主要内容</vt:lpstr>
      <vt:lpstr>新课堂顶层设计思路</vt:lpstr>
      <vt:lpstr>PowerPoint 演示文稿</vt:lpstr>
      <vt:lpstr>一、新课堂设计开发           ——以学生为中心的教与学</vt:lpstr>
      <vt:lpstr>一、新课堂设计开发</vt:lpstr>
      <vt:lpstr>一、新课堂设计开发</vt:lpstr>
      <vt:lpstr>一、新课堂设计开发——教学模式</vt:lpstr>
      <vt:lpstr>一、新课堂设计开发——学生案例分享</vt:lpstr>
      <vt:lpstr>PowerPoint 演示文稿</vt:lpstr>
      <vt:lpstr>一、新课堂设计开发——教学规划</vt:lpstr>
      <vt:lpstr>PowerPoint 演示文稿</vt:lpstr>
      <vt:lpstr>PowerPoint 演示文稿</vt:lpstr>
      <vt:lpstr>PowerPoint 演示文稿</vt:lpstr>
      <vt:lpstr>一、新课堂设计开发——课程内容</vt:lpstr>
      <vt:lpstr>一、新课堂设计开发——课程内容（一）</vt:lpstr>
      <vt:lpstr>一、新课堂设计开发——知识点问题（二）</vt:lpstr>
      <vt:lpstr>一、新课堂设计开发——探究性问题（二）</vt:lpstr>
      <vt:lpstr>PowerPoint 演示文稿</vt:lpstr>
      <vt:lpstr>二、新课堂教学应用</vt:lpstr>
      <vt:lpstr>PowerPoint 演示文稿</vt:lpstr>
      <vt:lpstr>PowerPoint 演示文稿</vt:lpstr>
      <vt:lpstr>PowerPoint 演示文稿</vt:lpstr>
      <vt:lpstr>二、新课堂教学应用——平台工具</vt:lpstr>
      <vt:lpstr>PowerPoint 演示文稿</vt:lpstr>
      <vt:lpstr>     制作课程二维码的APP           ——金融学概论MOOC二维码</vt:lpstr>
      <vt:lpstr>PowerPoint 演示文稿</vt:lpstr>
      <vt:lpstr>二、新课堂教学应用——平台工具</vt:lpstr>
      <vt:lpstr>二、新课堂教学应用</vt:lpstr>
      <vt:lpstr>二、新课堂教学应用</vt:lpstr>
      <vt:lpstr>“教学赛”——以赛促教，以赛促学，以赛促技</vt:lpstr>
      <vt:lpstr>学习数据</vt:lpstr>
      <vt:lpstr>学习时长分布</vt:lpstr>
      <vt:lpstr>学习讨论数据</vt:lpstr>
      <vt:lpstr>PowerPoint 演示文稿</vt:lpstr>
      <vt:lpstr>    信息技术改变我们的生活</vt:lpstr>
      <vt:lpstr>PowerPoint 演示文稿</vt:lpstr>
      <vt:lpstr>我们需要反思</vt:lpstr>
      <vt:lpstr>从教师职业能力发展出发</vt:lpstr>
      <vt:lpstr>PowerPoint 演示文稿</vt:lpstr>
      <vt:lpstr>人类灵魂的工程师——留下从教事业足迹</vt:lpstr>
      <vt:lpstr>“以学生为中心”的新课堂教学开发与应用</vt:lpstr>
    </vt:vector>
  </TitlesOfParts>
  <Company>SHNU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wangwen</dc:creator>
  <cp:lastModifiedBy>wangwen</cp:lastModifiedBy>
  <cp:revision>1905</cp:revision>
  <dcterms:created xsi:type="dcterms:W3CDTF">2004-06-16T20:52:18Z</dcterms:created>
  <dcterms:modified xsi:type="dcterms:W3CDTF">2018-11-19T22:23:25Z</dcterms:modified>
</cp:coreProperties>
</file>