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44"/>
  </p:notesMasterIdLst>
  <p:handoutMasterIdLst>
    <p:handoutMasterId r:id="rId45"/>
  </p:handoutMasterIdLst>
  <p:sldIdLst>
    <p:sldId id="265" r:id="rId2"/>
    <p:sldId id="322" r:id="rId3"/>
    <p:sldId id="340" r:id="rId4"/>
    <p:sldId id="338" r:id="rId5"/>
    <p:sldId id="334" r:id="rId6"/>
    <p:sldId id="335" r:id="rId7"/>
    <p:sldId id="336" r:id="rId8"/>
    <p:sldId id="339" r:id="rId9"/>
    <p:sldId id="337" r:id="rId10"/>
    <p:sldId id="341" r:id="rId11"/>
    <p:sldId id="323" r:id="rId12"/>
    <p:sldId id="324" r:id="rId13"/>
    <p:sldId id="266" r:id="rId14"/>
    <p:sldId id="327" r:id="rId15"/>
    <p:sldId id="325" r:id="rId16"/>
    <p:sldId id="326" r:id="rId17"/>
    <p:sldId id="329" r:id="rId18"/>
    <p:sldId id="328" r:id="rId19"/>
    <p:sldId id="330" r:id="rId20"/>
    <p:sldId id="292" r:id="rId21"/>
    <p:sldId id="308" r:id="rId22"/>
    <p:sldId id="309" r:id="rId23"/>
    <p:sldId id="310" r:id="rId24"/>
    <p:sldId id="307" r:id="rId25"/>
    <p:sldId id="312" r:id="rId26"/>
    <p:sldId id="273" r:id="rId27"/>
    <p:sldId id="280" r:id="rId28"/>
    <p:sldId id="282" r:id="rId29"/>
    <p:sldId id="296" r:id="rId30"/>
    <p:sldId id="301" r:id="rId31"/>
    <p:sldId id="285" r:id="rId32"/>
    <p:sldId id="331" r:id="rId33"/>
    <p:sldId id="283" r:id="rId34"/>
    <p:sldId id="258" r:id="rId35"/>
    <p:sldId id="286" r:id="rId36"/>
    <p:sldId id="303" r:id="rId37"/>
    <p:sldId id="333" r:id="rId38"/>
    <p:sldId id="297" r:id="rId39"/>
    <p:sldId id="319" r:id="rId40"/>
    <p:sldId id="320" r:id="rId41"/>
    <p:sldId id="311" r:id="rId42"/>
    <p:sldId id="302" r:id="rId43"/>
  </p:sldIdLst>
  <p:sldSz cx="6719888" cy="3779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1C7"/>
    <a:srgbClr val="0000FF"/>
    <a:srgbClr val="0078D7"/>
    <a:srgbClr val="5B9BD5"/>
    <a:srgbClr val="C5C5C5"/>
    <a:srgbClr val="E73A1C"/>
    <a:srgbClr val="D7F20D"/>
    <a:srgbClr val="09BFB6"/>
    <a:srgbClr val="00BED8"/>
    <a:srgbClr val="10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17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A74F-3E7D-4C59-982C-68FF8FE78EB4}" type="datetimeFigureOut">
              <a:rPr lang="zh-CN" altLang="en-US" smtClean="0"/>
              <a:t>2016/6/22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EA051-0CD5-4B8F-BB6F-17ACBBAD37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484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E66D4-FB41-437D-8BB7-E4210A1A0BE6}" type="datetimeFigureOut">
              <a:rPr lang="zh-CN" altLang="en-US" smtClean="0"/>
              <a:t>2016/6/22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1A7E-95C5-4A1B-BD35-52C3B2C100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53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1pPr>
    <a:lvl2pPr marL="306107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2pPr>
    <a:lvl3pPr marL="612216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3pPr>
    <a:lvl4pPr marL="918323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4pPr>
    <a:lvl5pPr marL="1224431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5pPr>
    <a:lvl6pPr marL="1530538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6pPr>
    <a:lvl7pPr marL="1836647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7pPr>
    <a:lvl8pPr marL="2142754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8pPr>
    <a:lvl9pPr marL="2448862" algn="l" defTabSz="612216" rtl="0" eaLnBrk="1" latinLnBrk="0" hangingPunct="1">
      <a:defRPr sz="8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000" smtClean="0">
              <a:latin typeface="Georgi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46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39940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2DE04D1-8B25-485A-B20D-B68EA9623ABE}" type="datetime1">
              <a:rPr lang="en-US" altLang="zh-CN" smtClean="0">
                <a:solidFill>
                  <a:srgbClr val="FFFFFF"/>
                </a:solidFill>
              </a:rPr>
              <a:pPr/>
              <a:t>6/22/2016</a:t>
            </a:fld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39941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612E7E1-D0FB-4AED-A286-C80749921C41}" type="slidenum">
              <a:rPr lang="zh-CN" altLang="zh-CN" smtClean="0">
                <a:solidFill>
                  <a:srgbClr val="FFFFFF"/>
                </a:solidFill>
              </a:rPr>
              <a:pPr/>
              <a:t>13</a:t>
            </a:fld>
            <a:endParaRPr lang="zh-CN" altLang="zh-CN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0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D1A7E-95C5-4A1B-BD35-52C3B2C1001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73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D1A7E-95C5-4A1B-BD35-52C3B2C1001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15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D1A7E-95C5-4A1B-BD35-52C3B2C1001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88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986" y="618599"/>
            <a:ext cx="5039916" cy="1315944"/>
          </a:xfrm>
        </p:spPr>
        <p:txBody>
          <a:bodyPr anchor="b"/>
          <a:lstStyle>
            <a:lvl1pPr algn="ctr">
              <a:defRPr sz="330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986" y="1985290"/>
            <a:ext cx="5039916" cy="912586"/>
          </a:xfrm>
        </p:spPr>
        <p:txBody>
          <a:bodyPr/>
          <a:lstStyle>
            <a:lvl1pPr marL="0" indent="0" algn="ctr">
              <a:buNone/>
              <a:defRPr sz="1323"/>
            </a:lvl1pPr>
            <a:lvl2pPr marL="252009" indent="0" algn="ctr">
              <a:buNone/>
              <a:defRPr sz="1102"/>
            </a:lvl2pPr>
            <a:lvl3pPr marL="504017" indent="0" algn="ctr">
              <a:buNone/>
              <a:defRPr sz="992"/>
            </a:lvl3pPr>
            <a:lvl4pPr marL="756026" indent="0" algn="ctr">
              <a:buNone/>
              <a:defRPr sz="882"/>
            </a:lvl4pPr>
            <a:lvl5pPr marL="1008035" indent="0" algn="ctr">
              <a:buNone/>
              <a:defRPr sz="882"/>
            </a:lvl5pPr>
            <a:lvl6pPr marL="1260043" indent="0" algn="ctr">
              <a:buNone/>
              <a:defRPr sz="882"/>
            </a:lvl6pPr>
            <a:lvl7pPr marL="1512052" indent="0" algn="ctr">
              <a:buNone/>
              <a:defRPr sz="882"/>
            </a:lvl7pPr>
            <a:lvl8pPr marL="1764060" indent="0" algn="ctr">
              <a:buNone/>
              <a:defRPr sz="882"/>
            </a:lvl8pPr>
            <a:lvl9pPr marL="2016069" indent="0" algn="ctr">
              <a:buNone/>
              <a:defRPr sz="882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0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6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08920" y="201241"/>
            <a:ext cx="1448976" cy="32032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1992" y="201241"/>
            <a:ext cx="4262929" cy="32032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78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35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95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 rot="16200000">
            <a:off x="4582893" y="-46967"/>
            <a:ext cx="2090028" cy="2183963"/>
          </a:xfrm>
          <a:prstGeom prst="triangle">
            <a:avLst>
              <a:gd name="adj" fmla="val 100000"/>
            </a:avLst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8" name="等腰三角形 7"/>
          <p:cNvSpPr/>
          <p:nvPr userDrawn="1"/>
        </p:nvSpPr>
        <p:spPr>
          <a:xfrm rot="8176395">
            <a:off x="4046791" y="299288"/>
            <a:ext cx="837345" cy="874933"/>
          </a:xfrm>
          <a:prstGeom prst="triangle">
            <a:avLst>
              <a:gd name="adj" fmla="val 100000"/>
            </a:avLst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9" name="等腰三角形 8"/>
          <p:cNvSpPr/>
          <p:nvPr userDrawn="1"/>
        </p:nvSpPr>
        <p:spPr>
          <a:xfrm rot="5400000">
            <a:off x="4545333" y="782969"/>
            <a:ext cx="418662" cy="437478"/>
          </a:xfrm>
          <a:prstGeom prst="triangle">
            <a:avLst>
              <a:gd name="adj" fmla="val 100000"/>
            </a:avLst>
          </a:prstGeom>
          <a:solidFill>
            <a:srgbClr val="007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10" name="等腰三角形 9"/>
          <p:cNvSpPr/>
          <p:nvPr userDrawn="1"/>
        </p:nvSpPr>
        <p:spPr>
          <a:xfrm rot="18987553">
            <a:off x="3733696" y="649354"/>
            <a:ext cx="395438" cy="413188"/>
          </a:xfrm>
          <a:prstGeom prst="triangle">
            <a:avLst>
              <a:gd name="adj" fmla="val 100000"/>
            </a:avLst>
          </a:prstGeom>
          <a:solidFill>
            <a:srgbClr val="7EC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11" name="等腰三角形 10"/>
          <p:cNvSpPr/>
          <p:nvPr userDrawn="1"/>
        </p:nvSpPr>
        <p:spPr>
          <a:xfrm rot="8212237">
            <a:off x="3750194" y="649370"/>
            <a:ext cx="395438" cy="413188"/>
          </a:xfrm>
          <a:prstGeom prst="triangle">
            <a:avLst>
              <a:gd name="adj" fmla="val 100000"/>
            </a:avLst>
          </a:prstGeom>
          <a:solidFill>
            <a:srgbClr val="05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12" name="等腰三角形 11"/>
          <p:cNvSpPr/>
          <p:nvPr userDrawn="1"/>
        </p:nvSpPr>
        <p:spPr>
          <a:xfrm rot="18987553">
            <a:off x="4759186" y="1253314"/>
            <a:ext cx="395438" cy="413188"/>
          </a:xfrm>
          <a:prstGeom prst="triangle">
            <a:avLst>
              <a:gd name="adj" fmla="val 100000"/>
            </a:avLst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13" name="等腰三角形 12"/>
          <p:cNvSpPr/>
          <p:nvPr userDrawn="1"/>
        </p:nvSpPr>
        <p:spPr>
          <a:xfrm rot="8212237">
            <a:off x="4775684" y="1253329"/>
            <a:ext cx="395438" cy="413188"/>
          </a:xfrm>
          <a:prstGeom prst="triangle">
            <a:avLst>
              <a:gd name="adj" fmla="val 100000"/>
            </a:avLst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</p:spTree>
    <p:extLst>
      <p:ext uri="{BB962C8B-B14F-4D97-AF65-F5344CB8AC3E}">
        <p14:creationId xmlns:p14="http://schemas.microsoft.com/office/powerpoint/2010/main" val="119991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603957" y="201243"/>
            <a:ext cx="1444776" cy="231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5" b="1"/>
            </a:lvl1pPr>
          </a:lstStyle>
          <a:p>
            <a:pPr lvl="0"/>
            <a:r>
              <a:rPr lang="zh-CN" altLang="en-US" dirty="0" smtClean="0"/>
              <a:t>点击此处添加标题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1104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 userDrawn="1"/>
        </p:nvSpPr>
        <p:spPr>
          <a:xfrm>
            <a:off x="0" y="1"/>
            <a:ext cx="6719888" cy="3779838"/>
          </a:xfrm>
          <a:prstGeom prst="triangle">
            <a:avLst>
              <a:gd name="adj" fmla="val 100000"/>
            </a:avLst>
          </a:prstGeom>
          <a:solidFill>
            <a:srgbClr val="157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7" name="等腰三角形 6"/>
          <p:cNvSpPr/>
          <p:nvPr userDrawn="1"/>
        </p:nvSpPr>
        <p:spPr>
          <a:xfrm rot="10800000">
            <a:off x="0" y="1"/>
            <a:ext cx="6719888" cy="3779838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51710" y="201243"/>
            <a:ext cx="1821720" cy="3237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15" b="1">
                <a:solidFill>
                  <a:srgbClr val="157E9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单击此处添加母版标题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5175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1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142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1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70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43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277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14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87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9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57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603957" y="201243"/>
            <a:ext cx="1444776" cy="231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5" b="1"/>
            </a:lvl1pPr>
          </a:lstStyle>
          <a:p>
            <a:pPr lvl="0"/>
            <a:r>
              <a:rPr lang="zh-CN" altLang="en-US" dirty="0" smtClean="0"/>
              <a:t>点击此处添加标题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104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2603957" y="201243"/>
            <a:ext cx="1444776" cy="231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5" b="1"/>
            </a:lvl1pPr>
          </a:lstStyle>
          <a:p>
            <a:pPr lvl="0"/>
            <a:r>
              <a:rPr lang="zh-CN" altLang="en-US" dirty="0" smtClean="0"/>
              <a:t>点击此处添加标题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023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12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589711" y="2061744"/>
            <a:ext cx="1361270" cy="170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32251"/>
            <a:r>
              <a:rPr kumimoji="1" lang="zh-CN" altLang="en-US" sz="507" dirty="0">
                <a:solidFill>
                  <a:prstClr val="black">
                    <a:lumMod val="75000"/>
                    <a:lumOff val="25000"/>
                  </a:prstClr>
                </a:solidFill>
              </a:rPr>
              <a:t>点击</a:t>
            </a:r>
            <a:r>
              <a:rPr kumimoji="1" lang="en-US" altLang="zh-CN" sz="507" dirty="0">
                <a:solidFill>
                  <a:prstClr val="black">
                    <a:lumMod val="75000"/>
                    <a:lumOff val="25000"/>
                  </a:prstClr>
                </a:solidFill>
              </a:rPr>
              <a:t>Logo</a:t>
            </a:r>
            <a:r>
              <a:rPr kumimoji="1" lang="zh-CN" altLang="en-US" sz="507" dirty="0">
                <a:solidFill>
                  <a:prstClr val="black">
                    <a:lumMod val="75000"/>
                    <a:lumOff val="25000"/>
                  </a:prstClr>
                </a:solidFill>
              </a:rPr>
              <a:t>获取更多优质模板（放映模式）</a:t>
            </a:r>
          </a:p>
        </p:txBody>
      </p:sp>
      <p:pic>
        <p:nvPicPr>
          <p:cNvPr id="3" name="图片 2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61" y="1464623"/>
            <a:ext cx="1679972" cy="2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93" y="942335"/>
            <a:ext cx="5795903" cy="1572307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493" y="2529517"/>
            <a:ext cx="5795903" cy="826839"/>
          </a:xfrm>
        </p:spPr>
        <p:txBody>
          <a:bodyPr/>
          <a:lstStyle>
            <a:lvl1pPr marL="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1pPr>
            <a:lvl2pPr marL="252009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2pPr>
            <a:lvl3pPr marL="50401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3pPr>
            <a:lvl4pPr marL="756026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00803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26004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51205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176406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016069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46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16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93" y="1006207"/>
            <a:ext cx="2855952" cy="2398272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1944" y="1006207"/>
            <a:ext cx="2855952" cy="2398272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68" y="201242"/>
            <a:ext cx="5795903" cy="73059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868" y="926586"/>
            <a:ext cx="2842827" cy="454105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68" y="1380691"/>
            <a:ext cx="2842827" cy="20307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1943" y="926586"/>
            <a:ext cx="2856828" cy="454105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01943" y="1380691"/>
            <a:ext cx="2856828" cy="20307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0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8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68" y="251989"/>
            <a:ext cx="2167339" cy="881962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828" y="544227"/>
            <a:ext cx="3401943" cy="2686135"/>
          </a:xfrm>
        </p:spPr>
        <p:txBody>
          <a:bodyPr/>
          <a:lstStyle>
            <a:lvl1pPr>
              <a:defRPr sz="1764"/>
            </a:lvl1pPr>
            <a:lvl2pPr>
              <a:defRPr sz="1543"/>
            </a:lvl2pPr>
            <a:lvl3pPr>
              <a:defRPr sz="1323"/>
            </a:lvl3pPr>
            <a:lvl4pPr>
              <a:defRPr sz="1102"/>
            </a:lvl4pPr>
            <a:lvl5pPr>
              <a:defRPr sz="1102"/>
            </a:lvl5pPr>
            <a:lvl6pPr>
              <a:defRPr sz="1102"/>
            </a:lvl6pPr>
            <a:lvl7pPr>
              <a:defRPr sz="1102"/>
            </a:lvl7pPr>
            <a:lvl8pPr>
              <a:defRPr sz="1102"/>
            </a:lvl8pPr>
            <a:lvl9pPr>
              <a:defRPr sz="1102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868" y="1133952"/>
            <a:ext cx="2167339" cy="21007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8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68" y="251989"/>
            <a:ext cx="2167339" cy="881962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56828" y="544227"/>
            <a:ext cx="3401943" cy="2686135"/>
          </a:xfrm>
        </p:spPr>
        <p:txBody>
          <a:bodyPr anchor="t"/>
          <a:lstStyle>
            <a:lvl1pPr marL="0" indent="0">
              <a:buNone/>
              <a:defRPr sz="1764"/>
            </a:lvl1pPr>
            <a:lvl2pPr marL="252009" indent="0">
              <a:buNone/>
              <a:defRPr sz="1543"/>
            </a:lvl2pPr>
            <a:lvl3pPr marL="504017" indent="0">
              <a:buNone/>
              <a:defRPr sz="1323"/>
            </a:lvl3pPr>
            <a:lvl4pPr marL="756026" indent="0">
              <a:buNone/>
              <a:defRPr sz="1102"/>
            </a:lvl4pPr>
            <a:lvl5pPr marL="1008035" indent="0">
              <a:buNone/>
              <a:defRPr sz="1102"/>
            </a:lvl5pPr>
            <a:lvl6pPr marL="1260043" indent="0">
              <a:buNone/>
              <a:defRPr sz="1102"/>
            </a:lvl6pPr>
            <a:lvl7pPr marL="1512052" indent="0">
              <a:buNone/>
              <a:defRPr sz="1102"/>
            </a:lvl7pPr>
            <a:lvl8pPr marL="1764060" indent="0">
              <a:buNone/>
              <a:defRPr sz="1102"/>
            </a:lvl8pPr>
            <a:lvl9pPr marL="2016069" indent="0">
              <a:buNone/>
              <a:defRPr sz="1102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868" y="1133952"/>
            <a:ext cx="2167339" cy="21007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2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993" y="201242"/>
            <a:ext cx="5795903" cy="73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993" y="1006207"/>
            <a:ext cx="5795903" cy="239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1992" y="3503350"/>
            <a:ext cx="1511975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5963" y="3503350"/>
            <a:ext cx="2267962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5921" y="3503350"/>
            <a:ext cx="1511975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7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24" r:id="rId17"/>
    <p:sldLayoutId id="2147483725" r:id="rId18"/>
    <p:sldLayoutId id="2147483726" r:id="rId19"/>
    <p:sldLayoutId id="2147483729" r:id="rId20"/>
    <p:sldLayoutId id="2147483730" r:id="rId21"/>
    <p:sldLayoutId id="2147483731" r:id="rId22"/>
    <p:sldLayoutId id="2147483732" r:id="rId23"/>
    <p:sldLayoutId id="2147483734" r:id="rId24"/>
    <p:sldLayoutId id="2147483736" r:id="rId25"/>
    <p:sldLayoutId id="2147483738" r:id="rId26"/>
    <p:sldLayoutId id="2147483739" r:id="rId27"/>
    <p:sldLayoutId id="2147483745" r:id="rId28"/>
    <p:sldLayoutId id="2147483663" r:id="rId29"/>
    <p:sldLayoutId id="2147483747" r:id="rId30"/>
  </p:sldLayoutIdLst>
  <p:txStyles>
    <p:titleStyle>
      <a:lvl1pPr algn="l" defTabSz="504017" rtl="0" eaLnBrk="1" latinLnBrk="0" hangingPunct="1">
        <a:lnSpc>
          <a:spcPct val="90000"/>
        </a:lnSpc>
        <a:spcBef>
          <a:spcPct val="0"/>
        </a:spcBef>
        <a:buNone/>
        <a:defRPr sz="2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004" indent="-126004" algn="l" defTabSz="5040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30022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2" kern="1200">
          <a:solidFill>
            <a:schemeClr val="tx1"/>
          </a:solidFill>
          <a:latin typeface="+mn-lt"/>
          <a:ea typeface="+mn-ea"/>
          <a:cs typeface="+mn-cs"/>
        </a:defRPr>
      </a:lvl3pPr>
      <a:lvl4pPr marL="882030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48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638056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890065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14207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200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4017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6026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8035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60043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2052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406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606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jpeg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" b="5007"/>
          <a:stretch/>
        </p:blipFill>
        <p:spPr>
          <a:xfrm>
            <a:off x="1529528" y="-2"/>
            <a:ext cx="5190360" cy="302852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6719887" cy="3063826"/>
          </a:xfrm>
          <a:prstGeom prst="rect">
            <a:avLst/>
          </a:prstGeom>
          <a:gradFill>
            <a:gsLst>
              <a:gs pos="100000">
                <a:srgbClr val="09BFB6">
                  <a:alpha val="90000"/>
                </a:srgbClr>
              </a:gs>
              <a:gs pos="0">
                <a:srgbClr val="10CE8F">
                  <a:alpha val="90000"/>
                </a:srgbClr>
              </a:gs>
              <a:gs pos="39000">
                <a:srgbClr val="09BFB6">
                  <a:lumMod val="90000"/>
                  <a:lumOff val="10000"/>
                  <a:alpha val="6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10" name="等腰三角形 9"/>
          <p:cNvSpPr/>
          <p:nvPr/>
        </p:nvSpPr>
        <p:spPr>
          <a:xfrm>
            <a:off x="0" y="-6720"/>
            <a:ext cx="4551374" cy="3035239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" y="1088843"/>
            <a:ext cx="1391238" cy="3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52986" y="3137156"/>
            <a:ext cx="2135028" cy="250624"/>
          </a:xfrm>
          <a:prstGeom prst="rect">
            <a:avLst/>
          </a:prstGeom>
          <a:noFill/>
        </p:spPr>
        <p:txBody>
          <a:bodyPr wrap="none" lIns="34840" tIns="17420" rIns="34840" bIns="17420" rtlCol="0">
            <a:spAutoFit/>
          </a:bodyPr>
          <a:lstStyle/>
          <a:p>
            <a:r>
              <a:rPr kumimoji="1" lang="zh-CN" altLang="en-US" sz="1400" b="1" dirty="0">
                <a:solidFill>
                  <a:srgbClr val="2B11C7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杨晓光 北京航空航天大学</a:t>
            </a:r>
          </a:p>
        </p:txBody>
      </p:sp>
      <p:sp>
        <p:nvSpPr>
          <p:cNvPr id="3" name="矩形 2"/>
          <p:cNvSpPr/>
          <p:nvPr/>
        </p:nvSpPr>
        <p:spPr>
          <a:xfrm>
            <a:off x="56756" y="2511186"/>
            <a:ext cx="419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知识空间：跨越边界、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助力阅读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318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7"/>
          <p:cNvGrpSpPr>
            <a:grpSpLocks/>
          </p:cNvGrpSpPr>
          <p:nvPr/>
        </p:nvGrpSpPr>
        <p:grpSpPr bwMode="auto">
          <a:xfrm>
            <a:off x="253038" y="1331845"/>
            <a:ext cx="2723984" cy="1462273"/>
            <a:chOff x="-9284674" y="-145242"/>
            <a:chExt cx="11883928" cy="9078777"/>
          </a:xfrm>
        </p:grpSpPr>
        <p:sp>
          <p:nvSpPr>
            <p:cNvPr id="7" name="Rectangle 6"/>
            <p:cNvSpPr/>
            <p:nvPr/>
          </p:nvSpPr>
          <p:spPr>
            <a:xfrm>
              <a:off x="-2922895" y="2906051"/>
              <a:ext cx="4614882" cy="399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9"/>
            </a:p>
          </p:txBody>
        </p:sp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-5505995" y="5589487"/>
              <a:ext cx="7897252" cy="3344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GB" altLang="zh-CN" sz="1000" dirty="0">
                  <a:solidFill>
                    <a:srgbClr val="8E1800"/>
                  </a:solidFill>
                  <a:latin typeface="Georgia" panose="02040502050405020303" pitchFamily="18" charset="0"/>
                </a:rPr>
                <a:t>but the tools and data aren’t.</a:t>
              </a:r>
            </a:p>
            <a:p>
              <a:pPr algn="r" eaLnBrk="1" hangingPunct="1"/>
              <a:r>
                <a:rPr lang="en-US" altLang="zh-CN" sz="1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Digital Library isn’t</a:t>
              </a:r>
            </a:p>
            <a:p>
              <a:pPr algn="r" eaLnBrk="1" hangingPunct="1"/>
              <a:endParaRPr lang="en-US" altLang="zh-CN" sz="9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2922897" y="1522123"/>
              <a:ext cx="4614884" cy="399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09"/>
            </a:p>
          </p:txBody>
        </p:sp>
        <p:sp>
          <p:nvSpPr>
            <p:cNvPr id="27655" name="Text Box 8"/>
            <p:cNvSpPr txBox="1">
              <a:spLocks noChangeArrowheads="1"/>
            </p:cNvSpPr>
            <p:nvPr/>
          </p:nvSpPr>
          <p:spPr bwMode="auto">
            <a:xfrm>
              <a:off x="-9284674" y="-145242"/>
              <a:ext cx="11883928" cy="512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8355" tIns="4345" rIns="8355" bIns="4345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FFFFFF"/>
                </a:buClr>
              </a:pPr>
              <a:r>
                <a:rPr lang="de-DE" altLang="zh-CN" sz="700" dirty="0">
                  <a:solidFill>
                    <a:srgbClr val="FFFFFF"/>
                  </a:solidFill>
                  <a:latin typeface="Georgia" panose="02040502050405020303" pitchFamily="18" charset="0"/>
                  <a:ea typeface="宋体" panose="02010600030101010101" pitchFamily="2" charset="-122"/>
                </a:rPr>
                <a:t> </a:t>
              </a:r>
              <a:endParaRPr lang="de-DE" altLang="zh-CN" sz="700" dirty="0">
                <a:solidFill>
                  <a:srgbClr val="FF0000"/>
                </a:solidFill>
                <a:latin typeface="Georgia" panose="02040502050405020303" pitchFamily="18" charset="0"/>
                <a:ea typeface="宋体" panose="02010600030101010101" pitchFamily="2" charset="-122"/>
              </a:endParaRPr>
            </a:p>
            <a:p>
              <a:pPr eaLnBrk="1" hangingPunct="1">
                <a:buClr>
                  <a:srgbClr val="FFFFFF"/>
                </a:buClr>
              </a:pPr>
              <a:endParaRPr lang="de-DE" altLang="zh-CN" sz="500" dirty="0">
                <a:solidFill>
                  <a:srgbClr val="FF0000"/>
                </a:solidFill>
                <a:latin typeface="Georgia" panose="02040502050405020303" pitchFamily="18" charset="0"/>
                <a:ea typeface="宋体" panose="02010600030101010101" pitchFamily="2" charset="-122"/>
              </a:endParaRPr>
            </a:p>
            <a:p>
              <a:pPr eaLnBrk="1" hangingPunct="1">
                <a:buClr>
                  <a:srgbClr val="FFFFFF"/>
                </a:buClr>
              </a:pPr>
              <a:r>
                <a:rPr lang="en-US" altLang="zh-CN" sz="1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Working/Reading/Researching</a:t>
              </a:r>
              <a:r>
                <a:rPr lang="en-GB" altLang="zh-CN" sz="1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 is inherently social</a:t>
              </a:r>
              <a:br>
                <a:rPr lang="en-GB" altLang="zh-CN" sz="1000" dirty="0">
                  <a:solidFill>
                    <a:srgbClr val="FF0000"/>
                  </a:solidFill>
                  <a:latin typeface="Georgia" panose="02040502050405020303" pitchFamily="18" charset="0"/>
                </a:rPr>
              </a:br>
              <a:r>
                <a:rPr lang="en-GB" altLang="zh-CN" sz="700" dirty="0">
                  <a:solidFill>
                    <a:srgbClr val="FF0000"/>
                  </a:solidFill>
                  <a:latin typeface="Georgia" panose="02040502050405020303" pitchFamily="18" charset="0"/>
                </a:rPr>
                <a:t> </a:t>
              </a:r>
            </a:p>
            <a:p>
              <a:pPr eaLnBrk="1" hangingPunct="1">
                <a:buClr>
                  <a:srgbClr val="FFFFFF"/>
                </a:buClr>
              </a:pPr>
              <a:r>
                <a:rPr lang="en-GB" altLang="zh-CN" sz="1000" dirty="0">
                  <a:solidFill>
                    <a:srgbClr val="FF0000"/>
                  </a:solidFill>
                  <a:latin typeface="Georgia" panose="02040502050405020303" pitchFamily="18" charset="0"/>
                </a:rPr>
                <a:t>(“Standing on the shoulders of giants”), </a:t>
              </a:r>
            </a:p>
            <a:p>
              <a:pPr eaLnBrk="1" hangingPunct="1">
                <a:buClr>
                  <a:srgbClr val="FFFFFF"/>
                </a:buClr>
                <a:buFont typeface="Myriad Pro" pitchFamily="34" charset="0"/>
                <a:buNone/>
              </a:pPr>
              <a:endParaRPr lang="en-GB" altLang="zh-CN" sz="409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127219" y="519199"/>
            <a:ext cx="4248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社交与空间的结合：</a:t>
            </a:r>
            <a:r>
              <a:rPr lang="zh-CN" altLang="en-US" sz="1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没有孤独的阅读、学习和科研</a:t>
            </a:r>
            <a:endParaRPr lang="en-US" altLang="zh-CN" sz="1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 descr="http://tse3.mm.bing.net/th?id=OIP.Me6850f3be1d7314b73f213357f882cd8o0&amp;w=204&amp;h=135&amp;c=7&amp;rs=1&amp;qlt=90&amp;o=4&amp;pid=1.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99" b="5599"/>
          <a:stretch/>
        </p:blipFill>
        <p:spPr bwMode="auto">
          <a:xfrm>
            <a:off x="304366" y="412341"/>
            <a:ext cx="1151670" cy="7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9230" y="3036842"/>
            <a:ext cx="3031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2B11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目前的工具、数据、数字图书馆都做不到</a:t>
            </a:r>
            <a:r>
              <a:rPr lang="en-GB" altLang="zh-CN" sz="1200" b="1" dirty="0">
                <a:solidFill>
                  <a:srgbClr val="2B11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GB" altLang="zh-CN" sz="1050" b="1" dirty="0">
              <a:solidFill>
                <a:srgbClr val="2B11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95366" y="1320759"/>
            <a:ext cx="2386048" cy="1993082"/>
            <a:chOff x="3595366" y="1320759"/>
            <a:chExt cx="1890029" cy="1638245"/>
          </a:xfrm>
        </p:grpSpPr>
        <p:sp>
          <p:nvSpPr>
            <p:cNvPr id="10" name="文本框 9"/>
            <p:cNvSpPr txBox="1"/>
            <p:nvPr/>
          </p:nvSpPr>
          <p:spPr>
            <a:xfrm>
              <a:off x="4136093" y="2002929"/>
              <a:ext cx="878307" cy="19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86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人的参与很重要</a:t>
              </a:r>
              <a:endPara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t="-4744" b="4744"/>
            <a:stretch/>
          </p:blipFill>
          <p:spPr>
            <a:xfrm>
              <a:off x="4249627" y="2253767"/>
              <a:ext cx="885236" cy="70523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/>
            <a:srcRect t="-4316" b="4316"/>
            <a:stretch/>
          </p:blipFill>
          <p:spPr>
            <a:xfrm>
              <a:off x="4817803" y="1417379"/>
              <a:ext cx="667592" cy="53046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/>
            <a:srcRect t="-4744" b="4744"/>
            <a:stretch/>
          </p:blipFill>
          <p:spPr>
            <a:xfrm>
              <a:off x="3595366" y="1320759"/>
              <a:ext cx="718065" cy="572058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 flipH="1" flipV="1">
              <a:off x="4157464" y="1817484"/>
              <a:ext cx="273081" cy="16256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V="1">
              <a:off x="4576502" y="1837949"/>
              <a:ext cx="276613" cy="14210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4494604" y="2174824"/>
              <a:ext cx="100731" cy="21942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9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93496" y="1426518"/>
            <a:ext cx="3645045" cy="149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两个宏观维度看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</a:t>
            </a:r>
            <a:endParaRPr lang="en-US" altLang="zh-CN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dist"/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dist"/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促进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服务思维转变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dist"/>
            <a:endParaRPr lang="zh-CN" altLang="en-US" sz="193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4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y\Desktop\图片1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3365"/>
            <a:ext cx="6720782" cy="43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-28808" y="1027729"/>
            <a:ext cx="6794416" cy="2168744"/>
            <a:chOff x="1524000" y="1222883"/>
            <a:chExt cx="9144000" cy="5314442"/>
          </a:xfrm>
        </p:grpSpPr>
        <p:sp>
          <p:nvSpPr>
            <p:cNvPr id="5" name="Rectangle 53"/>
            <p:cNvSpPr>
              <a:spLocks noChangeArrowheads="1"/>
            </p:cNvSpPr>
            <p:nvPr/>
          </p:nvSpPr>
          <p:spPr bwMode="auto">
            <a:xfrm>
              <a:off x="1524000" y="4981575"/>
              <a:ext cx="9144000" cy="1555750"/>
            </a:xfrm>
            <a:prstGeom prst="rect">
              <a:avLst/>
            </a:prstGeom>
            <a:gradFill rotWithShape="1">
              <a:gsLst>
                <a:gs pos="0">
                  <a:srgbClr val="99CC00">
                    <a:alpha val="17999"/>
                  </a:srgbClr>
                </a:gs>
                <a:gs pos="100000">
                  <a:srgbClr val="475E0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zh-TW" altLang="en-US" sz="933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Text Box 58"/>
            <p:cNvSpPr txBox="1">
              <a:spLocks noChangeArrowheads="1"/>
            </p:cNvSpPr>
            <p:nvPr/>
          </p:nvSpPr>
          <p:spPr bwMode="auto">
            <a:xfrm>
              <a:off x="1562771" y="1222883"/>
              <a:ext cx="3937001" cy="617342"/>
            </a:xfrm>
            <a:prstGeom prst="rect">
              <a:avLst/>
            </a:prstGeom>
            <a:gradFill flip="none" rotWithShape="1">
              <a:gsLst>
                <a:gs pos="51000">
                  <a:schemeClr val="accent1">
                    <a:lumMod val="75000"/>
                    <a:alpha val="32000"/>
                  </a:schemeClr>
                </a:gs>
                <a:gs pos="0">
                  <a:schemeClr val="accent1">
                    <a:lumMod val="40000"/>
                    <a:lumOff val="60000"/>
                    <a:alpha val="31000"/>
                  </a:schemeClr>
                </a:gs>
                <a:gs pos="100000">
                  <a:schemeClr val="accent1">
                    <a:lumMod val="40000"/>
                    <a:lumOff val="60000"/>
                    <a:alpha val="34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Arial" charset="0"/>
                <a:buNone/>
                <a:defRPr/>
              </a:pPr>
              <a:r>
                <a:rPr lang="zh-CN" altLang="en-US" sz="1037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变 革 中 的 图 书 馆</a:t>
              </a:r>
              <a:endParaRPr lang="en-US" altLang="zh-CN" sz="103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7" name="组合 110"/>
            <p:cNvGrpSpPr>
              <a:grpSpLocks/>
            </p:cNvGrpSpPr>
            <p:nvPr/>
          </p:nvGrpSpPr>
          <p:grpSpPr bwMode="auto">
            <a:xfrm>
              <a:off x="4324350" y="1943100"/>
              <a:ext cx="3657600" cy="3771900"/>
              <a:chOff x="6323064" y="1447696"/>
              <a:chExt cx="4876800" cy="5029250"/>
            </a:xfrm>
          </p:grpSpPr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738989" y="2895496"/>
                <a:ext cx="4308475" cy="3413125"/>
              </a:xfrm>
              <a:custGeom>
                <a:avLst/>
                <a:gdLst>
                  <a:gd name="T0" fmla="*/ 2147483646 w 14418"/>
                  <a:gd name="T1" fmla="*/ 2147483646 h 11844"/>
                  <a:gd name="T2" fmla="*/ 2147483646 w 14418"/>
                  <a:gd name="T3" fmla="*/ 2147483646 h 11844"/>
                  <a:gd name="T4" fmla="*/ 2147483646 w 14418"/>
                  <a:gd name="T5" fmla="*/ 2147483646 h 11844"/>
                  <a:gd name="T6" fmla="*/ 2147483646 w 14418"/>
                  <a:gd name="T7" fmla="*/ 2147483646 h 11844"/>
                  <a:gd name="T8" fmla="*/ 2147483646 w 14418"/>
                  <a:gd name="T9" fmla="*/ 2147483646 h 11844"/>
                  <a:gd name="T10" fmla="*/ 2147483646 w 14418"/>
                  <a:gd name="T11" fmla="*/ 2147483646 h 11844"/>
                  <a:gd name="T12" fmla="*/ 2147483646 w 14418"/>
                  <a:gd name="T13" fmla="*/ 2147483646 h 11844"/>
                  <a:gd name="T14" fmla="*/ 2147483646 w 14418"/>
                  <a:gd name="T15" fmla="*/ 2147483646 h 11844"/>
                  <a:gd name="T16" fmla="*/ 2147483646 w 14418"/>
                  <a:gd name="T17" fmla="*/ 2147483646 h 11844"/>
                  <a:gd name="T18" fmla="*/ 2147483646 w 14418"/>
                  <a:gd name="T19" fmla="*/ 2147483646 h 11844"/>
                  <a:gd name="T20" fmla="*/ 2147483646 w 14418"/>
                  <a:gd name="T21" fmla="*/ 2147483646 h 11844"/>
                  <a:gd name="T22" fmla="*/ 2147483646 w 14418"/>
                  <a:gd name="T23" fmla="*/ 2147483646 h 11844"/>
                  <a:gd name="T24" fmla="*/ 2147483646 w 14418"/>
                  <a:gd name="T25" fmla="*/ 2147483646 h 11844"/>
                  <a:gd name="T26" fmla="*/ 2147483646 w 14418"/>
                  <a:gd name="T27" fmla="*/ 2147483646 h 11844"/>
                  <a:gd name="T28" fmla="*/ 2147483646 w 14418"/>
                  <a:gd name="T29" fmla="*/ 2147483646 h 11844"/>
                  <a:gd name="T30" fmla="*/ 2147483646 w 14418"/>
                  <a:gd name="T31" fmla="*/ 2147483646 h 11844"/>
                  <a:gd name="T32" fmla="*/ 2147483646 w 14418"/>
                  <a:gd name="T33" fmla="*/ 2147483646 h 11844"/>
                  <a:gd name="T34" fmla="*/ 2147483646 w 14418"/>
                  <a:gd name="T35" fmla="*/ 2147483646 h 11844"/>
                  <a:gd name="T36" fmla="*/ 2147483646 w 14418"/>
                  <a:gd name="T37" fmla="*/ 2147483646 h 11844"/>
                  <a:gd name="T38" fmla="*/ 2147483646 w 14418"/>
                  <a:gd name="T39" fmla="*/ 2147483646 h 11844"/>
                  <a:gd name="T40" fmla="*/ 2147483646 w 14418"/>
                  <a:gd name="T41" fmla="*/ 2147483646 h 11844"/>
                  <a:gd name="T42" fmla="*/ 2147483646 w 14418"/>
                  <a:gd name="T43" fmla="*/ 2147483646 h 11844"/>
                  <a:gd name="T44" fmla="*/ 2147483646 w 14418"/>
                  <a:gd name="T45" fmla="*/ 2147483646 h 11844"/>
                  <a:gd name="T46" fmla="*/ 2147483646 w 14418"/>
                  <a:gd name="T47" fmla="*/ 2147483646 h 11844"/>
                  <a:gd name="T48" fmla="*/ 2147483646 w 14418"/>
                  <a:gd name="T49" fmla="*/ 2147483646 h 11844"/>
                  <a:gd name="T50" fmla="*/ 2147483646 w 14418"/>
                  <a:gd name="T51" fmla="*/ 2147483646 h 11844"/>
                  <a:gd name="T52" fmla="*/ 2147483646 w 14418"/>
                  <a:gd name="T53" fmla="*/ 2147483646 h 11844"/>
                  <a:gd name="T54" fmla="*/ 2147483646 w 14418"/>
                  <a:gd name="T55" fmla="*/ 2147483646 h 11844"/>
                  <a:gd name="T56" fmla="*/ 2147483646 w 14418"/>
                  <a:gd name="T57" fmla="*/ 2147483646 h 11844"/>
                  <a:gd name="T58" fmla="*/ 2147483646 w 14418"/>
                  <a:gd name="T59" fmla="*/ 2147483646 h 11844"/>
                  <a:gd name="T60" fmla="*/ 2147483646 w 14418"/>
                  <a:gd name="T61" fmla="*/ 2147483646 h 11844"/>
                  <a:gd name="T62" fmla="*/ 2147483646 w 14418"/>
                  <a:gd name="T63" fmla="*/ 2147483646 h 11844"/>
                  <a:gd name="T64" fmla="*/ 2147483646 w 14418"/>
                  <a:gd name="T65" fmla="*/ 2147483646 h 11844"/>
                  <a:gd name="T66" fmla="*/ 2147483646 w 14418"/>
                  <a:gd name="T67" fmla="*/ 2147483646 h 11844"/>
                  <a:gd name="T68" fmla="*/ 2147483646 w 14418"/>
                  <a:gd name="T69" fmla="*/ 2147483646 h 11844"/>
                  <a:gd name="T70" fmla="*/ 2147483646 w 14418"/>
                  <a:gd name="T71" fmla="*/ 2147483646 h 11844"/>
                  <a:gd name="T72" fmla="*/ 2147483646 w 14418"/>
                  <a:gd name="T73" fmla="*/ 2147483646 h 11844"/>
                  <a:gd name="T74" fmla="*/ 2147483646 w 14418"/>
                  <a:gd name="T75" fmla="*/ 2147483646 h 11844"/>
                  <a:gd name="T76" fmla="*/ 2147483646 w 14418"/>
                  <a:gd name="T77" fmla="*/ 0 h 11844"/>
                  <a:gd name="T78" fmla="*/ 2147483646 w 14418"/>
                  <a:gd name="T79" fmla="*/ 2147483646 h 11844"/>
                  <a:gd name="T80" fmla="*/ 2147483646 w 14418"/>
                  <a:gd name="T81" fmla="*/ 2147483646 h 11844"/>
                  <a:gd name="T82" fmla="*/ 2147483646 w 14418"/>
                  <a:gd name="T83" fmla="*/ 2147483646 h 11844"/>
                  <a:gd name="T84" fmla="*/ 2147483646 w 14418"/>
                  <a:gd name="T85" fmla="*/ 2147483646 h 11844"/>
                  <a:gd name="T86" fmla="*/ 2147483646 w 14418"/>
                  <a:gd name="T87" fmla="*/ 2147483646 h 11844"/>
                  <a:gd name="T88" fmla="*/ 2147483646 w 14418"/>
                  <a:gd name="T89" fmla="*/ 2147483646 h 11844"/>
                  <a:gd name="T90" fmla="*/ 2147483646 w 14418"/>
                  <a:gd name="T91" fmla="*/ 2147483646 h 11844"/>
                  <a:gd name="T92" fmla="*/ 2147483646 w 14418"/>
                  <a:gd name="T93" fmla="*/ 2147483646 h 11844"/>
                  <a:gd name="T94" fmla="*/ 2147483646 w 14418"/>
                  <a:gd name="T95" fmla="*/ 2147483646 h 11844"/>
                  <a:gd name="T96" fmla="*/ 2147483646 w 14418"/>
                  <a:gd name="T97" fmla="*/ 2147483646 h 1184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418"/>
                  <a:gd name="T148" fmla="*/ 0 h 11844"/>
                  <a:gd name="T149" fmla="*/ 14418 w 14418"/>
                  <a:gd name="T150" fmla="*/ 11844 h 1184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418" h="11844">
                    <a:moveTo>
                      <a:pt x="138" y="8990"/>
                    </a:moveTo>
                    <a:cubicBezTo>
                      <a:pt x="36" y="9210"/>
                      <a:pt x="1735" y="9182"/>
                      <a:pt x="2433" y="8726"/>
                    </a:cubicBezTo>
                    <a:cubicBezTo>
                      <a:pt x="3131" y="8693"/>
                      <a:pt x="4541" y="8374"/>
                      <a:pt x="4473" y="8726"/>
                    </a:cubicBezTo>
                    <a:cubicBezTo>
                      <a:pt x="3720" y="9712"/>
                      <a:pt x="3361" y="10843"/>
                      <a:pt x="2178" y="11370"/>
                    </a:cubicBezTo>
                    <a:cubicBezTo>
                      <a:pt x="3953" y="11844"/>
                      <a:pt x="5278" y="8418"/>
                      <a:pt x="5748" y="8726"/>
                    </a:cubicBezTo>
                    <a:cubicBezTo>
                      <a:pt x="6473" y="10515"/>
                      <a:pt x="6641" y="10495"/>
                      <a:pt x="6768" y="11635"/>
                    </a:cubicBezTo>
                    <a:cubicBezTo>
                      <a:pt x="7711" y="11030"/>
                      <a:pt x="6571" y="8732"/>
                      <a:pt x="7023" y="8726"/>
                    </a:cubicBezTo>
                    <a:cubicBezTo>
                      <a:pt x="8240" y="8667"/>
                      <a:pt x="8509" y="9351"/>
                      <a:pt x="9318" y="9784"/>
                    </a:cubicBezTo>
                    <a:cubicBezTo>
                      <a:pt x="9158" y="9001"/>
                      <a:pt x="8162" y="8339"/>
                      <a:pt x="7485" y="8038"/>
                    </a:cubicBezTo>
                    <a:cubicBezTo>
                      <a:pt x="7522" y="7738"/>
                      <a:pt x="8197" y="8267"/>
                      <a:pt x="8553" y="8197"/>
                    </a:cubicBezTo>
                    <a:cubicBezTo>
                      <a:pt x="9674" y="8444"/>
                      <a:pt x="10066" y="9175"/>
                      <a:pt x="10848" y="9519"/>
                    </a:cubicBezTo>
                    <a:cubicBezTo>
                      <a:pt x="12012" y="9343"/>
                      <a:pt x="11953" y="10471"/>
                      <a:pt x="12888" y="10048"/>
                    </a:cubicBezTo>
                    <a:cubicBezTo>
                      <a:pt x="12088" y="9837"/>
                      <a:pt x="11996" y="9272"/>
                      <a:pt x="10338" y="8990"/>
                    </a:cubicBezTo>
                    <a:cubicBezTo>
                      <a:pt x="10007" y="8443"/>
                      <a:pt x="10007" y="8294"/>
                      <a:pt x="8808" y="7933"/>
                    </a:cubicBezTo>
                    <a:cubicBezTo>
                      <a:pt x="10594" y="7628"/>
                      <a:pt x="12897" y="9393"/>
                      <a:pt x="14418" y="8990"/>
                    </a:cubicBezTo>
                    <a:cubicBezTo>
                      <a:pt x="9799" y="7930"/>
                      <a:pt x="9600" y="6790"/>
                      <a:pt x="8106" y="7403"/>
                    </a:cubicBezTo>
                    <a:cubicBezTo>
                      <a:pt x="8160" y="6813"/>
                      <a:pt x="8288" y="6670"/>
                      <a:pt x="8409" y="6333"/>
                    </a:cubicBezTo>
                    <a:cubicBezTo>
                      <a:pt x="8521" y="5970"/>
                      <a:pt x="8579" y="5574"/>
                      <a:pt x="8755" y="5260"/>
                    </a:cubicBezTo>
                    <a:cubicBezTo>
                      <a:pt x="8984" y="4857"/>
                      <a:pt x="8898" y="4609"/>
                      <a:pt x="9084" y="4279"/>
                    </a:cubicBezTo>
                    <a:cubicBezTo>
                      <a:pt x="9143" y="4079"/>
                      <a:pt x="9956" y="3578"/>
                      <a:pt x="10041" y="3390"/>
                    </a:cubicBezTo>
                    <a:cubicBezTo>
                      <a:pt x="10221" y="3208"/>
                      <a:pt x="10323" y="3071"/>
                      <a:pt x="10359" y="2971"/>
                    </a:cubicBezTo>
                    <a:cubicBezTo>
                      <a:pt x="10375" y="2922"/>
                      <a:pt x="10253" y="2783"/>
                      <a:pt x="10253" y="2783"/>
                    </a:cubicBezTo>
                    <a:cubicBezTo>
                      <a:pt x="10126" y="2734"/>
                      <a:pt x="10073" y="2883"/>
                      <a:pt x="9956" y="2922"/>
                    </a:cubicBezTo>
                    <a:cubicBezTo>
                      <a:pt x="9780" y="3076"/>
                      <a:pt x="9398" y="3374"/>
                      <a:pt x="9255" y="3506"/>
                    </a:cubicBezTo>
                    <a:cubicBezTo>
                      <a:pt x="9217" y="3534"/>
                      <a:pt x="8935" y="3764"/>
                      <a:pt x="8935" y="3764"/>
                    </a:cubicBezTo>
                    <a:cubicBezTo>
                      <a:pt x="8877" y="3666"/>
                      <a:pt x="8802" y="3604"/>
                      <a:pt x="8744" y="3506"/>
                    </a:cubicBezTo>
                    <a:cubicBezTo>
                      <a:pt x="8702" y="3022"/>
                      <a:pt x="8898" y="921"/>
                      <a:pt x="8851" y="491"/>
                    </a:cubicBezTo>
                    <a:cubicBezTo>
                      <a:pt x="8898" y="645"/>
                      <a:pt x="8744" y="447"/>
                      <a:pt x="8702" y="586"/>
                    </a:cubicBezTo>
                    <a:cubicBezTo>
                      <a:pt x="8649" y="766"/>
                      <a:pt x="8558" y="1599"/>
                      <a:pt x="8511" y="1775"/>
                    </a:cubicBezTo>
                    <a:cubicBezTo>
                      <a:pt x="8437" y="2057"/>
                      <a:pt x="8484" y="2387"/>
                      <a:pt x="8425" y="2669"/>
                    </a:cubicBezTo>
                    <a:cubicBezTo>
                      <a:pt x="8383" y="2878"/>
                      <a:pt x="8335" y="3120"/>
                      <a:pt x="8277" y="3320"/>
                    </a:cubicBezTo>
                    <a:cubicBezTo>
                      <a:pt x="8255" y="3390"/>
                      <a:pt x="8213" y="3534"/>
                      <a:pt x="8213" y="3534"/>
                    </a:cubicBezTo>
                    <a:cubicBezTo>
                      <a:pt x="8160" y="3986"/>
                      <a:pt x="8037" y="4344"/>
                      <a:pt x="7851" y="4746"/>
                    </a:cubicBezTo>
                    <a:cubicBezTo>
                      <a:pt x="7799" y="4862"/>
                      <a:pt x="7406" y="5441"/>
                      <a:pt x="7288" y="5480"/>
                    </a:cubicBezTo>
                    <a:cubicBezTo>
                      <a:pt x="7278" y="5491"/>
                      <a:pt x="6736" y="5187"/>
                      <a:pt x="6682" y="5170"/>
                    </a:cubicBezTo>
                    <a:cubicBezTo>
                      <a:pt x="6449" y="4917"/>
                      <a:pt x="6464" y="4206"/>
                      <a:pt x="6152" y="3627"/>
                    </a:cubicBezTo>
                    <a:cubicBezTo>
                      <a:pt x="5975" y="3264"/>
                      <a:pt x="5711" y="2144"/>
                      <a:pt x="5535" y="1775"/>
                    </a:cubicBezTo>
                    <a:cubicBezTo>
                      <a:pt x="5296" y="1247"/>
                      <a:pt x="5051" y="694"/>
                      <a:pt x="4919" y="397"/>
                    </a:cubicBezTo>
                    <a:cubicBezTo>
                      <a:pt x="4897" y="319"/>
                      <a:pt x="4727" y="0"/>
                      <a:pt x="4727" y="0"/>
                    </a:cubicBezTo>
                    <a:cubicBezTo>
                      <a:pt x="4541" y="204"/>
                      <a:pt x="4588" y="0"/>
                      <a:pt x="4642" y="586"/>
                    </a:cubicBezTo>
                    <a:cubicBezTo>
                      <a:pt x="4685" y="1059"/>
                      <a:pt x="5099" y="2287"/>
                      <a:pt x="5238" y="2734"/>
                    </a:cubicBezTo>
                    <a:cubicBezTo>
                      <a:pt x="5254" y="2873"/>
                      <a:pt x="5147" y="2899"/>
                      <a:pt x="5046" y="2971"/>
                    </a:cubicBezTo>
                    <a:cubicBezTo>
                      <a:pt x="4817" y="2889"/>
                      <a:pt x="3877" y="2194"/>
                      <a:pt x="3644" y="2128"/>
                    </a:cubicBezTo>
                    <a:lnTo>
                      <a:pt x="3452" y="2292"/>
                    </a:lnTo>
                    <a:cubicBezTo>
                      <a:pt x="3718" y="2436"/>
                      <a:pt x="4312" y="3131"/>
                      <a:pt x="4472" y="3412"/>
                    </a:cubicBezTo>
                    <a:lnTo>
                      <a:pt x="5471" y="5821"/>
                    </a:lnTo>
                    <a:cubicBezTo>
                      <a:pt x="5897" y="6965"/>
                      <a:pt x="5222" y="6864"/>
                      <a:pt x="5238" y="7404"/>
                    </a:cubicBezTo>
                    <a:cubicBezTo>
                      <a:pt x="4868" y="7871"/>
                      <a:pt x="4119" y="7605"/>
                      <a:pt x="3198" y="7933"/>
                    </a:cubicBezTo>
                    <a:cubicBezTo>
                      <a:pt x="2583" y="8261"/>
                      <a:pt x="0" y="8917"/>
                      <a:pt x="138" y="899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4301E"/>
                  </a:gs>
                  <a:gs pos="100000">
                    <a:srgbClr val="93410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0" name="Freeform 20"/>
              <p:cNvSpPr>
                <a:spLocks/>
              </p:cNvSpPr>
              <p:nvPr/>
            </p:nvSpPr>
            <p:spPr bwMode="auto">
              <a:xfrm rot="4495568">
                <a:off x="10399764" y="2704996"/>
                <a:ext cx="3048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7770864" y="1447696"/>
                <a:ext cx="428625" cy="9334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 rot="2493157">
                <a:off x="10209264" y="1447696"/>
                <a:ext cx="457200" cy="1066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 rot="4173899">
                <a:off x="9753651" y="2741509"/>
                <a:ext cx="377825" cy="11430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 rot="-1849162">
                <a:off x="7085064" y="25144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 rot="4505680">
                <a:off x="7046964" y="3771796"/>
                <a:ext cx="381000" cy="7620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6" name="Freeform 26"/>
              <p:cNvSpPr>
                <a:spLocks/>
              </p:cNvSpPr>
              <p:nvPr/>
            </p:nvSpPr>
            <p:spPr bwMode="auto">
              <a:xfrm rot="2872439">
                <a:off x="8304264" y="2362096"/>
                <a:ext cx="457200" cy="1066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7923264" y="24382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8" name="Freeform 28"/>
              <p:cNvSpPr>
                <a:spLocks/>
              </p:cNvSpPr>
              <p:nvPr/>
            </p:nvSpPr>
            <p:spPr bwMode="auto">
              <a:xfrm>
                <a:off x="9294864" y="23620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 rot="512682">
                <a:off x="9447264" y="19048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0" name="Freeform 30"/>
              <p:cNvSpPr>
                <a:spLocks/>
              </p:cNvSpPr>
              <p:nvPr/>
            </p:nvSpPr>
            <p:spPr bwMode="auto">
              <a:xfrm rot="-3791349">
                <a:off x="7389864" y="34288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 rot="-1849162">
                <a:off x="7466064" y="3047896"/>
                <a:ext cx="304800" cy="5334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2" name="Freeform 32"/>
              <p:cNvSpPr>
                <a:spLocks/>
              </p:cNvSpPr>
              <p:nvPr/>
            </p:nvSpPr>
            <p:spPr bwMode="auto">
              <a:xfrm rot="-1849162">
                <a:off x="8990064" y="30478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 rot="4653578">
                <a:off x="10056864" y="32002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4" name="Freeform 34"/>
              <p:cNvSpPr>
                <a:spLocks/>
              </p:cNvSpPr>
              <p:nvPr/>
            </p:nvSpPr>
            <p:spPr bwMode="auto">
              <a:xfrm rot="8647824">
                <a:off x="9828264" y="3962296"/>
                <a:ext cx="3810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 rot="-4611580">
                <a:off x="10514064" y="3657496"/>
                <a:ext cx="381000" cy="9906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6" name="Freeform 36"/>
              <p:cNvSpPr>
                <a:spLocks/>
              </p:cNvSpPr>
              <p:nvPr/>
            </p:nvSpPr>
            <p:spPr bwMode="auto">
              <a:xfrm rot="-3550179">
                <a:off x="6523089" y="2619271"/>
                <a:ext cx="533400" cy="9334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 rot="-3920157">
                <a:off x="7046964" y="3238396"/>
                <a:ext cx="381000" cy="6096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8" name="Freeform 38"/>
              <p:cNvSpPr>
                <a:spLocks/>
              </p:cNvSpPr>
              <p:nvPr/>
            </p:nvSpPr>
            <p:spPr bwMode="auto">
              <a:xfrm rot="-960554">
                <a:off x="7618464" y="2590696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 rot="-960554">
                <a:off x="7148564" y="1912834"/>
                <a:ext cx="3048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0" name="Freeform 40"/>
              <p:cNvSpPr>
                <a:spLocks/>
              </p:cNvSpPr>
              <p:nvPr/>
            </p:nvSpPr>
            <p:spPr bwMode="auto">
              <a:xfrm rot="-960554">
                <a:off x="7594652" y="2143021"/>
                <a:ext cx="304800" cy="6096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 rot="1927493">
                <a:off x="8304264" y="1885846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2" name="Freeform 42"/>
              <p:cNvSpPr>
                <a:spLocks/>
              </p:cNvSpPr>
              <p:nvPr/>
            </p:nvSpPr>
            <p:spPr bwMode="auto">
              <a:xfrm rot="-960554">
                <a:off x="8913864" y="2057296"/>
                <a:ext cx="3048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 rot="2783046">
                <a:off x="9737776" y="2147784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4" name="Freeform 44"/>
              <p:cNvSpPr>
                <a:spLocks/>
              </p:cNvSpPr>
              <p:nvPr/>
            </p:nvSpPr>
            <p:spPr bwMode="auto">
              <a:xfrm rot="4145500">
                <a:off x="10271176" y="2147784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 rot="4974886">
                <a:off x="9813976" y="2528784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6" name="Freeform 46"/>
              <p:cNvSpPr>
                <a:spLocks/>
              </p:cNvSpPr>
              <p:nvPr/>
            </p:nvSpPr>
            <p:spPr bwMode="auto">
              <a:xfrm rot="5400000">
                <a:off x="9966376" y="3519384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 rot="3911678">
                <a:off x="7494639" y="3924196"/>
                <a:ext cx="3048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8" name="Freeform 48"/>
              <p:cNvSpPr>
                <a:spLocks/>
              </p:cNvSpPr>
              <p:nvPr/>
            </p:nvSpPr>
            <p:spPr bwMode="auto">
              <a:xfrm rot="2393695">
                <a:off x="8456664" y="3047896"/>
                <a:ext cx="352425" cy="78105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 rot="-960554">
                <a:off x="9142464" y="2666896"/>
                <a:ext cx="304800" cy="685800"/>
              </a:xfrm>
              <a:custGeom>
                <a:avLst/>
                <a:gdLst>
                  <a:gd name="T0" fmla="*/ 2147483646 w 270"/>
                  <a:gd name="T1" fmla="*/ 0 h 588"/>
                  <a:gd name="T2" fmla="*/ 2147483646 w 270"/>
                  <a:gd name="T3" fmla="*/ 2147483646 h 588"/>
                  <a:gd name="T4" fmla="*/ 2147483646 w 270"/>
                  <a:gd name="T5" fmla="*/ 2147483646 h 588"/>
                  <a:gd name="T6" fmla="*/ 2147483646 w 270"/>
                  <a:gd name="T7" fmla="*/ 2147483646 h 588"/>
                  <a:gd name="T8" fmla="*/ 2147483646 w 270"/>
                  <a:gd name="T9" fmla="*/ 0 h 5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588"/>
                  <a:gd name="T17" fmla="*/ 270 w 270"/>
                  <a:gd name="T18" fmla="*/ 588 h 5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588">
                    <a:moveTo>
                      <a:pt x="51" y="0"/>
                    </a:moveTo>
                    <a:cubicBezTo>
                      <a:pt x="85" y="38"/>
                      <a:pt x="176" y="60"/>
                      <a:pt x="253" y="276"/>
                    </a:cubicBezTo>
                    <a:cubicBezTo>
                      <a:pt x="270" y="426"/>
                      <a:pt x="203" y="578"/>
                      <a:pt x="200" y="588"/>
                    </a:cubicBezTo>
                    <a:cubicBezTo>
                      <a:pt x="190" y="584"/>
                      <a:pt x="44" y="399"/>
                      <a:pt x="25" y="294"/>
                    </a:cubicBezTo>
                    <a:cubicBezTo>
                      <a:pt x="0" y="196"/>
                      <a:pt x="19" y="7"/>
                      <a:pt x="51" y="0"/>
                    </a:cubicBezTo>
                    <a:close/>
                  </a:path>
                </a:pathLst>
              </a:cu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50" name="Freeform 50"/>
              <p:cNvSpPr>
                <a:spLocks/>
              </p:cNvSpPr>
              <p:nvPr/>
            </p:nvSpPr>
            <p:spPr bwMode="auto">
              <a:xfrm>
                <a:off x="7389700" y="5486346"/>
                <a:ext cx="838200" cy="990600"/>
              </a:xfrm>
              <a:custGeom>
                <a:avLst/>
                <a:gdLst>
                  <a:gd name="T0" fmla="*/ 0 w 1488"/>
                  <a:gd name="T1" fmla="*/ 2147483646 h 1938"/>
                  <a:gd name="T2" fmla="*/ 2147483646 w 1488"/>
                  <a:gd name="T3" fmla="*/ 2147483646 h 1938"/>
                  <a:gd name="T4" fmla="*/ 2147483646 w 1488"/>
                  <a:gd name="T5" fmla="*/ 2147483646 h 1938"/>
                  <a:gd name="T6" fmla="*/ 2147483646 w 1488"/>
                  <a:gd name="T7" fmla="*/ 2147483646 h 1938"/>
                  <a:gd name="T8" fmla="*/ 2147483646 w 1488"/>
                  <a:gd name="T9" fmla="*/ 2147483646 h 1938"/>
                  <a:gd name="T10" fmla="*/ 2147483646 w 1488"/>
                  <a:gd name="T11" fmla="*/ 2147483646 h 1938"/>
                  <a:gd name="T12" fmla="*/ 2147483646 w 1488"/>
                  <a:gd name="T13" fmla="*/ 2147483646 h 1938"/>
                  <a:gd name="T14" fmla="*/ 2147483646 w 1488"/>
                  <a:gd name="T15" fmla="*/ 2147483646 h 1938"/>
                  <a:gd name="T16" fmla="*/ 2147483646 w 1488"/>
                  <a:gd name="T17" fmla="*/ 2147483646 h 1938"/>
                  <a:gd name="T18" fmla="*/ 0 w 1488"/>
                  <a:gd name="T19" fmla="*/ 2147483646 h 19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88"/>
                  <a:gd name="T31" fmla="*/ 0 h 1938"/>
                  <a:gd name="T32" fmla="*/ 1488 w 1488"/>
                  <a:gd name="T33" fmla="*/ 1938 h 19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88" h="1938">
                    <a:moveTo>
                      <a:pt x="0" y="691"/>
                    </a:moveTo>
                    <a:cubicBezTo>
                      <a:pt x="131" y="703"/>
                      <a:pt x="275" y="668"/>
                      <a:pt x="393" y="723"/>
                    </a:cubicBezTo>
                    <a:cubicBezTo>
                      <a:pt x="599" y="915"/>
                      <a:pt x="1086" y="1645"/>
                      <a:pt x="1239" y="1843"/>
                    </a:cubicBezTo>
                    <a:cubicBezTo>
                      <a:pt x="1265" y="1863"/>
                      <a:pt x="1335" y="1886"/>
                      <a:pt x="1309" y="1910"/>
                    </a:cubicBezTo>
                    <a:cubicBezTo>
                      <a:pt x="1316" y="1894"/>
                      <a:pt x="1327" y="1938"/>
                      <a:pt x="1280" y="1746"/>
                    </a:cubicBezTo>
                    <a:cubicBezTo>
                      <a:pt x="1227" y="1527"/>
                      <a:pt x="1001" y="877"/>
                      <a:pt x="988" y="691"/>
                    </a:cubicBezTo>
                    <a:cubicBezTo>
                      <a:pt x="1017" y="500"/>
                      <a:pt x="1394" y="602"/>
                      <a:pt x="1453" y="597"/>
                    </a:cubicBezTo>
                    <a:cubicBezTo>
                      <a:pt x="1488" y="581"/>
                      <a:pt x="1479" y="571"/>
                      <a:pt x="1444" y="555"/>
                    </a:cubicBezTo>
                    <a:cubicBezTo>
                      <a:pt x="1308" y="459"/>
                      <a:pt x="862" y="0"/>
                      <a:pt x="637" y="21"/>
                    </a:cubicBezTo>
                    <a:cubicBezTo>
                      <a:pt x="507" y="105"/>
                      <a:pt x="41" y="574"/>
                      <a:pt x="0" y="69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54C47"/>
                  </a:gs>
                  <a:gs pos="100000">
                    <a:srgbClr val="95A5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9599500" y="5486346"/>
                <a:ext cx="762000" cy="990600"/>
              </a:xfrm>
              <a:custGeom>
                <a:avLst/>
                <a:gdLst>
                  <a:gd name="T0" fmla="*/ 2147483646 w 551"/>
                  <a:gd name="T1" fmla="*/ 2147483646 h 645"/>
                  <a:gd name="T2" fmla="*/ 2147483646 w 551"/>
                  <a:gd name="T3" fmla="*/ 2147483646 h 645"/>
                  <a:gd name="T4" fmla="*/ 2147483646 w 551"/>
                  <a:gd name="T5" fmla="*/ 2147483646 h 645"/>
                  <a:gd name="T6" fmla="*/ 2147483646 w 551"/>
                  <a:gd name="T7" fmla="*/ 2147483646 h 645"/>
                  <a:gd name="T8" fmla="*/ 2147483646 w 551"/>
                  <a:gd name="T9" fmla="*/ 2147483646 h 645"/>
                  <a:gd name="T10" fmla="*/ 0 w 551"/>
                  <a:gd name="T11" fmla="*/ 2147483646 h 645"/>
                  <a:gd name="T12" fmla="*/ 2147483646 w 551"/>
                  <a:gd name="T13" fmla="*/ 2147483646 h 6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1"/>
                  <a:gd name="T22" fmla="*/ 0 h 645"/>
                  <a:gd name="T23" fmla="*/ 551 w 551"/>
                  <a:gd name="T24" fmla="*/ 645 h 6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1" h="645">
                    <a:moveTo>
                      <a:pt x="92" y="645"/>
                    </a:moveTo>
                    <a:cubicBezTo>
                      <a:pt x="122" y="590"/>
                      <a:pt x="280" y="283"/>
                      <a:pt x="351" y="205"/>
                    </a:cubicBezTo>
                    <a:cubicBezTo>
                      <a:pt x="412" y="126"/>
                      <a:pt x="434" y="178"/>
                      <a:pt x="461" y="171"/>
                    </a:cubicBezTo>
                    <a:cubicBezTo>
                      <a:pt x="488" y="164"/>
                      <a:pt x="551" y="192"/>
                      <a:pt x="512" y="165"/>
                    </a:cubicBezTo>
                    <a:cubicBezTo>
                      <a:pt x="464" y="136"/>
                      <a:pt x="306" y="0"/>
                      <a:pt x="226" y="6"/>
                    </a:cubicBezTo>
                    <a:cubicBezTo>
                      <a:pt x="180" y="31"/>
                      <a:pt x="15" y="171"/>
                      <a:pt x="0" y="205"/>
                    </a:cubicBezTo>
                    <a:cubicBezTo>
                      <a:pt x="46" y="209"/>
                      <a:pt x="98" y="199"/>
                      <a:pt x="139" y="215"/>
                    </a:cubicBezTo>
                  </a:path>
                </a:pathLst>
              </a:custGeom>
              <a:gradFill rotWithShape="1">
                <a:gsLst>
                  <a:gs pos="0">
                    <a:srgbClr val="454C47"/>
                  </a:gs>
                  <a:gs pos="100000">
                    <a:srgbClr val="95A5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  <p:sp>
            <p:nvSpPr>
              <p:cNvPr id="52" name="Freeform 52"/>
              <p:cNvSpPr>
                <a:spLocks/>
              </p:cNvSpPr>
              <p:nvPr/>
            </p:nvSpPr>
            <p:spPr bwMode="auto">
              <a:xfrm>
                <a:off x="8608900" y="5486346"/>
                <a:ext cx="685800" cy="914400"/>
              </a:xfrm>
              <a:custGeom>
                <a:avLst/>
                <a:gdLst>
                  <a:gd name="T0" fmla="*/ 0 w 528"/>
                  <a:gd name="T1" fmla="*/ 2147483646 h 627"/>
                  <a:gd name="T2" fmla="*/ 2147483646 w 528"/>
                  <a:gd name="T3" fmla="*/ 2147483646 h 627"/>
                  <a:gd name="T4" fmla="*/ 2147483646 w 528"/>
                  <a:gd name="T5" fmla="*/ 2147483646 h 627"/>
                  <a:gd name="T6" fmla="*/ 2147483646 w 528"/>
                  <a:gd name="T7" fmla="*/ 2147483646 h 627"/>
                  <a:gd name="T8" fmla="*/ 2147483646 w 528"/>
                  <a:gd name="T9" fmla="*/ 2147483646 h 627"/>
                  <a:gd name="T10" fmla="*/ 2147483646 w 528"/>
                  <a:gd name="T11" fmla="*/ 2147483646 h 627"/>
                  <a:gd name="T12" fmla="*/ 2147483646 w 528"/>
                  <a:gd name="T13" fmla="*/ 2147483646 h 627"/>
                  <a:gd name="T14" fmla="*/ 2147483646 w 528"/>
                  <a:gd name="T15" fmla="*/ 2147483646 h 627"/>
                  <a:gd name="T16" fmla="*/ 2147483646 w 528"/>
                  <a:gd name="T17" fmla="*/ 2147483646 h 627"/>
                  <a:gd name="T18" fmla="*/ 0 w 528"/>
                  <a:gd name="T19" fmla="*/ 2147483646 h 6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8"/>
                  <a:gd name="T31" fmla="*/ 0 h 627"/>
                  <a:gd name="T32" fmla="*/ 528 w 528"/>
                  <a:gd name="T33" fmla="*/ 627 h 6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8" h="627">
                    <a:moveTo>
                      <a:pt x="0" y="205"/>
                    </a:moveTo>
                    <a:cubicBezTo>
                      <a:pt x="46" y="209"/>
                      <a:pt x="98" y="199"/>
                      <a:pt x="139" y="215"/>
                    </a:cubicBezTo>
                    <a:cubicBezTo>
                      <a:pt x="213" y="272"/>
                      <a:pt x="208" y="525"/>
                      <a:pt x="263" y="584"/>
                    </a:cubicBezTo>
                    <a:cubicBezTo>
                      <a:pt x="272" y="590"/>
                      <a:pt x="285" y="620"/>
                      <a:pt x="275" y="627"/>
                    </a:cubicBezTo>
                    <a:cubicBezTo>
                      <a:pt x="278" y="622"/>
                      <a:pt x="322" y="565"/>
                      <a:pt x="305" y="508"/>
                    </a:cubicBezTo>
                    <a:cubicBezTo>
                      <a:pt x="286" y="443"/>
                      <a:pt x="355" y="261"/>
                      <a:pt x="351" y="205"/>
                    </a:cubicBezTo>
                    <a:cubicBezTo>
                      <a:pt x="361" y="149"/>
                      <a:pt x="495" y="179"/>
                      <a:pt x="516" y="177"/>
                    </a:cubicBezTo>
                    <a:cubicBezTo>
                      <a:pt x="528" y="173"/>
                      <a:pt x="525" y="170"/>
                      <a:pt x="512" y="165"/>
                    </a:cubicBezTo>
                    <a:cubicBezTo>
                      <a:pt x="464" y="136"/>
                      <a:pt x="306" y="0"/>
                      <a:pt x="226" y="6"/>
                    </a:cubicBezTo>
                    <a:cubicBezTo>
                      <a:pt x="180" y="31"/>
                      <a:pt x="15" y="171"/>
                      <a:pt x="0" y="20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54C47"/>
                  </a:gs>
                  <a:gs pos="100000">
                    <a:srgbClr val="95A5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933"/>
              </a:p>
            </p:txBody>
          </p:sp>
        </p:grpSp>
        <p:sp>
          <p:nvSpPr>
            <p:cNvPr id="8" name="Text Box 61"/>
            <p:cNvSpPr txBox="1">
              <a:spLocks noChangeArrowheads="1"/>
            </p:cNvSpPr>
            <p:nvPr/>
          </p:nvSpPr>
          <p:spPr bwMode="auto">
            <a:xfrm>
              <a:off x="3434311" y="2003394"/>
              <a:ext cx="1718420" cy="21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78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  </a:t>
              </a: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数据信息素养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数据管理服务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PDA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       DDA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  用户驱动研究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9" name="Text Box 63"/>
            <p:cNvSpPr txBox="1">
              <a:spLocks noChangeArrowheads="1"/>
            </p:cNvSpPr>
            <p:nvPr/>
          </p:nvSpPr>
          <p:spPr bwMode="auto">
            <a:xfrm>
              <a:off x="7591800" y="1909034"/>
              <a:ext cx="1960563" cy="21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78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</a:t>
              </a: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发现服务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智能图书馆设施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全自动密集书库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重塑空间服务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 创客空间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Text Box 63"/>
            <p:cNvSpPr txBox="1">
              <a:spLocks noChangeArrowheads="1"/>
            </p:cNvSpPr>
            <p:nvPr/>
          </p:nvSpPr>
          <p:spPr bwMode="auto">
            <a:xfrm>
              <a:off x="7716840" y="4171950"/>
              <a:ext cx="752475" cy="84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545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下一代</a:t>
              </a:r>
              <a:endParaRPr lang="en-US" altLang="zh-CN" sz="545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1" hangingPunct="1">
                <a:defRPr/>
              </a:pPr>
              <a:r>
                <a:rPr lang="zh-CN" altLang="en-US" sz="545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图书馆</a:t>
              </a:r>
              <a:endParaRPr lang="en-US" altLang="zh-CN" sz="545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1" hangingPunct="1">
                <a:defRPr/>
              </a:pPr>
              <a:r>
                <a:rPr lang="zh-CN" altLang="en-US" sz="545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管理系统</a:t>
              </a:r>
              <a:endParaRPr lang="en-US" altLang="zh-CN" sz="545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Text Box 61"/>
            <p:cNvSpPr txBox="1">
              <a:spLocks noChangeArrowheads="1"/>
            </p:cNvSpPr>
            <p:nvPr/>
          </p:nvSpPr>
          <p:spPr bwMode="auto">
            <a:xfrm>
              <a:off x="5353922" y="1397702"/>
              <a:ext cx="1992312" cy="81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778" b="1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下一代图书馆</a:t>
              </a:r>
              <a:endParaRPr lang="en-US" altLang="zh-CN" sz="778" b="1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778" b="1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管理系统</a:t>
              </a:r>
              <a:endParaRPr lang="en-US" altLang="zh-CN" sz="778" b="1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2" name="Picture 6" descr="http://img0.cache.hxsd.com/arch/2013/07/26/679146_1374819033_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5" y="4818231"/>
              <a:ext cx="2679700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https://upload.wikimedia.org/wikipedia/commons/thumb/c/c9/Robot_book_fetcher_at_University_of_Utah.jpg/220px-Robot_book_fetcher_at_University_of_Utah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9927" y="1533151"/>
              <a:ext cx="1167268" cy="2076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img0.cache.hxsd.com/arch/2013/07/26/679146_1374819033_1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8179" y="3666984"/>
              <a:ext cx="1641475" cy="109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58"/>
            <p:cNvSpPr txBox="1">
              <a:spLocks noChangeArrowheads="1"/>
            </p:cNvSpPr>
            <p:nvPr/>
          </p:nvSpPr>
          <p:spPr bwMode="auto">
            <a:xfrm>
              <a:off x="1785939" y="5907089"/>
              <a:ext cx="6962775" cy="578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933" b="1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计算机技术、通信技术、存储技术、自动化传送技术</a:t>
              </a:r>
              <a:r>
                <a:rPr lang="en-US" altLang="zh-CN" sz="933" b="1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</a:p>
          </p:txBody>
        </p:sp>
        <p:sp>
          <p:nvSpPr>
            <p:cNvPr id="16" name="矩形 114"/>
            <p:cNvSpPr>
              <a:spLocks noChangeArrowheads="1"/>
            </p:cNvSpPr>
            <p:nvPr/>
          </p:nvSpPr>
          <p:spPr bwMode="auto">
            <a:xfrm>
              <a:off x="6734067" y="4196577"/>
              <a:ext cx="1260318" cy="53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830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基于位置的服务</a:t>
              </a:r>
              <a:endParaRPr lang="en-US" altLang="zh-CN" sz="830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TextBox 115"/>
            <p:cNvSpPr txBox="1"/>
            <p:nvPr/>
          </p:nvSpPr>
          <p:spPr>
            <a:xfrm>
              <a:off x="3095646" y="2685877"/>
              <a:ext cx="713818" cy="3027149"/>
            </a:xfrm>
            <a:prstGeom prst="rightArrow">
              <a:avLst>
                <a:gd name="adj1" fmla="val 62852"/>
                <a:gd name="adj2" fmla="val 37031"/>
              </a:avLst>
            </a:prstGeom>
            <a:gradFill flip="none" rotWithShape="1">
              <a:gsLst>
                <a:gs pos="0">
                  <a:srgbClr val="D6B19C">
                    <a:alpha val="40000"/>
                  </a:srgbClr>
                </a:gs>
                <a:gs pos="30000">
                  <a:srgbClr val="D49E6C">
                    <a:alpha val="26000"/>
                  </a:srgbClr>
                </a:gs>
                <a:gs pos="70000">
                  <a:srgbClr val="A65528">
                    <a:alpha val="35000"/>
                  </a:srgbClr>
                </a:gs>
                <a:gs pos="100000">
                  <a:srgbClr val="663012">
                    <a:alpha val="48000"/>
                  </a:srgbClr>
                </a:gs>
              </a:gsLst>
              <a:lin ang="0" scaled="1"/>
              <a:tileRect/>
            </a:gradFill>
          </p:spPr>
          <p:txBody>
            <a:bodyPr vert="eaVert">
              <a:spAutoFit/>
            </a:bodyPr>
            <a:lstStyle/>
            <a:p>
              <a:pPr algn="ctr" eaLnBrk="1" hangingPunct="1">
                <a:buFont typeface="Arial" charset="0"/>
                <a:buNone/>
                <a:defRPr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从传统图书馆</a:t>
              </a:r>
              <a:endParaRPr lang="en-US" altLang="zh-CN" sz="726" b="1" dirty="0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buFont typeface="Arial" charset="0"/>
                <a:buNone/>
                <a:defRPr/>
              </a:pPr>
              <a:r>
                <a:rPr lang="zh-CN" altLang="en-US" sz="726" b="1" dirty="0">
                  <a:solidFill>
                    <a:srgbClr val="00102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走向智慧图书馆</a:t>
              </a:r>
            </a:p>
          </p:txBody>
        </p:sp>
        <p:pic>
          <p:nvPicPr>
            <p:cNvPr id="18" name="Picture 8" descr="http://culture.kaiwind.com/hot/201311/12/W0201311126123773627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3" r="28004" b="5473"/>
            <a:stretch>
              <a:fillRect/>
            </a:stretch>
          </p:blipFill>
          <p:spPr bwMode="auto">
            <a:xfrm>
              <a:off x="1587500" y="3236913"/>
              <a:ext cx="1536700" cy="192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itle 2"/>
          <p:cNvSpPr txBox="1">
            <a:spLocks noChangeArrowheads="1"/>
          </p:cNvSpPr>
          <p:nvPr/>
        </p:nvSpPr>
        <p:spPr bwMode="auto">
          <a:xfrm>
            <a:off x="1163791" y="678510"/>
            <a:ext cx="4641005" cy="28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568" tIns="17784" rIns="35568" bIns="17784" anchor="b"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  <a:sym typeface="Corbel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defRPr/>
            </a:pPr>
            <a:r>
              <a:rPr lang="zh-CN" altLang="en-US" sz="2074" b="1" kern="0" spc="234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图书馆是一个不断生长的有机体</a:t>
            </a:r>
            <a:endParaRPr lang="en-US" altLang="zh-CN" sz="2074" b="1" kern="0" spc="234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3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C:\Users\wy\Desktop\图片1蓝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" y="583367"/>
            <a:ext cx="6533487" cy="46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/>
          <p:cNvSpPr txBox="1">
            <a:spLocks noChangeArrowheads="1"/>
          </p:cNvSpPr>
          <p:nvPr/>
        </p:nvSpPr>
        <p:spPr bwMode="auto">
          <a:xfrm>
            <a:off x="1036578" y="633269"/>
            <a:ext cx="4619791" cy="3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138" tIns="13070" rIns="26138" bIns="13070" anchor="b"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  <a:sym typeface="Corbel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defRPr/>
            </a:pPr>
            <a:r>
              <a:rPr lang="zh-CN" altLang="en-US" sz="1676" b="1" kern="0" spc="17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技术进步极大的推动了图书馆的服务</a:t>
            </a:r>
            <a:endParaRPr lang="en-US" altLang="zh-CN" sz="1676" b="1" kern="0" spc="17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028" name="milestoneshape"/>
          <p:cNvSpPr txBox="1">
            <a:spLocks noChangeArrowheads="1"/>
          </p:cNvSpPr>
          <p:nvPr/>
        </p:nvSpPr>
        <p:spPr bwMode="auto">
          <a:xfrm>
            <a:off x="4068820" y="2069811"/>
            <a:ext cx="313331" cy="7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12" tIns="12706" rIns="25412" bIns="12706" anchor="b" anchorCtr="1"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1pPr>
            <a:lvl2pPr indent="-173038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2pPr>
            <a:lvl3pPr indent="-163513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3pPr>
            <a:lvl4pPr indent="-130175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4pPr>
            <a:lvl5pPr indent="-128588">
              <a:lnSpc>
                <a:spcPct val="90000"/>
              </a:lnSpc>
              <a:spcBef>
                <a:spcPts val="4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5pPr>
            <a:lvl6pPr indent="-128588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6pPr>
            <a:lvl7pPr indent="-128588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7pPr>
            <a:lvl8pPr indent="-128588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8pPr>
            <a:lvl9pPr indent="-128588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orbel" panose="020B0503020204020204" pitchFamily="34" charset="0"/>
                <a:ea typeface="幼圆" panose="02010509060101010101" pitchFamily="49" charset="-122"/>
                <a:sym typeface="Corbel" panose="020B0503020204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81" b="1">
                <a:solidFill>
                  <a:srgbClr val="00102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创客空间</a:t>
            </a:r>
            <a:endParaRPr lang="en-US" altLang="zh-CN" sz="381" b="1">
              <a:solidFill>
                <a:srgbClr val="00102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8694" y="1401541"/>
            <a:ext cx="6210684" cy="2045902"/>
            <a:chOff x="1550988" y="1771650"/>
            <a:chExt cx="8760642" cy="4121216"/>
          </a:xfrm>
        </p:grpSpPr>
        <p:pic>
          <p:nvPicPr>
            <p:cNvPr id="38914" name="Picture 4" descr="http://www.bfhualu.com/sites/default/files/QQ%E6%88%AA%E5%9B%BE20140611144246_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6"/>
            <a:stretch>
              <a:fillRect/>
            </a:stretch>
          </p:blipFill>
          <p:spPr bwMode="auto">
            <a:xfrm>
              <a:off x="9075736" y="2297239"/>
              <a:ext cx="1000126" cy="93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5" name="milestoneshape"/>
            <p:cNvSpPr txBox="1">
              <a:spLocks noChangeArrowheads="1"/>
            </p:cNvSpPr>
            <p:nvPr/>
          </p:nvSpPr>
          <p:spPr bwMode="auto">
            <a:xfrm>
              <a:off x="2952749" y="3151205"/>
              <a:ext cx="1047750" cy="33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1969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MARC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机读目录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0" name="AutoShape 12"/>
            <p:cNvSpPr>
              <a:spLocks noChangeArrowheads="1"/>
            </p:cNvSpPr>
            <p:nvPr/>
          </p:nvSpPr>
          <p:spPr bwMode="auto">
            <a:xfrm>
              <a:off x="1694420" y="3429000"/>
              <a:ext cx="8070397" cy="771652"/>
            </a:xfrm>
            <a:prstGeom prst="rightArrow">
              <a:avLst>
                <a:gd name="adj1" fmla="val 48915"/>
                <a:gd name="adj2" fmla="val 63827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rgbClr val="009900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20955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buFont typeface="Arial" charset="0"/>
                <a:buNone/>
                <a:defRPr/>
              </a:pPr>
              <a:endParaRPr lang="zh-CN" altLang="en-US" sz="686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65" name="pgshape"/>
            <p:cNvCxnSpPr/>
            <p:nvPr/>
          </p:nvCxnSpPr>
          <p:spPr>
            <a:xfrm>
              <a:off x="2551113" y="3762375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gshape"/>
            <p:cNvCxnSpPr/>
            <p:nvPr/>
          </p:nvCxnSpPr>
          <p:spPr>
            <a:xfrm>
              <a:off x="4605338" y="3771900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gshape"/>
            <p:cNvCxnSpPr/>
            <p:nvPr/>
          </p:nvCxnSpPr>
          <p:spPr>
            <a:xfrm>
              <a:off x="3560763" y="3771900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gshape"/>
            <p:cNvSpPr txBox="1"/>
            <p:nvPr/>
          </p:nvSpPr>
          <p:spPr>
            <a:xfrm>
              <a:off x="1822450" y="3630613"/>
              <a:ext cx="641350" cy="381000"/>
            </a:xfrm>
            <a:prstGeom prst="rect">
              <a:avLst/>
            </a:prstGeom>
            <a:noFill/>
          </p:spPr>
          <p:txBody>
            <a:bodyPr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zh-CN" alt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二战后</a:t>
              </a:r>
              <a:endParaRPr lang="en-US" sz="400" dirty="0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71" name="pgshape"/>
            <p:cNvCxnSpPr/>
            <p:nvPr/>
          </p:nvCxnSpPr>
          <p:spPr>
            <a:xfrm>
              <a:off x="5676900" y="3771900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pgshape"/>
            <p:cNvSpPr txBox="1"/>
            <p:nvPr/>
          </p:nvSpPr>
          <p:spPr>
            <a:xfrm>
              <a:off x="2765425" y="3627438"/>
              <a:ext cx="573088" cy="381000"/>
            </a:xfrm>
            <a:prstGeom prst="rect">
              <a:avLst/>
            </a:prstGeom>
            <a:noFill/>
          </p:spPr>
          <p:txBody>
            <a:bodyPr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60</a:t>
              </a:r>
              <a:r>
                <a:rPr lang="zh-CN" alt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年代</a:t>
              </a:r>
              <a:endParaRPr lang="en-US" sz="400" dirty="0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73" name="pgshape"/>
            <p:cNvCxnSpPr/>
            <p:nvPr/>
          </p:nvCxnSpPr>
          <p:spPr>
            <a:xfrm>
              <a:off x="4265613" y="2430463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gshape"/>
            <p:cNvSpPr txBox="1"/>
            <p:nvPr/>
          </p:nvSpPr>
          <p:spPr>
            <a:xfrm>
              <a:off x="3819525" y="3624263"/>
              <a:ext cx="541338" cy="381000"/>
            </a:xfrm>
            <a:prstGeom prst="rect">
              <a:avLst/>
            </a:prstGeom>
            <a:noFill/>
          </p:spPr>
          <p:txBody>
            <a:bodyPr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70</a:t>
              </a:r>
              <a:r>
                <a:rPr lang="zh-CN" alt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年代</a:t>
              </a:r>
              <a:endParaRPr lang="en-US" sz="400" dirty="0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75" name="pgshape"/>
            <p:cNvCxnSpPr/>
            <p:nvPr/>
          </p:nvCxnSpPr>
          <p:spPr>
            <a:xfrm>
              <a:off x="6746875" y="3771900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pgshape"/>
            <p:cNvSpPr txBox="1"/>
            <p:nvPr/>
          </p:nvSpPr>
          <p:spPr>
            <a:xfrm>
              <a:off x="4870451" y="3636963"/>
              <a:ext cx="544513" cy="381000"/>
            </a:xfrm>
            <a:prstGeom prst="rect">
              <a:avLst/>
            </a:prstGeom>
            <a:noFill/>
          </p:spPr>
          <p:txBody>
            <a:bodyPr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80</a:t>
              </a:r>
              <a:r>
                <a:rPr lang="zh-CN" alt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年代</a:t>
              </a:r>
              <a:endParaRPr lang="en-US" sz="400" dirty="0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77" name="pgshape"/>
            <p:cNvCxnSpPr/>
            <p:nvPr/>
          </p:nvCxnSpPr>
          <p:spPr>
            <a:xfrm>
              <a:off x="5483225" y="2452688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pgshape"/>
            <p:cNvSpPr txBox="1"/>
            <p:nvPr/>
          </p:nvSpPr>
          <p:spPr>
            <a:xfrm>
              <a:off x="5918201" y="3627438"/>
              <a:ext cx="569913" cy="381000"/>
            </a:xfrm>
            <a:prstGeom prst="rect">
              <a:avLst/>
            </a:prstGeom>
            <a:noFill/>
          </p:spPr>
          <p:txBody>
            <a:bodyPr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90</a:t>
              </a:r>
              <a:r>
                <a:rPr lang="zh-CN" alt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年代</a:t>
              </a:r>
              <a:endParaRPr lang="en-US" sz="400" dirty="0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0" name="pgshape"/>
            <p:cNvSpPr txBox="1"/>
            <p:nvPr/>
          </p:nvSpPr>
          <p:spPr>
            <a:xfrm>
              <a:off x="6864351" y="3627438"/>
              <a:ext cx="809625" cy="381000"/>
            </a:xfrm>
            <a:prstGeom prst="rect">
              <a:avLst/>
            </a:prstGeom>
            <a:noFill/>
          </p:spPr>
          <p:txBody>
            <a:bodyPr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charset="0"/>
                <a:buNone/>
                <a:defRPr/>
              </a:pPr>
              <a:r>
                <a:rPr 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21</a:t>
              </a:r>
              <a:r>
                <a:rPr lang="zh-CN" altLang="en-US" sz="400" dirty="0">
                  <a:solidFill>
                    <a:srgbClr val="00102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世纪初</a:t>
              </a:r>
              <a:endParaRPr lang="en-US" sz="400" dirty="0">
                <a:solidFill>
                  <a:srgbClr val="00102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81" name="pgshape"/>
            <p:cNvCxnSpPr/>
            <p:nvPr/>
          </p:nvCxnSpPr>
          <p:spPr>
            <a:xfrm>
              <a:off x="5100638" y="2490788"/>
              <a:ext cx="0" cy="152400"/>
            </a:xfrm>
            <a:prstGeom prst="line">
              <a:avLst/>
            </a:prstGeom>
            <a:ln w="12700">
              <a:solidFill>
                <a:schemeClr val="l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milestoneshape"/>
            <p:cNvSpPr/>
            <p:nvPr/>
          </p:nvSpPr>
          <p:spPr>
            <a:xfrm>
              <a:off x="8591550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35" name="milestoneshape"/>
            <p:cNvSpPr txBox="1">
              <a:spLocks noChangeArrowheads="1"/>
            </p:cNvSpPr>
            <p:nvPr/>
          </p:nvSpPr>
          <p:spPr bwMode="auto">
            <a:xfrm>
              <a:off x="7945438" y="2178070"/>
              <a:ext cx="1484312" cy="33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LMS 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下一代图书馆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管理系统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6" name="milestoneshape"/>
            <p:cNvCxnSpPr>
              <a:stCxn id="83" idx="0"/>
            </p:cNvCxnSpPr>
            <p:nvPr/>
          </p:nvCxnSpPr>
          <p:spPr>
            <a:xfrm flipV="1">
              <a:off x="8686800" y="2490789"/>
              <a:ext cx="0" cy="1023937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milestoneshape"/>
            <p:cNvSpPr/>
            <p:nvPr/>
          </p:nvSpPr>
          <p:spPr>
            <a:xfrm rot="10800000">
              <a:off x="833437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38" name="milestoneshape"/>
            <p:cNvSpPr txBox="1">
              <a:spLocks noChangeArrowheads="1"/>
            </p:cNvSpPr>
            <p:nvPr/>
          </p:nvSpPr>
          <p:spPr bwMode="auto">
            <a:xfrm>
              <a:off x="7867650" y="4325939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2012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MOOC</a:t>
              </a:r>
            </a:p>
          </p:txBody>
        </p:sp>
        <p:sp>
          <p:nvSpPr>
            <p:cNvPr id="90" name="milestoneshape"/>
            <p:cNvSpPr/>
            <p:nvPr/>
          </p:nvSpPr>
          <p:spPr>
            <a:xfrm>
              <a:off x="7954963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93" name="milestoneshape"/>
            <p:cNvCxnSpPr>
              <a:stCxn id="90" idx="0"/>
            </p:cNvCxnSpPr>
            <p:nvPr/>
          </p:nvCxnSpPr>
          <p:spPr>
            <a:xfrm flipV="1">
              <a:off x="8050213" y="2605089"/>
              <a:ext cx="0" cy="909637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milestoneshape"/>
            <p:cNvSpPr/>
            <p:nvPr/>
          </p:nvSpPr>
          <p:spPr>
            <a:xfrm rot="10800000">
              <a:off x="813117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42" name="milestoneshape"/>
            <p:cNvSpPr txBox="1">
              <a:spLocks noChangeArrowheads="1"/>
            </p:cNvSpPr>
            <p:nvPr/>
          </p:nvSpPr>
          <p:spPr bwMode="auto">
            <a:xfrm>
              <a:off x="7567612" y="5605464"/>
              <a:ext cx="1317625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 dirty="0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平板电脑</a:t>
              </a:r>
              <a:endParaRPr lang="en-US" altLang="zh-CN" sz="381" b="1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7" name="milestoneshape"/>
            <p:cNvCxnSpPr>
              <a:stCxn id="94" idx="0"/>
            </p:cNvCxnSpPr>
            <p:nvPr/>
          </p:nvCxnSpPr>
          <p:spPr>
            <a:xfrm flipH="1">
              <a:off x="8226425" y="4181475"/>
              <a:ext cx="0" cy="1309688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milestoneshape"/>
            <p:cNvSpPr/>
            <p:nvPr/>
          </p:nvSpPr>
          <p:spPr>
            <a:xfrm>
              <a:off x="6804025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45" name="milestoneshape"/>
            <p:cNvSpPr txBox="1">
              <a:spLocks noChangeArrowheads="1"/>
            </p:cNvSpPr>
            <p:nvPr/>
          </p:nvSpPr>
          <p:spPr bwMode="auto">
            <a:xfrm>
              <a:off x="6475413" y="3245625"/>
              <a:ext cx="847725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2002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机构知识库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1" name="milestoneshape"/>
            <p:cNvSpPr/>
            <p:nvPr/>
          </p:nvSpPr>
          <p:spPr>
            <a:xfrm rot="10800000">
              <a:off x="698182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47" name="milestoneshape"/>
            <p:cNvSpPr txBox="1">
              <a:spLocks noChangeArrowheads="1"/>
            </p:cNvSpPr>
            <p:nvPr/>
          </p:nvSpPr>
          <p:spPr bwMode="auto">
            <a:xfrm>
              <a:off x="6553200" y="4171950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latin typeface="楷体" panose="02010609060101010101" pitchFamily="49" charset="-122"/>
                  <a:ea typeface="楷体" panose="02010609060101010101" pitchFamily="49" charset="-122"/>
                </a:rPr>
                <a:t>2004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latin typeface="楷体" panose="02010609060101010101" pitchFamily="49" charset="-122"/>
                  <a:ea typeface="楷体" panose="02010609060101010101" pitchFamily="49" charset="-122"/>
                </a:rPr>
                <a:t>Web 2.0</a:t>
              </a:r>
            </a:p>
          </p:txBody>
        </p:sp>
        <p:sp>
          <p:nvSpPr>
            <p:cNvPr id="104" name="milestoneshape"/>
            <p:cNvSpPr/>
            <p:nvPr/>
          </p:nvSpPr>
          <p:spPr>
            <a:xfrm rot="10800000">
              <a:off x="735012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49" name="milestoneshape"/>
            <p:cNvSpPr txBox="1">
              <a:spLocks noChangeArrowheads="1"/>
            </p:cNvSpPr>
            <p:nvPr/>
          </p:nvSpPr>
          <p:spPr bwMode="auto">
            <a:xfrm>
              <a:off x="6792914" y="4857752"/>
              <a:ext cx="1303337" cy="429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latin typeface="楷体" panose="02010609060101010101" pitchFamily="49" charset="-122"/>
                  <a:ea typeface="楷体" panose="02010609060101010101" pitchFamily="49" charset="-122"/>
                </a:rPr>
                <a:t>2006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latin typeface="楷体" panose="02010609060101010101" pitchFamily="49" charset="-122"/>
                  <a:ea typeface="楷体" panose="02010609060101010101" pitchFamily="49" charset="-122"/>
                </a:rPr>
                <a:t>云计算</a:t>
              </a:r>
              <a:endParaRPr lang="en-US" altLang="zh-CN" sz="381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en-US" altLang="zh-CN" sz="381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latin typeface="楷体" panose="02010609060101010101" pitchFamily="49" charset="-122"/>
                  <a:ea typeface="楷体" panose="02010609060101010101" pitchFamily="49" charset="-122"/>
                </a:rPr>
                <a:t>Twitter</a:t>
              </a:r>
            </a:p>
          </p:txBody>
        </p:sp>
        <p:cxnSp>
          <p:nvCxnSpPr>
            <p:cNvPr id="107" name="milestoneshape"/>
            <p:cNvCxnSpPr>
              <a:stCxn id="104" idx="0"/>
            </p:cNvCxnSpPr>
            <p:nvPr/>
          </p:nvCxnSpPr>
          <p:spPr>
            <a:xfrm>
              <a:off x="7445375" y="4181476"/>
              <a:ext cx="0" cy="557213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milestoneshape"/>
            <p:cNvSpPr/>
            <p:nvPr/>
          </p:nvSpPr>
          <p:spPr>
            <a:xfrm>
              <a:off x="6650038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52" name="milestoneshape"/>
            <p:cNvSpPr txBox="1">
              <a:spLocks noChangeArrowheads="1"/>
            </p:cNvSpPr>
            <p:nvPr/>
          </p:nvSpPr>
          <p:spPr bwMode="auto">
            <a:xfrm>
              <a:off x="6002339" y="2368491"/>
              <a:ext cx="1487488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跨库检索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1" name="milestoneshape"/>
            <p:cNvCxnSpPr>
              <a:stCxn id="108" idx="0"/>
              <a:endCxn id="38952" idx="2"/>
            </p:cNvCxnSpPr>
            <p:nvPr/>
          </p:nvCxnSpPr>
          <p:spPr>
            <a:xfrm flipV="1">
              <a:off x="6745289" y="2514598"/>
              <a:ext cx="794" cy="1000127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milestoneshape"/>
            <p:cNvSpPr/>
            <p:nvPr/>
          </p:nvSpPr>
          <p:spPr>
            <a:xfrm rot="10800000">
              <a:off x="583882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55" name="milestoneshape"/>
            <p:cNvSpPr txBox="1">
              <a:spLocks noChangeArrowheads="1"/>
            </p:cNvSpPr>
            <p:nvPr/>
          </p:nvSpPr>
          <p:spPr bwMode="auto">
            <a:xfrm>
              <a:off x="5410200" y="4702176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1993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智能手机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5" name="milestoneshape"/>
            <p:cNvCxnSpPr>
              <a:stCxn id="112" idx="0"/>
            </p:cNvCxnSpPr>
            <p:nvPr/>
          </p:nvCxnSpPr>
          <p:spPr>
            <a:xfrm flipH="1">
              <a:off x="5934075" y="4181476"/>
              <a:ext cx="0" cy="434975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milestoneshape"/>
            <p:cNvSpPr/>
            <p:nvPr/>
          </p:nvSpPr>
          <p:spPr>
            <a:xfrm>
              <a:off x="6562725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7" name="milestoneshape"/>
            <p:cNvSpPr txBox="1"/>
            <p:nvPr/>
          </p:nvSpPr>
          <p:spPr>
            <a:xfrm>
              <a:off x="6134100" y="2992366"/>
              <a:ext cx="1047750" cy="150885"/>
            </a:xfrm>
            <a:prstGeom prst="rect">
              <a:avLst/>
            </a:prstGeom>
            <a:noFill/>
          </p:spPr>
          <p:txBody>
            <a:bodyPr lIns="25412" tIns="12706" rIns="25412" bIns="12706" anchor="b" anchorCtr="1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buFont typeface="Arial" charset="0"/>
                <a:buNone/>
                <a:defRPr/>
              </a:pPr>
              <a:r>
                <a:rPr lang="en-US" altLang="zh-CN" sz="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OA</a:t>
              </a:r>
              <a:endParaRPr lang="en-US" sz="400" dirty="0">
                <a:solidFill>
                  <a:prstClr val="black">
                    <a:lumMod val="75000"/>
                    <a:lumOff val="2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19" name="milestoneshape"/>
            <p:cNvCxnSpPr>
              <a:stCxn id="116" idx="0"/>
            </p:cNvCxnSpPr>
            <p:nvPr/>
          </p:nvCxnSpPr>
          <p:spPr>
            <a:xfrm flipV="1">
              <a:off x="6657975" y="3173413"/>
              <a:ext cx="0" cy="341312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milestoneshape"/>
            <p:cNvSpPr/>
            <p:nvPr/>
          </p:nvSpPr>
          <p:spPr>
            <a:xfrm rot="10800000">
              <a:off x="292417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61" name="milestoneshape"/>
            <p:cNvSpPr txBox="1">
              <a:spLocks noChangeArrowheads="1"/>
            </p:cNvSpPr>
            <p:nvPr/>
          </p:nvSpPr>
          <p:spPr bwMode="auto">
            <a:xfrm>
              <a:off x="2493964" y="4229100"/>
              <a:ext cx="1049337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数据管理技术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3" name="milestoneshape"/>
            <p:cNvSpPr/>
            <p:nvPr/>
          </p:nvSpPr>
          <p:spPr>
            <a:xfrm>
              <a:off x="5570538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63" name="milestoneshape"/>
            <p:cNvSpPr txBox="1">
              <a:spLocks noChangeArrowheads="1"/>
            </p:cNvSpPr>
            <p:nvPr/>
          </p:nvSpPr>
          <p:spPr bwMode="auto">
            <a:xfrm>
              <a:off x="5238751" y="3263716"/>
              <a:ext cx="808037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ILS </a:t>
              </a:r>
              <a:r>
                <a:rPr lang="zh-CN" altLang="en-US" sz="381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图书馆管理系统</a:t>
              </a:r>
              <a:endParaRPr lang="en-US" altLang="zh-CN" sz="381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6" name="milestoneshape"/>
            <p:cNvSpPr/>
            <p:nvPr/>
          </p:nvSpPr>
          <p:spPr>
            <a:xfrm rot="10800000">
              <a:off x="5503863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65" name="milestoneshape"/>
            <p:cNvSpPr txBox="1">
              <a:spLocks noChangeArrowheads="1"/>
            </p:cNvSpPr>
            <p:nvPr/>
          </p:nvSpPr>
          <p:spPr bwMode="auto">
            <a:xfrm>
              <a:off x="5075237" y="4229100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1989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互联网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0" name="milestoneshape"/>
            <p:cNvSpPr/>
            <p:nvPr/>
          </p:nvSpPr>
          <p:spPr>
            <a:xfrm>
              <a:off x="3533775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67" name="milestoneshape"/>
            <p:cNvSpPr txBox="1">
              <a:spLocks noChangeArrowheads="1"/>
            </p:cNvSpPr>
            <p:nvPr/>
          </p:nvSpPr>
          <p:spPr bwMode="auto">
            <a:xfrm>
              <a:off x="3067051" y="2649559"/>
              <a:ext cx="1160463" cy="33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1971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OCLC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联机服务的图书馆自动化网络</a:t>
              </a:r>
              <a:endParaRPr lang="en-US" altLang="zh-CN" sz="381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3" name="milestoneshape"/>
            <p:cNvCxnSpPr>
              <a:stCxn id="130" idx="0"/>
            </p:cNvCxnSpPr>
            <p:nvPr/>
          </p:nvCxnSpPr>
          <p:spPr>
            <a:xfrm flipV="1">
              <a:off x="3629025" y="3057525"/>
              <a:ext cx="0" cy="45720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milestoneshape"/>
            <p:cNvSpPr/>
            <p:nvPr/>
          </p:nvSpPr>
          <p:spPr>
            <a:xfrm rot="10800000">
              <a:off x="3514725" y="39719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70" name="milestoneshape"/>
            <p:cNvSpPr txBox="1">
              <a:spLocks noChangeArrowheads="1"/>
            </p:cNvSpPr>
            <p:nvPr/>
          </p:nvSpPr>
          <p:spPr bwMode="auto">
            <a:xfrm>
              <a:off x="3086100" y="4319590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latin typeface="楷体" panose="02010609060101010101" pitchFamily="49" charset="-122"/>
                  <a:ea typeface="楷体" panose="02010609060101010101" pitchFamily="49" charset="-122"/>
                </a:rPr>
                <a:t>1971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latin typeface="楷体" panose="02010609060101010101" pitchFamily="49" charset="-122"/>
                  <a:ea typeface="楷体" panose="02010609060101010101" pitchFamily="49" charset="-122"/>
                </a:rPr>
                <a:t>微型计算机</a:t>
              </a:r>
              <a:endParaRPr lang="en-US" altLang="zh-CN" sz="381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7" name="milestoneshape"/>
            <p:cNvSpPr/>
            <p:nvPr/>
          </p:nvSpPr>
          <p:spPr>
            <a:xfrm>
              <a:off x="3381375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6" name="milestoneshape"/>
            <p:cNvSpPr/>
            <p:nvPr/>
          </p:nvSpPr>
          <p:spPr>
            <a:xfrm rot="10800000">
              <a:off x="7970838" y="397986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73" name="milestoneshape"/>
            <p:cNvSpPr txBox="1">
              <a:spLocks noChangeArrowheads="1"/>
            </p:cNvSpPr>
            <p:nvPr/>
          </p:nvSpPr>
          <p:spPr bwMode="auto">
            <a:xfrm>
              <a:off x="7407277" y="5046662"/>
              <a:ext cx="1317625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2008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APPS</a:t>
              </a: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应用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58" name="milestoneshape"/>
            <p:cNvCxnSpPr>
              <a:stCxn id="156" idx="0"/>
            </p:cNvCxnSpPr>
            <p:nvPr/>
          </p:nvCxnSpPr>
          <p:spPr>
            <a:xfrm>
              <a:off x="8066088" y="4189413"/>
              <a:ext cx="0" cy="79375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milestoneshape"/>
            <p:cNvSpPr/>
            <p:nvPr/>
          </p:nvSpPr>
          <p:spPr>
            <a:xfrm rot="10800000">
              <a:off x="6581775" y="3970338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76" name="milestoneshape"/>
            <p:cNvSpPr txBox="1">
              <a:spLocks noChangeArrowheads="1"/>
            </p:cNvSpPr>
            <p:nvPr/>
          </p:nvSpPr>
          <p:spPr bwMode="auto">
            <a:xfrm>
              <a:off x="6153150" y="5160964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1999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物联网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1" name="milestoneshape"/>
            <p:cNvCxnSpPr>
              <a:stCxn id="159" idx="0"/>
            </p:cNvCxnSpPr>
            <p:nvPr/>
          </p:nvCxnSpPr>
          <p:spPr>
            <a:xfrm>
              <a:off x="6677025" y="4179888"/>
              <a:ext cx="0" cy="944562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3709987" y="1771650"/>
              <a:ext cx="1071562" cy="38855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buFont typeface="Arial" charset="0"/>
                <a:buNone/>
                <a:defRPr/>
              </a:pPr>
              <a:r>
                <a:rPr lang="zh-CN" altLang="en-US" sz="533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自动化时代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995988" y="1774825"/>
              <a:ext cx="1071562" cy="38855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buFont typeface="Arial" charset="0"/>
                <a:buNone/>
                <a:defRPr/>
              </a:pPr>
              <a:r>
                <a:rPr lang="zh-CN" altLang="en-US" sz="533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数字图书馆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954964" y="1777999"/>
              <a:ext cx="1227138" cy="38855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buFont typeface="Arial" charset="0"/>
                <a:buNone/>
                <a:defRPr/>
              </a:pPr>
              <a:r>
                <a:rPr lang="zh-CN" altLang="en-US" sz="533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下一代图书馆</a:t>
              </a:r>
            </a:p>
          </p:txBody>
        </p:sp>
        <p:sp>
          <p:nvSpPr>
            <p:cNvPr id="38981" name="TextBox 164"/>
            <p:cNvSpPr txBox="1">
              <a:spLocks noChangeArrowheads="1"/>
            </p:cNvSpPr>
            <p:nvPr/>
          </p:nvSpPr>
          <p:spPr bwMode="auto">
            <a:xfrm>
              <a:off x="9748150" y="2976682"/>
              <a:ext cx="563480" cy="269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1396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智慧图书馆</a:t>
              </a:r>
            </a:p>
          </p:txBody>
        </p:sp>
        <p:sp>
          <p:nvSpPr>
            <p:cNvPr id="166" name="milestoneshape"/>
            <p:cNvSpPr/>
            <p:nvPr/>
          </p:nvSpPr>
          <p:spPr>
            <a:xfrm>
              <a:off x="5934075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83" name="milestoneshape"/>
            <p:cNvSpPr txBox="1">
              <a:spLocks noChangeArrowheads="1"/>
            </p:cNvSpPr>
            <p:nvPr/>
          </p:nvSpPr>
          <p:spPr bwMode="auto">
            <a:xfrm>
              <a:off x="5483225" y="2770964"/>
              <a:ext cx="10985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1994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中文期刊数字化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8" name="milestoneshape"/>
            <p:cNvCxnSpPr>
              <a:stCxn id="166" idx="0"/>
            </p:cNvCxnSpPr>
            <p:nvPr/>
          </p:nvCxnSpPr>
          <p:spPr>
            <a:xfrm flipV="1">
              <a:off x="6029325" y="3057525"/>
              <a:ext cx="0" cy="45720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milestoneshape"/>
            <p:cNvSpPr/>
            <p:nvPr/>
          </p:nvSpPr>
          <p:spPr>
            <a:xfrm>
              <a:off x="5838825" y="35147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86" name="milestoneshape"/>
            <p:cNvSpPr txBox="1">
              <a:spLocks noChangeArrowheads="1"/>
            </p:cNvSpPr>
            <p:nvPr/>
          </p:nvSpPr>
          <p:spPr bwMode="auto">
            <a:xfrm>
              <a:off x="5410200" y="2331225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1993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数字化图书馆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71" name="milestoneshape"/>
            <p:cNvCxnSpPr>
              <a:stCxn id="169" idx="0"/>
            </p:cNvCxnSpPr>
            <p:nvPr/>
          </p:nvCxnSpPr>
          <p:spPr>
            <a:xfrm flipH="1" flipV="1">
              <a:off x="5934075" y="2605089"/>
              <a:ext cx="0" cy="909637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milestoneshape"/>
            <p:cNvSpPr/>
            <p:nvPr/>
          </p:nvSpPr>
          <p:spPr>
            <a:xfrm>
              <a:off x="5056188" y="3492500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89" name="milestoneshape"/>
            <p:cNvSpPr txBox="1">
              <a:spLocks noChangeArrowheads="1"/>
            </p:cNvSpPr>
            <p:nvPr/>
          </p:nvSpPr>
          <p:spPr bwMode="auto">
            <a:xfrm>
              <a:off x="4552951" y="3352744"/>
              <a:ext cx="1196975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 dirty="0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光盘数据库</a:t>
              </a:r>
              <a:endParaRPr lang="en-US" altLang="zh-CN" sz="381" b="1" dirty="0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4" name="milestoneshape"/>
            <p:cNvSpPr/>
            <p:nvPr/>
          </p:nvSpPr>
          <p:spPr>
            <a:xfrm>
              <a:off x="6353175" y="3524250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91" name="milestoneshape"/>
            <p:cNvSpPr txBox="1">
              <a:spLocks noChangeArrowheads="1"/>
            </p:cNvSpPr>
            <p:nvPr/>
          </p:nvSpPr>
          <p:spPr bwMode="auto">
            <a:xfrm>
              <a:off x="5924550" y="2622492"/>
              <a:ext cx="1047750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web</a:t>
              </a: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数据库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76" name="milestoneshape"/>
            <p:cNvCxnSpPr>
              <a:stCxn id="174" idx="0"/>
            </p:cNvCxnSpPr>
            <p:nvPr/>
          </p:nvCxnSpPr>
          <p:spPr>
            <a:xfrm flipV="1">
              <a:off x="6448425" y="2857500"/>
              <a:ext cx="0" cy="66675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94" name="TextBox 177"/>
            <p:cNvSpPr txBox="1">
              <a:spLocks noChangeArrowheads="1"/>
            </p:cNvSpPr>
            <p:nvPr/>
          </p:nvSpPr>
          <p:spPr bwMode="auto">
            <a:xfrm rot="16200000">
              <a:off x="3003601" y="3643449"/>
              <a:ext cx="804679" cy="369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1396" b="1" dirty="0">
                  <a:solidFill>
                    <a:srgbClr val="2B11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技术的发展正迈向工业</a:t>
              </a:r>
              <a:r>
                <a:rPr lang="en-US" altLang="zh-CN" sz="1396" b="1" dirty="0">
                  <a:solidFill>
                    <a:srgbClr val="2B11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4.0</a:t>
              </a:r>
              <a:r>
                <a:rPr lang="zh-CN" altLang="en-US" sz="1396" b="1" dirty="0">
                  <a:solidFill>
                    <a:srgbClr val="2B11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时代</a:t>
              </a:r>
            </a:p>
          </p:txBody>
        </p:sp>
        <p:sp>
          <p:nvSpPr>
            <p:cNvPr id="181" name="milestoneshape"/>
            <p:cNvSpPr/>
            <p:nvPr/>
          </p:nvSpPr>
          <p:spPr>
            <a:xfrm rot="10800000">
              <a:off x="6238875" y="39846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96" name="milestoneshape"/>
            <p:cNvSpPr txBox="1">
              <a:spLocks noChangeArrowheads="1"/>
            </p:cNvSpPr>
            <p:nvPr/>
          </p:nvSpPr>
          <p:spPr bwMode="auto">
            <a:xfrm>
              <a:off x="5810251" y="4400550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RFID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广泛应用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83" name="milestoneshape"/>
            <p:cNvCxnSpPr>
              <a:stCxn id="181" idx="0"/>
            </p:cNvCxnSpPr>
            <p:nvPr/>
          </p:nvCxnSpPr>
          <p:spPr>
            <a:xfrm flipH="1">
              <a:off x="6334125" y="4194176"/>
              <a:ext cx="0" cy="195263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milestoneshape"/>
            <p:cNvSpPr/>
            <p:nvPr/>
          </p:nvSpPr>
          <p:spPr>
            <a:xfrm rot="10800000">
              <a:off x="8245475" y="3984625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8999" name="milestoneshape"/>
            <p:cNvSpPr txBox="1">
              <a:spLocks noChangeArrowheads="1"/>
            </p:cNvSpPr>
            <p:nvPr/>
          </p:nvSpPr>
          <p:spPr bwMode="auto">
            <a:xfrm>
              <a:off x="7715250" y="4840286"/>
              <a:ext cx="1317625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微信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86" name="milestoneshape"/>
            <p:cNvCxnSpPr>
              <a:stCxn id="184" idx="0"/>
            </p:cNvCxnSpPr>
            <p:nvPr/>
          </p:nvCxnSpPr>
          <p:spPr>
            <a:xfrm>
              <a:off x="8340725" y="4194175"/>
              <a:ext cx="0" cy="62865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milestoneshape"/>
            <p:cNvSpPr/>
            <p:nvPr/>
          </p:nvSpPr>
          <p:spPr>
            <a:xfrm rot="10800000">
              <a:off x="6654800" y="397351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02" name="milestoneshape"/>
            <p:cNvSpPr txBox="1">
              <a:spLocks noChangeArrowheads="1"/>
            </p:cNvSpPr>
            <p:nvPr/>
          </p:nvSpPr>
          <p:spPr bwMode="auto">
            <a:xfrm>
              <a:off x="6226174" y="4571999"/>
              <a:ext cx="1047750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博客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89" name="milestoneshape"/>
            <p:cNvCxnSpPr>
              <a:stCxn id="187" idx="0"/>
            </p:cNvCxnSpPr>
            <p:nvPr/>
          </p:nvCxnSpPr>
          <p:spPr>
            <a:xfrm flipH="1">
              <a:off x="6745288" y="4183064"/>
              <a:ext cx="4762" cy="325437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milestoneshape"/>
            <p:cNvSpPr/>
            <p:nvPr/>
          </p:nvSpPr>
          <p:spPr>
            <a:xfrm>
              <a:off x="7589838" y="3505200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05" name="milestoneshape"/>
            <p:cNvSpPr txBox="1">
              <a:spLocks noChangeArrowheads="1"/>
            </p:cNvSpPr>
            <p:nvPr/>
          </p:nvSpPr>
          <p:spPr bwMode="auto">
            <a:xfrm>
              <a:off x="7273926" y="2825694"/>
              <a:ext cx="822325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latin typeface="楷体" panose="02010609060101010101" pitchFamily="49" charset="-122"/>
                  <a:ea typeface="楷体" panose="02010609060101010101" pitchFamily="49" charset="-122"/>
                </a:rPr>
                <a:t>自助服务</a:t>
              </a:r>
              <a:endParaRPr lang="en-US" altLang="zh-CN" sz="381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95" name="milestoneshape"/>
            <p:cNvCxnSpPr>
              <a:stCxn id="193" idx="0"/>
            </p:cNvCxnSpPr>
            <p:nvPr/>
          </p:nvCxnSpPr>
          <p:spPr>
            <a:xfrm flipV="1">
              <a:off x="7685088" y="3060700"/>
              <a:ext cx="0" cy="44450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007" name="Picture 2" descr="http://www.people.com.cn/mediafile/200312/30/F2003123016221200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057" y="2219430"/>
              <a:ext cx="955675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>
              <a:off x="1550988" y="1777999"/>
              <a:ext cx="1573213" cy="388553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buFont typeface="Arial" charset="0"/>
                <a:buNone/>
                <a:defRPr/>
              </a:pPr>
              <a:r>
                <a:rPr lang="zh-CN" altLang="en-US" sz="533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手工、机械化时代</a:t>
              </a:r>
            </a:p>
          </p:txBody>
        </p:sp>
        <p:cxnSp>
          <p:nvCxnSpPr>
            <p:cNvPr id="103" name="直接连接符 102"/>
            <p:cNvCxnSpPr/>
            <p:nvPr/>
          </p:nvCxnSpPr>
          <p:spPr bwMode="auto">
            <a:xfrm flipH="1">
              <a:off x="3638550" y="1771650"/>
              <a:ext cx="7938" cy="5397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直接连接符 105"/>
            <p:cNvCxnSpPr/>
            <p:nvPr/>
          </p:nvCxnSpPr>
          <p:spPr bwMode="auto">
            <a:xfrm flipH="1">
              <a:off x="8039101" y="1771650"/>
              <a:ext cx="9525" cy="5397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直接连接符 121"/>
            <p:cNvCxnSpPr/>
            <p:nvPr/>
          </p:nvCxnSpPr>
          <p:spPr bwMode="auto">
            <a:xfrm flipH="1">
              <a:off x="5907089" y="1771650"/>
              <a:ext cx="9525" cy="5397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8" name="milestoneshape"/>
            <p:cNvSpPr/>
            <p:nvPr/>
          </p:nvSpPr>
          <p:spPr>
            <a:xfrm rot="10800000">
              <a:off x="7167563" y="397351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13" name="milestoneshape"/>
            <p:cNvSpPr txBox="1">
              <a:spLocks noChangeArrowheads="1"/>
            </p:cNvSpPr>
            <p:nvPr/>
          </p:nvSpPr>
          <p:spPr bwMode="auto">
            <a:xfrm>
              <a:off x="6735763" y="4514849"/>
              <a:ext cx="1049337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2005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彩色</a:t>
              </a: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3D</a:t>
              </a: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打印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32" name="milestoneshape"/>
            <p:cNvCxnSpPr>
              <a:stCxn id="128" idx="0"/>
            </p:cNvCxnSpPr>
            <p:nvPr/>
          </p:nvCxnSpPr>
          <p:spPr>
            <a:xfrm flipH="1">
              <a:off x="7262813" y="4183064"/>
              <a:ext cx="0" cy="314325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milestoneshape"/>
            <p:cNvSpPr/>
            <p:nvPr/>
          </p:nvSpPr>
          <p:spPr>
            <a:xfrm rot="10800000">
              <a:off x="8437563" y="397351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16" name="milestoneshape"/>
            <p:cNvSpPr txBox="1">
              <a:spLocks noChangeArrowheads="1"/>
            </p:cNvSpPr>
            <p:nvPr/>
          </p:nvSpPr>
          <p:spPr bwMode="auto">
            <a:xfrm>
              <a:off x="7867650" y="4629149"/>
              <a:ext cx="1317625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BYOD</a:t>
              </a:r>
            </a:p>
          </p:txBody>
        </p:sp>
        <p:cxnSp>
          <p:nvCxnSpPr>
            <p:cNvPr id="141" name="milestoneshape"/>
            <p:cNvCxnSpPr/>
            <p:nvPr/>
          </p:nvCxnSpPr>
          <p:spPr>
            <a:xfrm>
              <a:off x="8526463" y="4171951"/>
              <a:ext cx="0" cy="417513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milestoneshape"/>
            <p:cNvSpPr/>
            <p:nvPr/>
          </p:nvSpPr>
          <p:spPr>
            <a:xfrm rot="10800000">
              <a:off x="8599488" y="397351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19" name="milestoneshape"/>
            <p:cNvSpPr txBox="1">
              <a:spLocks noChangeArrowheads="1"/>
            </p:cNvSpPr>
            <p:nvPr/>
          </p:nvSpPr>
          <p:spPr bwMode="auto">
            <a:xfrm>
              <a:off x="8035927" y="4905375"/>
              <a:ext cx="1317625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2014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HTML5</a:t>
              </a:r>
            </a:p>
          </p:txBody>
        </p:sp>
        <p:cxnSp>
          <p:nvCxnSpPr>
            <p:cNvPr id="144" name="milestoneshape"/>
            <p:cNvCxnSpPr>
              <a:stCxn id="142" idx="0"/>
            </p:cNvCxnSpPr>
            <p:nvPr/>
          </p:nvCxnSpPr>
          <p:spPr>
            <a:xfrm>
              <a:off x="8694738" y="4183064"/>
              <a:ext cx="0" cy="630237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ilestoneshape"/>
            <p:cNvSpPr/>
            <p:nvPr/>
          </p:nvSpPr>
          <p:spPr>
            <a:xfrm>
              <a:off x="8080375" y="3522663"/>
              <a:ext cx="192088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22" name="milestoneshape"/>
            <p:cNvSpPr txBox="1">
              <a:spLocks noChangeArrowheads="1"/>
            </p:cNvSpPr>
            <p:nvPr/>
          </p:nvSpPr>
          <p:spPr bwMode="auto">
            <a:xfrm>
              <a:off x="7651751" y="3074176"/>
              <a:ext cx="1049337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 dirty="0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2009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 dirty="0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SKOS</a:t>
              </a:r>
            </a:p>
          </p:txBody>
        </p:sp>
        <p:cxnSp>
          <p:nvCxnSpPr>
            <p:cNvPr id="147" name="milestoneshape"/>
            <p:cNvCxnSpPr/>
            <p:nvPr/>
          </p:nvCxnSpPr>
          <p:spPr>
            <a:xfrm flipV="1">
              <a:off x="8175625" y="3330576"/>
              <a:ext cx="0" cy="269875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milestoneshape"/>
            <p:cNvSpPr/>
            <p:nvPr/>
          </p:nvSpPr>
          <p:spPr>
            <a:xfrm>
              <a:off x="8218488" y="3525838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25" name="milestoneshape"/>
            <p:cNvSpPr txBox="1">
              <a:spLocks noChangeArrowheads="1"/>
            </p:cNvSpPr>
            <p:nvPr/>
          </p:nvSpPr>
          <p:spPr bwMode="auto">
            <a:xfrm>
              <a:off x="7904165" y="2542362"/>
              <a:ext cx="820737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2010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RDA</a:t>
              </a:r>
            </a:p>
          </p:txBody>
        </p:sp>
        <p:cxnSp>
          <p:nvCxnSpPr>
            <p:cNvPr id="150" name="milestoneshape"/>
            <p:cNvCxnSpPr/>
            <p:nvPr/>
          </p:nvCxnSpPr>
          <p:spPr>
            <a:xfrm flipV="1">
              <a:off x="8313738" y="2857500"/>
              <a:ext cx="0" cy="674688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milestoneshape"/>
            <p:cNvSpPr/>
            <p:nvPr/>
          </p:nvSpPr>
          <p:spPr>
            <a:xfrm>
              <a:off x="7497763" y="3505200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153" name="milestoneshape"/>
            <p:cNvCxnSpPr/>
            <p:nvPr/>
          </p:nvCxnSpPr>
          <p:spPr>
            <a:xfrm flipV="1">
              <a:off x="7593013" y="3327400"/>
              <a:ext cx="0" cy="21590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milestoneshape"/>
            <p:cNvSpPr/>
            <p:nvPr/>
          </p:nvSpPr>
          <p:spPr>
            <a:xfrm rot="10800000">
              <a:off x="6475413" y="3970338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31" name="milestoneshape"/>
            <p:cNvSpPr txBox="1">
              <a:spLocks noChangeArrowheads="1"/>
            </p:cNvSpPr>
            <p:nvPr/>
          </p:nvSpPr>
          <p:spPr bwMode="auto">
            <a:xfrm>
              <a:off x="6056313" y="4884737"/>
              <a:ext cx="1047750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latin typeface="楷体" panose="02010609060101010101" pitchFamily="49" charset="-122"/>
                  <a:ea typeface="楷体" panose="02010609060101010101" pitchFamily="49" charset="-122"/>
                </a:rPr>
                <a:t>1998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latin typeface="楷体" panose="02010609060101010101" pitchFamily="49" charset="-122"/>
                  <a:ea typeface="楷体" panose="02010609060101010101" pitchFamily="49" charset="-122"/>
                </a:rPr>
                <a:t>语义网</a:t>
              </a:r>
              <a:endParaRPr lang="en-US" altLang="zh-CN" sz="381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90" name="milestoneshape"/>
            <p:cNvCxnSpPr>
              <a:stCxn id="154" idx="0"/>
            </p:cNvCxnSpPr>
            <p:nvPr/>
          </p:nvCxnSpPr>
          <p:spPr>
            <a:xfrm>
              <a:off x="6570663" y="4179888"/>
              <a:ext cx="0" cy="620712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milestoneshape"/>
            <p:cNvSpPr/>
            <p:nvPr/>
          </p:nvSpPr>
          <p:spPr>
            <a:xfrm>
              <a:off x="7858125" y="352266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34" name="milestoneshape"/>
            <p:cNvSpPr txBox="1">
              <a:spLocks noChangeArrowheads="1"/>
            </p:cNvSpPr>
            <p:nvPr/>
          </p:nvSpPr>
          <p:spPr bwMode="auto">
            <a:xfrm>
              <a:off x="7600950" y="3397193"/>
              <a:ext cx="781050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SNS</a:t>
              </a: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应用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035" name="milestoneshape"/>
            <p:cNvSpPr txBox="1">
              <a:spLocks noChangeArrowheads="1"/>
            </p:cNvSpPr>
            <p:nvPr/>
          </p:nvSpPr>
          <p:spPr bwMode="auto">
            <a:xfrm>
              <a:off x="7616826" y="2393893"/>
              <a:ext cx="822325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移动阅读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8" name="milestoneshape"/>
            <p:cNvSpPr/>
            <p:nvPr/>
          </p:nvSpPr>
          <p:spPr>
            <a:xfrm>
              <a:off x="8510588" y="352266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37" name="milestoneshape"/>
            <p:cNvSpPr txBox="1">
              <a:spLocks noChangeArrowheads="1"/>
            </p:cNvSpPr>
            <p:nvPr/>
          </p:nvSpPr>
          <p:spPr bwMode="auto">
            <a:xfrm>
              <a:off x="8210552" y="3245625"/>
              <a:ext cx="815975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全自动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密集书库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1" name="milestoneshape"/>
            <p:cNvSpPr/>
            <p:nvPr/>
          </p:nvSpPr>
          <p:spPr>
            <a:xfrm>
              <a:off x="8343900" y="3532188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02" name="milestoneshape"/>
            <p:cNvCxnSpPr/>
            <p:nvPr/>
          </p:nvCxnSpPr>
          <p:spPr>
            <a:xfrm flipV="1">
              <a:off x="8439150" y="3060700"/>
              <a:ext cx="0" cy="539750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40" name="milestoneshape"/>
            <p:cNvSpPr txBox="1">
              <a:spLocks noChangeArrowheads="1"/>
            </p:cNvSpPr>
            <p:nvPr/>
          </p:nvSpPr>
          <p:spPr bwMode="auto">
            <a:xfrm>
              <a:off x="8048626" y="2804302"/>
              <a:ext cx="822325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="b" anchorCtr="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2012</a:t>
              </a:r>
            </a:p>
            <a:p>
              <a:pPr algn="ctr" eaLnBrk="1" hangingPunct="1">
                <a:lnSpc>
                  <a:spcPct val="80000"/>
                </a:lnSpc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书目框架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4" name="milestoneshape"/>
            <p:cNvSpPr/>
            <p:nvPr/>
          </p:nvSpPr>
          <p:spPr>
            <a:xfrm rot="10800000">
              <a:off x="7629525" y="3973513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42" name="milestoneshape"/>
            <p:cNvSpPr txBox="1">
              <a:spLocks noChangeArrowheads="1"/>
            </p:cNvSpPr>
            <p:nvPr/>
          </p:nvSpPr>
          <p:spPr bwMode="auto">
            <a:xfrm>
              <a:off x="7200899" y="4400550"/>
              <a:ext cx="1047750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关联数据</a:t>
              </a:r>
              <a:endParaRPr lang="en-US" altLang="zh-CN" sz="381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06" name="milestoneshape"/>
            <p:cNvCxnSpPr/>
            <p:nvPr/>
          </p:nvCxnSpPr>
          <p:spPr>
            <a:xfrm flipH="1">
              <a:off x="7720013" y="4057650"/>
              <a:ext cx="4762" cy="325438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milestoneshape"/>
            <p:cNvSpPr/>
            <p:nvPr/>
          </p:nvSpPr>
          <p:spPr>
            <a:xfrm rot="10800000">
              <a:off x="8291513" y="3994150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45" name="milestoneshape"/>
            <p:cNvSpPr txBox="1">
              <a:spLocks noChangeArrowheads="1"/>
            </p:cNvSpPr>
            <p:nvPr/>
          </p:nvSpPr>
          <p:spPr bwMode="auto">
            <a:xfrm>
              <a:off x="7727951" y="5314952"/>
              <a:ext cx="1317625" cy="24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2011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SOLOMO</a:t>
              </a:r>
            </a:p>
          </p:txBody>
        </p:sp>
        <p:cxnSp>
          <p:nvCxnSpPr>
            <p:cNvPr id="209" name="milestoneshape"/>
            <p:cNvCxnSpPr/>
            <p:nvPr/>
          </p:nvCxnSpPr>
          <p:spPr>
            <a:xfrm flipH="1">
              <a:off x="8386763" y="4057651"/>
              <a:ext cx="0" cy="1216025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milestoneshape"/>
            <p:cNvSpPr/>
            <p:nvPr/>
          </p:nvSpPr>
          <p:spPr>
            <a:xfrm rot="10800000">
              <a:off x="5572125" y="3970338"/>
              <a:ext cx="190500" cy="209550"/>
            </a:xfrm>
            <a:prstGeom prst="flowChartMerge">
              <a:avLst/>
            </a:prstGeom>
            <a:solidFill>
              <a:srgbClr val="0072BC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charset="0"/>
                <a:buNone/>
                <a:defRPr/>
              </a:pPr>
              <a:endParaRPr lang="en-US" sz="686">
                <a:solidFill>
                  <a:prstClr val="white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9048" name="milestoneshape"/>
            <p:cNvSpPr txBox="1">
              <a:spLocks noChangeArrowheads="1"/>
            </p:cNvSpPr>
            <p:nvPr/>
          </p:nvSpPr>
          <p:spPr bwMode="auto">
            <a:xfrm>
              <a:off x="5153025" y="4571999"/>
              <a:ext cx="1047750" cy="1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12" tIns="12706" rIns="25412" bIns="12706" anchorCtr="1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1pPr>
              <a:lvl2pPr indent="-173038">
                <a:lnSpc>
                  <a:spcPct val="90000"/>
                </a:lnSpc>
                <a:spcBef>
                  <a:spcPts val="9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2pPr>
              <a:lvl3pPr indent="-163513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3pPr>
              <a:lvl4pPr indent="-130175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4pPr>
              <a:lvl5pPr indent="-128588">
                <a:lnSpc>
                  <a:spcPct val="90000"/>
                </a:lnSpc>
                <a:spcBef>
                  <a:spcPts val="45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5pPr>
              <a:lvl6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6pPr>
              <a:lvl7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7pPr>
              <a:lvl8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8pPr>
              <a:lvl9pPr indent="-128588" eaLnBrk="0" fontAlgn="base" hangingPunct="0">
                <a:lnSpc>
                  <a:spcPct val="90000"/>
                </a:lnSpc>
                <a:spcBef>
                  <a:spcPts val="45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orbel" panose="020B0503020204020204" pitchFamily="34" charset="0"/>
                  <a:ea typeface="幼圆" panose="02010509060101010101" pitchFamily="49" charset="-122"/>
                  <a:sym typeface="Corbel" panose="020B0503020204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81" b="1">
                  <a:solidFill>
                    <a:srgbClr val="40404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二维码</a:t>
              </a:r>
              <a:endParaRPr lang="en-US" altLang="zh-CN" sz="381" b="1">
                <a:solidFill>
                  <a:srgbClr val="40404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12" name="milestoneshape"/>
            <p:cNvCxnSpPr/>
            <p:nvPr/>
          </p:nvCxnSpPr>
          <p:spPr>
            <a:xfrm>
              <a:off x="5667375" y="4110038"/>
              <a:ext cx="0" cy="404812"/>
            </a:xfrm>
            <a:prstGeom prst="straightConnector1">
              <a:avLst/>
            </a:prstGeom>
            <a:ln w="15875">
              <a:solidFill>
                <a:srgbClr val="0072BC">
                  <a:alpha val="50196"/>
                </a:srgb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050" name="Picture 6" descr="http://a0.att.hudong.com/00/07/0130000026034412290607902517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2224088"/>
              <a:ext cx="927896" cy="946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0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wy\Desktop\多边形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012993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组合 2048"/>
          <p:cNvGrpSpPr/>
          <p:nvPr/>
        </p:nvGrpSpPr>
        <p:grpSpPr>
          <a:xfrm>
            <a:off x="664729" y="988977"/>
            <a:ext cx="5634394" cy="2126630"/>
            <a:chOff x="222117" y="1361329"/>
            <a:chExt cx="12413555" cy="5497570"/>
          </a:xfrm>
        </p:grpSpPr>
        <p:sp>
          <p:nvSpPr>
            <p:cNvPr id="2" name="TextBox 1"/>
            <p:cNvSpPr txBox="1"/>
            <p:nvPr/>
          </p:nvSpPr>
          <p:spPr>
            <a:xfrm>
              <a:off x="222117" y="1471894"/>
              <a:ext cx="820200" cy="394372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219" b="1" dirty="0">
                  <a:solidFill>
                    <a:srgbClr val="FFFF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依托于海量资源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522820" y="3175284"/>
              <a:ext cx="1112852" cy="1876706"/>
            </a:xfrm>
            <a:prstGeom prst="rect">
              <a:avLst/>
            </a:prstGeom>
            <a:solidFill>
              <a:schemeClr val="accent1"/>
            </a:solidFill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91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满足</a:t>
              </a:r>
              <a:endParaRPr lang="en-US" altLang="zh-CN" sz="915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91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用户</a:t>
              </a:r>
              <a:endParaRPr lang="en-US" altLang="zh-CN" sz="915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91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需求</a:t>
              </a: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3551188" y="1678370"/>
              <a:ext cx="6460402" cy="4978287"/>
            </a:xfrm>
            <a:custGeom>
              <a:avLst/>
              <a:gdLst>
                <a:gd name="connsiteX0" fmla="*/ 6128642 w 6460402"/>
                <a:gd name="connsiteY0" fmla="*/ 2544539 h 4978287"/>
                <a:gd name="connsiteX1" fmla="*/ 6128642 w 6460402"/>
                <a:gd name="connsiteY1" fmla="*/ 2578165 h 4978287"/>
                <a:gd name="connsiteX2" fmla="*/ 6205767 w 6460402"/>
                <a:gd name="connsiteY2" fmla="*/ 2578165 h 4978287"/>
                <a:gd name="connsiteX3" fmla="*/ 6205767 w 6460402"/>
                <a:gd name="connsiteY3" fmla="*/ 2544539 h 4978287"/>
                <a:gd name="connsiteX4" fmla="*/ 6128642 w 6460402"/>
                <a:gd name="connsiteY4" fmla="*/ 2359082 h 4978287"/>
                <a:gd name="connsiteX5" fmla="*/ 6128642 w 6460402"/>
                <a:gd name="connsiteY5" fmla="*/ 2374918 h 4978287"/>
                <a:gd name="connsiteX6" fmla="*/ 6205767 w 6460402"/>
                <a:gd name="connsiteY6" fmla="*/ 2374918 h 4978287"/>
                <a:gd name="connsiteX7" fmla="*/ 6205767 w 6460402"/>
                <a:gd name="connsiteY7" fmla="*/ 2359082 h 4978287"/>
                <a:gd name="connsiteX8" fmla="*/ 6128642 w 6460402"/>
                <a:gd name="connsiteY8" fmla="*/ 2175435 h 4978287"/>
                <a:gd name="connsiteX9" fmla="*/ 6128642 w 6460402"/>
                <a:gd name="connsiteY9" fmla="*/ 2189461 h 4978287"/>
                <a:gd name="connsiteX10" fmla="*/ 6205767 w 6460402"/>
                <a:gd name="connsiteY10" fmla="*/ 2189461 h 4978287"/>
                <a:gd name="connsiteX11" fmla="*/ 6205767 w 6460402"/>
                <a:gd name="connsiteY11" fmla="*/ 2175435 h 4978287"/>
                <a:gd name="connsiteX12" fmla="*/ 550566 w 6460402"/>
                <a:gd name="connsiteY12" fmla="*/ 0 h 4978287"/>
                <a:gd name="connsiteX13" fmla="*/ 1089947 w 6460402"/>
                <a:gd name="connsiteY13" fmla="*/ 439608 h 4978287"/>
                <a:gd name="connsiteX14" fmla="*/ 1094328 w 6460402"/>
                <a:gd name="connsiteY14" fmla="*/ 483067 h 4978287"/>
                <a:gd name="connsiteX15" fmla="*/ 3355244 w 6460402"/>
                <a:gd name="connsiteY15" fmla="*/ 483067 h 4978287"/>
                <a:gd name="connsiteX16" fmla="*/ 3774352 w 6460402"/>
                <a:gd name="connsiteY16" fmla="*/ 902175 h 4978287"/>
                <a:gd name="connsiteX17" fmla="*/ 3774352 w 6460402"/>
                <a:gd name="connsiteY17" fmla="*/ 1433662 h 4978287"/>
                <a:gd name="connsiteX18" fmla="*/ 3776218 w 6460402"/>
                <a:gd name="connsiteY18" fmla="*/ 1433662 h 4978287"/>
                <a:gd name="connsiteX19" fmla="*/ 3776218 w 6460402"/>
                <a:gd name="connsiteY19" fmla="*/ 1732154 h 4978287"/>
                <a:gd name="connsiteX20" fmla="*/ 4049878 w 6460402"/>
                <a:gd name="connsiteY20" fmla="*/ 2005814 h 4978287"/>
                <a:gd name="connsiteX21" fmla="*/ 5752319 w 6460402"/>
                <a:gd name="connsiteY21" fmla="*/ 2005814 h 4978287"/>
                <a:gd name="connsiteX22" fmla="*/ 5752319 w 6460402"/>
                <a:gd name="connsiteY22" fmla="*/ 1999666 h 4978287"/>
                <a:gd name="connsiteX23" fmla="*/ 6128642 w 6460402"/>
                <a:gd name="connsiteY23" fmla="*/ 1999666 h 4978287"/>
                <a:gd name="connsiteX24" fmla="*/ 6128642 w 6460402"/>
                <a:gd name="connsiteY24" fmla="*/ 2005814 h 4978287"/>
                <a:gd name="connsiteX25" fmla="*/ 6205767 w 6460402"/>
                <a:gd name="connsiteY25" fmla="*/ 2005814 h 4978287"/>
                <a:gd name="connsiteX26" fmla="*/ 6205767 w 6460402"/>
                <a:gd name="connsiteY26" fmla="*/ 2005162 h 4978287"/>
                <a:gd name="connsiteX27" fmla="*/ 6460402 w 6460402"/>
                <a:gd name="connsiteY27" fmla="*/ 2005162 h 4978287"/>
                <a:gd name="connsiteX28" fmla="*/ 6460402 w 6460402"/>
                <a:gd name="connsiteY28" fmla="*/ 2740090 h 4978287"/>
                <a:gd name="connsiteX29" fmla="*/ 6227992 w 6460402"/>
                <a:gd name="connsiteY29" fmla="*/ 2740090 h 4978287"/>
                <a:gd name="connsiteX30" fmla="*/ 4948699 w 6460402"/>
                <a:gd name="connsiteY30" fmla="*/ 2747786 h 4978287"/>
                <a:gd name="connsiteX31" fmla="*/ 4699917 w 6460402"/>
                <a:gd name="connsiteY31" fmla="*/ 3021446 h 4978287"/>
                <a:gd name="connsiteX32" fmla="*/ 4699917 w 6460402"/>
                <a:gd name="connsiteY32" fmla="*/ 3886050 h 4978287"/>
                <a:gd name="connsiteX33" fmla="*/ 4722636 w 6460402"/>
                <a:gd name="connsiteY33" fmla="*/ 3888341 h 4978287"/>
                <a:gd name="connsiteX34" fmla="*/ 5162244 w 6460402"/>
                <a:gd name="connsiteY34" fmla="*/ 4427721 h 4978287"/>
                <a:gd name="connsiteX35" fmla="*/ 4611678 w 6460402"/>
                <a:gd name="connsiteY35" fmla="*/ 4978287 h 4978287"/>
                <a:gd name="connsiteX36" fmla="*/ 4061112 w 6460402"/>
                <a:gd name="connsiteY36" fmla="*/ 4427721 h 4978287"/>
                <a:gd name="connsiteX37" fmla="*/ 4500720 w 6460402"/>
                <a:gd name="connsiteY37" fmla="*/ 3888341 h 4978287"/>
                <a:gd name="connsiteX38" fmla="*/ 4525038 w 6460402"/>
                <a:gd name="connsiteY38" fmla="*/ 3885889 h 4978287"/>
                <a:gd name="connsiteX39" fmla="*/ 4525038 w 6460402"/>
                <a:gd name="connsiteY39" fmla="*/ 2997273 h 4978287"/>
                <a:gd name="connsiteX40" fmla="*/ 4906045 w 6460402"/>
                <a:gd name="connsiteY40" fmla="*/ 2578165 h 4978287"/>
                <a:gd name="connsiteX41" fmla="*/ 5752319 w 6460402"/>
                <a:gd name="connsiteY41" fmla="*/ 2578165 h 4978287"/>
                <a:gd name="connsiteX42" fmla="*/ 5752319 w 6460402"/>
                <a:gd name="connsiteY42" fmla="*/ 2544539 h 4978287"/>
                <a:gd name="connsiteX43" fmla="*/ 4621379 w 6460402"/>
                <a:gd name="connsiteY43" fmla="*/ 2544539 h 4978287"/>
                <a:gd name="connsiteX44" fmla="*/ 4347719 w 6460402"/>
                <a:gd name="connsiteY44" fmla="*/ 2818199 h 4978287"/>
                <a:gd name="connsiteX45" fmla="*/ 4347719 w 6460402"/>
                <a:gd name="connsiteY45" fmla="*/ 3200314 h 4978287"/>
                <a:gd name="connsiteX46" fmla="*/ 4345853 w 6460402"/>
                <a:gd name="connsiteY46" fmla="*/ 3200314 h 4978287"/>
                <a:gd name="connsiteX47" fmla="*/ 4345853 w 6460402"/>
                <a:gd name="connsiteY47" fmla="*/ 3217647 h 4978287"/>
                <a:gd name="connsiteX48" fmla="*/ 3926745 w 6460402"/>
                <a:gd name="connsiteY48" fmla="*/ 3636755 h 4978287"/>
                <a:gd name="connsiteX49" fmla="*/ 1502623 w 6460402"/>
                <a:gd name="connsiteY49" fmla="*/ 3636755 h 4978287"/>
                <a:gd name="connsiteX50" fmla="*/ 1500080 w 6460402"/>
                <a:gd name="connsiteY50" fmla="*/ 3661988 h 4978287"/>
                <a:gd name="connsiteX51" fmla="*/ 960699 w 6460402"/>
                <a:gd name="connsiteY51" fmla="*/ 4101596 h 4978287"/>
                <a:gd name="connsiteX52" fmla="*/ 410133 w 6460402"/>
                <a:gd name="connsiteY52" fmla="*/ 3551030 h 4978287"/>
                <a:gd name="connsiteX53" fmla="*/ 960699 w 6460402"/>
                <a:gd name="connsiteY53" fmla="*/ 3000464 h 4978287"/>
                <a:gd name="connsiteX54" fmla="*/ 1500080 w 6460402"/>
                <a:gd name="connsiteY54" fmla="*/ 3440072 h 4978287"/>
                <a:gd name="connsiteX55" fmla="*/ 1502808 w 6460402"/>
                <a:gd name="connsiteY55" fmla="*/ 3467134 h 4978287"/>
                <a:gd name="connsiteX56" fmla="*/ 3879826 w 6460402"/>
                <a:gd name="connsiteY56" fmla="*/ 3467134 h 4978287"/>
                <a:gd name="connsiteX57" fmla="*/ 4153486 w 6460402"/>
                <a:gd name="connsiteY57" fmla="*/ 3193474 h 4978287"/>
                <a:gd name="connsiteX58" fmla="*/ 4153486 w 6460402"/>
                <a:gd name="connsiteY58" fmla="*/ 2935531 h 4978287"/>
                <a:gd name="connsiteX59" fmla="*/ 4155352 w 6460402"/>
                <a:gd name="connsiteY59" fmla="*/ 2935531 h 4978287"/>
                <a:gd name="connsiteX60" fmla="*/ 4155352 w 6460402"/>
                <a:gd name="connsiteY60" fmla="*/ 2794026 h 4978287"/>
                <a:gd name="connsiteX61" fmla="*/ 4574460 w 6460402"/>
                <a:gd name="connsiteY61" fmla="*/ 2374918 h 4978287"/>
                <a:gd name="connsiteX62" fmla="*/ 5752319 w 6460402"/>
                <a:gd name="connsiteY62" fmla="*/ 2374918 h 4978287"/>
                <a:gd name="connsiteX63" fmla="*/ 5752319 w 6460402"/>
                <a:gd name="connsiteY63" fmla="*/ 2359082 h 4978287"/>
                <a:gd name="connsiteX64" fmla="*/ 2802547 w 6460402"/>
                <a:gd name="connsiteY64" fmla="*/ 2359082 h 4978287"/>
                <a:gd name="connsiteX65" fmla="*/ 2799911 w 6460402"/>
                <a:gd name="connsiteY65" fmla="*/ 2385229 h 4978287"/>
                <a:gd name="connsiteX66" fmla="*/ 2260530 w 6460402"/>
                <a:gd name="connsiteY66" fmla="*/ 2824837 h 4978287"/>
                <a:gd name="connsiteX67" fmla="*/ 1709964 w 6460402"/>
                <a:gd name="connsiteY67" fmla="*/ 2274271 h 4978287"/>
                <a:gd name="connsiteX68" fmla="*/ 2260530 w 6460402"/>
                <a:gd name="connsiteY68" fmla="*/ 1723705 h 4978287"/>
                <a:gd name="connsiteX69" fmla="*/ 2799911 w 6460402"/>
                <a:gd name="connsiteY69" fmla="*/ 2163313 h 4978287"/>
                <a:gd name="connsiteX70" fmla="*/ 2802547 w 6460402"/>
                <a:gd name="connsiteY70" fmla="*/ 2189461 h 4978287"/>
                <a:gd name="connsiteX71" fmla="*/ 5752319 w 6460402"/>
                <a:gd name="connsiteY71" fmla="*/ 2189461 h 4978287"/>
                <a:gd name="connsiteX72" fmla="*/ 5752319 w 6460402"/>
                <a:gd name="connsiteY72" fmla="*/ 2175435 h 4978287"/>
                <a:gd name="connsiteX73" fmla="*/ 4002959 w 6460402"/>
                <a:gd name="connsiteY73" fmla="*/ 2175435 h 4978287"/>
                <a:gd name="connsiteX74" fmla="*/ 3583851 w 6460402"/>
                <a:gd name="connsiteY74" fmla="*/ 1756327 h 4978287"/>
                <a:gd name="connsiteX75" fmla="*/ 3583851 w 6460402"/>
                <a:gd name="connsiteY75" fmla="*/ 1605112 h 4978287"/>
                <a:gd name="connsiteX76" fmla="*/ 3581985 w 6460402"/>
                <a:gd name="connsiteY76" fmla="*/ 1605112 h 4978287"/>
                <a:gd name="connsiteX77" fmla="*/ 3581985 w 6460402"/>
                <a:gd name="connsiteY77" fmla="*/ 926348 h 4978287"/>
                <a:gd name="connsiteX78" fmla="*/ 3308325 w 6460402"/>
                <a:gd name="connsiteY78" fmla="*/ 652688 h 4978287"/>
                <a:gd name="connsiteX79" fmla="*/ 1090838 w 6460402"/>
                <a:gd name="connsiteY79" fmla="*/ 652688 h 4978287"/>
                <a:gd name="connsiteX80" fmla="*/ 1089947 w 6460402"/>
                <a:gd name="connsiteY80" fmla="*/ 661524 h 4978287"/>
                <a:gd name="connsiteX81" fmla="*/ 550566 w 6460402"/>
                <a:gd name="connsiteY81" fmla="*/ 1101132 h 4978287"/>
                <a:gd name="connsiteX82" fmla="*/ 0 w 6460402"/>
                <a:gd name="connsiteY82" fmla="*/ 550566 h 4978287"/>
                <a:gd name="connsiteX83" fmla="*/ 550566 w 6460402"/>
                <a:gd name="connsiteY83" fmla="*/ 0 h 497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6460402" h="4978287">
                  <a:moveTo>
                    <a:pt x="6128642" y="2544539"/>
                  </a:moveTo>
                  <a:lnTo>
                    <a:pt x="6128642" y="2578165"/>
                  </a:lnTo>
                  <a:lnTo>
                    <a:pt x="6205767" y="2578165"/>
                  </a:lnTo>
                  <a:lnTo>
                    <a:pt x="6205767" y="2544539"/>
                  </a:lnTo>
                  <a:close/>
                  <a:moveTo>
                    <a:pt x="6128642" y="2359082"/>
                  </a:moveTo>
                  <a:lnTo>
                    <a:pt x="6128642" y="2374918"/>
                  </a:lnTo>
                  <a:lnTo>
                    <a:pt x="6205767" y="2374918"/>
                  </a:lnTo>
                  <a:lnTo>
                    <a:pt x="6205767" y="2359082"/>
                  </a:lnTo>
                  <a:close/>
                  <a:moveTo>
                    <a:pt x="6128642" y="2175435"/>
                  </a:moveTo>
                  <a:lnTo>
                    <a:pt x="6128642" y="2189461"/>
                  </a:lnTo>
                  <a:lnTo>
                    <a:pt x="6205767" y="2189461"/>
                  </a:lnTo>
                  <a:lnTo>
                    <a:pt x="6205767" y="2175435"/>
                  </a:lnTo>
                  <a:close/>
                  <a:moveTo>
                    <a:pt x="550566" y="0"/>
                  </a:moveTo>
                  <a:cubicBezTo>
                    <a:pt x="816627" y="0"/>
                    <a:pt x="1038609" y="188724"/>
                    <a:pt x="1089947" y="439608"/>
                  </a:cubicBezTo>
                  <a:lnTo>
                    <a:pt x="1094328" y="483067"/>
                  </a:lnTo>
                  <a:lnTo>
                    <a:pt x="3355244" y="483067"/>
                  </a:lnTo>
                  <a:cubicBezTo>
                    <a:pt x="3586711" y="483067"/>
                    <a:pt x="3774352" y="670708"/>
                    <a:pt x="3774352" y="902175"/>
                  </a:cubicBezTo>
                  <a:lnTo>
                    <a:pt x="3774352" y="1433662"/>
                  </a:lnTo>
                  <a:lnTo>
                    <a:pt x="3776218" y="1433662"/>
                  </a:lnTo>
                  <a:lnTo>
                    <a:pt x="3776218" y="1732154"/>
                  </a:lnTo>
                  <a:cubicBezTo>
                    <a:pt x="3776218" y="1883292"/>
                    <a:pt x="3898740" y="2005814"/>
                    <a:pt x="4049878" y="2005814"/>
                  </a:cubicBezTo>
                  <a:lnTo>
                    <a:pt x="5752319" y="2005814"/>
                  </a:lnTo>
                  <a:lnTo>
                    <a:pt x="5752319" y="1999666"/>
                  </a:lnTo>
                  <a:lnTo>
                    <a:pt x="6128642" y="1999666"/>
                  </a:lnTo>
                  <a:lnTo>
                    <a:pt x="6128642" y="2005814"/>
                  </a:lnTo>
                  <a:lnTo>
                    <a:pt x="6205767" y="2005814"/>
                  </a:lnTo>
                  <a:lnTo>
                    <a:pt x="6205767" y="2005162"/>
                  </a:lnTo>
                  <a:lnTo>
                    <a:pt x="6460402" y="2005162"/>
                  </a:lnTo>
                  <a:lnTo>
                    <a:pt x="6460402" y="2740090"/>
                  </a:lnTo>
                  <a:lnTo>
                    <a:pt x="6227992" y="2740090"/>
                  </a:lnTo>
                  <a:lnTo>
                    <a:pt x="4948699" y="2747786"/>
                  </a:lnTo>
                  <a:cubicBezTo>
                    <a:pt x="4811301" y="2747786"/>
                    <a:pt x="4699917" y="2870308"/>
                    <a:pt x="4699917" y="3021446"/>
                  </a:cubicBezTo>
                  <a:lnTo>
                    <a:pt x="4699917" y="3886050"/>
                  </a:lnTo>
                  <a:lnTo>
                    <a:pt x="4722636" y="3888341"/>
                  </a:lnTo>
                  <a:cubicBezTo>
                    <a:pt x="4973520" y="3939679"/>
                    <a:pt x="5162244" y="4161661"/>
                    <a:pt x="5162244" y="4427721"/>
                  </a:cubicBezTo>
                  <a:cubicBezTo>
                    <a:pt x="5162244" y="4731790"/>
                    <a:pt x="4915747" y="4978287"/>
                    <a:pt x="4611678" y="4978287"/>
                  </a:cubicBezTo>
                  <a:cubicBezTo>
                    <a:pt x="4307609" y="4978287"/>
                    <a:pt x="4061112" y="4731790"/>
                    <a:pt x="4061112" y="4427721"/>
                  </a:cubicBezTo>
                  <a:cubicBezTo>
                    <a:pt x="4061112" y="4161661"/>
                    <a:pt x="4249837" y="3939679"/>
                    <a:pt x="4500720" y="3888341"/>
                  </a:cubicBezTo>
                  <a:lnTo>
                    <a:pt x="4525038" y="3885889"/>
                  </a:lnTo>
                  <a:lnTo>
                    <a:pt x="4525038" y="2997273"/>
                  </a:lnTo>
                  <a:cubicBezTo>
                    <a:pt x="4525038" y="2765806"/>
                    <a:pt x="4695621" y="2578165"/>
                    <a:pt x="4906045" y="2578165"/>
                  </a:cubicBezTo>
                  <a:lnTo>
                    <a:pt x="5752319" y="2578165"/>
                  </a:lnTo>
                  <a:lnTo>
                    <a:pt x="5752319" y="2544539"/>
                  </a:lnTo>
                  <a:lnTo>
                    <a:pt x="4621379" y="2544539"/>
                  </a:lnTo>
                  <a:cubicBezTo>
                    <a:pt x="4470241" y="2544539"/>
                    <a:pt x="4347719" y="2667061"/>
                    <a:pt x="4347719" y="2818199"/>
                  </a:cubicBezTo>
                  <a:lnTo>
                    <a:pt x="4347719" y="3200314"/>
                  </a:lnTo>
                  <a:lnTo>
                    <a:pt x="4345853" y="3200314"/>
                  </a:lnTo>
                  <a:lnTo>
                    <a:pt x="4345853" y="3217647"/>
                  </a:lnTo>
                  <a:cubicBezTo>
                    <a:pt x="4345853" y="3449114"/>
                    <a:pt x="4158212" y="3636755"/>
                    <a:pt x="3926745" y="3636755"/>
                  </a:cubicBezTo>
                  <a:lnTo>
                    <a:pt x="1502623" y="3636755"/>
                  </a:lnTo>
                  <a:lnTo>
                    <a:pt x="1500080" y="3661988"/>
                  </a:lnTo>
                  <a:cubicBezTo>
                    <a:pt x="1448742" y="3912872"/>
                    <a:pt x="1226760" y="4101596"/>
                    <a:pt x="960699" y="4101596"/>
                  </a:cubicBezTo>
                  <a:cubicBezTo>
                    <a:pt x="656630" y="4101596"/>
                    <a:pt x="410133" y="3855099"/>
                    <a:pt x="410133" y="3551030"/>
                  </a:cubicBezTo>
                  <a:cubicBezTo>
                    <a:pt x="410133" y="3246961"/>
                    <a:pt x="656630" y="3000464"/>
                    <a:pt x="960699" y="3000464"/>
                  </a:cubicBezTo>
                  <a:cubicBezTo>
                    <a:pt x="1226760" y="3000464"/>
                    <a:pt x="1448742" y="3189188"/>
                    <a:pt x="1500080" y="3440072"/>
                  </a:cubicBezTo>
                  <a:lnTo>
                    <a:pt x="1502808" y="3467134"/>
                  </a:lnTo>
                  <a:lnTo>
                    <a:pt x="3879826" y="3467134"/>
                  </a:lnTo>
                  <a:cubicBezTo>
                    <a:pt x="4030964" y="3467134"/>
                    <a:pt x="4153486" y="3344612"/>
                    <a:pt x="4153486" y="3193474"/>
                  </a:cubicBezTo>
                  <a:lnTo>
                    <a:pt x="4153486" y="2935531"/>
                  </a:lnTo>
                  <a:lnTo>
                    <a:pt x="4155352" y="2935531"/>
                  </a:lnTo>
                  <a:lnTo>
                    <a:pt x="4155352" y="2794026"/>
                  </a:lnTo>
                  <a:cubicBezTo>
                    <a:pt x="4155352" y="2562559"/>
                    <a:pt x="4342993" y="2374918"/>
                    <a:pt x="4574460" y="2374918"/>
                  </a:cubicBezTo>
                  <a:lnTo>
                    <a:pt x="5752319" y="2374918"/>
                  </a:lnTo>
                  <a:lnTo>
                    <a:pt x="5752319" y="2359082"/>
                  </a:lnTo>
                  <a:lnTo>
                    <a:pt x="2802547" y="2359082"/>
                  </a:lnTo>
                  <a:lnTo>
                    <a:pt x="2799911" y="2385229"/>
                  </a:lnTo>
                  <a:cubicBezTo>
                    <a:pt x="2748573" y="2636113"/>
                    <a:pt x="2526591" y="2824837"/>
                    <a:pt x="2260530" y="2824837"/>
                  </a:cubicBezTo>
                  <a:cubicBezTo>
                    <a:pt x="1956461" y="2824837"/>
                    <a:pt x="1709964" y="2578340"/>
                    <a:pt x="1709964" y="2274271"/>
                  </a:cubicBezTo>
                  <a:cubicBezTo>
                    <a:pt x="1709964" y="1970202"/>
                    <a:pt x="1956461" y="1723705"/>
                    <a:pt x="2260530" y="1723705"/>
                  </a:cubicBezTo>
                  <a:cubicBezTo>
                    <a:pt x="2526591" y="1723705"/>
                    <a:pt x="2748573" y="1912429"/>
                    <a:pt x="2799911" y="2163313"/>
                  </a:cubicBezTo>
                  <a:lnTo>
                    <a:pt x="2802547" y="2189461"/>
                  </a:lnTo>
                  <a:lnTo>
                    <a:pt x="5752319" y="2189461"/>
                  </a:lnTo>
                  <a:lnTo>
                    <a:pt x="5752319" y="2175435"/>
                  </a:lnTo>
                  <a:lnTo>
                    <a:pt x="4002959" y="2175435"/>
                  </a:lnTo>
                  <a:cubicBezTo>
                    <a:pt x="3771492" y="2175435"/>
                    <a:pt x="3583851" y="1987794"/>
                    <a:pt x="3583851" y="1756327"/>
                  </a:cubicBezTo>
                  <a:lnTo>
                    <a:pt x="3583851" y="1605112"/>
                  </a:lnTo>
                  <a:lnTo>
                    <a:pt x="3581985" y="1605112"/>
                  </a:lnTo>
                  <a:lnTo>
                    <a:pt x="3581985" y="926348"/>
                  </a:lnTo>
                  <a:cubicBezTo>
                    <a:pt x="3581985" y="775210"/>
                    <a:pt x="3459463" y="652688"/>
                    <a:pt x="3308325" y="652688"/>
                  </a:cubicBezTo>
                  <a:lnTo>
                    <a:pt x="1090838" y="652688"/>
                  </a:lnTo>
                  <a:lnTo>
                    <a:pt x="1089947" y="661524"/>
                  </a:lnTo>
                  <a:cubicBezTo>
                    <a:pt x="1038609" y="912408"/>
                    <a:pt x="816627" y="1101132"/>
                    <a:pt x="550566" y="1101132"/>
                  </a:cubicBezTo>
                  <a:cubicBezTo>
                    <a:pt x="246497" y="1101132"/>
                    <a:pt x="0" y="854635"/>
                    <a:pt x="0" y="550566"/>
                  </a:cubicBezTo>
                  <a:cubicBezTo>
                    <a:pt x="0" y="246497"/>
                    <a:pt x="246497" y="0"/>
                    <a:pt x="550566" y="0"/>
                  </a:cubicBezTo>
                  <a:close/>
                </a:path>
              </a:pathLst>
            </a:custGeom>
            <a:solidFill>
              <a:srgbClr val="0EAE79"/>
            </a:solidFill>
            <a:ln>
              <a:noFill/>
            </a:ln>
            <a:effectLst>
              <a:outerShdw dist="127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5" name="椭圆 4"/>
            <p:cNvSpPr/>
            <p:nvPr/>
          </p:nvSpPr>
          <p:spPr>
            <a:xfrm>
              <a:off x="3635936" y="1763119"/>
              <a:ext cx="931638" cy="931638"/>
            </a:xfrm>
            <a:prstGeom prst="ellipse">
              <a:avLst/>
            </a:prstGeom>
            <a:solidFill>
              <a:srgbClr val="10C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6" name="椭圆 5"/>
            <p:cNvSpPr/>
            <p:nvPr/>
          </p:nvSpPr>
          <p:spPr>
            <a:xfrm>
              <a:off x="4046069" y="4763582"/>
              <a:ext cx="931637" cy="931637"/>
            </a:xfrm>
            <a:prstGeom prst="ellipse">
              <a:avLst/>
            </a:prstGeom>
            <a:solidFill>
              <a:srgbClr val="10C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7" name="椭圆 6"/>
            <p:cNvSpPr/>
            <p:nvPr/>
          </p:nvSpPr>
          <p:spPr>
            <a:xfrm>
              <a:off x="7697048" y="5640273"/>
              <a:ext cx="931637" cy="931637"/>
            </a:xfrm>
            <a:prstGeom prst="ellipse">
              <a:avLst/>
            </a:prstGeom>
            <a:solidFill>
              <a:srgbClr val="10C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11173" y="1361329"/>
              <a:ext cx="2690945" cy="1316832"/>
              <a:chOff x="-1384009" y="1440014"/>
              <a:chExt cx="2690945" cy="1316832"/>
            </a:xfrm>
          </p:grpSpPr>
          <p:sp>
            <p:nvSpPr>
              <p:cNvPr id="97" name="文本框 31"/>
              <p:cNvSpPr txBox="1"/>
              <p:nvPr/>
            </p:nvSpPr>
            <p:spPr bwMode="auto">
              <a:xfrm>
                <a:off x="-1099420" y="1984415"/>
                <a:ext cx="2406356" cy="772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110000"/>
                  </a:lnSpc>
                  <a:defRPr/>
                </a:pPr>
                <a:r>
                  <a:rPr lang="zh-CN" altLang="en-US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手机图书馆、短信服务、社交媒体服务</a:t>
                </a:r>
                <a:r>
                  <a:rPr lang="en-US" altLang="zh-CN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61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文本框 32"/>
              <p:cNvSpPr txBox="1"/>
              <p:nvPr/>
            </p:nvSpPr>
            <p:spPr bwMode="auto">
              <a:xfrm>
                <a:off x="-1384009" y="1507359"/>
                <a:ext cx="1922795" cy="54219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zh-CN" altLang="en-US" sz="763" b="1" dirty="0">
                    <a:solidFill>
                      <a:srgbClr val="FF00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移动服务</a:t>
                </a:r>
              </a:p>
            </p:txBody>
          </p:sp>
          <p:sp>
            <p:nvSpPr>
              <p:cNvPr id="99" name="文本框 33"/>
              <p:cNvSpPr txBox="1"/>
              <p:nvPr/>
            </p:nvSpPr>
            <p:spPr>
              <a:xfrm>
                <a:off x="-998315" y="1440014"/>
                <a:ext cx="579638" cy="108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67" dirty="0">
                    <a:solidFill>
                      <a:schemeClr val="accent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1067" dirty="0">
                  <a:solidFill>
                    <a:schemeClr val="accent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3720194" y="1847376"/>
              <a:ext cx="763118" cy="763118"/>
            </a:xfrm>
            <a:prstGeom prst="ellipse">
              <a:avLst/>
            </a:prstGeom>
            <a:ln>
              <a:noFill/>
            </a:ln>
            <a:effectLst>
              <a:innerShdw dist="88900" dir="13500000">
                <a:schemeClr val="accent1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10" name="椭圆 9"/>
            <p:cNvSpPr/>
            <p:nvPr/>
          </p:nvSpPr>
          <p:spPr>
            <a:xfrm>
              <a:off x="5345900" y="3486823"/>
              <a:ext cx="931637" cy="931637"/>
            </a:xfrm>
            <a:prstGeom prst="ellipse">
              <a:avLst/>
            </a:prstGeom>
            <a:solidFill>
              <a:srgbClr val="10CE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11" name="椭圆 10"/>
            <p:cNvSpPr/>
            <p:nvPr/>
          </p:nvSpPr>
          <p:spPr>
            <a:xfrm>
              <a:off x="5430158" y="3571081"/>
              <a:ext cx="763118" cy="7631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dist="88900" dir="13500000">
                <a:schemeClr val="accent3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12" name="椭圆 11"/>
            <p:cNvSpPr/>
            <p:nvPr/>
          </p:nvSpPr>
          <p:spPr>
            <a:xfrm>
              <a:off x="4130327" y="4847840"/>
              <a:ext cx="763118" cy="7631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dist="88900" dir="13500000">
                <a:schemeClr val="accent2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13" name="椭圆 12"/>
            <p:cNvSpPr/>
            <p:nvPr/>
          </p:nvSpPr>
          <p:spPr>
            <a:xfrm>
              <a:off x="7781306" y="5724531"/>
              <a:ext cx="763118" cy="7631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dist="88900" dir="13500000">
                <a:schemeClr val="accent4">
                  <a:lumMod val="50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9583941" y="3512843"/>
              <a:ext cx="1390408" cy="1198627"/>
            </a:xfrm>
            <a:prstGeom prst="triangle">
              <a:avLst/>
            </a:prstGeom>
            <a:solidFill>
              <a:srgbClr val="0EAE79"/>
            </a:solidFill>
            <a:ln>
              <a:noFill/>
            </a:ln>
            <a:effectLst>
              <a:outerShdw dist="1016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86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9194020" y="3678038"/>
              <a:ext cx="109487" cy="744416"/>
              <a:chOff x="7917305" y="1679687"/>
              <a:chExt cx="213360" cy="853440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7917305" y="1679687"/>
                <a:ext cx="213360" cy="2133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7917305" y="1893047"/>
                <a:ext cx="213360" cy="21336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7917305" y="2106407"/>
                <a:ext cx="213360" cy="21336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7917305" y="2319767"/>
                <a:ext cx="213360" cy="21336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16200000" flipH="1">
              <a:off x="3402948" y="4769392"/>
              <a:ext cx="1201990" cy="919990"/>
              <a:chOff x="911201" y="1622002"/>
              <a:chExt cx="2283025" cy="1747386"/>
            </a:xfrm>
          </p:grpSpPr>
          <p:sp>
            <p:nvSpPr>
              <p:cNvPr id="86" name="矩形 85"/>
              <p:cNvSpPr/>
              <p:nvPr/>
            </p:nvSpPr>
            <p:spPr>
              <a:xfrm>
                <a:off x="2026099" y="1679379"/>
                <a:ext cx="60759" cy="4896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87" name="任意多边形 86"/>
              <p:cNvSpPr/>
              <p:nvPr/>
            </p:nvSpPr>
            <p:spPr>
              <a:xfrm rot="-2700000" flipV="1">
                <a:off x="1283460" y="1824478"/>
                <a:ext cx="1547880" cy="1544910"/>
              </a:xfrm>
              <a:custGeom>
                <a:avLst/>
                <a:gdLst>
                  <a:gd name="connsiteX0" fmla="*/ 871669 w 901730"/>
                  <a:gd name="connsiteY0" fmla="*/ 0 h 900000"/>
                  <a:gd name="connsiteX1" fmla="*/ 901730 w 901730"/>
                  <a:gd name="connsiteY1" fmla="*/ 0 h 900000"/>
                  <a:gd name="connsiteX2" fmla="*/ 1730 w 901730"/>
                  <a:gd name="connsiteY2" fmla="*/ 900000 h 900000"/>
                  <a:gd name="connsiteX3" fmla="*/ 0 w 901730"/>
                  <a:gd name="connsiteY3" fmla="*/ 899913 h 900000"/>
                  <a:gd name="connsiteX4" fmla="*/ 0 w 901730"/>
                  <a:gd name="connsiteY4" fmla="*/ 869852 h 900000"/>
                  <a:gd name="connsiteX5" fmla="*/ 1731 w 901730"/>
                  <a:gd name="connsiteY5" fmla="*/ 869939 h 900000"/>
                  <a:gd name="connsiteX6" fmla="*/ 871669 w 901730"/>
                  <a:gd name="connsiteY6" fmla="*/ 1 h 9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730" h="900000">
                    <a:moveTo>
                      <a:pt x="871669" y="0"/>
                    </a:moveTo>
                    <a:lnTo>
                      <a:pt x="901730" y="0"/>
                    </a:lnTo>
                    <a:cubicBezTo>
                      <a:pt x="901730" y="497056"/>
                      <a:pt x="498786" y="900000"/>
                      <a:pt x="1730" y="900000"/>
                    </a:cubicBezTo>
                    <a:lnTo>
                      <a:pt x="0" y="899913"/>
                    </a:lnTo>
                    <a:lnTo>
                      <a:pt x="0" y="869852"/>
                    </a:lnTo>
                    <a:lnTo>
                      <a:pt x="1731" y="869939"/>
                    </a:lnTo>
                    <a:cubicBezTo>
                      <a:pt x="482184" y="869939"/>
                      <a:pt x="871669" y="480454"/>
                      <a:pt x="871669" y="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911201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3095293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1952570" y="2048530"/>
                <a:ext cx="209661" cy="209661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2007933" y="2106832"/>
                <a:ext cx="98933" cy="98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2007011" y="1622002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flipH="1">
              <a:off x="1312463" y="4761757"/>
              <a:ext cx="2439826" cy="1293602"/>
              <a:chOff x="2600013" y="1150781"/>
              <a:chExt cx="2439826" cy="1293602"/>
            </a:xfrm>
          </p:grpSpPr>
          <p:sp>
            <p:nvSpPr>
              <p:cNvPr id="83" name="文本框 93"/>
              <p:cNvSpPr txBox="1"/>
              <p:nvPr/>
            </p:nvSpPr>
            <p:spPr bwMode="auto">
              <a:xfrm>
                <a:off x="2600013" y="1671952"/>
                <a:ext cx="2406358" cy="772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zh-CN" altLang="en-US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科技查新、查收查引、定题服务</a:t>
                </a:r>
                <a:r>
                  <a:rPr lang="en-US" altLang="zh-CN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61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94"/>
              <p:cNvSpPr txBox="1"/>
              <p:nvPr/>
            </p:nvSpPr>
            <p:spPr bwMode="auto">
              <a:xfrm>
                <a:off x="2716689" y="1221158"/>
                <a:ext cx="1922796" cy="54219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763" b="1" dirty="0">
                    <a:solidFill>
                      <a:srgbClr val="FF00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信息咨询服务</a:t>
                </a:r>
              </a:p>
            </p:txBody>
          </p:sp>
          <p:sp>
            <p:nvSpPr>
              <p:cNvPr id="85" name="文本框 95"/>
              <p:cNvSpPr txBox="1"/>
              <p:nvPr/>
            </p:nvSpPr>
            <p:spPr>
              <a:xfrm>
                <a:off x="4268455" y="1150781"/>
                <a:ext cx="771384" cy="663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67" dirty="0">
                    <a:solidFill>
                      <a:schemeClr val="accent2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1067" dirty="0">
                  <a:solidFill>
                    <a:schemeClr val="accent2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16200000" flipH="1">
              <a:off x="7013872" y="5658783"/>
              <a:ext cx="1201990" cy="919990"/>
              <a:chOff x="911201" y="1622002"/>
              <a:chExt cx="2283025" cy="1747386"/>
            </a:xfrm>
          </p:grpSpPr>
          <p:sp>
            <p:nvSpPr>
              <p:cNvPr id="76" name="矩形 75"/>
              <p:cNvSpPr/>
              <p:nvPr/>
            </p:nvSpPr>
            <p:spPr>
              <a:xfrm>
                <a:off x="2026099" y="1679379"/>
                <a:ext cx="60759" cy="4896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77" name="任意多边形 76"/>
              <p:cNvSpPr/>
              <p:nvPr/>
            </p:nvSpPr>
            <p:spPr>
              <a:xfrm rot="-2700000" flipV="1">
                <a:off x="1283460" y="1824478"/>
                <a:ext cx="1547880" cy="1544910"/>
              </a:xfrm>
              <a:custGeom>
                <a:avLst/>
                <a:gdLst>
                  <a:gd name="connsiteX0" fmla="*/ 871669 w 901730"/>
                  <a:gd name="connsiteY0" fmla="*/ 0 h 900000"/>
                  <a:gd name="connsiteX1" fmla="*/ 901730 w 901730"/>
                  <a:gd name="connsiteY1" fmla="*/ 0 h 900000"/>
                  <a:gd name="connsiteX2" fmla="*/ 1730 w 901730"/>
                  <a:gd name="connsiteY2" fmla="*/ 900000 h 900000"/>
                  <a:gd name="connsiteX3" fmla="*/ 0 w 901730"/>
                  <a:gd name="connsiteY3" fmla="*/ 899913 h 900000"/>
                  <a:gd name="connsiteX4" fmla="*/ 0 w 901730"/>
                  <a:gd name="connsiteY4" fmla="*/ 869852 h 900000"/>
                  <a:gd name="connsiteX5" fmla="*/ 1731 w 901730"/>
                  <a:gd name="connsiteY5" fmla="*/ 869939 h 900000"/>
                  <a:gd name="connsiteX6" fmla="*/ 871669 w 901730"/>
                  <a:gd name="connsiteY6" fmla="*/ 1 h 9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730" h="900000">
                    <a:moveTo>
                      <a:pt x="871669" y="0"/>
                    </a:moveTo>
                    <a:lnTo>
                      <a:pt x="901730" y="0"/>
                    </a:lnTo>
                    <a:cubicBezTo>
                      <a:pt x="901730" y="497056"/>
                      <a:pt x="498786" y="900000"/>
                      <a:pt x="1730" y="900000"/>
                    </a:cubicBezTo>
                    <a:lnTo>
                      <a:pt x="0" y="899913"/>
                    </a:lnTo>
                    <a:lnTo>
                      <a:pt x="0" y="869852"/>
                    </a:lnTo>
                    <a:lnTo>
                      <a:pt x="1731" y="869939"/>
                    </a:lnTo>
                    <a:cubicBezTo>
                      <a:pt x="482184" y="869939"/>
                      <a:pt x="871669" y="480454"/>
                      <a:pt x="871669" y="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911201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095293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1952570" y="2048530"/>
                <a:ext cx="209661" cy="209661"/>
              </a:xfrm>
              <a:prstGeom prst="ellipse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2007933" y="2106832"/>
                <a:ext cx="98933" cy="98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2007011" y="1622002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 flipH="1">
              <a:off x="4900159" y="5695310"/>
              <a:ext cx="2406357" cy="1163589"/>
              <a:chOff x="2665566" y="1150036"/>
              <a:chExt cx="2406357" cy="1163589"/>
            </a:xfrm>
          </p:grpSpPr>
          <p:sp>
            <p:nvSpPr>
              <p:cNvPr id="73" name="文本框 110"/>
              <p:cNvSpPr txBox="1"/>
              <p:nvPr/>
            </p:nvSpPr>
            <p:spPr bwMode="auto">
              <a:xfrm>
                <a:off x="2665566" y="1541194"/>
                <a:ext cx="2406357" cy="772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zh-CN" altLang="en-US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借阅服务、馆际互借、原文传递、自助服务</a:t>
                </a:r>
                <a:r>
                  <a:rPr lang="en-US" altLang="zh-CN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61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文本框 111"/>
              <p:cNvSpPr txBox="1"/>
              <p:nvPr/>
            </p:nvSpPr>
            <p:spPr bwMode="auto">
              <a:xfrm>
                <a:off x="2716686" y="1221160"/>
                <a:ext cx="1922797" cy="54219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763" b="1" dirty="0">
                    <a:solidFill>
                      <a:srgbClr val="FF00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基础服务</a:t>
                </a:r>
              </a:p>
            </p:txBody>
          </p:sp>
          <p:sp>
            <p:nvSpPr>
              <p:cNvPr id="75" name="文本框 112"/>
              <p:cNvSpPr txBox="1"/>
              <p:nvPr/>
            </p:nvSpPr>
            <p:spPr>
              <a:xfrm>
                <a:off x="4358255" y="1150036"/>
                <a:ext cx="667481" cy="108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67" dirty="0">
                    <a:solidFill>
                      <a:schemeClr val="accent4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1067" dirty="0">
                  <a:solidFill>
                    <a:schemeClr val="accent4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16200000" flipH="1">
              <a:off x="4674344" y="3487054"/>
              <a:ext cx="1201990" cy="919990"/>
              <a:chOff x="911201" y="1622002"/>
              <a:chExt cx="2283025" cy="1747386"/>
            </a:xfrm>
          </p:grpSpPr>
          <p:sp>
            <p:nvSpPr>
              <p:cNvPr id="66" name="矩形 65"/>
              <p:cNvSpPr/>
              <p:nvPr/>
            </p:nvSpPr>
            <p:spPr>
              <a:xfrm>
                <a:off x="2026099" y="1679379"/>
                <a:ext cx="60759" cy="4896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67" name="任意多边形 66"/>
              <p:cNvSpPr/>
              <p:nvPr/>
            </p:nvSpPr>
            <p:spPr>
              <a:xfrm rot="-2700000" flipV="1">
                <a:off x="1283460" y="1824478"/>
                <a:ext cx="1547880" cy="1544910"/>
              </a:xfrm>
              <a:custGeom>
                <a:avLst/>
                <a:gdLst>
                  <a:gd name="connsiteX0" fmla="*/ 871669 w 901730"/>
                  <a:gd name="connsiteY0" fmla="*/ 0 h 900000"/>
                  <a:gd name="connsiteX1" fmla="*/ 901730 w 901730"/>
                  <a:gd name="connsiteY1" fmla="*/ 0 h 900000"/>
                  <a:gd name="connsiteX2" fmla="*/ 1730 w 901730"/>
                  <a:gd name="connsiteY2" fmla="*/ 900000 h 900000"/>
                  <a:gd name="connsiteX3" fmla="*/ 0 w 901730"/>
                  <a:gd name="connsiteY3" fmla="*/ 899913 h 900000"/>
                  <a:gd name="connsiteX4" fmla="*/ 0 w 901730"/>
                  <a:gd name="connsiteY4" fmla="*/ 869852 h 900000"/>
                  <a:gd name="connsiteX5" fmla="*/ 1731 w 901730"/>
                  <a:gd name="connsiteY5" fmla="*/ 869939 h 900000"/>
                  <a:gd name="connsiteX6" fmla="*/ 871669 w 901730"/>
                  <a:gd name="connsiteY6" fmla="*/ 1 h 9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730" h="900000">
                    <a:moveTo>
                      <a:pt x="871669" y="0"/>
                    </a:moveTo>
                    <a:lnTo>
                      <a:pt x="901730" y="0"/>
                    </a:lnTo>
                    <a:cubicBezTo>
                      <a:pt x="901730" y="497056"/>
                      <a:pt x="498786" y="900000"/>
                      <a:pt x="1730" y="900000"/>
                    </a:cubicBezTo>
                    <a:lnTo>
                      <a:pt x="0" y="899913"/>
                    </a:lnTo>
                    <a:lnTo>
                      <a:pt x="0" y="869852"/>
                    </a:lnTo>
                    <a:lnTo>
                      <a:pt x="1731" y="869939"/>
                    </a:lnTo>
                    <a:cubicBezTo>
                      <a:pt x="482184" y="869939"/>
                      <a:pt x="871669" y="480454"/>
                      <a:pt x="871669" y="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911201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095293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1952570" y="2048530"/>
                <a:ext cx="209661" cy="209661"/>
              </a:xfrm>
              <a:prstGeom prst="ellipse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2007933" y="2106832"/>
                <a:ext cx="98933" cy="98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2007011" y="1622002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flipH="1">
              <a:off x="2108469" y="3260774"/>
              <a:ext cx="2509849" cy="1162458"/>
              <a:chOff x="2876984" y="924702"/>
              <a:chExt cx="2509849" cy="1162458"/>
            </a:xfrm>
          </p:grpSpPr>
          <p:sp>
            <p:nvSpPr>
              <p:cNvPr id="63" name="文本框 122"/>
              <p:cNvSpPr txBox="1"/>
              <p:nvPr/>
            </p:nvSpPr>
            <p:spPr bwMode="auto">
              <a:xfrm>
                <a:off x="2876984" y="1314730"/>
                <a:ext cx="2509849" cy="772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zh-CN" altLang="en-US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院系服务、信息素养教育、学科分析、专题信息</a:t>
                </a:r>
                <a:r>
                  <a:rPr lang="en-US" altLang="zh-CN" sz="61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61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文本框 123"/>
              <p:cNvSpPr txBox="1"/>
              <p:nvPr/>
            </p:nvSpPr>
            <p:spPr bwMode="auto">
              <a:xfrm>
                <a:off x="3063496" y="989482"/>
                <a:ext cx="1922797" cy="54219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763" b="1" dirty="0">
                    <a:solidFill>
                      <a:srgbClr val="FF00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学科服务</a:t>
                </a:r>
              </a:p>
            </p:txBody>
          </p:sp>
          <p:sp>
            <p:nvSpPr>
              <p:cNvPr id="65" name="文本框 124"/>
              <p:cNvSpPr txBox="1"/>
              <p:nvPr/>
            </p:nvSpPr>
            <p:spPr>
              <a:xfrm>
                <a:off x="4718451" y="924702"/>
                <a:ext cx="665923" cy="1087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67" dirty="0">
                    <a:solidFill>
                      <a:schemeClr val="accent3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1067" dirty="0">
                  <a:solidFill>
                    <a:schemeClr val="accent3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1200000" flipH="1">
              <a:off x="3680636" y="1399071"/>
              <a:ext cx="1202004" cy="813393"/>
              <a:chOff x="911201" y="1824478"/>
              <a:chExt cx="2283025" cy="1544910"/>
            </a:xfrm>
          </p:grpSpPr>
          <p:sp>
            <p:nvSpPr>
              <p:cNvPr id="56" name="矩形 55"/>
              <p:cNvSpPr/>
              <p:nvPr/>
            </p:nvSpPr>
            <p:spPr>
              <a:xfrm rot="17400000">
                <a:off x="1340906" y="1872051"/>
                <a:ext cx="60758" cy="4896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-2700000" flipV="1">
                <a:off x="1283460" y="1824478"/>
                <a:ext cx="1547880" cy="1544910"/>
              </a:xfrm>
              <a:custGeom>
                <a:avLst/>
                <a:gdLst>
                  <a:gd name="connsiteX0" fmla="*/ 871669 w 901730"/>
                  <a:gd name="connsiteY0" fmla="*/ 0 h 900000"/>
                  <a:gd name="connsiteX1" fmla="*/ 901730 w 901730"/>
                  <a:gd name="connsiteY1" fmla="*/ 0 h 900000"/>
                  <a:gd name="connsiteX2" fmla="*/ 1730 w 901730"/>
                  <a:gd name="connsiteY2" fmla="*/ 900000 h 900000"/>
                  <a:gd name="connsiteX3" fmla="*/ 0 w 901730"/>
                  <a:gd name="connsiteY3" fmla="*/ 899913 h 900000"/>
                  <a:gd name="connsiteX4" fmla="*/ 0 w 901730"/>
                  <a:gd name="connsiteY4" fmla="*/ 869852 h 900000"/>
                  <a:gd name="connsiteX5" fmla="*/ 1731 w 901730"/>
                  <a:gd name="connsiteY5" fmla="*/ 869939 h 900000"/>
                  <a:gd name="connsiteX6" fmla="*/ 871669 w 901730"/>
                  <a:gd name="connsiteY6" fmla="*/ 1 h 9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730" h="900000">
                    <a:moveTo>
                      <a:pt x="871669" y="0"/>
                    </a:moveTo>
                    <a:lnTo>
                      <a:pt x="901730" y="0"/>
                    </a:lnTo>
                    <a:cubicBezTo>
                      <a:pt x="901730" y="497056"/>
                      <a:pt x="498786" y="900000"/>
                      <a:pt x="1730" y="900000"/>
                    </a:cubicBezTo>
                    <a:lnTo>
                      <a:pt x="0" y="899913"/>
                    </a:lnTo>
                    <a:lnTo>
                      <a:pt x="0" y="869852"/>
                    </a:lnTo>
                    <a:lnTo>
                      <a:pt x="1731" y="869939"/>
                    </a:lnTo>
                    <a:cubicBezTo>
                      <a:pt x="482184" y="869939"/>
                      <a:pt x="871669" y="480454"/>
                      <a:pt x="871669" y="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911201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095293" y="2587444"/>
                <a:ext cx="98933" cy="9893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526843" y="2124151"/>
                <a:ext cx="209662" cy="2096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582206" y="2182455"/>
                <a:ext cx="98933" cy="989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1062963" y="1964312"/>
                <a:ext cx="98933" cy="9893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686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4373272" y="5103857"/>
              <a:ext cx="292455" cy="308082"/>
              <a:chOff x="6596990" y="5657399"/>
              <a:chExt cx="428184" cy="496168"/>
            </a:xfrm>
            <a:solidFill>
              <a:schemeClr val="bg1"/>
            </a:solidFill>
          </p:grpSpPr>
          <p:sp>
            <p:nvSpPr>
              <p:cNvPr id="48" name="Freeform 25"/>
              <p:cNvSpPr>
                <a:spLocks/>
              </p:cNvSpPr>
              <p:nvPr/>
            </p:nvSpPr>
            <p:spPr bwMode="auto">
              <a:xfrm>
                <a:off x="6678095" y="6064113"/>
                <a:ext cx="265975" cy="89454"/>
              </a:xfrm>
              <a:custGeom>
                <a:avLst/>
                <a:gdLst>
                  <a:gd name="T0" fmla="*/ 86 w 94"/>
                  <a:gd name="T1" fmla="*/ 22 h 32"/>
                  <a:gd name="T2" fmla="*/ 64 w 94"/>
                  <a:gd name="T3" fmla="*/ 22 h 32"/>
                  <a:gd name="T4" fmla="*/ 64 w 94"/>
                  <a:gd name="T5" fmla="*/ 0 h 32"/>
                  <a:gd name="T6" fmla="*/ 31 w 94"/>
                  <a:gd name="T7" fmla="*/ 0 h 32"/>
                  <a:gd name="T8" fmla="*/ 31 w 94"/>
                  <a:gd name="T9" fmla="*/ 22 h 32"/>
                  <a:gd name="T10" fmla="*/ 8 w 94"/>
                  <a:gd name="T11" fmla="*/ 22 h 32"/>
                  <a:gd name="T12" fmla="*/ 0 w 94"/>
                  <a:gd name="T13" fmla="*/ 27 h 32"/>
                  <a:gd name="T14" fmla="*/ 0 w 94"/>
                  <a:gd name="T15" fmla="*/ 32 h 32"/>
                  <a:gd name="T16" fmla="*/ 94 w 94"/>
                  <a:gd name="T17" fmla="*/ 32 h 32"/>
                  <a:gd name="T18" fmla="*/ 94 w 94"/>
                  <a:gd name="T19" fmla="*/ 27 h 32"/>
                  <a:gd name="T20" fmla="*/ 86 w 94"/>
                  <a:gd name="T21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32">
                    <a:moveTo>
                      <a:pt x="86" y="22"/>
                    </a:moveTo>
                    <a:cubicBezTo>
                      <a:pt x="64" y="22"/>
                      <a:pt x="64" y="22"/>
                      <a:pt x="64" y="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4" y="22"/>
                      <a:pt x="0" y="24"/>
                      <a:pt x="0" y="2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27"/>
                      <a:pt x="94" y="27"/>
                      <a:pt x="94" y="27"/>
                    </a:cubicBezTo>
                    <a:cubicBezTo>
                      <a:pt x="94" y="24"/>
                      <a:pt x="90" y="22"/>
                      <a:pt x="86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26"/>
              <p:cNvSpPr>
                <a:spLocks/>
              </p:cNvSpPr>
              <p:nvPr/>
            </p:nvSpPr>
            <p:spPr bwMode="auto">
              <a:xfrm>
                <a:off x="6718647" y="5789789"/>
                <a:ext cx="66792" cy="124042"/>
              </a:xfrm>
              <a:custGeom>
                <a:avLst/>
                <a:gdLst>
                  <a:gd name="T0" fmla="*/ 15 w 24"/>
                  <a:gd name="T1" fmla="*/ 18 h 44"/>
                  <a:gd name="T2" fmla="*/ 9 w 24"/>
                  <a:gd name="T3" fmla="*/ 14 h 44"/>
                  <a:gd name="T4" fmla="*/ 13 w 24"/>
                  <a:gd name="T5" fmla="*/ 11 h 44"/>
                  <a:gd name="T6" fmla="*/ 21 w 24"/>
                  <a:gd name="T7" fmla="*/ 13 h 44"/>
                  <a:gd name="T8" fmla="*/ 23 w 24"/>
                  <a:gd name="T9" fmla="*/ 6 h 44"/>
                  <a:gd name="T10" fmla="*/ 15 w 24"/>
                  <a:gd name="T11" fmla="*/ 5 h 44"/>
                  <a:gd name="T12" fmla="*/ 15 w 24"/>
                  <a:gd name="T13" fmla="*/ 0 h 44"/>
                  <a:gd name="T14" fmla="*/ 9 w 24"/>
                  <a:gd name="T15" fmla="*/ 0 h 44"/>
                  <a:gd name="T16" fmla="*/ 9 w 24"/>
                  <a:gd name="T17" fmla="*/ 5 h 44"/>
                  <a:gd name="T18" fmla="*/ 0 w 24"/>
                  <a:gd name="T19" fmla="*/ 15 h 44"/>
                  <a:gd name="T20" fmla="*/ 10 w 24"/>
                  <a:gd name="T21" fmla="*/ 25 h 44"/>
                  <a:gd name="T22" fmla="*/ 16 w 24"/>
                  <a:gd name="T23" fmla="*/ 29 h 44"/>
                  <a:gd name="T24" fmla="*/ 11 w 24"/>
                  <a:gd name="T25" fmla="*/ 33 h 44"/>
                  <a:gd name="T26" fmla="*/ 2 w 24"/>
                  <a:gd name="T27" fmla="*/ 30 h 44"/>
                  <a:gd name="T28" fmla="*/ 0 w 24"/>
                  <a:gd name="T29" fmla="*/ 37 h 44"/>
                  <a:gd name="T30" fmla="*/ 9 w 24"/>
                  <a:gd name="T31" fmla="*/ 39 h 44"/>
                  <a:gd name="T32" fmla="*/ 9 w 24"/>
                  <a:gd name="T33" fmla="*/ 44 h 44"/>
                  <a:gd name="T34" fmla="*/ 15 w 24"/>
                  <a:gd name="T35" fmla="*/ 44 h 44"/>
                  <a:gd name="T36" fmla="*/ 15 w 24"/>
                  <a:gd name="T37" fmla="*/ 38 h 44"/>
                  <a:gd name="T38" fmla="*/ 24 w 24"/>
                  <a:gd name="T39" fmla="*/ 29 h 44"/>
                  <a:gd name="T40" fmla="*/ 15 w 24"/>
                  <a:gd name="T41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44">
                    <a:moveTo>
                      <a:pt x="15" y="18"/>
                    </a:moveTo>
                    <a:cubicBezTo>
                      <a:pt x="10" y="17"/>
                      <a:pt x="9" y="15"/>
                      <a:pt x="9" y="14"/>
                    </a:cubicBezTo>
                    <a:cubicBezTo>
                      <a:pt x="9" y="12"/>
                      <a:pt x="10" y="11"/>
                      <a:pt x="13" y="11"/>
                    </a:cubicBezTo>
                    <a:cubicBezTo>
                      <a:pt x="17" y="11"/>
                      <a:pt x="20" y="12"/>
                      <a:pt x="21" y="1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1" y="6"/>
                      <a:pt x="18" y="5"/>
                      <a:pt x="15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4" y="6"/>
                      <a:pt x="0" y="10"/>
                      <a:pt x="0" y="15"/>
                    </a:cubicBezTo>
                    <a:cubicBezTo>
                      <a:pt x="0" y="20"/>
                      <a:pt x="4" y="23"/>
                      <a:pt x="10" y="25"/>
                    </a:cubicBezTo>
                    <a:cubicBezTo>
                      <a:pt x="14" y="26"/>
                      <a:pt x="16" y="27"/>
                      <a:pt x="16" y="29"/>
                    </a:cubicBezTo>
                    <a:cubicBezTo>
                      <a:pt x="16" y="31"/>
                      <a:pt x="14" y="33"/>
                      <a:pt x="11" y="33"/>
                    </a:cubicBezTo>
                    <a:cubicBezTo>
                      <a:pt x="7" y="33"/>
                      <a:pt x="4" y="32"/>
                      <a:pt x="2" y="3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38"/>
                      <a:pt x="6" y="39"/>
                      <a:pt x="9" y="39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7"/>
                      <a:pt x="24" y="33"/>
                      <a:pt x="24" y="29"/>
                    </a:cubicBezTo>
                    <a:cubicBezTo>
                      <a:pt x="24" y="24"/>
                      <a:pt x="22" y="21"/>
                      <a:pt x="1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27"/>
              <p:cNvSpPr>
                <a:spLocks noEditPoints="1"/>
              </p:cNvSpPr>
              <p:nvPr/>
            </p:nvSpPr>
            <p:spPr bwMode="auto">
              <a:xfrm>
                <a:off x="6655434" y="5758779"/>
                <a:ext cx="192027" cy="186063"/>
              </a:xfrm>
              <a:custGeom>
                <a:avLst/>
                <a:gdLst>
                  <a:gd name="T0" fmla="*/ 34 w 68"/>
                  <a:gd name="T1" fmla="*/ 0 h 66"/>
                  <a:gd name="T2" fmla="*/ 0 w 68"/>
                  <a:gd name="T3" fmla="*/ 33 h 66"/>
                  <a:gd name="T4" fmla="*/ 34 w 68"/>
                  <a:gd name="T5" fmla="*/ 66 h 66"/>
                  <a:gd name="T6" fmla="*/ 68 w 68"/>
                  <a:gd name="T7" fmla="*/ 33 h 66"/>
                  <a:gd name="T8" fmla="*/ 34 w 68"/>
                  <a:gd name="T9" fmla="*/ 0 h 66"/>
                  <a:gd name="T10" fmla="*/ 34 w 68"/>
                  <a:gd name="T11" fmla="*/ 59 h 66"/>
                  <a:gd name="T12" fmla="*/ 7 w 68"/>
                  <a:gd name="T13" fmla="*/ 33 h 66"/>
                  <a:gd name="T14" fmla="*/ 34 w 68"/>
                  <a:gd name="T15" fmla="*/ 7 h 66"/>
                  <a:gd name="T16" fmla="*/ 60 w 68"/>
                  <a:gd name="T17" fmla="*/ 33 h 66"/>
                  <a:gd name="T18" fmla="*/ 34 w 68"/>
                  <a:gd name="T19" fmla="*/ 5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6">
                    <a:moveTo>
                      <a:pt x="34" y="0"/>
                    </a:moveTo>
                    <a:cubicBezTo>
                      <a:pt x="15" y="0"/>
                      <a:pt x="0" y="15"/>
                      <a:pt x="0" y="33"/>
                    </a:cubicBezTo>
                    <a:cubicBezTo>
                      <a:pt x="0" y="51"/>
                      <a:pt x="15" y="66"/>
                      <a:pt x="34" y="66"/>
                    </a:cubicBezTo>
                    <a:cubicBezTo>
                      <a:pt x="53" y="66"/>
                      <a:pt x="68" y="51"/>
                      <a:pt x="68" y="33"/>
                    </a:cubicBezTo>
                    <a:cubicBezTo>
                      <a:pt x="68" y="15"/>
                      <a:pt x="53" y="0"/>
                      <a:pt x="34" y="0"/>
                    </a:cubicBezTo>
                    <a:close/>
                    <a:moveTo>
                      <a:pt x="34" y="59"/>
                    </a:moveTo>
                    <a:cubicBezTo>
                      <a:pt x="19" y="59"/>
                      <a:pt x="7" y="47"/>
                      <a:pt x="7" y="33"/>
                    </a:cubicBezTo>
                    <a:cubicBezTo>
                      <a:pt x="7" y="19"/>
                      <a:pt x="19" y="7"/>
                      <a:pt x="34" y="7"/>
                    </a:cubicBezTo>
                    <a:cubicBezTo>
                      <a:pt x="49" y="7"/>
                      <a:pt x="60" y="19"/>
                      <a:pt x="60" y="33"/>
                    </a:cubicBezTo>
                    <a:cubicBezTo>
                      <a:pt x="60" y="47"/>
                      <a:pt x="49" y="59"/>
                      <a:pt x="34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28"/>
              <p:cNvSpPr>
                <a:spLocks/>
              </p:cNvSpPr>
              <p:nvPr/>
            </p:nvSpPr>
            <p:spPr bwMode="auto">
              <a:xfrm>
                <a:off x="6876085" y="5680060"/>
                <a:ext cx="53672" cy="98995"/>
              </a:xfrm>
              <a:custGeom>
                <a:avLst/>
                <a:gdLst>
                  <a:gd name="T0" fmla="*/ 8 w 19"/>
                  <a:gd name="T1" fmla="*/ 26 h 35"/>
                  <a:gd name="T2" fmla="*/ 1 w 19"/>
                  <a:gd name="T3" fmla="*/ 24 h 35"/>
                  <a:gd name="T4" fmla="*/ 0 w 19"/>
                  <a:gd name="T5" fmla="*/ 29 h 35"/>
                  <a:gd name="T6" fmla="*/ 7 w 19"/>
                  <a:gd name="T7" fmla="*/ 31 h 35"/>
                  <a:gd name="T8" fmla="*/ 7 w 19"/>
                  <a:gd name="T9" fmla="*/ 35 h 35"/>
                  <a:gd name="T10" fmla="*/ 11 w 19"/>
                  <a:gd name="T11" fmla="*/ 35 h 35"/>
                  <a:gd name="T12" fmla="*/ 11 w 19"/>
                  <a:gd name="T13" fmla="*/ 30 h 35"/>
                  <a:gd name="T14" fmla="*/ 19 w 19"/>
                  <a:gd name="T15" fmla="*/ 23 h 35"/>
                  <a:gd name="T16" fmla="*/ 12 w 19"/>
                  <a:gd name="T17" fmla="*/ 15 h 35"/>
                  <a:gd name="T18" fmla="*/ 7 w 19"/>
                  <a:gd name="T19" fmla="*/ 11 h 35"/>
                  <a:gd name="T20" fmla="*/ 10 w 19"/>
                  <a:gd name="T21" fmla="*/ 9 h 35"/>
                  <a:gd name="T22" fmla="*/ 16 w 19"/>
                  <a:gd name="T23" fmla="*/ 10 h 35"/>
                  <a:gd name="T24" fmla="*/ 18 w 19"/>
                  <a:gd name="T25" fmla="*/ 5 h 35"/>
                  <a:gd name="T26" fmla="*/ 12 w 19"/>
                  <a:gd name="T27" fmla="*/ 4 h 35"/>
                  <a:gd name="T28" fmla="*/ 12 w 19"/>
                  <a:gd name="T29" fmla="*/ 0 h 35"/>
                  <a:gd name="T30" fmla="*/ 7 w 19"/>
                  <a:gd name="T31" fmla="*/ 0 h 35"/>
                  <a:gd name="T32" fmla="*/ 7 w 19"/>
                  <a:gd name="T33" fmla="*/ 4 h 35"/>
                  <a:gd name="T34" fmla="*/ 0 w 19"/>
                  <a:gd name="T35" fmla="*/ 12 h 35"/>
                  <a:gd name="T36" fmla="*/ 8 w 19"/>
                  <a:gd name="T37" fmla="*/ 19 h 35"/>
                  <a:gd name="T38" fmla="*/ 12 w 19"/>
                  <a:gd name="T39" fmla="*/ 23 h 35"/>
                  <a:gd name="T40" fmla="*/ 8 w 19"/>
                  <a:gd name="T41" fmla="*/ 2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35">
                    <a:moveTo>
                      <a:pt x="8" y="26"/>
                    </a:moveTo>
                    <a:cubicBezTo>
                      <a:pt x="6" y="26"/>
                      <a:pt x="3" y="25"/>
                      <a:pt x="1" y="24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30"/>
                      <a:pt x="4" y="31"/>
                      <a:pt x="7" y="31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6" y="30"/>
                      <a:pt x="19" y="26"/>
                      <a:pt x="19" y="23"/>
                    </a:cubicBezTo>
                    <a:cubicBezTo>
                      <a:pt x="19" y="19"/>
                      <a:pt x="17" y="16"/>
                      <a:pt x="12" y="15"/>
                    </a:cubicBezTo>
                    <a:cubicBezTo>
                      <a:pt x="8" y="13"/>
                      <a:pt x="7" y="12"/>
                      <a:pt x="7" y="11"/>
                    </a:cubicBezTo>
                    <a:cubicBezTo>
                      <a:pt x="7" y="10"/>
                      <a:pt x="8" y="9"/>
                      <a:pt x="10" y="9"/>
                    </a:cubicBezTo>
                    <a:cubicBezTo>
                      <a:pt x="13" y="9"/>
                      <a:pt x="15" y="10"/>
                      <a:pt x="16" y="10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6" y="5"/>
                      <a:pt x="14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0" y="12"/>
                    </a:cubicBezTo>
                    <a:cubicBezTo>
                      <a:pt x="0" y="16"/>
                      <a:pt x="3" y="18"/>
                      <a:pt x="8" y="19"/>
                    </a:cubicBezTo>
                    <a:cubicBezTo>
                      <a:pt x="11" y="21"/>
                      <a:pt x="12" y="22"/>
                      <a:pt x="12" y="23"/>
                    </a:cubicBezTo>
                    <a:cubicBezTo>
                      <a:pt x="12" y="25"/>
                      <a:pt x="11" y="26"/>
                      <a:pt x="8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29"/>
              <p:cNvSpPr>
                <a:spLocks noEditPoints="1"/>
              </p:cNvSpPr>
              <p:nvPr/>
            </p:nvSpPr>
            <p:spPr bwMode="auto">
              <a:xfrm>
                <a:off x="6596990" y="5700336"/>
                <a:ext cx="428184" cy="357814"/>
              </a:xfrm>
              <a:custGeom>
                <a:avLst/>
                <a:gdLst>
                  <a:gd name="T0" fmla="*/ 143 w 152"/>
                  <a:gd name="T1" fmla="*/ 0 h 127"/>
                  <a:gd name="T2" fmla="*/ 136 w 152"/>
                  <a:gd name="T3" fmla="*/ 0 h 127"/>
                  <a:gd name="T4" fmla="*/ 138 w 152"/>
                  <a:gd name="T5" fmla="*/ 9 h 127"/>
                  <a:gd name="T6" fmla="*/ 143 w 152"/>
                  <a:gd name="T7" fmla="*/ 9 h 127"/>
                  <a:gd name="T8" fmla="*/ 143 w 152"/>
                  <a:gd name="T9" fmla="*/ 101 h 127"/>
                  <a:gd name="T10" fmla="*/ 9 w 152"/>
                  <a:gd name="T11" fmla="*/ 101 h 127"/>
                  <a:gd name="T12" fmla="*/ 9 w 152"/>
                  <a:gd name="T13" fmla="*/ 9 h 127"/>
                  <a:gd name="T14" fmla="*/ 79 w 152"/>
                  <a:gd name="T15" fmla="*/ 9 h 127"/>
                  <a:gd name="T16" fmla="*/ 81 w 152"/>
                  <a:gd name="T17" fmla="*/ 0 h 127"/>
                  <a:gd name="T18" fmla="*/ 9 w 152"/>
                  <a:gd name="T19" fmla="*/ 0 h 127"/>
                  <a:gd name="T20" fmla="*/ 0 w 152"/>
                  <a:gd name="T21" fmla="*/ 9 h 127"/>
                  <a:gd name="T22" fmla="*/ 0 w 152"/>
                  <a:gd name="T23" fmla="*/ 118 h 127"/>
                  <a:gd name="T24" fmla="*/ 9 w 152"/>
                  <a:gd name="T25" fmla="*/ 127 h 127"/>
                  <a:gd name="T26" fmla="*/ 143 w 152"/>
                  <a:gd name="T27" fmla="*/ 127 h 127"/>
                  <a:gd name="T28" fmla="*/ 152 w 152"/>
                  <a:gd name="T29" fmla="*/ 118 h 127"/>
                  <a:gd name="T30" fmla="*/ 152 w 152"/>
                  <a:gd name="T31" fmla="*/ 9 h 127"/>
                  <a:gd name="T32" fmla="*/ 143 w 152"/>
                  <a:gd name="T33" fmla="*/ 0 h 127"/>
                  <a:gd name="T34" fmla="*/ 76 w 152"/>
                  <a:gd name="T35" fmla="*/ 120 h 127"/>
                  <a:gd name="T36" fmla="*/ 70 w 152"/>
                  <a:gd name="T37" fmla="*/ 114 h 127"/>
                  <a:gd name="T38" fmla="*/ 76 w 152"/>
                  <a:gd name="T39" fmla="*/ 107 h 127"/>
                  <a:gd name="T40" fmla="*/ 83 w 152"/>
                  <a:gd name="T41" fmla="*/ 114 h 127"/>
                  <a:gd name="T42" fmla="*/ 76 w 152"/>
                  <a:gd name="T43" fmla="*/ 12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2" h="127">
                    <a:moveTo>
                      <a:pt x="143" y="0"/>
                    </a:moveTo>
                    <a:cubicBezTo>
                      <a:pt x="136" y="0"/>
                      <a:pt x="136" y="0"/>
                      <a:pt x="136" y="0"/>
                    </a:cubicBezTo>
                    <a:cubicBezTo>
                      <a:pt x="137" y="3"/>
                      <a:pt x="138" y="6"/>
                      <a:pt x="138" y="9"/>
                    </a:cubicBezTo>
                    <a:cubicBezTo>
                      <a:pt x="143" y="9"/>
                      <a:pt x="143" y="9"/>
                      <a:pt x="143" y="9"/>
                    </a:cubicBezTo>
                    <a:cubicBezTo>
                      <a:pt x="143" y="101"/>
                      <a:pt x="143" y="101"/>
                      <a:pt x="143" y="101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6"/>
                      <a:pt x="80" y="3"/>
                      <a:pt x="8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23"/>
                      <a:pt x="4" y="127"/>
                      <a:pt x="9" y="127"/>
                    </a:cubicBezTo>
                    <a:cubicBezTo>
                      <a:pt x="143" y="127"/>
                      <a:pt x="143" y="127"/>
                      <a:pt x="143" y="127"/>
                    </a:cubicBezTo>
                    <a:cubicBezTo>
                      <a:pt x="148" y="127"/>
                      <a:pt x="152" y="123"/>
                      <a:pt x="152" y="118"/>
                    </a:cubicBezTo>
                    <a:cubicBezTo>
                      <a:pt x="152" y="9"/>
                      <a:pt x="152" y="9"/>
                      <a:pt x="152" y="9"/>
                    </a:cubicBezTo>
                    <a:cubicBezTo>
                      <a:pt x="152" y="4"/>
                      <a:pt x="148" y="0"/>
                      <a:pt x="143" y="0"/>
                    </a:cubicBezTo>
                    <a:close/>
                    <a:moveTo>
                      <a:pt x="76" y="120"/>
                    </a:moveTo>
                    <a:cubicBezTo>
                      <a:pt x="73" y="120"/>
                      <a:pt x="70" y="117"/>
                      <a:pt x="70" y="114"/>
                    </a:cubicBezTo>
                    <a:cubicBezTo>
                      <a:pt x="70" y="110"/>
                      <a:pt x="73" y="107"/>
                      <a:pt x="76" y="107"/>
                    </a:cubicBezTo>
                    <a:cubicBezTo>
                      <a:pt x="80" y="107"/>
                      <a:pt x="83" y="110"/>
                      <a:pt x="83" y="114"/>
                    </a:cubicBezTo>
                    <a:cubicBezTo>
                      <a:pt x="83" y="117"/>
                      <a:pt x="80" y="120"/>
                      <a:pt x="76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30"/>
              <p:cNvSpPr>
                <a:spLocks noEditPoints="1"/>
              </p:cNvSpPr>
              <p:nvPr/>
            </p:nvSpPr>
            <p:spPr bwMode="auto">
              <a:xfrm>
                <a:off x="6828377" y="5657399"/>
                <a:ext cx="149089" cy="144319"/>
              </a:xfrm>
              <a:custGeom>
                <a:avLst/>
                <a:gdLst>
                  <a:gd name="T0" fmla="*/ 26 w 53"/>
                  <a:gd name="T1" fmla="*/ 51 h 51"/>
                  <a:gd name="T2" fmla="*/ 53 w 53"/>
                  <a:gd name="T3" fmla="*/ 25 h 51"/>
                  <a:gd name="T4" fmla="*/ 26 w 53"/>
                  <a:gd name="T5" fmla="*/ 0 h 51"/>
                  <a:gd name="T6" fmla="*/ 0 w 53"/>
                  <a:gd name="T7" fmla="*/ 25 h 51"/>
                  <a:gd name="T8" fmla="*/ 26 w 53"/>
                  <a:gd name="T9" fmla="*/ 51 h 51"/>
                  <a:gd name="T10" fmla="*/ 26 w 53"/>
                  <a:gd name="T11" fmla="*/ 5 h 51"/>
                  <a:gd name="T12" fmla="*/ 47 w 53"/>
                  <a:gd name="T13" fmla="*/ 25 h 51"/>
                  <a:gd name="T14" fmla="*/ 26 w 53"/>
                  <a:gd name="T15" fmla="*/ 46 h 51"/>
                  <a:gd name="T16" fmla="*/ 6 w 53"/>
                  <a:gd name="T17" fmla="*/ 25 h 51"/>
                  <a:gd name="T18" fmla="*/ 26 w 53"/>
                  <a:gd name="T19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1">
                    <a:moveTo>
                      <a:pt x="26" y="51"/>
                    </a:moveTo>
                    <a:cubicBezTo>
                      <a:pt x="41" y="51"/>
                      <a:pt x="53" y="40"/>
                      <a:pt x="53" y="25"/>
                    </a:cubicBezTo>
                    <a:cubicBezTo>
                      <a:pt x="53" y="11"/>
                      <a:pt x="41" y="0"/>
                      <a:pt x="26" y="0"/>
                    </a:cubicBezTo>
                    <a:cubicBezTo>
                      <a:pt x="12" y="0"/>
                      <a:pt x="0" y="11"/>
                      <a:pt x="0" y="25"/>
                    </a:cubicBezTo>
                    <a:cubicBezTo>
                      <a:pt x="0" y="40"/>
                      <a:pt x="12" y="51"/>
                      <a:pt x="26" y="51"/>
                    </a:cubicBezTo>
                    <a:close/>
                    <a:moveTo>
                      <a:pt x="26" y="5"/>
                    </a:moveTo>
                    <a:cubicBezTo>
                      <a:pt x="38" y="5"/>
                      <a:pt x="47" y="14"/>
                      <a:pt x="47" y="25"/>
                    </a:cubicBezTo>
                    <a:cubicBezTo>
                      <a:pt x="47" y="37"/>
                      <a:pt x="38" y="46"/>
                      <a:pt x="26" y="46"/>
                    </a:cubicBezTo>
                    <a:cubicBezTo>
                      <a:pt x="15" y="46"/>
                      <a:pt x="6" y="37"/>
                      <a:pt x="6" y="25"/>
                    </a:cubicBezTo>
                    <a:cubicBezTo>
                      <a:pt x="6" y="14"/>
                      <a:pt x="15" y="5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31"/>
              <p:cNvSpPr>
                <a:spLocks/>
              </p:cNvSpPr>
              <p:nvPr/>
            </p:nvSpPr>
            <p:spPr bwMode="auto">
              <a:xfrm>
                <a:off x="6898747" y="5855389"/>
                <a:ext cx="41745" cy="78719"/>
              </a:xfrm>
              <a:custGeom>
                <a:avLst/>
                <a:gdLst>
                  <a:gd name="T0" fmla="*/ 9 w 15"/>
                  <a:gd name="T1" fmla="*/ 11 h 28"/>
                  <a:gd name="T2" fmla="*/ 5 w 15"/>
                  <a:gd name="T3" fmla="*/ 8 h 28"/>
                  <a:gd name="T4" fmla="*/ 8 w 15"/>
                  <a:gd name="T5" fmla="*/ 6 h 28"/>
                  <a:gd name="T6" fmla="*/ 13 w 15"/>
                  <a:gd name="T7" fmla="*/ 8 h 28"/>
                  <a:gd name="T8" fmla="*/ 14 w 15"/>
                  <a:gd name="T9" fmla="*/ 4 h 28"/>
                  <a:gd name="T10" fmla="*/ 9 w 15"/>
                  <a:gd name="T11" fmla="*/ 3 h 28"/>
                  <a:gd name="T12" fmla="*/ 9 w 15"/>
                  <a:gd name="T13" fmla="*/ 0 h 28"/>
                  <a:gd name="T14" fmla="*/ 6 w 15"/>
                  <a:gd name="T15" fmla="*/ 0 h 28"/>
                  <a:gd name="T16" fmla="*/ 6 w 15"/>
                  <a:gd name="T17" fmla="*/ 3 h 28"/>
                  <a:gd name="T18" fmla="*/ 0 w 15"/>
                  <a:gd name="T19" fmla="*/ 9 h 28"/>
                  <a:gd name="T20" fmla="*/ 6 w 15"/>
                  <a:gd name="T21" fmla="*/ 15 h 28"/>
                  <a:gd name="T22" fmla="*/ 10 w 15"/>
                  <a:gd name="T23" fmla="*/ 18 h 28"/>
                  <a:gd name="T24" fmla="*/ 7 w 15"/>
                  <a:gd name="T25" fmla="*/ 20 h 28"/>
                  <a:gd name="T26" fmla="*/ 1 w 15"/>
                  <a:gd name="T27" fmla="*/ 19 h 28"/>
                  <a:gd name="T28" fmla="*/ 0 w 15"/>
                  <a:gd name="T29" fmla="*/ 23 h 28"/>
                  <a:gd name="T30" fmla="*/ 6 w 15"/>
                  <a:gd name="T31" fmla="*/ 24 h 28"/>
                  <a:gd name="T32" fmla="*/ 6 w 15"/>
                  <a:gd name="T33" fmla="*/ 28 h 28"/>
                  <a:gd name="T34" fmla="*/ 9 w 15"/>
                  <a:gd name="T35" fmla="*/ 28 h 28"/>
                  <a:gd name="T36" fmla="*/ 9 w 15"/>
                  <a:gd name="T37" fmla="*/ 24 h 28"/>
                  <a:gd name="T38" fmla="*/ 15 w 15"/>
                  <a:gd name="T39" fmla="*/ 18 h 28"/>
                  <a:gd name="T40" fmla="*/ 9 w 15"/>
                  <a:gd name="T41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" h="28">
                    <a:moveTo>
                      <a:pt x="9" y="11"/>
                    </a:moveTo>
                    <a:cubicBezTo>
                      <a:pt x="6" y="10"/>
                      <a:pt x="5" y="10"/>
                      <a:pt x="5" y="8"/>
                    </a:cubicBezTo>
                    <a:cubicBezTo>
                      <a:pt x="5" y="7"/>
                      <a:pt x="6" y="6"/>
                      <a:pt x="8" y="6"/>
                    </a:cubicBezTo>
                    <a:cubicBezTo>
                      <a:pt x="11" y="6"/>
                      <a:pt x="12" y="7"/>
                      <a:pt x="13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2" y="4"/>
                      <a:pt x="0" y="6"/>
                      <a:pt x="0" y="9"/>
                    </a:cubicBezTo>
                    <a:cubicBezTo>
                      <a:pt x="0" y="12"/>
                      <a:pt x="3" y="14"/>
                      <a:pt x="6" y="15"/>
                    </a:cubicBezTo>
                    <a:cubicBezTo>
                      <a:pt x="9" y="16"/>
                      <a:pt x="10" y="17"/>
                      <a:pt x="10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4" y="20"/>
                      <a:pt x="2" y="20"/>
                      <a:pt x="1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4"/>
                      <a:pt x="3" y="24"/>
                      <a:pt x="6" y="24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3" y="23"/>
                      <a:pt x="15" y="21"/>
                      <a:pt x="15" y="18"/>
                    </a:cubicBezTo>
                    <a:cubicBezTo>
                      <a:pt x="15" y="15"/>
                      <a:pt x="13" y="13"/>
                      <a:pt x="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32"/>
              <p:cNvSpPr>
                <a:spLocks noEditPoints="1"/>
              </p:cNvSpPr>
              <p:nvPr/>
            </p:nvSpPr>
            <p:spPr bwMode="auto">
              <a:xfrm>
                <a:off x="6859387" y="5835112"/>
                <a:ext cx="121657" cy="118079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7 h 42"/>
                  <a:gd name="T12" fmla="*/ 5 w 43"/>
                  <a:gd name="T13" fmla="*/ 21 h 42"/>
                  <a:gd name="T14" fmla="*/ 21 w 43"/>
                  <a:gd name="T15" fmla="*/ 4 h 42"/>
                  <a:gd name="T16" fmla="*/ 38 w 43"/>
                  <a:gd name="T17" fmla="*/ 21 h 42"/>
                  <a:gd name="T18" fmla="*/ 21 w 43"/>
                  <a:gd name="T19" fmla="*/ 3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3" y="32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7"/>
                    </a:moveTo>
                    <a:cubicBezTo>
                      <a:pt x="12" y="37"/>
                      <a:pt x="5" y="30"/>
                      <a:pt x="5" y="21"/>
                    </a:cubicBezTo>
                    <a:cubicBezTo>
                      <a:pt x="5" y="12"/>
                      <a:pt x="12" y="4"/>
                      <a:pt x="21" y="4"/>
                    </a:cubicBezTo>
                    <a:cubicBezTo>
                      <a:pt x="31" y="4"/>
                      <a:pt x="38" y="12"/>
                      <a:pt x="38" y="21"/>
                    </a:cubicBezTo>
                    <a:cubicBezTo>
                      <a:pt x="38" y="30"/>
                      <a:pt x="31" y="37"/>
                      <a:pt x="21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3989888" y="2094942"/>
              <a:ext cx="280878" cy="344040"/>
              <a:chOff x="6605340" y="4486155"/>
              <a:chExt cx="403136" cy="493783"/>
            </a:xfrm>
            <a:solidFill>
              <a:schemeClr val="bg1"/>
            </a:solidFill>
          </p:grpSpPr>
          <p:sp>
            <p:nvSpPr>
              <p:cNvPr id="39" name="Freeform 115"/>
              <p:cNvSpPr>
                <a:spLocks/>
              </p:cNvSpPr>
              <p:nvPr/>
            </p:nvSpPr>
            <p:spPr bwMode="auto">
              <a:xfrm>
                <a:off x="6743694" y="4903605"/>
                <a:ext cx="47708" cy="48902"/>
              </a:xfrm>
              <a:custGeom>
                <a:avLst/>
                <a:gdLst>
                  <a:gd name="T0" fmla="*/ 12 w 17"/>
                  <a:gd name="T1" fmla="*/ 0 h 17"/>
                  <a:gd name="T2" fmla="*/ 12 w 17"/>
                  <a:gd name="T3" fmla="*/ 4 h 17"/>
                  <a:gd name="T4" fmla="*/ 15 w 17"/>
                  <a:gd name="T5" fmla="*/ 9 h 17"/>
                  <a:gd name="T6" fmla="*/ 8 w 17"/>
                  <a:gd name="T7" fmla="*/ 14 h 17"/>
                  <a:gd name="T8" fmla="*/ 3 w 17"/>
                  <a:gd name="T9" fmla="*/ 7 h 17"/>
                  <a:gd name="T10" fmla="*/ 5 w 17"/>
                  <a:gd name="T11" fmla="*/ 4 h 17"/>
                  <a:gd name="T12" fmla="*/ 5 w 17"/>
                  <a:gd name="T13" fmla="*/ 1 h 17"/>
                  <a:gd name="T14" fmla="*/ 0 w 17"/>
                  <a:gd name="T15" fmla="*/ 8 h 17"/>
                  <a:gd name="T16" fmla="*/ 9 w 17"/>
                  <a:gd name="T17" fmla="*/ 17 h 17"/>
                  <a:gd name="T18" fmla="*/ 17 w 17"/>
                  <a:gd name="T19" fmla="*/ 8 h 17"/>
                  <a:gd name="T20" fmla="*/ 12 w 17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12" y="0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4" y="5"/>
                      <a:pt x="15" y="7"/>
                      <a:pt x="15" y="9"/>
                    </a:cubicBezTo>
                    <a:cubicBezTo>
                      <a:pt x="14" y="12"/>
                      <a:pt x="11" y="14"/>
                      <a:pt x="8" y="14"/>
                    </a:cubicBezTo>
                    <a:cubicBezTo>
                      <a:pt x="5" y="14"/>
                      <a:pt x="3" y="11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4" y="17"/>
                      <a:pt x="17" y="13"/>
                      <a:pt x="17" y="8"/>
                    </a:cubicBezTo>
                    <a:cubicBezTo>
                      <a:pt x="17" y="5"/>
                      <a:pt x="15" y="2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116"/>
              <p:cNvSpPr>
                <a:spLocks noChangeArrowheads="1"/>
              </p:cNvSpPr>
              <p:nvPr/>
            </p:nvSpPr>
            <p:spPr bwMode="auto">
              <a:xfrm>
                <a:off x="6762778" y="4895255"/>
                <a:ext cx="8349" cy="345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117"/>
              <p:cNvSpPr>
                <a:spLocks/>
              </p:cNvSpPr>
              <p:nvPr/>
            </p:nvSpPr>
            <p:spPr bwMode="auto">
              <a:xfrm>
                <a:off x="6754428" y="4684146"/>
                <a:ext cx="51287" cy="134777"/>
              </a:xfrm>
              <a:custGeom>
                <a:avLst/>
                <a:gdLst>
                  <a:gd name="T0" fmla="*/ 22 w 43"/>
                  <a:gd name="T1" fmla="*/ 0 h 113"/>
                  <a:gd name="T2" fmla="*/ 0 w 43"/>
                  <a:gd name="T3" fmla="*/ 16 h 113"/>
                  <a:gd name="T4" fmla="*/ 0 w 43"/>
                  <a:gd name="T5" fmla="*/ 113 h 113"/>
                  <a:gd name="T6" fmla="*/ 43 w 43"/>
                  <a:gd name="T7" fmla="*/ 113 h 113"/>
                  <a:gd name="T8" fmla="*/ 43 w 43"/>
                  <a:gd name="T9" fmla="*/ 19 h 113"/>
                  <a:gd name="T10" fmla="*/ 22 w 43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13">
                    <a:moveTo>
                      <a:pt x="22" y="0"/>
                    </a:moveTo>
                    <a:lnTo>
                      <a:pt x="0" y="16"/>
                    </a:lnTo>
                    <a:lnTo>
                      <a:pt x="0" y="113"/>
                    </a:lnTo>
                    <a:lnTo>
                      <a:pt x="43" y="113"/>
                    </a:lnTo>
                    <a:lnTo>
                      <a:pt x="43" y="19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118"/>
              <p:cNvSpPr>
                <a:spLocks/>
              </p:cNvSpPr>
              <p:nvPr/>
            </p:nvSpPr>
            <p:spPr bwMode="auto">
              <a:xfrm>
                <a:off x="6839111" y="4709192"/>
                <a:ext cx="51287" cy="109730"/>
              </a:xfrm>
              <a:custGeom>
                <a:avLst/>
                <a:gdLst>
                  <a:gd name="T0" fmla="*/ 10 w 43"/>
                  <a:gd name="T1" fmla="*/ 29 h 92"/>
                  <a:gd name="T2" fmla="*/ 0 w 43"/>
                  <a:gd name="T3" fmla="*/ 21 h 92"/>
                  <a:gd name="T4" fmla="*/ 0 w 43"/>
                  <a:gd name="T5" fmla="*/ 92 h 92"/>
                  <a:gd name="T6" fmla="*/ 43 w 43"/>
                  <a:gd name="T7" fmla="*/ 92 h 92"/>
                  <a:gd name="T8" fmla="*/ 43 w 43"/>
                  <a:gd name="T9" fmla="*/ 0 h 92"/>
                  <a:gd name="T10" fmla="*/ 10 w 43"/>
                  <a:gd name="T11" fmla="*/ 2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10" y="29"/>
                    </a:moveTo>
                    <a:lnTo>
                      <a:pt x="0" y="21"/>
                    </a:lnTo>
                    <a:lnTo>
                      <a:pt x="0" y="92"/>
                    </a:lnTo>
                    <a:lnTo>
                      <a:pt x="43" y="92"/>
                    </a:lnTo>
                    <a:lnTo>
                      <a:pt x="43" y="0"/>
                    </a:lnTo>
                    <a:lnTo>
                      <a:pt x="1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119"/>
              <p:cNvSpPr>
                <a:spLocks/>
              </p:cNvSpPr>
              <p:nvPr/>
            </p:nvSpPr>
            <p:spPr bwMode="auto">
              <a:xfrm>
                <a:off x="6669746" y="4731854"/>
                <a:ext cx="51287" cy="87068"/>
              </a:xfrm>
              <a:custGeom>
                <a:avLst/>
                <a:gdLst>
                  <a:gd name="T0" fmla="*/ 0 w 43"/>
                  <a:gd name="T1" fmla="*/ 36 h 73"/>
                  <a:gd name="T2" fmla="*/ 0 w 43"/>
                  <a:gd name="T3" fmla="*/ 73 h 73"/>
                  <a:gd name="T4" fmla="*/ 43 w 43"/>
                  <a:gd name="T5" fmla="*/ 73 h 73"/>
                  <a:gd name="T6" fmla="*/ 43 w 43"/>
                  <a:gd name="T7" fmla="*/ 0 h 73"/>
                  <a:gd name="T8" fmla="*/ 0 w 43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73">
                    <a:moveTo>
                      <a:pt x="0" y="36"/>
                    </a:moveTo>
                    <a:lnTo>
                      <a:pt x="0" y="73"/>
                    </a:lnTo>
                    <a:lnTo>
                      <a:pt x="43" y="73"/>
                    </a:lnTo>
                    <a:lnTo>
                      <a:pt x="43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120"/>
              <p:cNvSpPr>
                <a:spLocks/>
              </p:cNvSpPr>
              <p:nvPr/>
            </p:nvSpPr>
            <p:spPr bwMode="auto">
              <a:xfrm>
                <a:off x="6927372" y="4636437"/>
                <a:ext cx="50094" cy="182485"/>
              </a:xfrm>
              <a:custGeom>
                <a:avLst/>
                <a:gdLst>
                  <a:gd name="T0" fmla="*/ 0 w 42"/>
                  <a:gd name="T1" fmla="*/ 153 h 153"/>
                  <a:gd name="T2" fmla="*/ 42 w 42"/>
                  <a:gd name="T3" fmla="*/ 153 h 153"/>
                  <a:gd name="T4" fmla="*/ 42 w 42"/>
                  <a:gd name="T5" fmla="*/ 0 h 153"/>
                  <a:gd name="T6" fmla="*/ 0 w 42"/>
                  <a:gd name="T7" fmla="*/ 35 h 153"/>
                  <a:gd name="T8" fmla="*/ 0 w 4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53">
                    <a:moveTo>
                      <a:pt x="0" y="153"/>
                    </a:moveTo>
                    <a:lnTo>
                      <a:pt x="42" y="153"/>
                    </a:lnTo>
                    <a:lnTo>
                      <a:pt x="42" y="0"/>
                    </a:lnTo>
                    <a:lnTo>
                      <a:pt x="0" y="35"/>
                    </a:lnTo>
                    <a:lnTo>
                      <a:pt x="0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121"/>
              <p:cNvSpPr>
                <a:spLocks/>
              </p:cNvSpPr>
              <p:nvPr/>
            </p:nvSpPr>
            <p:spPr bwMode="auto">
              <a:xfrm>
                <a:off x="6904710" y="4556525"/>
                <a:ext cx="25047" cy="51287"/>
              </a:xfrm>
              <a:custGeom>
                <a:avLst/>
                <a:gdLst>
                  <a:gd name="T0" fmla="*/ 21 w 21"/>
                  <a:gd name="T1" fmla="*/ 22 h 43"/>
                  <a:gd name="T2" fmla="*/ 0 w 21"/>
                  <a:gd name="T3" fmla="*/ 0 h 43"/>
                  <a:gd name="T4" fmla="*/ 0 w 21"/>
                  <a:gd name="T5" fmla="*/ 43 h 43"/>
                  <a:gd name="T6" fmla="*/ 21 w 21"/>
                  <a:gd name="T7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43">
                    <a:moveTo>
                      <a:pt x="21" y="22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21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122"/>
              <p:cNvSpPr>
                <a:spLocks noEditPoints="1"/>
              </p:cNvSpPr>
              <p:nvPr/>
            </p:nvSpPr>
            <p:spPr bwMode="auto">
              <a:xfrm>
                <a:off x="6605340" y="4486155"/>
                <a:ext cx="332767" cy="493783"/>
              </a:xfrm>
              <a:custGeom>
                <a:avLst/>
                <a:gdLst>
                  <a:gd name="T0" fmla="*/ 108 w 118"/>
                  <a:gd name="T1" fmla="*/ 69 h 175"/>
                  <a:gd name="T2" fmla="*/ 107 w 118"/>
                  <a:gd name="T3" fmla="*/ 70 h 175"/>
                  <a:gd name="T4" fmla="*/ 107 w 118"/>
                  <a:gd name="T5" fmla="*/ 123 h 175"/>
                  <a:gd name="T6" fmla="*/ 106 w 118"/>
                  <a:gd name="T7" fmla="*/ 123 h 175"/>
                  <a:gd name="T8" fmla="*/ 106 w 118"/>
                  <a:gd name="T9" fmla="*/ 136 h 175"/>
                  <a:gd name="T10" fmla="*/ 12 w 118"/>
                  <a:gd name="T11" fmla="*/ 136 h 175"/>
                  <a:gd name="T12" fmla="*/ 12 w 118"/>
                  <a:gd name="T13" fmla="*/ 12 h 175"/>
                  <a:gd name="T14" fmla="*/ 106 w 118"/>
                  <a:gd name="T15" fmla="*/ 12 h 175"/>
                  <a:gd name="T16" fmla="*/ 106 w 118"/>
                  <a:gd name="T17" fmla="*/ 15 h 175"/>
                  <a:gd name="T18" fmla="*/ 118 w 118"/>
                  <a:gd name="T19" fmla="*/ 15 h 175"/>
                  <a:gd name="T20" fmla="*/ 118 w 118"/>
                  <a:gd name="T21" fmla="*/ 10 h 175"/>
                  <a:gd name="T22" fmla="*/ 108 w 118"/>
                  <a:gd name="T23" fmla="*/ 0 h 175"/>
                  <a:gd name="T24" fmla="*/ 9 w 118"/>
                  <a:gd name="T25" fmla="*/ 0 h 175"/>
                  <a:gd name="T26" fmla="*/ 0 w 118"/>
                  <a:gd name="T27" fmla="*/ 10 h 175"/>
                  <a:gd name="T28" fmla="*/ 0 w 118"/>
                  <a:gd name="T29" fmla="*/ 165 h 175"/>
                  <a:gd name="T30" fmla="*/ 9 w 118"/>
                  <a:gd name="T31" fmla="*/ 175 h 175"/>
                  <a:gd name="T32" fmla="*/ 108 w 118"/>
                  <a:gd name="T33" fmla="*/ 175 h 175"/>
                  <a:gd name="T34" fmla="*/ 118 w 118"/>
                  <a:gd name="T35" fmla="*/ 165 h 175"/>
                  <a:gd name="T36" fmla="*/ 118 w 118"/>
                  <a:gd name="T37" fmla="*/ 123 h 175"/>
                  <a:gd name="T38" fmla="*/ 108 w 118"/>
                  <a:gd name="T39" fmla="*/ 123 h 175"/>
                  <a:gd name="T40" fmla="*/ 108 w 118"/>
                  <a:gd name="T41" fmla="*/ 69 h 175"/>
                  <a:gd name="T42" fmla="*/ 58 w 118"/>
                  <a:gd name="T43" fmla="*/ 170 h 175"/>
                  <a:gd name="T44" fmla="*/ 43 w 118"/>
                  <a:gd name="T45" fmla="*/ 155 h 175"/>
                  <a:gd name="T46" fmla="*/ 58 w 118"/>
                  <a:gd name="T47" fmla="*/ 140 h 175"/>
                  <a:gd name="T48" fmla="*/ 73 w 118"/>
                  <a:gd name="T49" fmla="*/ 155 h 175"/>
                  <a:gd name="T50" fmla="*/ 58 w 118"/>
                  <a:gd name="T51" fmla="*/ 17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175">
                    <a:moveTo>
                      <a:pt x="108" y="69"/>
                    </a:moveTo>
                    <a:cubicBezTo>
                      <a:pt x="107" y="70"/>
                      <a:pt x="107" y="70"/>
                      <a:pt x="107" y="70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6" y="123"/>
                      <a:pt x="106" y="123"/>
                      <a:pt x="106" y="123"/>
                    </a:cubicBezTo>
                    <a:cubicBezTo>
                      <a:pt x="106" y="136"/>
                      <a:pt x="106" y="136"/>
                      <a:pt x="106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18" y="10"/>
                      <a:pt x="118" y="10"/>
                      <a:pt x="118" y="10"/>
                    </a:cubicBezTo>
                    <a:cubicBezTo>
                      <a:pt x="118" y="4"/>
                      <a:pt x="114" y="0"/>
                      <a:pt x="10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71"/>
                      <a:pt x="4" y="175"/>
                      <a:pt x="9" y="175"/>
                    </a:cubicBezTo>
                    <a:cubicBezTo>
                      <a:pt x="108" y="175"/>
                      <a:pt x="108" y="175"/>
                      <a:pt x="108" y="175"/>
                    </a:cubicBezTo>
                    <a:cubicBezTo>
                      <a:pt x="114" y="175"/>
                      <a:pt x="118" y="171"/>
                      <a:pt x="118" y="165"/>
                    </a:cubicBezTo>
                    <a:cubicBezTo>
                      <a:pt x="118" y="123"/>
                      <a:pt x="118" y="123"/>
                      <a:pt x="118" y="123"/>
                    </a:cubicBezTo>
                    <a:cubicBezTo>
                      <a:pt x="108" y="123"/>
                      <a:pt x="108" y="123"/>
                      <a:pt x="108" y="123"/>
                    </a:cubicBezTo>
                    <a:lnTo>
                      <a:pt x="108" y="69"/>
                    </a:lnTo>
                    <a:close/>
                    <a:moveTo>
                      <a:pt x="58" y="170"/>
                    </a:moveTo>
                    <a:cubicBezTo>
                      <a:pt x="50" y="170"/>
                      <a:pt x="43" y="163"/>
                      <a:pt x="43" y="155"/>
                    </a:cubicBezTo>
                    <a:cubicBezTo>
                      <a:pt x="43" y="147"/>
                      <a:pt x="50" y="140"/>
                      <a:pt x="58" y="140"/>
                    </a:cubicBezTo>
                    <a:cubicBezTo>
                      <a:pt x="66" y="140"/>
                      <a:pt x="73" y="147"/>
                      <a:pt x="73" y="155"/>
                    </a:cubicBezTo>
                    <a:cubicBezTo>
                      <a:pt x="73" y="163"/>
                      <a:pt x="66" y="170"/>
                      <a:pt x="58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123"/>
              <p:cNvSpPr>
                <a:spLocks/>
              </p:cNvSpPr>
              <p:nvPr/>
            </p:nvSpPr>
            <p:spPr bwMode="auto">
              <a:xfrm>
                <a:off x="6669746" y="4543406"/>
                <a:ext cx="338730" cy="200376"/>
              </a:xfrm>
              <a:custGeom>
                <a:avLst/>
                <a:gdLst>
                  <a:gd name="T0" fmla="*/ 204 w 284"/>
                  <a:gd name="T1" fmla="*/ 0 h 168"/>
                  <a:gd name="T2" fmla="*/ 239 w 284"/>
                  <a:gd name="T3" fmla="*/ 35 h 168"/>
                  <a:gd name="T4" fmla="*/ 152 w 284"/>
                  <a:gd name="T5" fmla="*/ 108 h 168"/>
                  <a:gd name="T6" fmla="*/ 93 w 284"/>
                  <a:gd name="T7" fmla="*/ 59 h 168"/>
                  <a:gd name="T8" fmla="*/ 0 w 284"/>
                  <a:gd name="T9" fmla="*/ 134 h 168"/>
                  <a:gd name="T10" fmla="*/ 0 w 284"/>
                  <a:gd name="T11" fmla="*/ 168 h 168"/>
                  <a:gd name="T12" fmla="*/ 93 w 284"/>
                  <a:gd name="T13" fmla="*/ 92 h 168"/>
                  <a:gd name="T14" fmla="*/ 152 w 284"/>
                  <a:gd name="T15" fmla="*/ 142 h 168"/>
                  <a:gd name="T16" fmla="*/ 256 w 284"/>
                  <a:gd name="T17" fmla="*/ 52 h 168"/>
                  <a:gd name="T18" fmla="*/ 284 w 284"/>
                  <a:gd name="T19" fmla="*/ 80 h 168"/>
                  <a:gd name="T20" fmla="*/ 284 w 284"/>
                  <a:gd name="T21" fmla="*/ 0 h 168"/>
                  <a:gd name="T22" fmla="*/ 204 w 284"/>
                  <a:gd name="T2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68">
                    <a:moveTo>
                      <a:pt x="204" y="0"/>
                    </a:moveTo>
                    <a:lnTo>
                      <a:pt x="239" y="35"/>
                    </a:lnTo>
                    <a:lnTo>
                      <a:pt x="152" y="108"/>
                    </a:lnTo>
                    <a:lnTo>
                      <a:pt x="93" y="59"/>
                    </a:lnTo>
                    <a:lnTo>
                      <a:pt x="0" y="134"/>
                    </a:lnTo>
                    <a:lnTo>
                      <a:pt x="0" y="168"/>
                    </a:lnTo>
                    <a:lnTo>
                      <a:pt x="93" y="92"/>
                    </a:lnTo>
                    <a:lnTo>
                      <a:pt x="152" y="142"/>
                    </a:lnTo>
                    <a:lnTo>
                      <a:pt x="256" y="52"/>
                    </a:lnTo>
                    <a:lnTo>
                      <a:pt x="284" y="80"/>
                    </a:lnTo>
                    <a:lnTo>
                      <a:pt x="284" y="0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5666690" y="3777598"/>
              <a:ext cx="364366" cy="342888"/>
              <a:chOff x="5067933" y="4413400"/>
              <a:chExt cx="586815" cy="552226"/>
            </a:xfrm>
            <a:solidFill>
              <a:schemeClr val="bg1"/>
            </a:solidFill>
          </p:grpSpPr>
          <p:sp>
            <p:nvSpPr>
              <p:cNvPr id="36" name="Freeform 124"/>
              <p:cNvSpPr>
                <a:spLocks noEditPoints="1"/>
              </p:cNvSpPr>
              <p:nvPr/>
            </p:nvSpPr>
            <p:spPr bwMode="auto">
              <a:xfrm>
                <a:off x="5121606" y="4413400"/>
                <a:ext cx="242121" cy="304142"/>
              </a:xfrm>
              <a:custGeom>
                <a:avLst/>
                <a:gdLst>
                  <a:gd name="T0" fmla="*/ 6 w 86"/>
                  <a:gd name="T1" fmla="*/ 68 h 108"/>
                  <a:gd name="T2" fmla="*/ 14 w 86"/>
                  <a:gd name="T3" fmla="*/ 77 h 108"/>
                  <a:gd name="T4" fmla="*/ 45 w 86"/>
                  <a:gd name="T5" fmla="*/ 108 h 108"/>
                  <a:gd name="T6" fmla="*/ 76 w 86"/>
                  <a:gd name="T7" fmla="*/ 77 h 108"/>
                  <a:gd name="T8" fmla="*/ 76 w 86"/>
                  <a:gd name="T9" fmla="*/ 77 h 108"/>
                  <a:gd name="T10" fmla="*/ 84 w 86"/>
                  <a:gd name="T11" fmla="*/ 68 h 108"/>
                  <a:gd name="T12" fmla="*/ 78 w 86"/>
                  <a:gd name="T13" fmla="*/ 59 h 108"/>
                  <a:gd name="T14" fmla="*/ 78 w 86"/>
                  <a:gd name="T15" fmla="*/ 59 h 108"/>
                  <a:gd name="T16" fmla="*/ 68 w 86"/>
                  <a:gd name="T17" fmla="*/ 24 h 108"/>
                  <a:gd name="T18" fmla="*/ 22 w 86"/>
                  <a:gd name="T19" fmla="*/ 19 h 108"/>
                  <a:gd name="T20" fmla="*/ 11 w 86"/>
                  <a:gd name="T21" fmla="*/ 59 h 108"/>
                  <a:gd name="T22" fmla="*/ 11 w 86"/>
                  <a:gd name="T23" fmla="*/ 59 h 108"/>
                  <a:gd name="T24" fmla="*/ 6 w 86"/>
                  <a:gd name="T25" fmla="*/ 68 h 108"/>
                  <a:gd name="T26" fmla="*/ 14 w 86"/>
                  <a:gd name="T27" fmla="*/ 60 h 108"/>
                  <a:gd name="T28" fmla="*/ 14 w 86"/>
                  <a:gd name="T29" fmla="*/ 60 h 108"/>
                  <a:gd name="T30" fmla="*/ 15 w 86"/>
                  <a:gd name="T31" fmla="*/ 60 h 108"/>
                  <a:gd name="T32" fmla="*/ 15 w 86"/>
                  <a:gd name="T33" fmla="*/ 58 h 108"/>
                  <a:gd name="T34" fmla="*/ 17 w 86"/>
                  <a:gd name="T35" fmla="*/ 46 h 108"/>
                  <a:gd name="T36" fmla="*/ 20 w 86"/>
                  <a:gd name="T37" fmla="*/ 42 h 108"/>
                  <a:gd name="T38" fmla="*/ 56 w 86"/>
                  <a:gd name="T39" fmla="*/ 34 h 108"/>
                  <a:gd name="T40" fmla="*/ 73 w 86"/>
                  <a:gd name="T41" fmla="*/ 61 h 108"/>
                  <a:gd name="T42" fmla="*/ 74 w 86"/>
                  <a:gd name="T43" fmla="*/ 61 h 108"/>
                  <a:gd name="T44" fmla="*/ 75 w 86"/>
                  <a:gd name="T45" fmla="*/ 61 h 108"/>
                  <a:gd name="T46" fmla="*/ 76 w 86"/>
                  <a:gd name="T47" fmla="*/ 60 h 108"/>
                  <a:gd name="T48" fmla="*/ 80 w 86"/>
                  <a:gd name="T49" fmla="*/ 62 h 108"/>
                  <a:gd name="T50" fmla="*/ 82 w 86"/>
                  <a:gd name="T51" fmla="*/ 68 h 108"/>
                  <a:gd name="T52" fmla="*/ 80 w 86"/>
                  <a:gd name="T53" fmla="*/ 73 h 108"/>
                  <a:gd name="T54" fmla="*/ 76 w 86"/>
                  <a:gd name="T55" fmla="*/ 75 h 108"/>
                  <a:gd name="T56" fmla="*/ 76 w 86"/>
                  <a:gd name="T57" fmla="*/ 75 h 108"/>
                  <a:gd name="T58" fmla="*/ 74 w 86"/>
                  <a:gd name="T59" fmla="*/ 75 h 108"/>
                  <a:gd name="T60" fmla="*/ 74 w 86"/>
                  <a:gd name="T61" fmla="*/ 77 h 108"/>
                  <a:gd name="T62" fmla="*/ 63 w 86"/>
                  <a:gd name="T63" fmla="*/ 98 h 108"/>
                  <a:gd name="T64" fmla="*/ 55 w 86"/>
                  <a:gd name="T65" fmla="*/ 104 h 108"/>
                  <a:gd name="T66" fmla="*/ 45 w 86"/>
                  <a:gd name="T67" fmla="*/ 106 h 108"/>
                  <a:gd name="T68" fmla="*/ 35 w 86"/>
                  <a:gd name="T69" fmla="*/ 104 h 108"/>
                  <a:gd name="T70" fmla="*/ 26 w 86"/>
                  <a:gd name="T71" fmla="*/ 98 h 108"/>
                  <a:gd name="T72" fmla="*/ 16 w 86"/>
                  <a:gd name="T73" fmla="*/ 77 h 108"/>
                  <a:gd name="T74" fmla="*/ 15 w 86"/>
                  <a:gd name="T75" fmla="*/ 75 h 108"/>
                  <a:gd name="T76" fmla="*/ 14 w 86"/>
                  <a:gd name="T77" fmla="*/ 75 h 108"/>
                  <a:gd name="T78" fmla="*/ 8 w 86"/>
                  <a:gd name="T79" fmla="*/ 68 h 108"/>
                  <a:gd name="T80" fmla="*/ 10 w 86"/>
                  <a:gd name="T81" fmla="*/ 62 h 108"/>
                  <a:gd name="T82" fmla="*/ 14 w 86"/>
                  <a:gd name="T83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6" h="108">
                    <a:moveTo>
                      <a:pt x="6" y="68"/>
                    </a:moveTo>
                    <a:cubicBezTo>
                      <a:pt x="6" y="73"/>
                      <a:pt x="9" y="77"/>
                      <a:pt x="14" y="77"/>
                    </a:cubicBezTo>
                    <a:cubicBezTo>
                      <a:pt x="17" y="95"/>
                      <a:pt x="29" y="108"/>
                      <a:pt x="45" y="108"/>
                    </a:cubicBezTo>
                    <a:cubicBezTo>
                      <a:pt x="60" y="108"/>
                      <a:pt x="73" y="95"/>
                      <a:pt x="76" y="77"/>
                    </a:cubicBezTo>
                    <a:cubicBezTo>
                      <a:pt x="76" y="77"/>
                      <a:pt x="76" y="77"/>
                      <a:pt x="76" y="77"/>
                    </a:cubicBezTo>
                    <a:cubicBezTo>
                      <a:pt x="81" y="77"/>
                      <a:pt x="84" y="73"/>
                      <a:pt x="84" y="68"/>
                    </a:cubicBezTo>
                    <a:cubicBezTo>
                      <a:pt x="84" y="63"/>
                      <a:pt x="81" y="59"/>
                      <a:pt x="78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78" y="59"/>
                      <a:pt x="86" y="31"/>
                      <a:pt x="68" y="24"/>
                    </a:cubicBezTo>
                    <a:cubicBezTo>
                      <a:pt x="66" y="0"/>
                      <a:pt x="22" y="19"/>
                      <a:pt x="22" y="19"/>
                    </a:cubicBezTo>
                    <a:cubicBezTo>
                      <a:pt x="0" y="30"/>
                      <a:pt x="11" y="59"/>
                      <a:pt x="11" y="59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8" y="61"/>
                      <a:pt x="6" y="64"/>
                      <a:pt x="6" y="68"/>
                    </a:cubicBezTo>
                    <a:close/>
                    <a:moveTo>
                      <a:pt x="14" y="60"/>
                    </a:moveTo>
                    <a:cubicBezTo>
                      <a:pt x="14" y="60"/>
                      <a:pt x="14" y="60"/>
                      <a:pt x="14" y="60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9" y="44"/>
                      <a:pt x="20" y="42"/>
                      <a:pt x="20" y="42"/>
                    </a:cubicBezTo>
                    <a:cubicBezTo>
                      <a:pt x="40" y="43"/>
                      <a:pt x="56" y="34"/>
                      <a:pt x="56" y="34"/>
                    </a:cubicBezTo>
                    <a:cubicBezTo>
                      <a:pt x="69" y="24"/>
                      <a:pt x="73" y="61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8" y="60"/>
                      <a:pt x="79" y="61"/>
                      <a:pt x="80" y="62"/>
                    </a:cubicBezTo>
                    <a:cubicBezTo>
                      <a:pt x="81" y="64"/>
                      <a:pt x="82" y="66"/>
                      <a:pt x="82" y="68"/>
                    </a:cubicBezTo>
                    <a:cubicBezTo>
                      <a:pt x="82" y="70"/>
                      <a:pt x="81" y="72"/>
                      <a:pt x="80" y="73"/>
                    </a:cubicBezTo>
                    <a:cubicBezTo>
                      <a:pt x="79" y="75"/>
                      <a:pt x="78" y="75"/>
                      <a:pt x="76" y="75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4" y="75"/>
                      <a:pt x="74" y="75"/>
                      <a:pt x="74" y="75"/>
                    </a:cubicBezTo>
                    <a:cubicBezTo>
                      <a:pt x="74" y="77"/>
                      <a:pt x="74" y="77"/>
                      <a:pt x="74" y="77"/>
                    </a:cubicBezTo>
                    <a:cubicBezTo>
                      <a:pt x="72" y="85"/>
                      <a:pt x="69" y="92"/>
                      <a:pt x="63" y="98"/>
                    </a:cubicBezTo>
                    <a:cubicBezTo>
                      <a:pt x="61" y="100"/>
                      <a:pt x="58" y="102"/>
                      <a:pt x="55" y="104"/>
                    </a:cubicBezTo>
                    <a:cubicBezTo>
                      <a:pt x="51" y="105"/>
                      <a:pt x="48" y="106"/>
                      <a:pt x="45" y="106"/>
                    </a:cubicBezTo>
                    <a:cubicBezTo>
                      <a:pt x="41" y="106"/>
                      <a:pt x="38" y="105"/>
                      <a:pt x="35" y="104"/>
                    </a:cubicBezTo>
                    <a:cubicBezTo>
                      <a:pt x="32" y="102"/>
                      <a:pt x="29" y="100"/>
                      <a:pt x="26" y="98"/>
                    </a:cubicBezTo>
                    <a:cubicBezTo>
                      <a:pt x="21" y="93"/>
                      <a:pt x="17" y="85"/>
                      <a:pt x="16" y="77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1" y="75"/>
                      <a:pt x="8" y="72"/>
                      <a:pt x="8" y="68"/>
                    </a:cubicBezTo>
                    <a:cubicBezTo>
                      <a:pt x="8" y="66"/>
                      <a:pt x="9" y="64"/>
                      <a:pt x="10" y="62"/>
                    </a:cubicBezTo>
                    <a:cubicBezTo>
                      <a:pt x="11" y="61"/>
                      <a:pt x="13" y="60"/>
                      <a:pt x="14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125"/>
              <p:cNvSpPr>
                <a:spLocks/>
              </p:cNvSpPr>
              <p:nvPr/>
            </p:nvSpPr>
            <p:spPr bwMode="auto">
              <a:xfrm>
                <a:off x="5067933" y="4717542"/>
                <a:ext cx="361392" cy="248084"/>
              </a:xfrm>
              <a:custGeom>
                <a:avLst/>
                <a:gdLst>
                  <a:gd name="T0" fmla="*/ 126 w 128"/>
                  <a:gd name="T1" fmla="*/ 61 h 88"/>
                  <a:gd name="T2" fmla="*/ 113 w 128"/>
                  <a:gd name="T3" fmla="*/ 64 h 88"/>
                  <a:gd name="T4" fmla="*/ 99 w 128"/>
                  <a:gd name="T5" fmla="*/ 70 h 88"/>
                  <a:gd name="T6" fmla="*/ 83 w 128"/>
                  <a:gd name="T7" fmla="*/ 33 h 88"/>
                  <a:gd name="T8" fmla="*/ 94 w 128"/>
                  <a:gd name="T9" fmla="*/ 28 h 88"/>
                  <a:gd name="T10" fmla="*/ 119 w 128"/>
                  <a:gd name="T11" fmla="*/ 12 h 88"/>
                  <a:gd name="T12" fmla="*/ 99 w 128"/>
                  <a:gd name="T13" fmla="*/ 0 h 88"/>
                  <a:gd name="T14" fmla="*/ 72 w 128"/>
                  <a:gd name="T15" fmla="*/ 43 h 88"/>
                  <a:gd name="T16" fmla="*/ 68 w 128"/>
                  <a:gd name="T17" fmla="*/ 23 h 88"/>
                  <a:gd name="T18" fmla="*/ 72 w 128"/>
                  <a:gd name="T19" fmla="*/ 17 h 88"/>
                  <a:gd name="T20" fmla="*/ 64 w 128"/>
                  <a:gd name="T21" fmla="*/ 10 h 88"/>
                  <a:gd name="T22" fmla="*/ 56 w 128"/>
                  <a:gd name="T23" fmla="*/ 17 h 88"/>
                  <a:gd name="T24" fmla="*/ 60 w 128"/>
                  <a:gd name="T25" fmla="*/ 23 h 88"/>
                  <a:gd name="T26" fmla="*/ 57 w 128"/>
                  <a:gd name="T27" fmla="*/ 43 h 88"/>
                  <a:gd name="T28" fmla="*/ 29 w 128"/>
                  <a:gd name="T29" fmla="*/ 0 h 88"/>
                  <a:gd name="T30" fmla="*/ 0 w 128"/>
                  <a:gd name="T31" fmla="*/ 28 h 88"/>
                  <a:gd name="T32" fmla="*/ 0 w 128"/>
                  <a:gd name="T33" fmla="*/ 82 h 88"/>
                  <a:gd name="T34" fmla="*/ 64 w 128"/>
                  <a:gd name="T35" fmla="*/ 88 h 88"/>
                  <a:gd name="T36" fmla="*/ 128 w 128"/>
                  <a:gd name="T37" fmla="*/ 82 h 88"/>
                  <a:gd name="T38" fmla="*/ 128 w 128"/>
                  <a:gd name="T39" fmla="*/ 65 h 88"/>
                  <a:gd name="T40" fmla="*/ 126 w 128"/>
                  <a:gd name="T41" fmla="*/ 6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8" h="88">
                    <a:moveTo>
                      <a:pt x="126" y="61"/>
                    </a:moveTo>
                    <a:cubicBezTo>
                      <a:pt x="113" y="64"/>
                      <a:pt x="113" y="64"/>
                      <a:pt x="113" y="64"/>
                    </a:cubicBezTo>
                    <a:cubicBezTo>
                      <a:pt x="99" y="70"/>
                      <a:pt x="99" y="70"/>
                      <a:pt x="99" y="70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14" y="7"/>
                      <a:pt x="107" y="3"/>
                      <a:pt x="99" y="0"/>
                    </a:cubicBezTo>
                    <a:cubicBezTo>
                      <a:pt x="72" y="43"/>
                      <a:pt x="72" y="43"/>
                      <a:pt x="72" y="4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70" y="22"/>
                      <a:pt x="72" y="20"/>
                      <a:pt x="72" y="17"/>
                    </a:cubicBezTo>
                    <a:cubicBezTo>
                      <a:pt x="72" y="13"/>
                      <a:pt x="68" y="10"/>
                      <a:pt x="64" y="10"/>
                    </a:cubicBezTo>
                    <a:cubicBezTo>
                      <a:pt x="60" y="10"/>
                      <a:pt x="56" y="13"/>
                      <a:pt x="56" y="17"/>
                    </a:cubicBezTo>
                    <a:cubicBezTo>
                      <a:pt x="56" y="20"/>
                      <a:pt x="58" y="22"/>
                      <a:pt x="60" y="23"/>
                    </a:cubicBezTo>
                    <a:cubicBezTo>
                      <a:pt x="57" y="43"/>
                      <a:pt x="57" y="43"/>
                      <a:pt x="57" y="43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14" y="6"/>
                      <a:pt x="3" y="16"/>
                      <a:pt x="0" y="28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33" y="88"/>
                      <a:pt x="64" y="88"/>
                    </a:cubicBezTo>
                    <a:cubicBezTo>
                      <a:pt x="95" y="88"/>
                      <a:pt x="128" y="82"/>
                      <a:pt x="128" y="82"/>
                    </a:cubicBezTo>
                    <a:cubicBezTo>
                      <a:pt x="128" y="65"/>
                      <a:pt x="128" y="65"/>
                      <a:pt x="128" y="65"/>
                    </a:cubicBezTo>
                    <a:cubicBezTo>
                      <a:pt x="127" y="64"/>
                      <a:pt x="126" y="62"/>
                      <a:pt x="126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126"/>
              <p:cNvSpPr>
                <a:spLocks noEditPoints="1"/>
              </p:cNvSpPr>
              <p:nvPr/>
            </p:nvSpPr>
            <p:spPr bwMode="auto">
              <a:xfrm>
                <a:off x="5321981" y="4644786"/>
                <a:ext cx="332767" cy="273131"/>
              </a:xfrm>
              <a:custGeom>
                <a:avLst/>
                <a:gdLst>
                  <a:gd name="T0" fmla="*/ 117 w 118"/>
                  <a:gd name="T1" fmla="*/ 60 h 97"/>
                  <a:gd name="T2" fmla="*/ 93 w 118"/>
                  <a:gd name="T3" fmla="*/ 4 h 97"/>
                  <a:gd name="T4" fmla="*/ 87 w 118"/>
                  <a:gd name="T5" fmla="*/ 1 h 97"/>
                  <a:gd name="T6" fmla="*/ 84 w 118"/>
                  <a:gd name="T7" fmla="*/ 7 h 97"/>
                  <a:gd name="T8" fmla="*/ 6 w 118"/>
                  <a:gd name="T9" fmla="*/ 59 h 97"/>
                  <a:gd name="T10" fmla="*/ 0 w 118"/>
                  <a:gd name="T11" fmla="*/ 61 h 97"/>
                  <a:gd name="T12" fmla="*/ 11 w 118"/>
                  <a:gd name="T13" fmla="*/ 89 h 97"/>
                  <a:gd name="T14" fmla="*/ 17 w 118"/>
                  <a:gd name="T15" fmla="*/ 86 h 97"/>
                  <a:gd name="T16" fmla="*/ 13 w 118"/>
                  <a:gd name="T17" fmla="*/ 76 h 97"/>
                  <a:gd name="T18" fmla="*/ 15 w 118"/>
                  <a:gd name="T19" fmla="*/ 75 h 97"/>
                  <a:gd name="T20" fmla="*/ 19 w 118"/>
                  <a:gd name="T21" fmla="*/ 85 h 97"/>
                  <a:gd name="T22" fmla="*/ 39 w 118"/>
                  <a:gd name="T23" fmla="*/ 81 h 97"/>
                  <a:gd name="T24" fmla="*/ 40 w 118"/>
                  <a:gd name="T25" fmla="*/ 84 h 97"/>
                  <a:gd name="T26" fmla="*/ 62 w 118"/>
                  <a:gd name="T27" fmla="*/ 94 h 97"/>
                  <a:gd name="T28" fmla="*/ 71 w 118"/>
                  <a:gd name="T29" fmla="*/ 74 h 97"/>
                  <a:gd name="T30" fmla="*/ 108 w 118"/>
                  <a:gd name="T31" fmla="*/ 65 h 97"/>
                  <a:gd name="T32" fmla="*/ 89 w 118"/>
                  <a:gd name="T33" fmla="*/ 23 h 97"/>
                  <a:gd name="T34" fmla="*/ 91 w 118"/>
                  <a:gd name="T35" fmla="*/ 22 h 97"/>
                  <a:gd name="T36" fmla="*/ 110 w 118"/>
                  <a:gd name="T37" fmla="*/ 66 h 97"/>
                  <a:gd name="T38" fmla="*/ 114 w 118"/>
                  <a:gd name="T39" fmla="*/ 66 h 97"/>
                  <a:gd name="T40" fmla="*/ 117 w 118"/>
                  <a:gd name="T41" fmla="*/ 60 h 97"/>
                  <a:gd name="T42" fmla="*/ 59 w 118"/>
                  <a:gd name="T43" fmla="*/ 87 h 97"/>
                  <a:gd name="T44" fmla="*/ 46 w 118"/>
                  <a:gd name="T45" fmla="*/ 82 h 97"/>
                  <a:gd name="T46" fmla="*/ 46 w 118"/>
                  <a:gd name="T47" fmla="*/ 79 h 97"/>
                  <a:gd name="T48" fmla="*/ 64 w 118"/>
                  <a:gd name="T49" fmla="*/ 75 h 97"/>
                  <a:gd name="T50" fmla="*/ 59 w 118"/>
                  <a:gd name="T51" fmla="*/ 87 h 97"/>
                  <a:gd name="T52" fmla="*/ 79 w 118"/>
                  <a:gd name="T53" fmla="*/ 23 h 97"/>
                  <a:gd name="T54" fmla="*/ 18 w 118"/>
                  <a:gd name="T55" fmla="*/ 64 h 97"/>
                  <a:gd name="T56" fmla="*/ 13 w 118"/>
                  <a:gd name="T57" fmla="*/ 63 h 97"/>
                  <a:gd name="T58" fmla="*/ 14 w 118"/>
                  <a:gd name="T59" fmla="*/ 58 h 97"/>
                  <a:gd name="T60" fmla="*/ 75 w 118"/>
                  <a:gd name="T61" fmla="*/ 17 h 97"/>
                  <a:gd name="T62" fmla="*/ 80 w 118"/>
                  <a:gd name="T63" fmla="*/ 18 h 97"/>
                  <a:gd name="T64" fmla="*/ 79 w 118"/>
                  <a:gd name="T65" fmla="*/ 2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8" h="97">
                    <a:moveTo>
                      <a:pt x="117" y="60"/>
                    </a:moveTo>
                    <a:cubicBezTo>
                      <a:pt x="93" y="4"/>
                      <a:pt x="93" y="4"/>
                      <a:pt x="93" y="4"/>
                    </a:cubicBezTo>
                    <a:cubicBezTo>
                      <a:pt x="92" y="1"/>
                      <a:pt x="89" y="0"/>
                      <a:pt x="87" y="1"/>
                    </a:cubicBezTo>
                    <a:cubicBezTo>
                      <a:pt x="85" y="2"/>
                      <a:pt x="83" y="5"/>
                      <a:pt x="84" y="7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39" y="81"/>
                      <a:pt x="39" y="81"/>
                      <a:pt x="39" y="81"/>
                    </a:cubicBezTo>
                    <a:cubicBezTo>
                      <a:pt x="39" y="82"/>
                      <a:pt x="40" y="83"/>
                      <a:pt x="40" y="84"/>
                    </a:cubicBezTo>
                    <a:cubicBezTo>
                      <a:pt x="44" y="93"/>
                      <a:pt x="54" y="97"/>
                      <a:pt x="62" y="94"/>
                    </a:cubicBezTo>
                    <a:cubicBezTo>
                      <a:pt x="69" y="90"/>
                      <a:pt x="73" y="82"/>
                      <a:pt x="71" y="74"/>
                    </a:cubicBezTo>
                    <a:cubicBezTo>
                      <a:pt x="108" y="65"/>
                      <a:pt x="108" y="65"/>
                      <a:pt x="108" y="65"/>
                    </a:cubicBezTo>
                    <a:cubicBezTo>
                      <a:pt x="89" y="23"/>
                      <a:pt x="89" y="23"/>
                      <a:pt x="89" y="23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11" y="67"/>
                      <a:pt x="113" y="67"/>
                      <a:pt x="114" y="66"/>
                    </a:cubicBezTo>
                    <a:cubicBezTo>
                      <a:pt x="117" y="65"/>
                      <a:pt x="118" y="63"/>
                      <a:pt x="117" y="60"/>
                    </a:cubicBezTo>
                    <a:close/>
                    <a:moveTo>
                      <a:pt x="59" y="87"/>
                    </a:moveTo>
                    <a:cubicBezTo>
                      <a:pt x="54" y="89"/>
                      <a:pt x="48" y="87"/>
                      <a:pt x="46" y="82"/>
                    </a:cubicBezTo>
                    <a:cubicBezTo>
                      <a:pt x="46" y="81"/>
                      <a:pt x="46" y="80"/>
                      <a:pt x="46" y="79"/>
                    </a:cubicBezTo>
                    <a:cubicBezTo>
                      <a:pt x="64" y="75"/>
                      <a:pt x="64" y="75"/>
                      <a:pt x="64" y="75"/>
                    </a:cubicBezTo>
                    <a:cubicBezTo>
                      <a:pt x="65" y="80"/>
                      <a:pt x="63" y="85"/>
                      <a:pt x="59" y="87"/>
                    </a:cubicBezTo>
                    <a:close/>
                    <a:moveTo>
                      <a:pt x="79" y="23"/>
                    </a:moveTo>
                    <a:cubicBezTo>
                      <a:pt x="18" y="64"/>
                      <a:pt x="18" y="64"/>
                      <a:pt x="18" y="64"/>
                    </a:cubicBezTo>
                    <a:cubicBezTo>
                      <a:pt x="17" y="66"/>
                      <a:pt x="14" y="65"/>
                      <a:pt x="13" y="63"/>
                    </a:cubicBezTo>
                    <a:cubicBezTo>
                      <a:pt x="12" y="62"/>
                      <a:pt x="12" y="59"/>
                      <a:pt x="14" y="58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7" y="15"/>
                      <a:pt x="79" y="16"/>
                      <a:pt x="80" y="18"/>
                    </a:cubicBezTo>
                    <a:cubicBezTo>
                      <a:pt x="81" y="19"/>
                      <a:pt x="81" y="22"/>
                      <a:pt x="79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986608" y="5990778"/>
              <a:ext cx="352515" cy="331041"/>
              <a:chOff x="3411256" y="4486155"/>
              <a:chExt cx="567731" cy="533142"/>
            </a:xfrm>
            <a:solidFill>
              <a:schemeClr val="bg1"/>
            </a:solidFill>
          </p:grpSpPr>
          <p:sp>
            <p:nvSpPr>
              <p:cNvPr id="27" name="Freeform 156"/>
              <p:cNvSpPr>
                <a:spLocks/>
              </p:cNvSpPr>
              <p:nvPr/>
            </p:nvSpPr>
            <p:spPr bwMode="auto">
              <a:xfrm>
                <a:off x="3411256" y="4486155"/>
                <a:ext cx="363778" cy="435340"/>
              </a:xfrm>
              <a:custGeom>
                <a:avLst/>
                <a:gdLst>
                  <a:gd name="T0" fmla="*/ 11 w 129"/>
                  <a:gd name="T1" fmla="*/ 12 h 154"/>
                  <a:gd name="T2" fmla="*/ 118 w 129"/>
                  <a:gd name="T3" fmla="*/ 12 h 154"/>
                  <a:gd name="T4" fmla="*/ 118 w 129"/>
                  <a:gd name="T5" fmla="*/ 31 h 154"/>
                  <a:gd name="T6" fmla="*/ 129 w 129"/>
                  <a:gd name="T7" fmla="*/ 31 h 154"/>
                  <a:gd name="T8" fmla="*/ 129 w 129"/>
                  <a:gd name="T9" fmla="*/ 10 h 154"/>
                  <a:gd name="T10" fmla="*/ 120 w 129"/>
                  <a:gd name="T11" fmla="*/ 0 h 154"/>
                  <a:gd name="T12" fmla="*/ 10 w 129"/>
                  <a:gd name="T13" fmla="*/ 0 h 154"/>
                  <a:gd name="T14" fmla="*/ 0 w 129"/>
                  <a:gd name="T15" fmla="*/ 10 h 154"/>
                  <a:gd name="T16" fmla="*/ 0 w 129"/>
                  <a:gd name="T17" fmla="*/ 144 h 154"/>
                  <a:gd name="T18" fmla="*/ 10 w 129"/>
                  <a:gd name="T19" fmla="*/ 154 h 154"/>
                  <a:gd name="T20" fmla="*/ 69 w 129"/>
                  <a:gd name="T21" fmla="*/ 154 h 154"/>
                  <a:gd name="T22" fmla="*/ 69 w 129"/>
                  <a:gd name="T23" fmla="*/ 143 h 154"/>
                  <a:gd name="T24" fmla="*/ 11 w 129"/>
                  <a:gd name="T25" fmla="*/ 143 h 154"/>
                  <a:gd name="T26" fmla="*/ 11 w 129"/>
                  <a:gd name="T27" fmla="*/ 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9" h="154">
                    <a:moveTo>
                      <a:pt x="11" y="12"/>
                    </a:move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5"/>
                      <a:pt x="125" y="0"/>
                      <a:pt x="12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50"/>
                      <a:pt x="5" y="154"/>
                      <a:pt x="10" y="154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9" y="143"/>
                      <a:pt x="69" y="143"/>
                      <a:pt x="69" y="143"/>
                    </a:cubicBezTo>
                    <a:cubicBezTo>
                      <a:pt x="11" y="143"/>
                      <a:pt x="11" y="143"/>
                      <a:pt x="11" y="143"/>
                    </a:cubicBezTo>
                    <a:lnTo>
                      <a:pt x="1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157"/>
              <p:cNvSpPr>
                <a:spLocks noEditPoints="1"/>
              </p:cNvSpPr>
              <p:nvPr/>
            </p:nvSpPr>
            <p:spPr bwMode="auto">
              <a:xfrm>
                <a:off x="3617595" y="4585150"/>
                <a:ext cx="361392" cy="434147"/>
              </a:xfrm>
              <a:custGeom>
                <a:avLst/>
                <a:gdLst>
                  <a:gd name="T0" fmla="*/ 119 w 128"/>
                  <a:gd name="T1" fmla="*/ 0 h 154"/>
                  <a:gd name="T2" fmla="*/ 9 w 128"/>
                  <a:gd name="T3" fmla="*/ 0 h 154"/>
                  <a:gd name="T4" fmla="*/ 0 w 128"/>
                  <a:gd name="T5" fmla="*/ 10 h 154"/>
                  <a:gd name="T6" fmla="*/ 0 w 128"/>
                  <a:gd name="T7" fmla="*/ 144 h 154"/>
                  <a:gd name="T8" fmla="*/ 9 w 128"/>
                  <a:gd name="T9" fmla="*/ 154 h 154"/>
                  <a:gd name="T10" fmla="*/ 119 w 128"/>
                  <a:gd name="T11" fmla="*/ 154 h 154"/>
                  <a:gd name="T12" fmla="*/ 128 w 128"/>
                  <a:gd name="T13" fmla="*/ 144 h 154"/>
                  <a:gd name="T14" fmla="*/ 128 w 128"/>
                  <a:gd name="T15" fmla="*/ 10 h 154"/>
                  <a:gd name="T16" fmla="*/ 119 w 128"/>
                  <a:gd name="T17" fmla="*/ 0 h 154"/>
                  <a:gd name="T18" fmla="*/ 117 w 128"/>
                  <a:gd name="T19" fmla="*/ 142 h 154"/>
                  <a:gd name="T20" fmla="*/ 10 w 128"/>
                  <a:gd name="T21" fmla="*/ 142 h 154"/>
                  <a:gd name="T22" fmla="*/ 10 w 128"/>
                  <a:gd name="T23" fmla="*/ 12 h 154"/>
                  <a:gd name="T24" fmla="*/ 117 w 128"/>
                  <a:gd name="T25" fmla="*/ 12 h 154"/>
                  <a:gd name="T26" fmla="*/ 117 w 128"/>
                  <a:gd name="T27" fmla="*/ 14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54">
                    <a:moveTo>
                      <a:pt x="11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50"/>
                      <a:pt x="4" y="154"/>
                      <a:pt x="9" y="154"/>
                    </a:cubicBezTo>
                    <a:cubicBezTo>
                      <a:pt x="119" y="154"/>
                      <a:pt x="119" y="154"/>
                      <a:pt x="119" y="154"/>
                    </a:cubicBezTo>
                    <a:cubicBezTo>
                      <a:pt x="124" y="154"/>
                      <a:pt x="128" y="150"/>
                      <a:pt x="128" y="144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8" y="5"/>
                      <a:pt x="124" y="0"/>
                      <a:pt x="119" y="0"/>
                    </a:cubicBezTo>
                    <a:close/>
                    <a:moveTo>
                      <a:pt x="117" y="142"/>
                    </a:moveTo>
                    <a:cubicBezTo>
                      <a:pt x="10" y="142"/>
                      <a:pt x="10" y="142"/>
                      <a:pt x="10" y="14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7" y="12"/>
                      <a:pt x="117" y="12"/>
                      <a:pt x="117" y="12"/>
                    </a:cubicBezTo>
                    <a:lnTo>
                      <a:pt x="117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158"/>
              <p:cNvSpPr>
                <a:spLocks noChangeArrowheads="1"/>
              </p:cNvSpPr>
              <p:nvPr/>
            </p:nvSpPr>
            <p:spPr bwMode="auto">
              <a:xfrm>
                <a:off x="3671267" y="4692494"/>
                <a:ext cx="256434" cy="2504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159"/>
              <p:cNvSpPr>
                <a:spLocks noChangeArrowheads="1"/>
              </p:cNvSpPr>
              <p:nvPr/>
            </p:nvSpPr>
            <p:spPr bwMode="auto">
              <a:xfrm>
                <a:off x="3671267" y="4760479"/>
                <a:ext cx="256434" cy="2504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160"/>
              <p:cNvSpPr>
                <a:spLocks noChangeArrowheads="1"/>
              </p:cNvSpPr>
              <p:nvPr/>
            </p:nvSpPr>
            <p:spPr bwMode="auto">
              <a:xfrm>
                <a:off x="3671267" y="4828463"/>
                <a:ext cx="256434" cy="2146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161"/>
              <p:cNvSpPr>
                <a:spLocks noChangeArrowheads="1"/>
              </p:cNvSpPr>
              <p:nvPr/>
            </p:nvSpPr>
            <p:spPr bwMode="auto">
              <a:xfrm>
                <a:off x="3671267" y="4895255"/>
                <a:ext cx="256434" cy="226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162"/>
              <p:cNvSpPr>
                <a:spLocks/>
              </p:cNvSpPr>
              <p:nvPr/>
            </p:nvSpPr>
            <p:spPr bwMode="auto">
              <a:xfrm>
                <a:off x="3468506" y="4597077"/>
                <a:ext cx="132391" cy="273131"/>
              </a:xfrm>
              <a:custGeom>
                <a:avLst/>
                <a:gdLst>
                  <a:gd name="T0" fmla="*/ 47 w 47"/>
                  <a:gd name="T1" fmla="*/ 97 h 97"/>
                  <a:gd name="T2" fmla="*/ 47 w 47"/>
                  <a:gd name="T3" fmla="*/ 78 h 97"/>
                  <a:gd name="T4" fmla="*/ 47 w 47"/>
                  <a:gd name="T5" fmla="*/ 78 h 97"/>
                  <a:gd name="T6" fmla="*/ 17 w 47"/>
                  <a:gd name="T7" fmla="*/ 48 h 97"/>
                  <a:gd name="T8" fmla="*/ 47 w 47"/>
                  <a:gd name="T9" fmla="*/ 19 h 97"/>
                  <a:gd name="T10" fmla="*/ 47 w 47"/>
                  <a:gd name="T11" fmla="*/ 19 h 97"/>
                  <a:gd name="T12" fmla="*/ 47 w 47"/>
                  <a:gd name="T13" fmla="*/ 0 h 97"/>
                  <a:gd name="T14" fmla="*/ 38 w 47"/>
                  <a:gd name="T15" fmla="*/ 0 h 97"/>
                  <a:gd name="T16" fmla="*/ 38 w 47"/>
                  <a:gd name="T17" fmla="*/ 8 h 97"/>
                  <a:gd name="T18" fmla="*/ 24 w 47"/>
                  <a:gd name="T19" fmla="*/ 14 h 97"/>
                  <a:gd name="T20" fmla="*/ 19 w 47"/>
                  <a:gd name="T21" fmla="*/ 8 h 97"/>
                  <a:gd name="T22" fmla="*/ 6 w 47"/>
                  <a:gd name="T23" fmla="*/ 20 h 97"/>
                  <a:gd name="T24" fmla="*/ 12 w 47"/>
                  <a:gd name="T25" fmla="*/ 26 h 97"/>
                  <a:gd name="T26" fmla="*/ 6 w 47"/>
                  <a:gd name="T27" fmla="*/ 40 h 97"/>
                  <a:gd name="T28" fmla="*/ 0 w 47"/>
                  <a:gd name="T29" fmla="*/ 40 h 97"/>
                  <a:gd name="T30" fmla="*/ 0 w 47"/>
                  <a:gd name="T31" fmla="*/ 57 h 97"/>
                  <a:gd name="T32" fmla="*/ 6 w 47"/>
                  <a:gd name="T33" fmla="*/ 57 h 97"/>
                  <a:gd name="T34" fmla="*/ 12 w 47"/>
                  <a:gd name="T35" fmla="*/ 71 h 97"/>
                  <a:gd name="T36" fmla="*/ 6 w 47"/>
                  <a:gd name="T37" fmla="*/ 77 h 97"/>
                  <a:gd name="T38" fmla="*/ 18 w 47"/>
                  <a:gd name="T39" fmla="*/ 89 h 97"/>
                  <a:gd name="T40" fmla="*/ 24 w 47"/>
                  <a:gd name="T41" fmla="*/ 83 h 97"/>
                  <a:gd name="T42" fmla="*/ 38 w 47"/>
                  <a:gd name="T43" fmla="*/ 89 h 97"/>
                  <a:gd name="T44" fmla="*/ 38 w 47"/>
                  <a:gd name="T45" fmla="*/ 97 h 97"/>
                  <a:gd name="T46" fmla="*/ 47 w 47"/>
                  <a:gd name="T47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97">
                    <a:moveTo>
                      <a:pt x="47" y="97"/>
                    </a:moveTo>
                    <a:cubicBezTo>
                      <a:pt x="47" y="78"/>
                      <a:pt x="47" y="78"/>
                      <a:pt x="47" y="78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30" y="78"/>
                      <a:pt x="17" y="64"/>
                      <a:pt x="17" y="48"/>
                    </a:cubicBezTo>
                    <a:cubicBezTo>
                      <a:pt x="17" y="32"/>
                      <a:pt x="30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3" y="9"/>
                      <a:pt x="28" y="11"/>
                      <a:pt x="24" y="14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30"/>
                      <a:pt x="7" y="35"/>
                      <a:pt x="6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7" y="62"/>
                      <a:pt x="9" y="67"/>
                      <a:pt x="12" y="71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18" y="89"/>
                      <a:pt x="18" y="89"/>
                      <a:pt x="18" y="8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8" y="86"/>
                      <a:pt x="33" y="88"/>
                      <a:pt x="38" y="89"/>
                    </a:cubicBezTo>
                    <a:cubicBezTo>
                      <a:pt x="38" y="97"/>
                      <a:pt x="38" y="97"/>
                      <a:pt x="38" y="97"/>
                    </a:cubicBezTo>
                    <a:lnTo>
                      <a:pt x="47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163"/>
              <p:cNvSpPr>
                <a:spLocks/>
              </p:cNvSpPr>
              <p:nvPr/>
            </p:nvSpPr>
            <p:spPr bwMode="auto">
              <a:xfrm>
                <a:off x="3538876" y="4669833"/>
                <a:ext cx="62021" cy="127621"/>
              </a:xfrm>
              <a:custGeom>
                <a:avLst/>
                <a:gdLst>
                  <a:gd name="T0" fmla="*/ 22 w 22"/>
                  <a:gd name="T1" fmla="*/ 7 h 45"/>
                  <a:gd name="T2" fmla="*/ 22 w 22"/>
                  <a:gd name="T3" fmla="*/ 0 h 45"/>
                  <a:gd name="T4" fmla="*/ 22 w 22"/>
                  <a:gd name="T5" fmla="*/ 0 h 45"/>
                  <a:gd name="T6" fmla="*/ 0 w 22"/>
                  <a:gd name="T7" fmla="*/ 22 h 45"/>
                  <a:gd name="T8" fmla="*/ 22 w 22"/>
                  <a:gd name="T9" fmla="*/ 45 h 45"/>
                  <a:gd name="T10" fmla="*/ 22 w 22"/>
                  <a:gd name="T11" fmla="*/ 45 h 45"/>
                  <a:gd name="T12" fmla="*/ 22 w 22"/>
                  <a:gd name="T13" fmla="*/ 38 h 45"/>
                  <a:gd name="T14" fmla="*/ 22 w 22"/>
                  <a:gd name="T15" fmla="*/ 38 h 45"/>
                  <a:gd name="T16" fmla="*/ 7 w 22"/>
                  <a:gd name="T17" fmla="*/ 22 h 45"/>
                  <a:gd name="T18" fmla="*/ 22 w 22"/>
                  <a:gd name="T19" fmla="*/ 7 h 45"/>
                  <a:gd name="T20" fmla="*/ 22 w 22"/>
                  <a:gd name="T2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45">
                    <a:moveTo>
                      <a:pt x="22" y="7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5"/>
                      <a:pt x="9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3" y="38"/>
                      <a:pt x="7" y="31"/>
                      <a:pt x="7" y="22"/>
                    </a:cubicBezTo>
                    <a:cubicBezTo>
                      <a:pt x="7" y="14"/>
                      <a:pt x="13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164"/>
              <p:cNvSpPr>
                <a:spLocks/>
              </p:cNvSpPr>
              <p:nvPr/>
            </p:nvSpPr>
            <p:spPr bwMode="auto">
              <a:xfrm>
                <a:off x="3578236" y="4709192"/>
                <a:ext cx="22662" cy="45323"/>
              </a:xfrm>
              <a:custGeom>
                <a:avLst/>
                <a:gdLst>
                  <a:gd name="T0" fmla="*/ 8 w 8"/>
                  <a:gd name="T1" fmla="*/ 16 h 16"/>
                  <a:gd name="T2" fmla="*/ 8 w 8"/>
                  <a:gd name="T3" fmla="*/ 0 h 16"/>
                  <a:gd name="T4" fmla="*/ 0 w 8"/>
                  <a:gd name="T5" fmla="*/ 8 h 16"/>
                  <a:gd name="T6" fmla="*/ 8 w 8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6">
                    <a:moveTo>
                      <a:pt x="8" y="16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686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0" name="矩形 2049"/>
          <p:cNvSpPr/>
          <p:nvPr/>
        </p:nvSpPr>
        <p:spPr>
          <a:xfrm>
            <a:off x="1050404" y="500449"/>
            <a:ext cx="4604874" cy="242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zh-CN" altLang="en-US" sz="1219" b="1" kern="0" spc="17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服务</a:t>
            </a:r>
            <a:r>
              <a:rPr lang="zh-CN" altLang="en-US" sz="1219" b="1" kern="0" spc="17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的维度：  不断演化</a:t>
            </a:r>
            <a:r>
              <a:rPr lang="zh-CN" altLang="en-US" sz="1219" b="1" kern="0" spc="17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的图书馆服务</a:t>
            </a:r>
            <a:endParaRPr lang="en-US" altLang="zh-CN" sz="1219" b="1" kern="0" spc="17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" name="矩形 2047"/>
          <p:cNvSpPr/>
          <p:nvPr/>
        </p:nvSpPr>
        <p:spPr>
          <a:xfrm>
            <a:off x="4031390" y="1154067"/>
            <a:ext cx="1712899" cy="33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6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多元化、泛在化、个性化</a:t>
            </a:r>
            <a:endParaRPr lang="en-US" altLang="zh-CN" sz="1067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46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239670" y="2995125"/>
            <a:ext cx="1112805" cy="19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8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 </a:t>
            </a:r>
            <a:r>
              <a:rPr lang="zh-CN" altLang="en-US" sz="68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来自新闻出版研究院</a:t>
            </a:r>
            <a:endParaRPr lang="zh-CN" altLang="en-US" sz="686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34" name="Line 3"/>
          <p:cNvSpPr>
            <a:spLocks noChangeShapeType="1"/>
          </p:cNvSpPr>
          <p:nvPr/>
        </p:nvSpPr>
        <p:spPr bwMode="auto">
          <a:xfrm flipV="1">
            <a:off x="488116" y="1311537"/>
            <a:ext cx="5909403" cy="15623"/>
          </a:xfrm>
          <a:prstGeom prst="line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833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980993" y="907543"/>
            <a:ext cx="2448409" cy="28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257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出版的维度：国内</a:t>
            </a:r>
            <a:r>
              <a:rPr lang="zh-CN" altLang="en-US" sz="125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出版概况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24" y="1490868"/>
            <a:ext cx="4380900" cy="14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547955" y="2952860"/>
            <a:ext cx="1112805" cy="19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8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 </a:t>
            </a:r>
            <a:r>
              <a:rPr lang="zh-CN" altLang="en-US" sz="68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来自新闻出版研究院</a:t>
            </a:r>
            <a:endParaRPr lang="zh-CN" altLang="en-US" sz="686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69" name="Text Box 24"/>
          <p:cNvSpPr txBox="1">
            <a:spLocks noChangeArrowheads="1"/>
          </p:cNvSpPr>
          <p:nvPr/>
        </p:nvSpPr>
        <p:spPr bwMode="auto">
          <a:xfrm>
            <a:off x="2152675" y="1012291"/>
            <a:ext cx="2448409" cy="28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257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阅读的维度：国内</a:t>
            </a:r>
            <a:r>
              <a:rPr lang="zh-CN" altLang="en-US" sz="125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阅读概况  </a:t>
            </a:r>
          </a:p>
        </p:txBody>
      </p:sp>
      <p:sp>
        <p:nvSpPr>
          <p:cNvPr id="26670" name="Line 3"/>
          <p:cNvSpPr>
            <a:spLocks noChangeShapeType="1"/>
          </p:cNvSpPr>
          <p:nvPr/>
        </p:nvSpPr>
        <p:spPr bwMode="auto">
          <a:xfrm flipV="1">
            <a:off x="460110" y="1387557"/>
            <a:ext cx="5861392" cy="5312"/>
          </a:xfrm>
          <a:prstGeom prst="line">
            <a:avLst/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 sz="833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00" y="1557838"/>
            <a:ext cx="4218754" cy="13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3631" y="1310225"/>
            <a:ext cx="3190824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5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）供给侧持续的在增长</a:t>
            </a:r>
            <a:endParaRPr lang="en-US" altLang="zh-CN" sz="1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3908" lvl="2" indent="-15557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出版，馆藏，数字资源</a:t>
            </a:r>
            <a:endParaRPr lang="en-US" altLang="zh-CN" sz="1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lnSpc>
                <a:spcPct val="150000"/>
              </a:lnSpc>
            </a:pPr>
            <a:endParaRPr lang="en-US" altLang="zh-CN" sz="1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06262" y="1440620"/>
            <a:ext cx="36834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1005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）消费侧存在的问题</a:t>
            </a:r>
            <a:endParaRPr lang="en-US" altLang="zh-CN" sz="1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1108" lvl="3" indent="-15557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基本不变的全民阅读量</a:t>
            </a:r>
            <a:endParaRPr lang="en-US" altLang="zh-CN" sz="1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1108" lvl="3" indent="-15557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堪忧的高校阅读</a:t>
            </a:r>
            <a:endParaRPr lang="en-US" altLang="zh-CN" sz="1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755531" lvl="3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相比于美国大学生的阅读量</a:t>
            </a:r>
            <a:r>
              <a:rPr lang="en-US" altLang="zh-CN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500P/W</a:t>
            </a:r>
            <a:endParaRPr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595861" y="636746"/>
            <a:ext cx="3214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两个现象值得关注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915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39415" y="1469820"/>
            <a:ext cx="3287467" cy="683888"/>
          </a:xfrm>
          <a:prstGeom prst="rect">
            <a:avLst/>
          </a:prstGeom>
          <a:solidFill>
            <a:srgbClr val="05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3" name="矩形 2"/>
          <p:cNvSpPr/>
          <p:nvPr/>
        </p:nvSpPr>
        <p:spPr>
          <a:xfrm>
            <a:off x="93007" y="1469820"/>
            <a:ext cx="3246408" cy="683888"/>
          </a:xfrm>
          <a:prstGeom prst="rect">
            <a:avLst/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4" name="Freeform 222"/>
          <p:cNvSpPr>
            <a:spLocks noEditPoints="1"/>
          </p:cNvSpPr>
          <p:nvPr/>
        </p:nvSpPr>
        <p:spPr bwMode="auto">
          <a:xfrm>
            <a:off x="568345" y="1594717"/>
            <a:ext cx="402242" cy="44414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342" y="14"/>
              </a:cxn>
              <a:cxn ang="0">
                <a:pos x="268" y="42"/>
              </a:cxn>
              <a:cxn ang="0">
                <a:pos x="186" y="58"/>
              </a:cxn>
              <a:cxn ang="0">
                <a:pos x="70" y="60"/>
              </a:cxn>
              <a:cxn ang="0">
                <a:pos x="10" y="48"/>
              </a:cxn>
              <a:cxn ang="0">
                <a:pos x="26" y="220"/>
              </a:cxn>
              <a:cxn ang="0">
                <a:pos x="34" y="264"/>
              </a:cxn>
              <a:cxn ang="0">
                <a:pos x="60" y="324"/>
              </a:cxn>
              <a:cxn ang="0">
                <a:pos x="96" y="372"/>
              </a:cxn>
              <a:cxn ang="0">
                <a:pos x="142" y="406"/>
              </a:cxn>
              <a:cxn ang="0">
                <a:pos x="194" y="424"/>
              </a:cxn>
              <a:cxn ang="0">
                <a:pos x="230" y="424"/>
              </a:cxn>
              <a:cxn ang="0">
                <a:pos x="284" y="406"/>
              </a:cxn>
              <a:cxn ang="0">
                <a:pos x="326" y="372"/>
              </a:cxn>
              <a:cxn ang="0">
                <a:pos x="358" y="324"/>
              </a:cxn>
              <a:cxn ang="0">
                <a:pos x="378" y="266"/>
              </a:cxn>
              <a:cxn ang="0">
                <a:pos x="384" y="198"/>
              </a:cxn>
              <a:cxn ang="0">
                <a:pos x="78" y="196"/>
              </a:cxn>
              <a:cxn ang="0">
                <a:pos x="76" y="190"/>
              </a:cxn>
              <a:cxn ang="0">
                <a:pos x="88" y="166"/>
              </a:cxn>
              <a:cxn ang="0">
                <a:pos x="118" y="156"/>
              </a:cxn>
              <a:cxn ang="0">
                <a:pos x="142" y="156"/>
              </a:cxn>
              <a:cxn ang="0">
                <a:pos x="164" y="170"/>
              </a:cxn>
              <a:cxn ang="0">
                <a:pos x="168" y="186"/>
              </a:cxn>
              <a:cxn ang="0">
                <a:pos x="142" y="180"/>
              </a:cxn>
              <a:cxn ang="0">
                <a:pos x="102" y="186"/>
              </a:cxn>
              <a:cxn ang="0">
                <a:pos x="78" y="196"/>
              </a:cxn>
              <a:cxn ang="0">
                <a:pos x="206" y="340"/>
              </a:cxn>
              <a:cxn ang="0">
                <a:pos x="152" y="332"/>
              </a:cxn>
              <a:cxn ang="0">
                <a:pos x="128" y="316"/>
              </a:cxn>
              <a:cxn ang="0">
                <a:pos x="116" y="288"/>
              </a:cxn>
              <a:cxn ang="0">
                <a:pos x="114" y="274"/>
              </a:cxn>
              <a:cxn ang="0">
                <a:pos x="152" y="282"/>
              </a:cxn>
              <a:cxn ang="0">
                <a:pos x="214" y="282"/>
              </a:cxn>
              <a:cxn ang="0">
                <a:pos x="256" y="272"/>
              </a:cxn>
              <a:cxn ang="0">
                <a:pos x="302" y="254"/>
              </a:cxn>
              <a:cxn ang="0">
                <a:pos x="310" y="264"/>
              </a:cxn>
              <a:cxn ang="0">
                <a:pos x="308" y="286"/>
              </a:cxn>
              <a:cxn ang="0">
                <a:pos x="292" y="310"/>
              </a:cxn>
              <a:cxn ang="0">
                <a:pos x="250" y="332"/>
              </a:cxn>
              <a:cxn ang="0">
                <a:pos x="220" y="338"/>
              </a:cxn>
              <a:cxn ang="0">
                <a:pos x="258" y="166"/>
              </a:cxn>
              <a:cxn ang="0">
                <a:pos x="234" y="178"/>
              </a:cxn>
              <a:cxn ang="0">
                <a:pos x="234" y="160"/>
              </a:cxn>
              <a:cxn ang="0">
                <a:pos x="254" y="142"/>
              </a:cxn>
              <a:cxn ang="0">
                <a:pos x="276" y="136"/>
              </a:cxn>
              <a:cxn ang="0">
                <a:pos x="308" y="138"/>
              </a:cxn>
              <a:cxn ang="0">
                <a:pos x="324" y="160"/>
              </a:cxn>
              <a:cxn ang="0">
                <a:pos x="326" y="166"/>
              </a:cxn>
              <a:cxn ang="0">
                <a:pos x="278" y="162"/>
              </a:cxn>
            </a:cxnLst>
            <a:rect l="0" t="0" r="r" b="b"/>
            <a:pathLst>
              <a:path w="384" h="424">
                <a:moveTo>
                  <a:pt x="382" y="176"/>
                </a:moveTo>
                <a:lnTo>
                  <a:pt x="382" y="176"/>
                </a:lnTo>
                <a:lnTo>
                  <a:pt x="364" y="0"/>
                </a:lnTo>
                <a:lnTo>
                  <a:pt x="364" y="0"/>
                </a:lnTo>
                <a:lnTo>
                  <a:pt x="354" y="6"/>
                </a:lnTo>
                <a:lnTo>
                  <a:pt x="342" y="14"/>
                </a:lnTo>
                <a:lnTo>
                  <a:pt x="324" y="24"/>
                </a:lnTo>
                <a:lnTo>
                  <a:pt x="300" y="32"/>
                </a:lnTo>
                <a:lnTo>
                  <a:pt x="268" y="42"/>
                </a:lnTo>
                <a:lnTo>
                  <a:pt x="230" y="52"/>
                </a:lnTo>
                <a:lnTo>
                  <a:pt x="186" y="58"/>
                </a:lnTo>
                <a:lnTo>
                  <a:pt x="186" y="58"/>
                </a:lnTo>
                <a:lnTo>
                  <a:pt x="142" y="62"/>
                </a:lnTo>
                <a:lnTo>
                  <a:pt x="102" y="62"/>
                </a:lnTo>
                <a:lnTo>
                  <a:pt x="70" y="60"/>
                </a:lnTo>
                <a:lnTo>
                  <a:pt x="44" y="58"/>
                </a:lnTo>
                <a:lnTo>
                  <a:pt x="24" y="52"/>
                </a:lnTo>
                <a:lnTo>
                  <a:pt x="10" y="48"/>
                </a:lnTo>
                <a:lnTo>
                  <a:pt x="0" y="44"/>
                </a:lnTo>
                <a:lnTo>
                  <a:pt x="0" y="44"/>
                </a:lnTo>
                <a:lnTo>
                  <a:pt x="26" y="220"/>
                </a:lnTo>
                <a:lnTo>
                  <a:pt x="26" y="220"/>
                </a:lnTo>
                <a:lnTo>
                  <a:pt x="30" y="242"/>
                </a:lnTo>
                <a:lnTo>
                  <a:pt x="34" y="264"/>
                </a:lnTo>
                <a:lnTo>
                  <a:pt x="42" y="286"/>
                </a:lnTo>
                <a:lnTo>
                  <a:pt x="50" y="306"/>
                </a:lnTo>
                <a:lnTo>
                  <a:pt x="60" y="324"/>
                </a:lnTo>
                <a:lnTo>
                  <a:pt x="70" y="342"/>
                </a:lnTo>
                <a:lnTo>
                  <a:pt x="82" y="358"/>
                </a:lnTo>
                <a:lnTo>
                  <a:pt x="96" y="372"/>
                </a:lnTo>
                <a:lnTo>
                  <a:pt x="110" y="386"/>
                </a:lnTo>
                <a:lnTo>
                  <a:pt x="126" y="396"/>
                </a:lnTo>
                <a:lnTo>
                  <a:pt x="142" y="406"/>
                </a:lnTo>
                <a:lnTo>
                  <a:pt x="158" y="414"/>
                </a:lnTo>
                <a:lnTo>
                  <a:pt x="176" y="420"/>
                </a:lnTo>
                <a:lnTo>
                  <a:pt x="194" y="424"/>
                </a:lnTo>
                <a:lnTo>
                  <a:pt x="212" y="424"/>
                </a:lnTo>
                <a:lnTo>
                  <a:pt x="230" y="424"/>
                </a:lnTo>
                <a:lnTo>
                  <a:pt x="230" y="424"/>
                </a:lnTo>
                <a:lnTo>
                  <a:pt x="250" y="420"/>
                </a:lnTo>
                <a:lnTo>
                  <a:pt x="266" y="414"/>
                </a:lnTo>
                <a:lnTo>
                  <a:pt x="284" y="406"/>
                </a:lnTo>
                <a:lnTo>
                  <a:pt x="300" y="396"/>
                </a:lnTo>
                <a:lnTo>
                  <a:pt x="314" y="386"/>
                </a:lnTo>
                <a:lnTo>
                  <a:pt x="326" y="372"/>
                </a:lnTo>
                <a:lnTo>
                  <a:pt x="338" y="358"/>
                </a:lnTo>
                <a:lnTo>
                  <a:pt x="350" y="342"/>
                </a:lnTo>
                <a:lnTo>
                  <a:pt x="358" y="324"/>
                </a:lnTo>
                <a:lnTo>
                  <a:pt x="366" y="306"/>
                </a:lnTo>
                <a:lnTo>
                  <a:pt x="374" y="286"/>
                </a:lnTo>
                <a:lnTo>
                  <a:pt x="378" y="266"/>
                </a:lnTo>
                <a:lnTo>
                  <a:pt x="382" y="244"/>
                </a:lnTo>
                <a:lnTo>
                  <a:pt x="384" y="222"/>
                </a:lnTo>
                <a:lnTo>
                  <a:pt x="384" y="198"/>
                </a:lnTo>
                <a:lnTo>
                  <a:pt x="382" y="176"/>
                </a:lnTo>
                <a:lnTo>
                  <a:pt x="382" y="176"/>
                </a:lnTo>
                <a:close/>
                <a:moveTo>
                  <a:pt x="78" y="196"/>
                </a:moveTo>
                <a:lnTo>
                  <a:pt x="78" y="196"/>
                </a:lnTo>
                <a:lnTo>
                  <a:pt x="76" y="190"/>
                </a:lnTo>
                <a:lnTo>
                  <a:pt x="76" y="190"/>
                </a:lnTo>
                <a:lnTo>
                  <a:pt x="78" y="180"/>
                </a:lnTo>
                <a:lnTo>
                  <a:pt x="82" y="172"/>
                </a:lnTo>
                <a:lnTo>
                  <a:pt x="88" y="166"/>
                </a:lnTo>
                <a:lnTo>
                  <a:pt x="96" y="162"/>
                </a:lnTo>
                <a:lnTo>
                  <a:pt x="112" y="156"/>
                </a:lnTo>
                <a:lnTo>
                  <a:pt x="118" y="156"/>
                </a:lnTo>
                <a:lnTo>
                  <a:pt x="118" y="156"/>
                </a:lnTo>
                <a:lnTo>
                  <a:pt x="126" y="154"/>
                </a:lnTo>
                <a:lnTo>
                  <a:pt x="142" y="156"/>
                </a:lnTo>
                <a:lnTo>
                  <a:pt x="150" y="158"/>
                </a:lnTo>
                <a:lnTo>
                  <a:pt x="158" y="162"/>
                </a:lnTo>
                <a:lnTo>
                  <a:pt x="164" y="170"/>
                </a:lnTo>
                <a:lnTo>
                  <a:pt x="168" y="178"/>
                </a:lnTo>
                <a:lnTo>
                  <a:pt x="168" y="178"/>
                </a:lnTo>
                <a:lnTo>
                  <a:pt x="168" y="186"/>
                </a:lnTo>
                <a:lnTo>
                  <a:pt x="168" y="186"/>
                </a:lnTo>
                <a:lnTo>
                  <a:pt x="156" y="182"/>
                </a:lnTo>
                <a:lnTo>
                  <a:pt x="142" y="180"/>
                </a:lnTo>
                <a:lnTo>
                  <a:pt x="122" y="182"/>
                </a:lnTo>
                <a:lnTo>
                  <a:pt x="122" y="182"/>
                </a:lnTo>
                <a:lnTo>
                  <a:pt x="102" y="186"/>
                </a:lnTo>
                <a:lnTo>
                  <a:pt x="88" y="190"/>
                </a:lnTo>
                <a:lnTo>
                  <a:pt x="78" y="196"/>
                </a:lnTo>
                <a:lnTo>
                  <a:pt x="78" y="196"/>
                </a:lnTo>
                <a:close/>
                <a:moveTo>
                  <a:pt x="220" y="338"/>
                </a:moveTo>
                <a:lnTo>
                  <a:pt x="220" y="338"/>
                </a:lnTo>
                <a:lnTo>
                  <a:pt x="206" y="340"/>
                </a:lnTo>
                <a:lnTo>
                  <a:pt x="190" y="340"/>
                </a:lnTo>
                <a:lnTo>
                  <a:pt x="172" y="336"/>
                </a:lnTo>
                <a:lnTo>
                  <a:pt x="152" y="332"/>
                </a:lnTo>
                <a:lnTo>
                  <a:pt x="144" y="328"/>
                </a:lnTo>
                <a:lnTo>
                  <a:pt x="136" y="322"/>
                </a:lnTo>
                <a:lnTo>
                  <a:pt x="128" y="316"/>
                </a:lnTo>
                <a:lnTo>
                  <a:pt x="122" y="308"/>
                </a:lnTo>
                <a:lnTo>
                  <a:pt x="118" y="298"/>
                </a:lnTo>
                <a:lnTo>
                  <a:pt x="116" y="288"/>
                </a:lnTo>
                <a:lnTo>
                  <a:pt x="116" y="288"/>
                </a:lnTo>
                <a:lnTo>
                  <a:pt x="114" y="274"/>
                </a:lnTo>
                <a:lnTo>
                  <a:pt x="114" y="274"/>
                </a:lnTo>
                <a:lnTo>
                  <a:pt x="120" y="276"/>
                </a:lnTo>
                <a:lnTo>
                  <a:pt x="138" y="280"/>
                </a:lnTo>
                <a:lnTo>
                  <a:pt x="152" y="282"/>
                </a:lnTo>
                <a:lnTo>
                  <a:pt x="170" y="284"/>
                </a:lnTo>
                <a:lnTo>
                  <a:pt x="190" y="284"/>
                </a:lnTo>
                <a:lnTo>
                  <a:pt x="214" y="282"/>
                </a:lnTo>
                <a:lnTo>
                  <a:pt x="214" y="282"/>
                </a:lnTo>
                <a:lnTo>
                  <a:pt x="236" y="278"/>
                </a:lnTo>
                <a:lnTo>
                  <a:pt x="256" y="272"/>
                </a:lnTo>
                <a:lnTo>
                  <a:pt x="272" y="268"/>
                </a:lnTo>
                <a:lnTo>
                  <a:pt x="286" y="262"/>
                </a:lnTo>
                <a:lnTo>
                  <a:pt x="302" y="254"/>
                </a:lnTo>
                <a:lnTo>
                  <a:pt x="308" y="250"/>
                </a:lnTo>
                <a:lnTo>
                  <a:pt x="308" y="250"/>
                </a:lnTo>
                <a:lnTo>
                  <a:pt x="310" y="264"/>
                </a:lnTo>
                <a:lnTo>
                  <a:pt x="310" y="264"/>
                </a:lnTo>
                <a:lnTo>
                  <a:pt x="310" y="276"/>
                </a:lnTo>
                <a:lnTo>
                  <a:pt x="308" y="286"/>
                </a:lnTo>
                <a:lnTo>
                  <a:pt x="304" y="294"/>
                </a:lnTo>
                <a:lnTo>
                  <a:pt x="300" y="302"/>
                </a:lnTo>
                <a:lnTo>
                  <a:pt x="292" y="310"/>
                </a:lnTo>
                <a:lnTo>
                  <a:pt x="284" y="316"/>
                </a:lnTo>
                <a:lnTo>
                  <a:pt x="268" y="326"/>
                </a:lnTo>
                <a:lnTo>
                  <a:pt x="250" y="332"/>
                </a:lnTo>
                <a:lnTo>
                  <a:pt x="236" y="336"/>
                </a:lnTo>
                <a:lnTo>
                  <a:pt x="220" y="338"/>
                </a:lnTo>
                <a:lnTo>
                  <a:pt x="220" y="338"/>
                </a:lnTo>
                <a:close/>
                <a:moveTo>
                  <a:pt x="278" y="162"/>
                </a:moveTo>
                <a:lnTo>
                  <a:pt x="278" y="162"/>
                </a:lnTo>
                <a:lnTo>
                  <a:pt x="258" y="166"/>
                </a:lnTo>
                <a:lnTo>
                  <a:pt x="244" y="172"/>
                </a:lnTo>
                <a:lnTo>
                  <a:pt x="234" y="178"/>
                </a:lnTo>
                <a:lnTo>
                  <a:pt x="234" y="178"/>
                </a:lnTo>
                <a:lnTo>
                  <a:pt x="234" y="170"/>
                </a:lnTo>
                <a:lnTo>
                  <a:pt x="234" y="170"/>
                </a:lnTo>
                <a:lnTo>
                  <a:pt x="234" y="160"/>
                </a:lnTo>
                <a:lnTo>
                  <a:pt x="238" y="152"/>
                </a:lnTo>
                <a:lnTo>
                  <a:pt x="246" y="146"/>
                </a:lnTo>
                <a:lnTo>
                  <a:pt x="254" y="142"/>
                </a:lnTo>
                <a:lnTo>
                  <a:pt x="268" y="138"/>
                </a:lnTo>
                <a:lnTo>
                  <a:pt x="276" y="136"/>
                </a:lnTo>
                <a:lnTo>
                  <a:pt x="276" y="136"/>
                </a:lnTo>
                <a:lnTo>
                  <a:pt x="282" y="136"/>
                </a:lnTo>
                <a:lnTo>
                  <a:pt x="298" y="136"/>
                </a:lnTo>
                <a:lnTo>
                  <a:pt x="308" y="138"/>
                </a:lnTo>
                <a:lnTo>
                  <a:pt x="316" y="144"/>
                </a:lnTo>
                <a:lnTo>
                  <a:pt x="322" y="150"/>
                </a:lnTo>
                <a:lnTo>
                  <a:pt x="324" y="160"/>
                </a:lnTo>
                <a:lnTo>
                  <a:pt x="324" y="160"/>
                </a:lnTo>
                <a:lnTo>
                  <a:pt x="326" y="166"/>
                </a:lnTo>
                <a:lnTo>
                  <a:pt x="326" y="166"/>
                </a:lnTo>
                <a:lnTo>
                  <a:pt x="314" y="162"/>
                </a:lnTo>
                <a:lnTo>
                  <a:pt x="300" y="162"/>
                </a:lnTo>
                <a:lnTo>
                  <a:pt x="278" y="162"/>
                </a:lnTo>
                <a:lnTo>
                  <a:pt x="278" y="1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842" tIns="17420" rIns="34842" bIns="17420" numCol="1" anchor="t" anchorCtr="0" compatLnSpc="1">
            <a:prstTxWarp prst="textNoShape">
              <a:avLst/>
            </a:prstTxWarp>
          </a:bodyPr>
          <a:lstStyle/>
          <a:p>
            <a:endParaRPr lang="zh-CN" altLang="en-US" sz="686"/>
          </a:p>
        </p:txBody>
      </p:sp>
      <p:sp>
        <p:nvSpPr>
          <p:cNvPr id="5" name="TextBox 13"/>
          <p:cNvSpPr txBox="1"/>
          <p:nvPr/>
        </p:nvSpPr>
        <p:spPr>
          <a:xfrm>
            <a:off x="1330458" y="1525009"/>
            <a:ext cx="1412588" cy="62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63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我们建设了越来越多的资源</a:t>
            </a:r>
            <a:endParaRPr lang="en-US" altLang="zh-CN" sz="763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>
              <a:lnSpc>
                <a:spcPct val="150000"/>
              </a:lnSpc>
            </a:pPr>
            <a:r>
              <a:rPr lang="zh-CN" altLang="en-US" sz="763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我们采用了越来越炫的技术</a:t>
            </a:r>
            <a:endParaRPr lang="en-US" altLang="zh-CN" sz="763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>
              <a:lnSpc>
                <a:spcPct val="150000"/>
              </a:lnSpc>
            </a:pPr>
            <a:r>
              <a:rPr lang="zh-CN" altLang="en-US" sz="763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我们提供了越来越多的服务</a:t>
            </a:r>
            <a:endParaRPr lang="en-US" altLang="zh-CN" sz="763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6" name="Freeform 223"/>
          <p:cNvSpPr>
            <a:spLocks noEditPoints="1"/>
          </p:cNvSpPr>
          <p:nvPr/>
        </p:nvSpPr>
        <p:spPr bwMode="auto">
          <a:xfrm>
            <a:off x="5631457" y="1588414"/>
            <a:ext cx="404557" cy="446698"/>
          </a:xfrm>
          <a:custGeom>
            <a:avLst/>
            <a:gdLst/>
            <a:ahLst/>
            <a:cxnLst>
              <a:cxn ang="0">
                <a:pos x="152" y="52"/>
              </a:cxn>
              <a:cxn ang="0">
                <a:pos x="60" y="24"/>
              </a:cxn>
              <a:cxn ang="0">
                <a:pos x="18" y="0"/>
              </a:cxn>
              <a:cxn ang="0">
                <a:pos x="2" y="176"/>
              </a:cxn>
              <a:cxn ang="0">
                <a:pos x="0" y="244"/>
              </a:cxn>
              <a:cxn ang="0">
                <a:pos x="16" y="306"/>
              </a:cxn>
              <a:cxn ang="0">
                <a:pos x="44" y="358"/>
              </a:cxn>
              <a:cxn ang="0">
                <a:pos x="84" y="396"/>
              </a:cxn>
              <a:cxn ang="0">
                <a:pos x="134" y="420"/>
              </a:cxn>
              <a:cxn ang="0">
                <a:pos x="170" y="424"/>
              </a:cxn>
              <a:cxn ang="0">
                <a:pos x="224" y="414"/>
              </a:cxn>
              <a:cxn ang="0">
                <a:pos x="272" y="386"/>
              </a:cxn>
              <a:cxn ang="0">
                <a:pos x="312" y="342"/>
              </a:cxn>
              <a:cxn ang="0">
                <a:pos x="342" y="286"/>
              </a:cxn>
              <a:cxn ang="0">
                <a:pos x="358" y="220"/>
              </a:cxn>
              <a:cxn ang="0">
                <a:pos x="384" y="44"/>
              </a:cxn>
              <a:cxn ang="0">
                <a:pos x="338" y="58"/>
              </a:cxn>
              <a:cxn ang="0">
                <a:pos x="242" y="62"/>
              </a:cxn>
              <a:cxn ang="0">
                <a:pos x="60" y="136"/>
              </a:cxn>
              <a:cxn ang="0">
                <a:pos x="62" y="130"/>
              </a:cxn>
              <a:cxn ang="0">
                <a:pos x="106" y="144"/>
              </a:cxn>
              <a:cxn ang="0">
                <a:pos x="142" y="144"/>
              </a:cxn>
              <a:cxn ang="0">
                <a:pos x="152" y="148"/>
              </a:cxn>
              <a:cxn ang="0">
                <a:pos x="142" y="164"/>
              </a:cxn>
              <a:cxn ang="0">
                <a:pos x="110" y="172"/>
              </a:cxn>
              <a:cxn ang="0">
                <a:pos x="96" y="170"/>
              </a:cxn>
              <a:cxn ang="0">
                <a:pos x="66" y="154"/>
              </a:cxn>
              <a:cxn ang="0">
                <a:pos x="60" y="136"/>
              </a:cxn>
              <a:cxn ang="0">
                <a:pos x="260" y="346"/>
              </a:cxn>
              <a:cxn ang="0">
                <a:pos x="238" y="332"/>
              </a:cxn>
              <a:cxn ang="0">
                <a:pos x="188" y="318"/>
              </a:cxn>
              <a:cxn ang="0">
                <a:pos x="142" y="312"/>
              </a:cxn>
              <a:cxn ang="0">
                <a:pos x="90" y="314"/>
              </a:cxn>
              <a:cxn ang="0">
                <a:pos x="66" y="322"/>
              </a:cxn>
              <a:cxn ang="0">
                <a:pos x="70" y="296"/>
              </a:cxn>
              <a:cxn ang="0">
                <a:pos x="88" y="272"/>
              </a:cxn>
              <a:cxn ang="0">
                <a:pos x="122" y="258"/>
              </a:cxn>
              <a:cxn ang="0">
                <a:pos x="172" y="258"/>
              </a:cxn>
              <a:cxn ang="0">
                <a:pos x="202" y="264"/>
              </a:cxn>
              <a:cxn ang="0">
                <a:pos x="244" y="286"/>
              </a:cxn>
              <a:cxn ang="0">
                <a:pos x="260" y="310"/>
              </a:cxn>
              <a:cxn ang="0">
                <a:pos x="260" y="332"/>
              </a:cxn>
              <a:cxn ang="0">
                <a:pos x="306" y="176"/>
              </a:cxn>
              <a:cxn ang="0">
                <a:pos x="282" y="190"/>
              </a:cxn>
              <a:cxn ang="0">
                <a:pos x="260" y="190"/>
              </a:cxn>
              <a:cxn ang="0">
                <a:pos x="230" y="180"/>
              </a:cxn>
              <a:cxn ang="0">
                <a:pos x="218" y="156"/>
              </a:cxn>
              <a:cxn ang="0">
                <a:pos x="218" y="150"/>
              </a:cxn>
              <a:cxn ang="0">
                <a:pos x="264" y="164"/>
              </a:cxn>
              <a:cxn ang="0">
                <a:pos x="298" y="164"/>
              </a:cxn>
              <a:cxn ang="0">
                <a:pos x="308" y="168"/>
              </a:cxn>
            </a:cxnLst>
            <a:rect l="0" t="0" r="r" b="b"/>
            <a:pathLst>
              <a:path w="384" h="424">
                <a:moveTo>
                  <a:pt x="196" y="58"/>
                </a:moveTo>
                <a:lnTo>
                  <a:pt x="196" y="58"/>
                </a:lnTo>
                <a:lnTo>
                  <a:pt x="152" y="52"/>
                </a:lnTo>
                <a:lnTo>
                  <a:pt x="114" y="42"/>
                </a:lnTo>
                <a:lnTo>
                  <a:pt x="84" y="32"/>
                </a:lnTo>
                <a:lnTo>
                  <a:pt x="60" y="24"/>
                </a:lnTo>
                <a:lnTo>
                  <a:pt x="40" y="14"/>
                </a:lnTo>
                <a:lnTo>
                  <a:pt x="28" y="6"/>
                </a:lnTo>
                <a:lnTo>
                  <a:pt x="18" y="0"/>
                </a:lnTo>
                <a:lnTo>
                  <a:pt x="18" y="0"/>
                </a:lnTo>
                <a:lnTo>
                  <a:pt x="2" y="176"/>
                </a:lnTo>
                <a:lnTo>
                  <a:pt x="2" y="176"/>
                </a:lnTo>
                <a:lnTo>
                  <a:pt x="0" y="198"/>
                </a:lnTo>
                <a:lnTo>
                  <a:pt x="0" y="222"/>
                </a:lnTo>
                <a:lnTo>
                  <a:pt x="0" y="244"/>
                </a:lnTo>
                <a:lnTo>
                  <a:pt x="4" y="266"/>
                </a:lnTo>
                <a:lnTo>
                  <a:pt x="10" y="286"/>
                </a:lnTo>
                <a:lnTo>
                  <a:pt x="16" y="306"/>
                </a:lnTo>
                <a:lnTo>
                  <a:pt x="24" y="324"/>
                </a:lnTo>
                <a:lnTo>
                  <a:pt x="32" y="342"/>
                </a:lnTo>
                <a:lnTo>
                  <a:pt x="44" y="358"/>
                </a:lnTo>
                <a:lnTo>
                  <a:pt x="56" y="372"/>
                </a:lnTo>
                <a:lnTo>
                  <a:pt x="68" y="386"/>
                </a:lnTo>
                <a:lnTo>
                  <a:pt x="84" y="396"/>
                </a:lnTo>
                <a:lnTo>
                  <a:pt x="98" y="406"/>
                </a:lnTo>
                <a:lnTo>
                  <a:pt x="116" y="414"/>
                </a:lnTo>
                <a:lnTo>
                  <a:pt x="134" y="420"/>
                </a:lnTo>
                <a:lnTo>
                  <a:pt x="152" y="424"/>
                </a:lnTo>
                <a:lnTo>
                  <a:pt x="152" y="424"/>
                </a:lnTo>
                <a:lnTo>
                  <a:pt x="170" y="424"/>
                </a:lnTo>
                <a:lnTo>
                  <a:pt x="188" y="424"/>
                </a:lnTo>
                <a:lnTo>
                  <a:pt x="206" y="420"/>
                </a:lnTo>
                <a:lnTo>
                  <a:pt x="224" y="414"/>
                </a:lnTo>
                <a:lnTo>
                  <a:pt x="240" y="406"/>
                </a:lnTo>
                <a:lnTo>
                  <a:pt x="256" y="396"/>
                </a:lnTo>
                <a:lnTo>
                  <a:pt x="272" y="386"/>
                </a:lnTo>
                <a:lnTo>
                  <a:pt x="286" y="372"/>
                </a:lnTo>
                <a:lnTo>
                  <a:pt x="300" y="358"/>
                </a:lnTo>
                <a:lnTo>
                  <a:pt x="312" y="342"/>
                </a:lnTo>
                <a:lnTo>
                  <a:pt x="322" y="324"/>
                </a:lnTo>
                <a:lnTo>
                  <a:pt x="332" y="306"/>
                </a:lnTo>
                <a:lnTo>
                  <a:pt x="342" y="286"/>
                </a:lnTo>
                <a:lnTo>
                  <a:pt x="348" y="264"/>
                </a:lnTo>
                <a:lnTo>
                  <a:pt x="354" y="242"/>
                </a:lnTo>
                <a:lnTo>
                  <a:pt x="358" y="220"/>
                </a:lnTo>
                <a:lnTo>
                  <a:pt x="358" y="220"/>
                </a:lnTo>
                <a:lnTo>
                  <a:pt x="384" y="44"/>
                </a:lnTo>
                <a:lnTo>
                  <a:pt x="384" y="44"/>
                </a:lnTo>
                <a:lnTo>
                  <a:pt x="372" y="48"/>
                </a:lnTo>
                <a:lnTo>
                  <a:pt x="358" y="52"/>
                </a:lnTo>
                <a:lnTo>
                  <a:pt x="338" y="58"/>
                </a:lnTo>
                <a:lnTo>
                  <a:pt x="312" y="60"/>
                </a:lnTo>
                <a:lnTo>
                  <a:pt x="280" y="62"/>
                </a:lnTo>
                <a:lnTo>
                  <a:pt x="242" y="62"/>
                </a:lnTo>
                <a:lnTo>
                  <a:pt x="196" y="58"/>
                </a:lnTo>
                <a:lnTo>
                  <a:pt x="196" y="58"/>
                </a:lnTo>
                <a:close/>
                <a:moveTo>
                  <a:pt x="60" y="136"/>
                </a:moveTo>
                <a:lnTo>
                  <a:pt x="60" y="136"/>
                </a:lnTo>
                <a:lnTo>
                  <a:pt x="62" y="130"/>
                </a:lnTo>
                <a:lnTo>
                  <a:pt x="62" y="130"/>
                </a:lnTo>
                <a:lnTo>
                  <a:pt x="72" y="136"/>
                </a:lnTo>
                <a:lnTo>
                  <a:pt x="86" y="140"/>
                </a:lnTo>
                <a:lnTo>
                  <a:pt x="106" y="144"/>
                </a:lnTo>
                <a:lnTo>
                  <a:pt x="106" y="144"/>
                </a:lnTo>
                <a:lnTo>
                  <a:pt x="126" y="146"/>
                </a:lnTo>
                <a:lnTo>
                  <a:pt x="142" y="144"/>
                </a:lnTo>
                <a:lnTo>
                  <a:pt x="152" y="142"/>
                </a:lnTo>
                <a:lnTo>
                  <a:pt x="152" y="142"/>
                </a:lnTo>
                <a:lnTo>
                  <a:pt x="152" y="148"/>
                </a:lnTo>
                <a:lnTo>
                  <a:pt x="152" y="148"/>
                </a:lnTo>
                <a:lnTo>
                  <a:pt x="148" y="158"/>
                </a:lnTo>
                <a:lnTo>
                  <a:pt x="142" y="164"/>
                </a:lnTo>
                <a:lnTo>
                  <a:pt x="134" y="168"/>
                </a:lnTo>
                <a:lnTo>
                  <a:pt x="126" y="172"/>
                </a:lnTo>
                <a:lnTo>
                  <a:pt x="110" y="172"/>
                </a:lnTo>
                <a:lnTo>
                  <a:pt x="102" y="172"/>
                </a:lnTo>
                <a:lnTo>
                  <a:pt x="102" y="172"/>
                </a:lnTo>
                <a:lnTo>
                  <a:pt x="96" y="170"/>
                </a:lnTo>
                <a:lnTo>
                  <a:pt x="80" y="166"/>
                </a:lnTo>
                <a:lnTo>
                  <a:pt x="72" y="160"/>
                </a:lnTo>
                <a:lnTo>
                  <a:pt x="66" y="154"/>
                </a:lnTo>
                <a:lnTo>
                  <a:pt x="62" y="146"/>
                </a:lnTo>
                <a:lnTo>
                  <a:pt x="60" y="136"/>
                </a:lnTo>
                <a:lnTo>
                  <a:pt x="60" y="136"/>
                </a:lnTo>
                <a:close/>
                <a:moveTo>
                  <a:pt x="260" y="332"/>
                </a:moveTo>
                <a:lnTo>
                  <a:pt x="260" y="332"/>
                </a:lnTo>
                <a:lnTo>
                  <a:pt x="260" y="346"/>
                </a:lnTo>
                <a:lnTo>
                  <a:pt x="260" y="346"/>
                </a:lnTo>
                <a:lnTo>
                  <a:pt x="254" y="342"/>
                </a:lnTo>
                <a:lnTo>
                  <a:pt x="238" y="332"/>
                </a:lnTo>
                <a:lnTo>
                  <a:pt x="224" y="328"/>
                </a:lnTo>
                <a:lnTo>
                  <a:pt x="208" y="322"/>
                </a:lnTo>
                <a:lnTo>
                  <a:pt x="188" y="318"/>
                </a:lnTo>
                <a:lnTo>
                  <a:pt x="164" y="314"/>
                </a:lnTo>
                <a:lnTo>
                  <a:pt x="164" y="314"/>
                </a:lnTo>
                <a:lnTo>
                  <a:pt x="142" y="312"/>
                </a:lnTo>
                <a:lnTo>
                  <a:pt x="122" y="312"/>
                </a:lnTo>
                <a:lnTo>
                  <a:pt x="104" y="314"/>
                </a:lnTo>
                <a:lnTo>
                  <a:pt x="90" y="314"/>
                </a:lnTo>
                <a:lnTo>
                  <a:pt x="72" y="320"/>
                </a:lnTo>
                <a:lnTo>
                  <a:pt x="66" y="322"/>
                </a:lnTo>
                <a:lnTo>
                  <a:pt x="66" y="322"/>
                </a:lnTo>
                <a:lnTo>
                  <a:pt x="68" y="308"/>
                </a:lnTo>
                <a:lnTo>
                  <a:pt x="68" y="308"/>
                </a:lnTo>
                <a:lnTo>
                  <a:pt x="70" y="296"/>
                </a:lnTo>
                <a:lnTo>
                  <a:pt x="74" y="288"/>
                </a:lnTo>
                <a:lnTo>
                  <a:pt x="80" y="280"/>
                </a:lnTo>
                <a:lnTo>
                  <a:pt x="88" y="272"/>
                </a:lnTo>
                <a:lnTo>
                  <a:pt x="96" y="268"/>
                </a:lnTo>
                <a:lnTo>
                  <a:pt x="104" y="264"/>
                </a:lnTo>
                <a:lnTo>
                  <a:pt x="122" y="258"/>
                </a:lnTo>
                <a:lnTo>
                  <a:pt x="140" y="256"/>
                </a:lnTo>
                <a:lnTo>
                  <a:pt x="156" y="256"/>
                </a:lnTo>
                <a:lnTo>
                  <a:pt x="172" y="258"/>
                </a:lnTo>
                <a:lnTo>
                  <a:pt x="172" y="258"/>
                </a:lnTo>
                <a:lnTo>
                  <a:pt x="186" y="260"/>
                </a:lnTo>
                <a:lnTo>
                  <a:pt x="202" y="264"/>
                </a:lnTo>
                <a:lnTo>
                  <a:pt x="220" y="270"/>
                </a:lnTo>
                <a:lnTo>
                  <a:pt x="236" y="280"/>
                </a:lnTo>
                <a:lnTo>
                  <a:pt x="244" y="286"/>
                </a:lnTo>
                <a:lnTo>
                  <a:pt x="250" y="292"/>
                </a:lnTo>
                <a:lnTo>
                  <a:pt x="256" y="300"/>
                </a:lnTo>
                <a:lnTo>
                  <a:pt x="260" y="310"/>
                </a:lnTo>
                <a:lnTo>
                  <a:pt x="262" y="320"/>
                </a:lnTo>
                <a:lnTo>
                  <a:pt x="260" y="332"/>
                </a:lnTo>
                <a:lnTo>
                  <a:pt x="260" y="332"/>
                </a:lnTo>
                <a:close/>
                <a:moveTo>
                  <a:pt x="308" y="168"/>
                </a:moveTo>
                <a:lnTo>
                  <a:pt x="308" y="168"/>
                </a:lnTo>
                <a:lnTo>
                  <a:pt x="306" y="176"/>
                </a:lnTo>
                <a:lnTo>
                  <a:pt x="300" y="184"/>
                </a:lnTo>
                <a:lnTo>
                  <a:pt x="292" y="188"/>
                </a:lnTo>
                <a:lnTo>
                  <a:pt x="282" y="190"/>
                </a:lnTo>
                <a:lnTo>
                  <a:pt x="266" y="192"/>
                </a:lnTo>
                <a:lnTo>
                  <a:pt x="260" y="190"/>
                </a:lnTo>
                <a:lnTo>
                  <a:pt x="260" y="190"/>
                </a:lnTo>
                <a:lnTo>
                  <a:pt x="252" y="190"/>
                </a:lnTo>
                <a:lnTo>
                  <a:pt x="238" y="184"/>
                </a:lnTo>
                <a:lnTo>
                  <a:pt x="230" y="180"/>
                </a:lnTo>
                <a:lnTo>
                  <a:pt x="222" y="174"/>
                </a:lnTo>
                <a:lnTo>
                  <a:pt x="218" y="166"/>
                </a:lnTo>
                <a:lnTo>
                  <a:pt x="218" y="156"/>
                </a:lnTo>
                <a:lnTo>
                  <a:pt x="218" y="156"/>
                </a:lnTo>
                <a:lnTo>
                  <a:pt x="218" y="150"/>
                </a:lnTo>
                <a:lnTo>
                  <a:pt x="218" y="150"/>
                </a:lnTo>
                <a:lnTo>
                  <a:pt x="230" y="156"/>
                </a:lnTo>
                <a:lnTo>
                  <a:pt x="242" y="160"/>
                </a:lnTo>
                <a:lnTo>
                  <a:pt x="264" y="164"/>
                </a:lnTo>
                <a:lnTo>
                  <a:pt x="264" y="164"/>
                </a:lnTo>
                <a:lnTo>
                  <a:pt x="284" y="166"/>
                </a:lnTo>
                <a:lnTo>
                  <a:pt x="298" y="164"/>
                </a:lnTo>
                <a:lnTo>
                  <a:pt x="310" y="160"/>
                </a:lnTo>
                <a:lnTo>
                  <a:pt x="310" y="160"/>
                </a:lnTo>
                <a:lnTo>
                  <a:pt x="308" y="168"/>
                </a:lnTo>
                <a:lnTo>
                  <a:pt x="308" y="16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842" tIns="17420" rIns="34842" bIns="17420" numCol="1" anchor="t" anchorCtr="0" compatLnSpc="1">
            <a:prstTxWarp prst="textNoShape">
              <a:avLst/>
            </a:prstTxWarp>
          </a:bodyPr>
          <a:lstStyle/>
          <a:p>
            <a:endParaRPr lang="zh-CN" altLang="en-US" sz="686"/>
          </a:p>
        </p:txBody>
      </p:sp>
      <p:sp>
        <p:nvSpPr>
          <p:cNvPr id="7" name="TextBox 13"/>
          <p:cNvSpPr txBox="1"/>
          <p:nvPr/>
        </p:nvSpPr>
        <p:spPr>
          <a:xfrm>
            <a:off x="3557697" y="1515539"/>
            <a:ext cx="1536515" cy="62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763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教职员工不进图书馆</a:t>
            </a:r>
            <a:endParaRPr lang="en-US" altLang="zh-CN" sz="763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 algn="r">
              <a:lnSpc>
                <a:spcPct val="150000"/>
              </a:lnSpc>
            </a:pPr>
            <a:r>
              <a:rPr lang="zh-CN" altLang="en-US" sz="763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图书借阅量逐年下降</a:t>
            </a:r>
            <a:endParaRPr lang="en-US" altLang="zh-CN" sz="763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 algn="r">
              <a:lnSpc>
                <a:spcPct val="150000"/>
              </a:lnSpc>
            </a:pPr>
            <a:r>
              <a:rPr lang="zh-CN" altLang="en-US" sz="763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阅览室成为自习教室</a:t>
            </a:r>
          </a:p>
        </p:txBody>
      </p:sp>
      <p:sp>
        <p:nvSpPr>
          <p:cNvPr id="8" name="矩形 7"/>
          <p:cNvSpPr/>
          <p:nvPr/>
        </p:nvSpPr>
        <p:spPr>
          <a:xfrm>
            <a:off x="93007" y="2400393"/>
            <a:ext cx="1498599" cy="205985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1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图书馆空间和馆藏的扩张</a:t>
            </a:r>
          </a:p>
        </p:txBody>
      </p:sp>
      <p:sp>
        <p:nvSpPr>
          <p:cNvPr id="10" name="矩形 9"/>
          <p:cNvSpPr/>
          <p:nvPr/>
        </p:nvSpPr>
        <p:spPr>
          <a:xfrm>
            <a:off x="5244719" y="2378723"/>
            <a:ext cx="1382163" cy="205985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1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图书馆地位的逐渐丢失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54899" y="2705080"/>
            <a:ext cx="3246408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8386"/>
            <a:r>
              <a:rPr lang="zh-CN" altLang="en-US" sz="91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满足和保障学校教师和学生的学习和科研的文献需求</a:t>
            </a:r>
            <a:endParaRPr lang="en-US" altLang="zh-CN" sz="91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675983" y="2705080"/>
            <a:ext cx="299390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8386"/>
            <a:r>
              <a:rPr lang="zh-CN" altLang="en-US" sz="91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图书馆已不是读者查找和获取资源的唯一</a:t>
            </a:r>
            <a:r>
              <a:rPr lang="en-US" altLang="zh-CN" sz="91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/</a:t>
            </a:r>
            <a:r>
              <a:rPr lang="zh-CN" altLang="en-US" sz="91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主要入口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091742" y="689116"/>
            <a:ext cx="960551" cy="721045"/>
            <a:chOff x="6774103" y="304909"/>
            <a:chExt cx="2520928" cy="1892356"/>
          </a:xfrm>
        </p:grpSpPr>
        <p:sp>
          <p:nvSpPr>
            <p:cNvPr id="13" name="等腰三角形 12"/>
            <p:cNvSpPr/>
            <p:nvPr/>
          </p:nvSpPr>
          <p:spPr>
            <a:xfrm rot="8176395">
              <a:off x="7469998" y="304909"/>
              <a:ext cx="1519208" cy="1587446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8246661" y="1420601"/>
              <a:ext cx="759605" cy="793724"/>
            </a:xfrm>
            <a:prstGeom prst="triangle">
              <a:avLst>
                <a:gd name="adj" fmla="val 100000"/>
              </a:avLst>
            </a:prstGeom>
            <a:solidFill>
              <a:srgbClr val="007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5" name="等腰三角形 14"/>
            <p:cNvSpPr/>
            <p:nvPr/>
          </p:nvSpPr>
          <p:spPr>
            <a:xfrm rot="18987553">
              <a:off x="6774103" y="1178163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7EC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6" name="等腰三角形 15"/>
            <p:cNvSpPr/>
            <p:nvPr/>
          </p:nvSpPr>
          <p:spPr>
            <a:xfrm rot="8212237">
              <a:off x="6804037" y="1178190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5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7" name="等腰三角形 16"/>
            <p:cNvSpPr/>
            <p:nvPr/>
          </p:nvSpPr>
          <p:spPr>
            <a:xfrm rot="18987553">
              <a:off x="8577581" y="561231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8" name="等腰三角形 17"/>
            <p:cNvSpPr/>
            <p:nvPr/>
          </p:nvSpPr>
          <p:spPr>
            <a:xfrm rot="16245338">
              <a:off x="8245236" y="1425474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2B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743046" y="954205"/>
            <a:ext cx="2145354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72" b="1" dirty="0">
                <a:solidFill>
                  <a:srgbClr val="FF0000"/>
                </a:solidFill>
              </a:rPr>
              <a:t>TOL</a:t>
            </a:r>
            <a:r>
              <a:rPr lang="zh-CN" altLang="en-US" sz="1372" b="1" dirty="0">
                <a:solidFill>
                  <a:srgbClr val="FF0000"/>
                </a:solidFill>
              </a:rPr>
              <a:t>：</a:t>
            </a:r>
            <a:r>
              <a:rPr lang="en-US" altLang="zh-CN" sz="1372" b="1" dirty="0">
                <a:solidFill>
                  <a:srgbClr val="FF0000"/>
                </a:solidFill>
              </a:rPr>
              <a:t>Things of Library</a:t>
            </a:r>
            <a:endParaRPr lang="zh-CN" altLang="en-US" sz="121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ChangeArrowheads="1"/>
          </p:cNvSpPr>
          <p:nvPr/>
        </p:nvSpPr>
        <p:spPr bwMode="auto">
          <a:xfrm>
            <a:off x="1147731" y="1759560"/>
            <a:ext cx="4525812" cy="3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69" tIns="3484" rIns="6969" bIns="3484" anchor="b"/>
          <a:lstStyle>
            <a:lvl1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  <a:sym typeface="Corbel" pitchFamily="34" charset="0"/>
              </a:defRPr>
            </a:lvl1pPr>
            <a:lvl2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2pPr>
            <a:lvl3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3pPr>
            <a:lvl4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4pPr>
            <a:lvl5pPr marL="914400" indent="-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5pPr>
            <a:lvl6pPr marL="13716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6pPr>
            <a:lvl7pPr marL="18288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7pPr>
            <a:lvl8pPr marL="22860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8pPr>
            <a:lvl9pPr marL="2743200" indent="-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  <a:ea typeface="幼圆" pitchFamily="49" charset="-122"/>
                <a:sym typeface="Corbel" pitchFamily="34" charset="0"/>
              </a:defRPr>
            </a:lvl9pPr>
          </a:lstStyle>
          <a:p>
            <a:pPr marL="0" indent="0" algn="dist" eaLnBrk="1" hangingPunct="1">
              <a:lnSpc>
                <a:spcPct val="80000"/>
              </a:lnSpc>
              <a:defRPr/>
            </a:pPr>
            <a:r>
              <a:rPr lang="zh-CN" altLang="en-US" sz="2400" b="1" kern="0" spc="46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关注核心问题：“书”要被阅读</a:t>
            </a:r>
            <a:endParaRPr lang="en-US" altLang="zh-CN" sz="2400" b="1" kern="0" spc="46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28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30610" y="1022476"/>
            <a:ext cx="4335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Topics:</a:t>
            </a:r>
          </a:p>
          <a:p>
            <a:pPr algn="ctr"/>
            <a:endParaRPr lang="en-US" altLang="zh-CN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1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体验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云舟功能，我的阅读、科研与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教学</a:t>
            </a:r>
            <a:endParaRPr lang="en-US" altLang="zh-CN" sz="1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个维度看图书馆，促进服务思维转变</a:t>
            </a:r>
            <a:endParaRPr lang="en-US" altLang="zh-CN" sz="1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73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00591" y="800590"/>
            <a:ext cx="4452739" cy="10967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altLang="zh-CN" sz="1524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524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954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时代在变，“书”被阅读的方式也在变</a:t>
            </a:r>
            <a:endParaRPr lang="en-US" altLang="zh-CN" sz="1524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524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0325" y="2052431"/>
            <a:ext cx="6461900" cy="35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57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“书”在石头上、在骨头上、在竹子上、在动物皮上、</a:t>
            </a:r>
            <a:r>
              <a:rPr lang="zh-CN" altLang="en-US" sz="1396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在纸上，</a:t>
            </a:r>
            <a:r>
              <a:rPr lang="zh-CN" altLang="en-US" sz="167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在“数字空间”里</a:t>
            </a:r>
            <a:endParaRPr lang="en-US" altLang="zh-CN" sz="167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02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3"/>
          <p:cNvSpPr>
            <a:spLocks noChangeArrowheads="1"/>
          </p:cNvSpPr>
          <p:nvPr/>
        </p:nvSpPr>
        <p:spPr bwMode="auto">
          <a:xfrm>
            <a:off x="1821672" y="713291"/>
            <a:ext cx="3430747" cy="3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7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我们已不是在“书”的稀缺性时代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" y="1078545"/>
            <a:ext cx="3335011" cy="1804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91" y="1137177"/>
            <a:ext cx="3137712" cy="174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ideatingmelon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62" y="583366"/>
            <a:ext cx="3317520" cy="260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637265" y="1715202"/>
            <a:ext cx="2186961" cy="43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3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“书”太多了！</a:t>
            </a:r>
          </a:p>
        </p:txBody>
      </p:sp>
    </p:spTree>
    <p:extLst>
      <p:ext uri="{BB962C8B-B14F-4D97-AF65-F5344CB8AC3E}">
        <p14:creationId xmlns:p14="http://schemas.microsoft.com/office/powerpoint/2010/main" val="308764751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letterfal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30" y="583366"/>
            <a:ext cx="3342851" cy="2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87602" y="1739042"/>
            <a:ext cx="2306538" cy="43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3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读不下去“书”！</a:t>
            </a:r>
          </a:p>
        </p:txBody>
      </p:sp>
    </p:spTree>
    <p:extLst>
      <p:ext uri="{BB962C8B-B14F-4D97-AF65-F5344CB8AC3E}">
        <p14:creationId xmlns:p14="http://schemas.microsoft.com/office/powerpoint/2010/main" val="16631749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3006" y="583366"/>
            <a:ext cx="2955403" cy="241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altLang="zh-CN" sz="1117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11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数字图书馆的发展形成了</a:t>
            </a:r>
            <a:r>
              <a:rPr lang="zh-CN" altLang="en-US" sz="111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en-US" altLang="zh-CN" sz="111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AIM-120</a:t>
            </a:r>
            <a:r>
              <a:rPr lang="zh-CN" altLang="en-US" sz="111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111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效应</a:t>
            </a:r>
            <a:endParaRPr lang="en-US" altLang="zh-CN" sz="1117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11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1117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11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97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借助科技促成读者</a:t>
            </a:r>
            <a:r>
              <a:rPr lang="zh-CN" altLang="en-US" sz="97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自行访问</a:t>
            </a:r>
            <a:r>
              <a:rPr lang="zh-CN" altLang="en-US" sz="97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数据库、获取其他图书馆的文献资料，以及诸如此类。</a:t>
            </a:r>
            <a:endParaRPr lang="en-US" altLang="zh-CN" sz="977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endParaRPr lang="en-US" altLang="zh-CN" sz="1117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97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zh-CN" altLang="en-US" sz="977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97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977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图书馆一个普遍的认知趋势</a:t>
            </a:r>
            <a:endParaRPr lang="en-US" altLang="zh-CN" sz="977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16" y="583366"/>
            <a:ext cx="3578472" cy="2613107"/>
          </a:xfrm>
          <a:prstGeom prst="rect">
            <a:avLst/>
          </a:prstGeom>
        </p:spPr>
      </p:pic>
      <p:pic>
        <p:nvPicPr>
          <p:cNvPr id="1026" name="Picture 2" descr="图片文字说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17" y="2397497"/>
            <a:ext cx="1659623" cy="80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858487" y="2568705"/>
            <a:ext cx="1880551" cy="3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8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AIM-120</a:t>
            </a:r>
            <a:r>
              <a:rPr lang="zh-CN" altLang="en-US" sz="908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是美国研制的第一个</a:t>
            </a:r>
            <a:r>
              <a:rPr lang="en-US" altLang="zh-CN" sz="908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"</a:t>
            </a:r>
            <a:r>
              <a:rPr lang="zh-CN" altLang="en-US" sz="908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发射后不管</a:t>
            </a:r>
            <a:r>
              <a:rPr lang="en-US" altLang="zh-CN" sz="908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"</a:t>
            </a:r>
            <a:r>
              <a:rPr lang="zh-CN" altLang="en-US" sz="908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的先进中距空对空导弹</a:t>
            </a:r>
            <a:endParaRPr lang="zh-CN" altLang="en-US" sz="908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67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01" y="583366"/>
            <a:ext cx="3516381" cy="26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93006" y="2005378"/>
            <a:ext cx="3018052" cy="60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51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图书馆的服务不应停止在资源的链接上！</a:t>
            </a:r>
            <a:endParaRPr lang="en-US" altLang="zh-CN" sz="2514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1714" y="1250237"/>
            <a:ext cx="3266938" cy="3502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1676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移动互联网络时代的知识传播</a:t>
            </a:r>
          </a:p>
        </p:txBody>
      </p:sp>
    </p:spTree>
    <p:extLst>
      <p:ext uri="{BB962C8B-B14F-4D97-AF65-F5344CB8AC3E}">
        <p14:creationId xmlns:p14="http://schemas.microsoft.com/office/powerpoint/2010/main" val="323500487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8236" y="2233286"/>
            <a:ext cx="773771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8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73060" y="2233286"/>
            <a:ext cx="773771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8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27883" y="2233286"/>
            <a:ext cx="773771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86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47247" y="1899194"/>
            <a:ext cx="270988" cy="65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57" dirty="0">
                <a:solidFill>
                  <a:schemeClr val="bg1"/>
                </a:solidFill>
              </a:rPr>
              <a:t>1</a:t>
            </a:r>
            <a:endParaRPr lang="zh-CN" altLang="en-US" sz="3657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02070" y="1899194"/>
            <a:ext cx="270988" cy="65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57" dirty="0">
                <a:solidFill>
                  <a:schemeClr val="bg1"/>
                </a:solidFill>
              </a:rPr>
              <a:t>2</a:t>
            </a:r>
            <a:endParaRPr lang="zh-CN" altLang="en-US" sz="3657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39758" y="1899194"/>
            <a:ext cx="270988" cy="65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57" dirty="0">
                <a:solidFill>
                  <a:schemeClr val="bg1"/>
                </a:solidFill>
              </a:rPr>
              <a:t>3</a:t>
            </a:r>
            <a:endParaRPr lang="zh-CN" altLang="en-US" sz="3657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81439" y="774058"/>
            <a:ext cx="291743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372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对实体空间的再思考</a:t>
            </a:r>
            <a:endParaRPr lang="zh-CN" altLang="en-US" sz="1219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252575" y="1207463"/>
            <a:ext cx="4348771" cy="1717339"/>
            <a:chOff x="578738" y="1102820"/>
            <a:chExt cx="11413185" cy="450709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8" y="1102820"/>
              <a:ext cx="3300857" cy="448841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315" y="1102820"/>
              <a:ext cx="8012608" cy="4507092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201742" y="1207462"/>
            <a:ext cx="4258265" cy="1700796"/>
            <a:chOff x="-189201" y="1115192"/>
            <a:chExt cx="11175656" cy="446367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149" y="1115192"/>
              <a:ext cx="5176306" cy="446367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-189201" y="1305814"/>
              <a:ext cx="5628409" cy="418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72" b="1" dirty="0">
                  <a:solidFill>
                    <a:srgbClr val="2B11C7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实体空间的重要性：</a:t>
              </a:r>
              <a:endParaRPr lang="en-US" altLang="zh-CN" sz="1372" b="1" dirty="0">
                <a:solidFill>
                  <a:srgbClr val="2B11C7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endParaRPr lang="en-US" altLang="zh-CN" sz="106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219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馆员人在这个空间，</a:t>
              </a:r>
              <a:endParaRPr lang="en-US" altLang="zh-CN" sz="121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219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资源存在这个空间、</a:t>
              </a:r>
              <a:endParaRPr lang="en-US" altLang="zh-CN" sz="121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219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技术和服务发生在这个空间</a:t>
              </a:r>
              <a:endParaRPr lang="zh-CN" altLang="en-US" sz="1067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 flipV="1">
            <a:off x="93007" y="1078776"/>
            <a:ext cx="6533875" cy="15879"/>
          </a:xfrm>
          <a:prstGeom prst="line">
            <a:avLst/>
          </a:prstGeom>
          <a:ln w="3810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141535" y="2917686"/>
            <a:ext cx="2692282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372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Library Building is crucial</a:t>
            </a:r>
            <a:endParaRPr lang="zh-CN" altLang="en-US" sz="1219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9129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39415" y="1469820"/>
            <a:ext cx="3287467" cy="683888"/>
          </a:xfrm>
          <a:prstGeom prst="rect">
            <a:avLst/>
          </a:prstGeom>
          <a:solidFill>
            <a:srgbClr val="05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3" name="矩形 2"/>
          <p:cNvSpPr/>
          <p:nvPr/>
        </p:nvSpPr>
        <p:spPr>
          <a:xfrm>
            <a:off x="93007" y="1469820"/>
            <a:ext cx="3246408" cy="683888"/>
          </a:xfrm>
          <a:prstGeom prst="rect">
            <a:avLst/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4" name="Freeform 222"/>
          <p:cNvSpPr>
            <a:spLocks noEditPoints="1"/>
          </p:cNvSpPr>
          <p:nvPr/>
        </p:nvSpPr>
        <p:spPr bwMode="auto">
          <a:xfrm>
            <a:off x="505927" y="1589692"/>
            <a:ext cx="402242" cy="44414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342" y="14"/>
              </a:cxn>
              <a:cxn ang="0">
                <a:pos x="268" y="42"/>
              </a:cxn>
              <a:cxn ang="0">
                <a:pos x="186" y="58"/>
              </a:cxn>
              <a:cxn ang="0">
                <a:pos x="70" y="60"/>
              </a:cxn>
              <a:cxn ang="0">
                <a:pos x="10" y="48"/>
              </a:cxn>
              <a:cxn ang="0">
                <a:pos x="26" y="220"/>
              </a:cxn>
              <a:cxn ang="0">
                <a:pos x="34" y="264"/>
              </a:cxn>
              <a:cxn ang="0">
                <a:pos x="60" y="324"/>
              </a:cxn>
              <a:cxn ang="0">
                <a:pos x="96" y="372"/>
              </a:cxn>
              <a:cxn ang="0">
                <a:pos x="142" y="406"/>
              </a:cxn>
              <a:cxn ang="0">
                <a:pos x="194" y="424"/>
              </a:cxn>
              <a:cxn ang="0">
                <a:pos x="230" y="424"/>
              </a:cxn>
              <a:cxn ang="0">
                <a:pos x="284" y="406"/>
              </a:cxn>
              <a:cxn ang="0">
                <a:pos x="326" y="372"/>
              </a:cxn>
              <a:cxn ang="0">
                <a:pos x="358" y="324"/>
              </a:cxn>
              <a:cxn ang="0">
                <a:pos x="378" y="266"/>
              </a:cxn>
              <a:cxn ang="0">
                <a:pos x="384" y="198"/>
              </a:cxn>
              <a:cxn ang="0">
                <a:pos x="78" y="196"/>
              </a:cxn>
              <a:cxn ang="0">
                <a:pos x="76" y="190"/>
              </a:cxn>
              <a:cxn ang="0">
                <a:pos x="88" y="166"/>
              </a:cxn>
              <a:cxn ang="0">
                <a:pos x="118" y="156"/>
              </a:cxn>
              <a:cxn ang="0">
                <a:pos x="142" y="156"/>
              </a:cxn>
              <a:cxn ang="0">
                <a:pos x="164" y="170"/>
              </a:cxn>
              <a:cxn ang="0">
                <a:pos x="168" y="186"/>
              </a:cxn>
              <a:cxn ang="0">
                <a:pos x="142" y="180"/>
              </a:cxn>
              <a:cxn ang="0">
                <a:pos x="102" y="186"/>
              </a:cxn>
              <a:cxn ang="0">
                <a:pos x="78" y="196"/>
              </a:cxn>
              <a:cxn ang="0">
                <a:pos x="206" y="340"/>
              </a:cxn>
              <a:cxn ang="0">
                <a:pos x="152" y="332"/>
              </a:cxn>
              <a:cxn ang="0">
                <a:pos x="128" y="316"/>
              </a:cxn>
              <a:cxn ang="0">
                <a:pos x="116" y="288"/>
              </a:cxn>
              <a:cxn ang="0">
                <a:pos x="114" y="274"/>
              </a:cxn>
              <a:cxn ang="0">
                <a:pos x="152" y="282"/>
              </a:cxn>
              <a:cxn ang="0">
                <a:pos x="214" y="282"/>
              </a:cxn>
              <a:cxn ang="0">
                <a:pos x="256" y="272"/>
              </a:cxn>
              <a:cxn ang="0">
                <a:pos x="302" y="254"/>
              </a:cxn>
              <a:cxn ang="0">
                <a:pos x="310" y="264"/>
              </a:cxn>
              <a:cxn ang="0">
                <a:pos x="308" y="286"/>
              </a:cxn>
              <a:cxn ang="0">
                <a:pos x="292" y="310"/>
              </a:cxn>
              <a:cxn ang="0">
                <a:pos x="250" y="332"/>
              </a:cxn>
              <a:cxn ang="0">
                <a:pos x="220" y="338"/>
              </a:cxn>
              <a:cxn ang="0">
                <a:pos x="258" y="166"/>
              </a:cxn>
              <a:cxn ang="0">
                <a:pos x="234" y="178"/>
              </a:cxn>
              <a:cxn ang="0">
                <a:pos x="234" y="160"/>
              </a:cxn>
              <a:cxn ang="0">
                <a:pos x="254" y="142"/>
              </a:cxn>
              <a:cxn ang="0">
                <a:pos x="276" y="136"/>
              </a:cxn>
              <a:cxn ang="0">
                <a:pos x="308" y="138"/>
              </a:cxn>
              <a:cxn ang="0">
                <a:pos x="324" y="160"/>
              </a:cxn>
              <a:cxn ang="0">
                <a:pos x="326" y="166"/>
              </a:cxn>
              <a:cxn ang="0">
                <a:pos x="278" y="162"/>
              </a:cxn>
            </a:cxnLst>
            <a:rect l="0" t="0" r="r" b="b"/>
            <a:pathLst>
              <a:path w="384" h="424">
                <a:moveTo>
                  <a:pt x="382" y="176"/>
                </a:moveTo>
                <a:lnTo>
                  <a:pt x="382" y="176"/>
                </a:lnTo>
                <a:lnTo>
                  <a:pt x="364" y="0"/>
                </a:lnTo>
                <a:lnTo>
                  <a:pt x="364" y="0"/>
                </a:lnTo>
                <a:lnTo>
                  <a:pt x="354" y="6"/>
                </a:lnTo>
                <a:lnTo>
                  <a:pt x="342" y="14"/>
                </a:lnTo>
                <a:lnTo>
                  <a:pt x="324" y="24"/>
                </a:lnTo>
                <a:lnTo>
                  <a:pt x="300" y="32"/>
                </a:lnTo>
                <a:lnTo>
                  <a:pt x="268" y="42"/>
                </a:lnTo>
                <a:lnTo>
                  <a:pt x="230" y="52"/>
                </a:lnTo>
                <a:lnTo>
                  <a:pt x="186" y="58"/>
                </a:lnTo>
                <a:lnTo>
                  <a:pt x="186" y="58"/>
                </a:lnTo>
                <a:lnTo>
                  <a:pt x="142" y="62"/>
                </a:lnTo>
                <a:lnTo>
                  <a:pt x="102" y="62"/>
                </a:lnTo>
                <a:lnTo>
                  <a:pt x="70" y="60"/>
                </a:lnTo>
                <a:lnTo>
                  <a:pt x="44" y="58"/>
                </a:lnTo>
                <a:lnTo>
                  <a:pt x="24" y="52"/>
                </a:lnTo>
                <a:lnTo>
                  <a:pt x="10" y="48"/>
                </a:lnTo>
                <a:lnTo>
                  <a:pt x="0" y="44"/>
                </a:lnTo>
                <a:lnTo>
                  <a:pt x="0" y="44"/>
                </a:lnTo>
                <a:lnTo>
                  <a:pt x="26" y="220"/>
                </a:lnTo>
                <a:lnTo>
                  <a:pt x="26" y="220"/>
                </a:lnTo>
                <a:lnTo>
                  <a:pt x="30" y="242"/>
                </a:lnTo>
                <a:lnTo>
                  <a:pt x="34" y="264"/>
                </a:lnTo>
                <a:lnTo>
                  <a:pt x="42" y="286"/>
                </a:lnTo>
                <a:lnTo>
                  <a:pt x="50" y="306"/>
                </a:lnTo>
                <a:lnTo>
                  <a:pt x="60" y="324"/>
                </a:lnTo>
                <a:lnTo>
                  <a:pt x="70" y="342"/>
                </a:lnTo>
                <a:lnTo>
                  <a:pt x="82" y="358"/>
                </a:lnTo>
                <a:lnTo>
                  <a:pt x="96" y="372"/>
                </a:lnTo>
                <a:lnTo>
                  <a:pt x="110" y="386"/>
                </a:lnTo>
                <a:lnTo>
                  <a:pt x="126" y="396"/>
                </a:lnTo>
                <a:lnTo>
                  <a:pt x="142" y="406"/>
                </a:lnTo>
                <a:lnTo>
                  <a:pt x="158" y="414"/>
                </a:lnTo>
                <a:lnTo>
                  <a:pt x="176" y="420"/>
                </a:lnTo>
                <a:lnTo>
                  <a:pt x="194" y="424"/>
                </a:lnTo>
                <a:lnTo>
                  <a:pt x="212" y="424"/>
                </a:lnTo>
                <a:lnTo>
                  <a:pt x="230" y="424"/>
                </a:lnTo>
                <a:lnTo>
                  <a:pt x="230" y="424"/>
                </a:lnTo>
                <a:lnTo>
                  <a:pt x="250" y="420"/>
                </a:lnTo>
                <a:lnTo>
                  <a:pt x="266" y="414"/>
                </a:lnTo>
                <a:lnTo>
                  <a:pt x="284" y="406"/>
                </a:lnTo>
                <a:lnTo>
                  <a:pt x="300" y="396"/>
                </a:lnTo>
                <a:lnTo>
                  <a:pt x="314" y="386"/>
                </a:lnTo>
                <a:lnTo>
                  <a:pt x="326" y="372"/>
                </a:lnTo>
                <a:lnTo>
                  <a:pt x="338" y="358"/>
                </a:lnTo>
                <a:lnTo>
                  <a:pt x="350" y="342"/>
                </a:lnTo>
                <a:lnTo>
                  <a:pt x="358" y="324"/>
                </a:lnTo>
                <a:lnTo>
                  <a:pt x="366" y="306"/>
                </a:lnTo>
                <a:lnTo>
                  <a:pt x="374" y="286"/>
                </a:lnTo>
                <a:lnTo>
                  <a:pt x="378" y="266"/>
                </a:lnTo>
                <a:lnTo>
                  <a:pt x="382" y="244"/>
                </a:lnTo>
                <a:lnTo>
                  <a:pt x="384" y="222"/>
                </a:lnTo>
                <a:lnTo>
                  <a:pt x="384" y="198"/>
                </a:lnTo>
                <a:lnTo>
                  <a:pt x="382" y="176"/>
                </a:lnTo>
                <a:lnTo>
                  <a:pt x="382" y="176"/>
                </a:lnTo>
                <a:close/>
                <a:moveTo>
                  <a:pt x="78" y="196"/>
                </a:moveTo>
                <a:lnTo>
                  <a:pt x="78" y="196"/>
                </a:lnTo>
                <a:lnTo>
                  <a:pt x="76" y="190"/>
                </a:lnTo>
                <a:lnTo>
                  <a:pt x="76" y="190"/>
                </a:lnTo>
                <a:lnTo>
                  <a:pt x="78" y="180"/>
                </a:lnTo>
                <a:lnTo>
                  <a:pt x="82" y="172"/>
                </a:lnTo>
                <a:lnTo>
                  <a:pt x="88" y="166"/>
                </a:lnTo>
                <a:lnTo>
                  <a:pt x="96" y="162"/>
                </a:lnTo>
                <a:lnTo>
                  <a:pt x="112" y="156"/>
                </a:lnTo>
                <a:lnTo>
                  <a:pt x="118" y="156"/>
                </a:lnTo>
                <a:lnTo>
                  <a:pt x="118" y="156"/>
                </a:lnTo>
                <a:lnTo>
                  <a:pt x="126" y="154"/>
                </a:lnTo>
                <a:lnTo>
                  <a:pt x="142" y="156"/>
                </a:lnTo>
                <a:lnTo>
                  <a:pt x="150" y="158"/>
                </a:lnTo>
                <a:lnTo>
                  <a:pt x="158" y="162"/>
                </a:lnTo>
                <a:lnTo>
                  <a:pt x="164" y="170"/>
                </a:lnTo>
                <a:lnTo>
                  <a:pt x="168" y="178"/>
                </a:lnTo>
                <a:lnTo>
                  <a:pt x="168" y="178"/>
                </a:lnTo>
                <a:lnTo>
                  <a:pt x="168" y="186"/>
                </a:lnTo>
                <a:lnTo>
                  <a:pt x="168" y="186"/>
                </a:lnTo>
                <a:lnTo>
                  <a:pt x="156" y="182"/>
                </a:lnTo>
                <a:lnTo>
                  <a:pt x="142" y="180"/>
                </a:lnTo>
                <a:lnTo>
                  <a:pt x="122" y="182"/>
                </a:lnTo>
                <a:lnTo>
                  <a:pt x="122" y="182"/>
                </a:lnTo>
                <a:lnTo>
                  <a:pt x="102" y="186"/>
                </a:lnTo>
                <a:lnTo>
                  <a:pt x="88" y="190"/>
                </a:lnTo>
                <a:lnTo>
                  <a:pt x="78" y="196"/>
                </a:lnTo>
                <a:lnTo>
                  <a:pt x="78" y="196"/>
                </a:lnTo>
                <a:close/>
                <a:moveTo>
                  <a:pt x="220" y="338"/>
                </a:moveTo>
                <a:lnTo>
                  <a:pt x="220" y="338"/>
                </a:lnTo>
                <a:lnTo>
                  <a:pt x="206" y="340"/>
                </a:lnTo>
                <a:lnTo>
                  <a:pt x="190" y="340"/>
                </a:lnTo>
                <a:lnTo>
                  <a:pt x="172" y="336"/>
                </a:lnTo>
                <a:lnTo>
                  <a:pt x="152" y="332"/>
                </a:lnTo>
                <a:lnTo>
                  <a:pt x="144" y="328"/>
                </a:lnTo>
                <a:lnTo>
                  <a:pt x="136" y="322"/>
                </a:lnTo>
                <a:lnTo>
                  <a:pt x="128" y="316"/>
                </a:lnTo>
                <a:lnTo>
                  <a:pt x="122" y="308"/>
                </a:lnTo>
                <a:lnTo>
                  <a:pt x="118" y="298"/>
                </a:lnTo>
                <a:lnTo>
                  <a:pt x="116" y="288"/>
                </a:lnTo>
                <a:lnTo>
                  <a:pt x="116" y="288"/>
                </a:lnTo>
                <a:lnTo>
                  <a:pt x="114" y="274"/>
                </a:lnTo>
                <a:lnTo>
                  <a:pt x="114" y="274"/>
                </a:lnTo>
                <a:lnTo>
                  <a:pt x="120" y="276"/>
                </a:lnTo>
                <a:lnTo>
                  <a:pt x="138" y="280"/>
                </a:lnTo>
                <a:lnTo>
                  <a:pt x="152" y="282"/>
                </a:lnTo>
                <a:lnTo>
                  <a:pt x="170" y="284"/>
                </a:lnTo>
                <a:lnTo>
                  <a:pt x="190" y="284"/>
                </a:lnTo>
                <a:lnTo>
                  <a:pt x="214" y="282"/>
                </a:lnTo>
                <a:lnTo>
                  <a:pt x="214" y="282"/>
                </a:lnTo>
                <a:lnTo>
                  <a:pt x="236" y="278"/>
                </a:lnTo>
                <a:lnTo>
                  <a:pt x="256" y="272"/>
                </a:lnTo>
                <a:lnTo>
                  <a:pt x="272" y="268"/>
                </a:lnTo>
                <a:lnTo>
                  <a:pt x="286" y="262"/>
                </a:lnTo>
                <a:lnTo>
                  <a:pt x="302" y="254"/>
                </a:lnTo>
                <a:lnTo>
                  <a:pt x="308" y="250"/>
                </a:lnTo>
                <a:lnTo>
                  <a:pt x="308" y="250"/>
                </a:lnTo>
                <a:lnTo>
                  <a:pt x="310" y="264"/>
                </a:lnTo>
                <a:lnTo>
                  <a:pt x="310" y="264"/>
                </a:lnTo>
                <a:lnTo>
                  <a:pt x="310" y="276"/>
                </a:lnTo>
                <a:lnTo>
                  <a:pt x="308" y="286"/>
                </a:lnTo>
                <a:lnTo>
                  <a:pt x="304" y="294"/>
                </a:lnTo>
                <a:lnTo>
                  <a:pt x="300" y="302"/>
                </a:lnTo>
                <a:lnTo>
                  <a:pt x="292" y="310"/>
                </a:lnTo>
                <a:lnTo>
                  <a:pt x="284" y="316"/>
                </a:lnTo>
                <a:lnTo>
                  <a:pt x="268" y="326"/>
                </a:lnTo>
                <a:lnTo>
                  <a:pt x="250" y="332"/>
                </a:lnTo>
                <a:lnTo>
                  <a:pt x="236" y="336"/>
                </a:lnTo>
                <a:lnTo>
                  <a:pt x="220" y="338"/>
                </a:lnTo>
                <a:lnTo>
                  <a:pt x="220" y="338"/>
                </a:lnTo>
                <a:close/>
                <a:moveTo>
                  <a:pt x="278" y="162"/>
                </a:moveTo>
                <a:lnTo>
                  <a:pt x="278" y="162"/>
                </a:lnTo>
                <a:lnTo>
                  <a:pt x="258" y="166"/>
                </a:lnTo>
                <a:lnTo>
                  <a:pt x="244" y="172"/>
                </a:lnTo>
                <a:lnTo>
                  <a:pt x="234" y="178"/>
                </a:lnTo>
                <a:lnTo>
                  <a:pt x="234" y="178"/>
                </a:lnTo>
                <a:lnTo>
                  <a:pt x="234" y="170"/>
                </a:lnTo>
                <a:lnTo>
                  <a:pt x="234" y="170"/>
                </a:lnTo>
                <a:lnTo>
                  <a:pt x="234" y="160"/>
                </a:lnTo>
                <a:lnTo>
                  <a:pt x="238" y="152"/>
                </a:lnTo>
                <a:lnTo>
                  <a:pt x="246" y="146"/>
                </a:lnTo>
                <a:lnTo>
                  <a:pt x="254" y="142"/>
                </a:lnTo>
                <a:lnTo>
                  <a:pt x="268" y="138"/>
                </a:lnTo>
                <a:lnTo>
                  <a:pt x="276" y="136"/>
                </a:lnTo>
                <a:lnTo>
                  <a:pt x="276" y="136"/>
                </a:lnTo>
                <a:lnTo>
                  <a:pt x="282" y="136"/>
                </a:lnTo>
                <a:lnTo>
                  <a:pt x="298" y="136"/>
                </a:lnTo>
                <a:lnTo>
                  <a:pt x="308" y="138"/>
                </a:lnTo>
                <a:lnTo>
                  <a:pt x="316" y="144"/>
                </a:lnTo>
                <a:lnTo>
                  <a:pt x="322" y="150"/>
                </a:lnTo>
                <a:lnTo>
                  <a:pt x="324" y="160"/>
                </a:lnTo>
                <a:lnTo>
                  <a:pt x="324" y="160"/>
                </a:lnTo>
                <a:lnTo>
                  <a:pt x="326" y="166"/>
                </a:lnTo>
                <a:lnTo>
                  <a:pt x="326" y="166"/>
                </a:lnTo>
                <a:lnTo>
                  <a:pt x="314" y="162"/>
                </a:lnTo>
                <a:lnTo>
                  <a:pt x="300" y="162"/>
                </a:lnTo>
                <a:lnTo>
                  <a:pt x="278" y="162"/>
                </a:lnTo>
                <a:lnTo>
                  <a:pt x="278" y="1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842" tIns="17420" rIns="34842" bIns="17420" numCol="1" anchor="t" anchorCtr="0" compatLnSpc="1">
            <a:prstTxWarp prst="textNoShape">
              <a:avLst/>
            </a:prstTxWarp>
          </a:bodyPr>
          <a:lstStyle/>
          <a:p>
            <a:endParaRPr lang="zh-CN" altLang="en-US" sz="686"/>
          </a:p>
        </p:txBody>
      </p:sp>
      <p:sp>
        <p:nvSpPr>
          <p:cNvPr id="5" name="TextBox 13"/>
          <p:cNvSpPr txBox="1"/>
          <p:nvPr/>
        </p:nvSpPr>
        <p:spPr>
          <a:xfrm>
            <a:off x="1144103" y="1679719"/>
            <a:ext cx="2061767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68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实体空间思维向数字空间思维转变</a:t>
            </a:r>
            <a:endParaRPr lang="en-US" altLang="zh-CN" sz="968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3007" y="2382912"/>
            <a:ext cx="2098297" cy="226638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Not Digital Lib.</a:t>
            </a:r>
            <a:r>
              <a:rPr lang="zh-CN" altLang="en-US" sz="763" b="1" dirty="0">
                <a:latin typeface="Cambria Math" panose="02040503050406030204" pitchFamily="18" charset="0"/>
                <a:ea typeface="微软雅黑" panose="020B0503020204020204" pitchFamily="34" charset="-122"/>
              </a:rPr>
              <a:t>，   </a:t>
            </a:r>
            <a:r>
              <a:rPr lang="en-US" altLang="zh-CN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It’s Virtual Space Lib.</a:t>
            </a:r>
            <a:endParaRPr lang="zh-CN" altLang="en-US" sz="763" b="1" dirty="0"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38920" y="2382912"/>
            <a:ext cx="2261564" cy="226638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User’s Own Resources and Self-Service</a:t>
            </a:r>
            <a:endParaRPr lang="zh-CN" altLang="en-US" sz="763" b="1" dirty="0"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56372" y="2712847"/>
            <a:ext cx="2172992" cy="40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8386"/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实体：入口、阅览室、书架、资源、 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… …</a:t>
            </a:r>
          </a:p>
          <a:p>
            <a:pPr defTabSz="348386"/>
            <a:endParaRPr lang="en-US" altLang="zh-CN" sz="68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 defTabSz="348386"/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虚体：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Gateway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、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Book Manager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、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Things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、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… … 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4341312" y="2709659"/>
            <a:ext cx="2259173" cy="40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8386"/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实体：获取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/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采购、目录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/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编目、阅读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/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学习、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… …</a:t>
            </a:r>
          </a:p>
          <a:p>
            <a:pPr defTabSz="348386"/>
            <a:endParaRPr lang="en-US" altLang="zh-CN" sz="68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 defTabSz="348386"/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虚体：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Downloading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、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Clipping</a:t>
            </a:r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、</a:t>
            </a:r>
            <a:r>
              <a:rPr lang="en-US" altLang="zh-CN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Networking …</a:t>
            </a:r>
            <a:endParaRPr lang="zh-CN" altLang="en-US" sz="68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91742" y="689116"/>
            <a:ext cx="960551" cy="721045"/>
            <a:chOff x="6774103" y="304909"/>
            <a:chExt cx="2520928" cy="1892356"/>
          </a:xfrm>
        </p:grpSpPr>
        <p:sp>
          <p:nvSpPr>
            <p:cNvPr id="13" name="等腰三角形 12"/>
            <p:cNvSpPr/>
            <p:nvPr/>
          </p:nvSpPr>
          <p:spPr>
            <a:xfrm rot="8176395">
              <a:off x="7469998" y="304909"/>
              <a:ext cx="1519208" cy="1587446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8246661" y="1420601"/>
              <a:ext cx="759605" cy="793724"/>
            </a:xfrm>
            <a:prstGeom prst="triangle">
              <a:avLst>
                <a:gd name="adj" fmla="val 100000"/>
              </a:avLst>
            </a:prstGeom>
            <a:solidFill>
              <a:srgbClr val="007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5" name="等腰三角形 14"/>
            <p:cNvSpPr/>
            <p:nvPr/>
          </p:nvSpPr>
          <p:spPr>
            <a:xfrm rot="18987553">
              <a:off x="6774103" y="1178163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7EC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6" name="等腰三角形 15"/>
            <p:cNvSpPr/>
            <p:nvPr/>
          </p:nvSpPr>
          <p:spPr>
            <a:xfrm rot="8212237">
              <a:off x="6804037" y="1178190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5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7" name="等腰三角形 16"/>
            <p:cNvSpPr/>
            <p:nvPr/>
          </p:nvSpPr>
          <p:spPr>
            <a:xfrm rot="18987553">
              <a:off x="8577581" y="561231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8" name="等腰三角形 17"/>
            <p:cNvSpPr/>
            <p:nvPr/>
          </p:nvSpPr>
          <p:spPr>
            <a:xfrm rot="16245338">
              <a:off x="8245236" y="1425474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2B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282999" y="942609"/>
            <a:ext cx="3131138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72" b="1" dirty="0">
                <a:solidFill>
                  <a:srgbClr val="FF0000"/>
                </a:solidFill>
              </a:rPr>
              <a:t>Things of Library</a:t>
            </a:r>
            <a:r>
              <a:rPr lang="zh-CN" altLang="en-US" sz="1372" b="1" dirty="0">
                <a:solidFill>
                  <a:srgbClr val="FF0000"/>
                </a:solidFill>
              </a:rPr>
              <a:t>： 两个转变</a:t>
            </a:r>
            <a:endParaRPr lang="zh-CN" altLang="en-US" sz="1219" b="1" dirty="0">
              <a:solidFill>
                <a:srgbClr val="FF0000"/>
              </a:solidFill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665166" y="1586461"/>
            <a:ext cx="2074722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68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实体空间的资源利用向社交推动的资源利用转变</a:t>
            </a:r>
            <a:endParaRPr lang="en-US" altLang="zh-CN" sz="968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22" name="Freeform 222"/>
          <p:cNvSpPr>
            <a:spLocks noEditPoints="1"/>
          </p:cNvSpPr>
          <p:nvPr/>
        </p:nvSpPr>
        <p:spPr bwMode="auto">
          <a:xfrm>
            <a:off x="5873433" y="1595420"/>
            <a:ext cx="402242" cy="44414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342" y="14"/>
              </a:cxn>
              <a:cxn ang="0">
                <a:pos x="268" y="42"/>
              </a:cxn>
              <a:cxn ang="0">
                <a:pos x="186" y="58"/>
              </a:cxn>
              <a:cxn ang="0">
                <a:pos x="70" y="60"/>
              </a:cxn>
              <a:cxn ang="0">
                <a:pos x="10" y="48"/>
              </a:cxn>
              <a:cxn ang="0">
                <a:pos x="26" y="220"/>
              </a:cxn>
              <a:cxn ang="0">
                <a:pos x="34" y="264"/>
              </a:cxn>
              <a:cxn ang="0">
                <a:pos x="60" y="324"/>
              </a:cxn>
              <a:cxn ang="0">
                <a:pos x="96" y="372"/>
              </a:cxn>
              <a:cxn ang="0">
                <a:pos x="142" y="406"/>
              </a:cxn>
              <a:cxn ang="0">
                <a:pos x="194" y="424"/>
              </a:cxn>
              <a:cxn ang="0">
                <a:pos x="230" y="424"/>
              </a:cxn>
              <a:cxn ang="0">
                <a:pos x="284" y="406"/>
              </a:cxn>
              <a:cxn ang="0">
                <a:pos x="326" y="372"/>
              </a:cxn>
              <a:cxn ang="0">
                <a:pos x="358" y="324"/>
              </a:cxn>
              <a:cxn ang="0">
                <a:pos x="378" y="266"/>
              </a:cxn>
              <a:cxn ang="0">
                <a:pos x="384" y="198"/>
              </a:cxn>
              <a:cxn ang="0">
                <a:pos x="78" y="196"/>
              </a:cxn>
              <a:cxn ang="0">
                <a:pos x="76" y="190"/>
              </a:cxn>
              <a:cxn ang="0">
                <a:pos x="88" y="166"/>
              </a:cxn>
              <a:cxn ang="0">
                <a:pos x="118" y="156"/>
              </a:cxn>
              <a:cxn ang="0">
                <a:pos x="142" y="156"/>
              </a:cxn>
              <a:cxn ang="0">
                <a:pos x="164" y="170"/>
              </a:cxn>
              <a:cxn ang="0">
                <a:pos x="168" y="186"/>
              </a:cxn>
              <a:cxn ang="0">
                <a:pos x="142" y="180"/>
              </a:cxn>
              <a:cxn ang="0">
                <a:pos x="102" y="186"/>
              </a:cxn>
              <a:cxn ang="0">
                <a:pos x="78" y="196"/>
              </a:cxn>
              <a:cxn ang="0">
                <a:pos x="206" y="340"/>
              </a:cxn>
              <a:cxn ang="0">
                <a:pos x="152" y="332"/>
              </a:cxn>
              <a:cxn ang="0">
                <a:pos x="128" y="316"/>
              </a:cxn>
              <a:cxn ang="0">
                <a:pos x="116" y="288"/>
              </a:cxn>
              <a:cxn ang="0">
                <a:pos x="114" y="274"/>
              </a:cxn>
              <a:cxn ang="0">
                <a:pos x="152" y="282"/>
              </a:cxn>
              <a:cxn ang="0">
                <a:pos x="214" y="282"/>
              </a:cxn>
              <a:cxn ang="0">
                <a:pos x="256" y="272"/>
              </a:cxn>
              <a:cxn ang="0">
                <a:pos x="302" y="254"/>
              </a:cxn>
              <a:cxn ang="0">
                <a:pos x="310" y="264"/>
              </a:cxn>
              <a:cxn ang="0">
                <a:pos x="308" y="286"/>
              </a:cxn>
              <a:cxn ang="0">
                <a:pos x="292" y="310"/>
              </a:cxn>
              <a:cxn ang="0">
                <a:pos x="250" y="332"/>
              </a:cxn>
              <a:cxn ang="0">
                <a:pos x="220" y="338"/>
              </a:cxn>
              <a:cxn ang="0">
                <a:pos x="258" y="166"/>
              </a:cxn>
              <a:cxn ang="0">
                <a:pos x="234" y="178"/>
              </a:cxn>
              <a:cxn ang="0">
                <a:pos x="234" y="160"/>
              </a:cxn>
              <a:cxn ang="0">
                <a:pos x="254" y="142"/>
              </a:cxn>
              <a:cxn ang="0">
                <a:pos x="276" y="136"/>
              </a:cxn>
              <a:cxn ang="0">
                <a:pos x="308" y="138"/>
              </a:cxn>
              <a:cxn ang="0">
                <a:pos x="324" y="160"/>
              </a:cxn>
              <a:cxn ang="0">
                <a:pos x="326" y="166"/>
              </a:cxn>
              <a:cxn ang="0">
                <a:pos x="278" y="162"/>
              </a:cxn>
            </a:cxnLst>
            <a:rect l="0" t="0" r="r" b="b"/>
            <a:pathLst>
              <a:path w="384" h="424">
                <a:moveTo>
                  <a:pt x="382" y="176"/>
                </a:moveTo>
                <a:lnTo>
                  <a:pt x="382" y="176"/>
                </a:lnTo>
                <a:lnTo>
                  <a:pt x="364" y="0"/>
                </a:lnTo>
                <a:lnTo>
                  <a:pt x="364" y="0"/>
                </a:lnTo>
                <a:lnTo>
                  <a:pt x="354" y="6"/>
                </a:lnTo>
                <a:lnTo>
                  <a:pt x="342" y="14"/>
                </a:lnTo>
                <a:lnTo>
                  <a:pt x="324" y="24"/>
                </a:lnTo>
                <a:lnTo>
                  <a:pt x="300" y="32"/>
                </a:lnTo>
                <a:lnTo>
                  <a:pt x="268" y="42"/>
                </a:lnTo>
                <a:lnTo>
                  <a:pt x="230" y="52"/>
                </a:lnTo>
                <a:lnTo>
                  <a:pt x="186" y="58"/>
                </a:lnTo>
                <a:lnTo>
                  <a:pt x="186" y="58"/>
                </a:lnTo>
                <a:lnTo>
                  <a:pt x="142" y="62"/>
                </a:lnTo>
                <a:lnTo>
                  <a:pt x="102" y="62"/>
                </a:lnTo>
                <a:lnTo>
                  <a:pt x="70" y="60"/>
                </a:lnTo>
                <a:lnTo>
                  <a:pt x="44" y="58"/>
                </a:lnTo>
                <a:lnTo>
                  <a:pt x="24" y="52"/>
                </a:lnTo>
                <a:lnTo>
                  <a:pt x="10" y="48"/>
                </a:lnTo>
                <a:lnTo>
                  <a:pt x="0" y="44"/>
                </a:lnTo>
                <a:lnTo>
                  <a:pt x="0" y="44"/>
                </a:lnTo>
                <a:lnTo>
                  <a:pt x="26" y="220"/>
                </a:lnTo>
                <a:lnTo>
                  <a:pt x="26" y="220"/>
                </a:lnTo>
                <a:lnTo>
                  <a:pt x="30" y="242"/>
                </a:lnTo>
                <a:lnTo>
                  <a:pt x="34" y="264"/>
                </a:lnTo>
                <a:lnTo>
                  <a:pt x="42" y="286"/>
                </a:lnTo>
                <a:lnTo>
                  <a:pt x="50" y="306"/>
                </a:lnTo>
                <a:lnTo>
                  <a:pt x="60" y="324"/>
                </a:lnTo>
                <a:lnTo>
                  <a:pt x="70" y="342"/>
                </a:lnTo>
                <a:lnTo>
                  <a:pt x="82" y="358"/>
                </a:lnTo>
                <a:lnTo>
                  <a:pt x="96" y="372"/>
                </a:lnTo>
                <a:lnTo>
                  <a:pt x="110" y="386"/>
                </a:lnTo>
                <a:lnTo>
                  <a:pt x="126" y="396"/>
                </a:lnTo>
                <a:lnTo>
                  <a:pt x="142" y="406"/>
                </a:lnTo>
                <a:lnTo>
                  <a:pt x="158" y="414"/>
                </a:lnTo>
                <a:lnTo>
                  <a:pt x="176" y="420"/>
                </a:lnTo>
                <a:lnTo>
                  <a:pt x="194" y="424"/>
                </a:lnTo>
                <a:lnTo>
                  <a:pt x="212" y="424"/>
                </a:lnTo>
                <a:lnTo>
                  <a:pt x="230" y="424"/>
                </a:lnTo>
                <a:lnTo>
                  <a:pt x="230" y="424"/>
                </a:lnTo>
                <a:lnTo>
                  <a:pt x="250" y="420"/>
                </a:lnTo>
                <a:lnTo>
                  <a:pt x="266" y="414"/>
                </a:lnTo>
                <a:lnTo>
                  <a:pt x="284" y="406"/>
                </a:lnTo>
                <a:lnTo>
                  <a:pt x="300" y="396"/>
                </a:lnTo>
                <a:lnTo>
                  <a:pt x="314" y="386"/>
                </a:lnTo>
                <a:lnTo>
                  <a:pt x="326" y="372"/>
                </a:lnTo>
                <a:lnTo>
                  <a:pt x="338" y="358"/>
                </a:lnTo>
                <a:lnTo>
                  <a:pt x="350" y="342"/>
                </a:lnTo>
                <a:lnTo>
                  <a:pt x="358" y="324"/>
                </a:lnTo>
                <a:lnTo>
                  <a:pt x="366" y="306"/>
                </a:lnTo>
                <a:lnTo>
                  <a:pt x="374" y="286"/>
                </a:lnTo>
                <a:lnTo>
                  <a:pt x="378" y="266"/>
                </a:lnTo>
                <a:lnTo>
                  <a:pt x="382" y="244"/>
                </a:lnTo>
                <a:lnTo>
                  <a:pt x="384" y="222"/>
                </a:lnTo>
                <a:lnTo>
                  <a:pt x="384" y="198"/>
                </a:lnTo>
                <a:lnTo>
                  <a:pt x="382" y="176"/>
                </a:lnTo>
                <a:lnTo>
                  <a:pt x="382" y="176"/>
                </a:lnTo>
                <a:close/>
                <a:moveTo>
                  <a:pt x="78" y="196"/>
                </a:moveTo>
                <a:lnTo>
                  <a:pt x="78" y="196"/>
                </a:lnTo>
                <a:lnTo>
                  <a:pt x="76" y="190"/>
                </a:lnTo>
                <a:lnTo>
                  <a:pt x="76" y="190"/>
                </a:lnTo>
                <a:lnTo>
                  <a:pt x="78" y="180"/>
                </a:lnTo>
                <a:lnTo>
                  <a:pt x="82" y="172"/>
                </a:lnTo>
                <a:lnTo>
                  <a:pt x="88" y="166"/>
                </a:lnTo>
                <a:lnTo>
                  <a:pt x="96" y="162"/>
                </a:lnTo>
                <a:lnTo>
                  <a:pt x="112" y="156"/>
                </a:lnTo>
                <a:lnTo>
                  <a:pt x="118" y="156"/>
                </a:lnTo>
                <a:lnTo>
                  <a:pt x="118" y="156"/>
                </a:lnTo>
                <a:lnTo>
                  <a:pt x="126" y="154"/>
                </a:lnTo>
                <a:lnTo>
                  <a:pt x="142" y="156"/>
                </a:lnTo>
                <a:lnTo>
                  <a:pt x="150" y="158"/>
                </a:lnTo>
                <a:lnTo>
                  <a:pt x="158" y="162"/>
                </a:lnTo>
                <a:lnTo>
                  <a:pt x="164" y="170"/>
                </a:lnTo>
                <a:lnTo>
                  <a:pt x="168" y="178"/>
                </a:lnTo>
                <a:lnTo>
                  <a:pt x="168" y="178"/>
                </a:lnTo>
                <a:lnTo>
                  <a:pt x="168" y="186"/>
                </a:lnTo>
                <a:lnTo>
                  <a:pt x="168" y="186"/>
                </a:lnTo>
                <a:lnTo>
                  <a:pt x="156" y="182"/>
                </a:lnTo>
                <a:lnTo>
                  <a:pt x="142" y="180"/>
                </a:lnTo>
                <a:lnTo>
                  <a:pt x="122" y="182"/>
                </a:lnTo>
                <a:lnTo>
                  <a:pt x="122" y="182"/>
                </a:lnTo>
                <a:lnTo>
                  <a:pt x="102" y="186"/>
                </a:lnTo>
                <a:lnTo>
                  <a:pt x="88" y="190"/>
                </a:lnTo>
                <a:lnTo>
                  <a:pt x="78" y="196"/>
                </a:lnTo>
                <a:lnTo>
                  <a:pt x="78" y="196"/>
                </a:lnTo>
                <a:close/>
                <a:moveTo>
                  <a:pt x="220" y="338"/>
                </a:moveTo>
                <a:lnTo>
                  <a:pt x="220" y="338"/>
                </a:lnTo>
                <a:lnTo>
                  <a:pt x="206" y="340"/>
                </a:lnTo>
                <a:lnTo>
                  <a:pt x="190" y="340"/>
                </a:lnTo>
                <a:lnTo>
                  <a:pt x="172" y="336"/>
                </a:lnTo>
                <a:lnTo>
                  <a:pt x="152" y="332"/>
                </a:lnTo>
                <a:lnTo>
                  <a:pt x="144" y="328"/>
                </a:lnTo>
                <a:lnTo>
                  <a:pt x="136" y="322"/>
                </a:lnTo>
                <a:lnTo>
                  <a:pt x="128" y="316"/>
                </a:lnTo>
                <a:lnTo>
                  <a:pt x="122" y="308"/>
                </a:lnTo>
                <a:lnTo>
                  <a:pt x="118" y="298"/>
                </a:lnTo>
                <a:lnTo>
                  <a:pt x="116" y="288"/>
                </a:lnTo>
                <a:lnTo>
                  <a:pt x="116" y="288"/>
                </a:lnTo>
                <a:lnTo>
                  <a:pt x="114" y="274"/>
                </a:lnTo>
                <a:lnTo>
                  <a:pt x="114" y="274"/>
                </a:lnTo>
                <a:lnTo>
                  <a:pt x="120" y="276"/>
                </a:lnTo>
                <a:lnTo>
                  <a:pt x="138" y="280"/>
                </a:lnTo>
                <a:lnTo>
                  <a:pt x="152" y="282"/>
                </a:lnTo>
                <a:lnTo>
                  <a:pt x="170" y="284"/>
                </a:lnTo>
                <a:lnTo>
                  <a:pt x="190" y="284"/>
                </a:lnTo>
                <a:lnTo>
                  <a:pt x="214" y="282"/>
                </a:lnTo>
                <a:lnTo>
                  <a:pt x="214" y="282"/>
                </a:lnTo>
                <a:lnTo>
                  <a:pt x="236" y="278"/>
                </a:lnTo>
                <a:lnTo>
                  <a:pt x="256" y="272"/>
                </a:lnTo>
                <a:lnTo>
                  <a:pt x="272" y="268"/>
                </a:lnTo>
                <a:lnTo>
                  <a:pt x="286" y="262"/>
                </a:lnTo>
                <a:lnTo>
                  <a:pt x="302" y="254"/>
                </a:lnTo>
                <a:lnTo>
                  <a:pt x="308" y="250"/>
                </a:lnTo>
                <a:lnTo>
                  <a:pt x="308" y="250"/>
                </a:lnTo>
                <a:lnTo>
                  <a:pt x="310" y="264"/>
                </a:lnTo>
                <a:lnTo>
                  <a:pt x="310" y="264"/>
                </a:lnTo>
                <a:lnTo>
                  <a:pt x="310" y="276"/>
                </a:lnTo>
                <a:lnTo>
                  <a:pt x="308" y="286"/>
                </a:lnTo>
                <a:lnTo>
                  <a:pt x="304" y="294"/>
                </a:lnTo>
                <a:lnTo>
                  <a:pt x="300" y="302"/>
                </a:lnTo>
                <a:lnTo>
                  <a:pt x="292" y="310"/>
                </a:lnTo>
                <a:lnTo>
                  <a:pt x="284" y="316"/>
                </a:lnTo>
                <a:lnTo>
                  <a:pt x="268" y="326"/>
                </a:lnTo>
                <a:lnTo>
                  <a:pt x="250" y="332"/>
                </a:lnTo>
                <a:lnTo>
                  <a:pt x="236" y="336"/>
                </a:lnTo>
                <a:lnTo>
                  <a:pt x="220" y="338"/>
                </a:lnTo>
                <a:lnTo>
                  <a:pt x="220" y="338"/>
                </a:lnTo>
                <a:close/>
                <a:moveTo>
                  <a:pt x="278" y="162"/>
                </a:moveTo>
                <a:lnTo>
                  <a:pt x="278" y="162"/>
                </a:lnTo>
                <a:lnTo>
                  <a:pt x="258" y="166"/>
                </a:lnTo>
                <a:lnTo>
                  <a:pt x="244" y="172"/>
                </a:lnTo>
                <a:lnTo>
                  <a:pt x="234" y="178"/>
                </a:lnTo>
                <a:lnTo>
                  <a:pt x="234" y="178"/>
                </a:lnTo>
                <a:lnTo>
                  <a:pt x="234" y="170"/>
                </a:lnTo>
                <a:lnTo>
                  <a:pt x="234" y="170"/>
                </a:lnTo>
                <a:lnTo>
                  <a:pt x="234" y="160"/>
                </a:lnTo>
                <a:lnTo>
                  <a:pt x="238" y="152"/>
                </a:lnTo>
                <a:lnTo>
                  <a:pt x="246" y="146"/>
                </a:lnTo>
                <a:lnTo>
                  <a:pt x="254" y="142"/>
                </a:lnTo>
                <a:lnTo>
                  <a:pt x="268" y="138"/>
                </a:lnTo>
                <a:lnTo>
                  <a:pt x="276" y="136"/>
                </a:lnTo>
                <a:lnTo>
                  <a:pt x="276" y="136"/>
                </a:lnTo>
                <a:lnTo>
                  <a:pt x="282" y="136"/>
                </a:lnTo>
                <a:lnTo>
                  <a:pt x="298" y="136"/>
                </a:lnTo>
                <a:lnTo>
                  <a:pt x="308" y="138"/>
                </a:lnTo>
                <a:lnTo>
                  <a:pt x="316" y="144"/>
                </a:lnTo>
                <a:lnTo>
                  <a:pt x="322" y="150"/>
                </a:lnTo>
                <a:lnTo>
                  <a:pt x="324" y="160"/>
                </a:lnTo>
                <a:lnTo>
                  <a:pt x="324" y="160"/>
                </a:lnTo>
                <a:lnTo>
                  <a:pt x="326" y="166"/>
                </a:lnTo>
                <a:lnTo>
                  <a:pt x="326" y="166"/>
                </a:lnTo>
                <a:lnTo>
                  <a:pt x="314" y="162"/>
                </a:lnTo>
                <a:lnTo>
                  <a:pt x="300" y="162"/>
                </a:lnTo>
                <a:lnTo>
                  <a:pt x="278" y="162"/>
                </a:lnTo>
                <a:lnTo>
                  <a:pt x="278" y="1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842" tIns="17420" rIns="34842" bIns="17420" numCol="1" anchor="t" anchorCtr="0" compatLnSpc="1">
            <a:prstTxWarp prst="textNoShape">
              <a:avLst/>
            </a:prstTxWarp>
          </a:bodyPr>
          <a:lstStyle/>
          <a:p>
            <a:endParaRPr lang="zh-CN" altLang="en-US" sz="686"/>
          </a:p>
        </p:txBody>
      </p:sp>
    </p:spTree>
    <p:extLst>
      <p:ext uri="{BB962C8B-B14F-4D97-AF65-F5344CB8AC3E}">
        <p14:creationId xmlns:p14="http://schemas.microsoft.com/office/powerpoint/2010/main" val="21538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39415" y="1469820"/>
            <a:ext cx="3287467" cy="683888"/>
          </a:xfrm>
          <a:prstGeom prst="rect">
            <a:avLst/>
          </a:prstGeom>
          <a:solidFill>
            <a:srgbClr val="053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3" name="矩形 2"/>
          <p:cNvSpPr/>
          <p:nvPr/>
        </p:nvSpPr>
        <p:spPr>
          <a:xfrm>
            <a:off x="93007" y="1469820"/>
            <a:ext cx="3246408" cy="683888"/>
          </a:xfrm>
          <a:prstGeom prst="rect">
            <a:avLst/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4" name="Freeform 222"/>
          <p:cNvSpPr>
            <a:spLocks noEditPoints="1"/>
          </p:cNvSpPr>
          <p:nvPr/>
        </p:nvSpPr>
        <p:spPr bwMode="auto">
          <a:xfrm>
            <a:off x="389405" y="1585483"/>
            <a:ext cx="402242" cy="44414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342" y="14"/>
              </a:cxn>
              <a:cxn ang="0">
                <a:pos x="268" y="42"/>
              </a:cxn>
              <a:cxn ang="0">
                <a:pos x="186" y="58"/>
              </a:cxn>
              <a:cxn ang="0">
                <a:pos x="70" y="60"/>
              </a:cxn>
              <a:cxn ang="0">
                <a:pos x="10" y="48"/>
              </a:cxn>
              <a:cxn ang="0">
                <a:pos x="26" y="220"/>
              </a:cxn>
              <a:cxn ang="0">
                <a:pos x="34" y="264"/>
              </a:cxn>
              <a:cxn ang="0">
                <a:pos x="60" y="324"/>
              </a:cxn>
              <a:cxn ang="0">
                <a:pos x="96" y="372"/>
              </a:cxn>
              <a:cxn ang="0">
                <a:pos x="142" y="406"/>
              </a:cxn>
              <a:cxn ang="0">
                <a:pos x="194" y="424"/>
              </a:cxn>
              <a:cxn ang="0">
                <a:pos x="230" y="424"/>
              </a:cxn>
              <a:cxn ang="0">
                <a:pos x="284" y="406"/>
              </a:cxn>
              <a:cxn ang="0">
                <a:pos x="326" y="372"/>
              </a:cxn>
              <a:cxn ang="0">
                <a:pos x="358" y="324"/>
              </a:cxn>
              <a:cxn ang="0">
                <a:pos x="378" y="266"/>
              </a:cxn>
              <a:cxn ang="0">
                <a:pos x="384" y="198"/>
              </a:cxn>
              <a:cxn ang="0">
                <a:pos x="78" y="196"/>
              </a:cxn>
              <a:cxn ang="0">
                <a:pos x="76" y="190"/>
              </a:cxn>
              <a:cxn ang="0">
                <a:pos x="88" y="166"/>
              </a:cxn>
              <a:cxn ang="0">
                <a:pos x="118" y="156"/>
              </a:cxn>
              <a:cxn ang="0">
                <a:pos x="142" y="156"/>
              </a:cxn>
              <a:cxn ang="0">
                <a:pos x="164" y="170"/>
              </a:cxn>
              <a:cxn ang="0">
                <a:pos x="168" y="186"/>
              </a:cxn>
              <a:cxn ang="0">
                <a:pos x="142" y="180"/>
              </a:cxn>
              <a:cxn ang="0">
                <a:pos x="102" y="186"/>
              </a:cxn>
              <a:cxn ang="0">
                <a:pos x="78" y="196"/>
              </a:cxn>
              <a:cxn ang="0">
                <a:pos x="206" y="340"/>
              </a:cxn>
              <a:cxn ang="0">
                <a:pos x="152" y="332"/>
              </a:cxn>
              <a:cxn ang="0">
                <a:pos x="128" y="316"/>
              </a:cxn>
              <a:cxn ang="0">
                <a:pos x="116" y="288"/>
              </a:cxn>
              <a:cxn ang="0">
                <a:pos x="114" y="274"/>
              </a:cxn>
              <a:cxn ang="0">
                <a:pos x="152" y="282"/>
              </a:cxn>
              <a:cxn ang="0">
                <a:pos x="214" y="282"/>
              </a:cxn>
              <a:cxn ang="0">
                <a:pos x="256" y="272"/>
              </a:cxn>
              <a:cxn ang="0">
                <a:pos x="302" y="254"/>
              </a:cxn>
              <a:cxn ang="0">
                <a:pos x="310" y="264"/>
              </a:cxn>
              <a:cxn ang="0">
                <a:pos x="308" y="286"/>
              </a:cxn>
              <a:cxn ang="0">
                <a:pos x="292" y="310"/>
              </a:cxn>
              <a:cxn ang="0">
                <a:pos x="250" y="332"/>
              </a:cxn>
              <a:cxn ang="0">
                <a:pos x="220" y="338"/>
              </a:cxn>
              <a:cxn ang="0">
                <a:pos x="258" y="166"/>
              </a:cxn>
              <a:cxn ang="0">
                <a:pos x="234" y="178"/>
              </a:cxn>
              <a:cxn ang="0">
                <a:pos x="234" y="160"/>
              </a:cxn>
              <a:cxn ang="0">
                <a:pos x="254" y="142"/>
              </a:cxn>
              <a:cxn ang="0">
                <a:pos x="276" y="136"/>
              </a:cxn>
              <a:cxn ang="0">
                <a:pos x="308" y="138"/>
              </a:cxn>
              <a:cxn ang="0">
                <a:pos x="324" y="160"/>
              </a:cxn>
              <a:cxn ang="0">
                <a:pos x="326" y="166"/>
              </a:cxn>
              <a:cxn ang="0">
                <a:pos x="278" y="162"/>
              </a:cxn>
            </a:cxnLst>
            <a:rect l="0" t="0" r="r" b="b"/>
            <a:pathLst>
              <a:path w="384" h="424">
                <a:moveTo>
                  <a:pt x="382" y="176"/>
                </a:moveTo>
                <a:lnTo>
                  <a:pt x="382" y="176"/>
                </a:lnTo>
                <a:lnTo>
                  <a:pt x="364" y="0"/>
                </a:lnTo>
                <a:lnTo>
                  <a:pt x="364" y="0"/>
                </a:lnTo>
                <a:lnTo>
                  <a:pt x="354" y="6"/>
                </a:lnTo>
                <a:lnTo>
                  <a:pt x="342" y="14"/>
                </a:lnTo>
                <a:lnTo>
                  <a:pt x="324" y="24"/>
                </a:lnTo>
                <a:lnTo>
                  <a:pt x="300" y="32"/>
                </a:lnTo>
                <a:lnTo>
                  <a:pt x="268" y="42"/>
                </a:lnTo>
                <a:lnTo>
                  <a:pt x="230" y="52"/>
                </a:lnTo>
                <a:lnTo>
                  <a:pt x="186" y="58"/>
                </a:lnTo>
                <a:lnTo>
                  <a:pt x="186" y="58"/>
                </a:lnTo>
                <a:lnTo>
                  <a:pt x="142" y="62"/>
                </a:lnTo>
                <a:lnTo>
                  <a:pt x="102" y="62"/>
                </a:lnTo>
                <a:lnTo>
                  <a:pt x="70" y="60"/>
                </a:lnTo>
                <a:lnTo>
                  <a:pt x="44" y="58"/>
                </a:lnTo>
                <a:lnTo>
                  <a:pt x="24" y="52"/>
                </a:lnTo>
                <a:lnTo>
                  <a:pt x="10" y="48"/>
                </a:lnTo>
                <a:lnTo>
                  <a:pt x="0" y="44"/>
                </a:lnTo>
                <a:lnTo>
                  <a:pt x="0" y="44"/>
                </a:lnTo>
                <a:lnTo>
                  <a:pt x="26" y="220"/>
                </a:lnTo>
                <a:lnTo>
                  <a:pt x="26" y="220"/>
                </a:lnTo>
                <a:lnTo>
                  <a:pt x="30" y="242"/>
                </a:lnTo>
                <a:lnTo>
                  <a:pt x="34" y="264"/>
                </a:lnTo>
                <a:lnTo>
                  <a:pt x="42" y="286"/>
                </a:lnTo>
                <a:lnTo>
                  <a:pt x="50" y="306"/>
                </a:lnTo>
                <a:lnTo>
                  <a:pt x="60" y="324"/>
                </a:lnTo>
                <a:lnTo>
                  <a:pt x="70" y="342"/>
                </a:lnTo>
                <a:lnTo>
                  <a:pt x="82" y="358"/>
                </a:lnTo>
                <a:lnTo>
                  <a:pt x="96" y="372"/>
                </a:lnTo>
                <a:lnTo>
                  <a:pt x="110" y="386"/>
                </a:lnTo>
                <a:lnTo>
                  <a:pt x="126" y="396"/>
                </a:lnTo>
                <a:lnTo>
                  <a:pt x="142" y="406"/>
                </a:lnTo>
                <a:lnTo>
                  <a:pt x="158" y="414"/>
                </a:lnTo>
                <a:lnTo>
                  <a:pt x="176" y="420"/>
                </a:lnTo>
                <a:lnTo>
                  <a:pt x="194" y="424"/>
                </a:lnTo>
                <a:lnTo>
                  <a:pt x="212" y="424"/>
                </a:lnTo>
                <a:lnTo>
                  <a:pt x="230" y="424"/>
                </a:lnTo>
                <a:lnTo>
                  <a:pt x="230" y="424"/>
                </a:lnTo>
                <a:lnTo>
                  <a:pt x="250" y="420"/>
                </a:lnTo>
                <a:lnTo>
                  <a:pt x="266" y="414"/>
                </a:lnTo>
                <a:lnTo>
                  <a:pt x="284" y="406"/>
                </a:lnTo>
                <a:lnTo>
                  <a:pt x="300" y="396"/>
                </a:lnTo>
                <a:lnTo>
                  <a:pt x="314" y="386"/>
                </a:lnTo>
                <a:lnTo>
                  <a:pt x="326" y="372"/>
                </a:lnTo>
                <a:lnTo>
                  <a:pt x="338" y="358"/>
                </a:lnTo>
                <a:lnTo>
                  <a:pt x="350" y="342"/>
                </a:lnTo>
                <a:lnTo>
                  <a:pt x="358" y="324"/>
                </a:lnTo>
                <a:lnTo>
                  <a:pt x="366" y="306"/>
                </a:lnTo>
                <a:lnTo>
                  <a:pt x="374" y="286"/>
                </a:lnTo>
                <a:lnTo>
                  <a:pt x="378" y="266"/>
                </a:lnTo>
                <a:lnTo>
                  <a:pt x="382" y="244"/>
                </a:lnTo>
                <a:lnTo>
                  <a:pt x="384" y="222"/>
                </a:lnTo>
                <a:lnTo>
                  <a:pt x="384" y="198"/>
                </a:lnTo>
                <a:lnTo>
                  <a:pt x="382" y="176"/>
                </a:lnTo>
                <a:lnTo>
                  <a:pt x="382" y="176"/>
                </a:lnTo>
                <a:close/>
                <a:moveTo>
                  <a:pt x="78" y="196"/>
                </a:moveTo>
                <a:lnTo>
                  <a:pt x="78" y="196"/>
                </a:lnTo>
                <a:lnTo>
                  <a:pt x="76" y="190"/>
                </a:lnTo>
                <a:lnTo>
                  <a:pt x="76" y="190"/>
                </a:lnTo>
                <a:lnTo>
                  <a:pt x="78" y="180"/>
                </a:lnTo>
                <a:lnTo>
                  <a:pt x="82" y="172"/>
                </a:lnTo>
                <a:lnTo>
                  <a:pt x="88" y="166"/>
                </a:lnTo>
                <a:lnTo>
                  <a:pt x="96" y="162"/>
                </a:lnTo>
                <a:lnTo>
                  <a:pt x="112" y="156"/>
                </a:lnTo>
                <a:lnTo>
                  <a:pt x="118" y="156"/>
                </a:lnTo>
                <a:lnTo>
                  <a:pt x="118" y="156"/>
                </a:lnTo>
                <a:lnTo>
                  <a:pt x="126" y="154"/>
                </a:lnTo>
                <a:lnTo>
                  <a:pt x="142" y="156"/>
                </a:lnTo>
                <a:lnTo>
                  <a:pt x="150" y="158"/>
                </a:lnTo>
                <a:lnTo>
                  <a:pt x="158" y="162"/>
                </a:lnTo>
                <a:lnTo>
                  <a:pt x="164" y="170"/>
                </a:lnTo>
                <a:lnTo>
                  <a:pt x="168" y="178"/>
                </a:lnTo>
                <a:lnTo>
                  <a:pt x="168" y="178"/>
                </a:lnTo>
                <a:lnTo>
                  <a:pt x="168" y="186"/>
                </a:lnTo>
                <a:lnTo>
                  <a:pt x="168" y="186"/>
                </a:lnTo>
                <a:lnTo>
                  <a:pt x="156" y="182"/>
                </a:lnTo>
                <a:lnTo>
                  <a:pt x="142" y="180"/>
                </a:lnTo>
                <a:lnTo>
                  <a:pt x="122" y="182"/>
                </a:lnTo>
                <a:lnTo>
                  <a:pt x="122" y="182"/>
                </a:lnTo>
                <a:lnTo>
                  <a:pt x="102" y="186"/>
                </a:lnTo>
                <a:lnTo>
                  <a:pt x="88" y="190"/>
                </a:lnTo>
                <a:lnTo>
                  <a:pt x="78" y="196"/>
                </a:lnTo>
                <a:lnTo>
                  <a:pt x="78" y="196"/>
                </a:lnTo>
                <a:close/>
                <a:moveTo>
                  <a:pt x="220" y="338"/>
                </a:moveTo>
                <a:lnTo>
                  <a:pt x="220" y="338"/>
                </a:lnTo>
                <a:lnTo>
                  <a:pt x="206" y="340"/>
                </a:lnTo>
                <a:lnTo>
                  <a:pt x="190" y="340"/>
                </a:lnTo>
                <a:lnTo>
                  <a:pt x="172" y="336"/>
                </a:lnTo>
                <a:lnTo>
                  <a:pt x="152" y="332"/>
                </a:lnTo>
                <a:lnTo>
                  <a:pt x="144" y="328"/>
                </a:lnTo>
                <a:lnTo>
                  <a:pt x="136" y="322"/>
                </a:lnTo>
                <a:lnTo>
                  <a:pt x="128" y="316"/>
                </a:lnTo>
                <a:lnTo>
                  <a:pt x="122" y="308"/>
                </a:lnTo>
                <a:lnTo>
                  <a:pt x="118" y="298"/>
                </a:lnTo>
                <a:lnTo>
                  <a:pt x="116" y="288"/>
                </a:lnTo>
                <a:lnTo>
                  <a:pt x="116" y="288"/>
                </a:lnTo>
                <a:lnTo>
                  <a:pt x="114" y="274"/>
                </a:lnTo>
                <a:lnTo>
                  <a:pt x="114" y="274"/>
                </a:lnTo>
                <a:lnTo>
                  <a:pt x="120" y="276"/>
                </a:lnTo>
                <a:lnTo>
                  <a:pt x="138" y="280"/>
                </a:lnTo>
                <a:lnTo>
                  <a:pt x="152" y="282"/>
                </a:lnTo>
                <a:lnTo>
                  <a:pt x="170" y="284"/>
                </a:lnTo>
                <a:lnTo>
                  <a:pt x="190" y="284"/>
                </a:lnTo>
                <a:lnTo>
                  <a:pt x="214" y="282"/>
                </a:lnTo>
                <a:lnTo>
                  <a:pt x="214" y="282"/>
                </a:lnTo>
                <a:lnTo>
                  <a:pt x="236" y="278"/>
                </a:lnTo>
                <a:lnTo>
                  <a:pt x="256" y="272"/>
                </a:lnTo>
                <a:lnTo>
                  <a:pt x="272" y="268"/>
                </a:lnTo>
                <a:lnTo>
                  <a:pt x="286" y="262"/>
                </a:lnTo>
                <a:lnTo>
                  <a:pt x="302" y="254"/>
                </a:lnTo>
                <a:lnTo>
                  <a:pt x="308" y="250"/>
                </a:lnTo>
                <a:lnTo>
                  <a:pt x="308" y="250"/>
                </a:lnTo>
                <a:lnTo>
                  <a:pt x="310" y="264"/>
                </a:lnTo>
                <a:lnTo>
                  <a:pt x="310" y="264"/>
                </a:lnTo>
                <a:lnTo>
                  <a:pt x="310" y="276"/>
                </a:lnTo>
                <a:lnTo>
                  <a:pt x="308" y="286"/>
                </a:lnTo>
                <a:lnTo>
                  <a:pt x="304" y="294"/>
                </a:lnTo>
                <a:lnTo>
                  <a:pt x="300" y="302"/>
                </a:lnTo>
                <a:lnTo>
                  <a:pt x="292" y="310"/>
                </a:lnTo>
                <a:lnTo>
                  <a:pt x="284" y="316"/>
                </a:lnTo>
                <a:lnTo>
                  <a:pt x="268" y="326"/>
                </a:lnTo>
                <a:lnTo>
                  <a:pt x="250" y="332"/>
                </a:lnTo>
                <a:lnTo>
                  <a:pt x="236" y="336"/>
                </a:lnTo>
                <a:lnTo>
                  <a:pt x="220" y="338"/>
                </a:lnTo>
                <a:lnTo>
                  <a:pt x="220" y="338"/>
                </a:lnTo>
                <a:close/>
                <a:moveTo>
                  <a:pt x="278" y="162"/>
                </a:moveTo>
                <a:lnTo>
                  <a:pt x="278" y="162"/>
                </a:lnTo>
                <a:lnTo>
                  <a:pt x="258" y="166"/>
                </a:lnTo>
                <a:lnTo>
                  <a:pt x="244" y="172"/>
                </a:lnTo>
                <a:lnTo>
                  <a:pt x="234" y="178"/>
                </a:lnTo>
                <a:lnTo>
                  <a:pt x="234" y="178"/>
                </a:lnTo>
                <a:lnTo>
                  <a:pt x="234" y="170"/>
                </a:lnTo>
                <a:lnTo>
                  <a:pt x="234" y="170"/>
                </a:lnTo>
                <a:lnTo>
                  <a:pt x="234" y="160"/>
                </a:lnTo>
                <a:lnTo>
                  <a:pt x="238" y="152"/>
                </a:lnTo>
                <a:lnTo>
                  <a:pt x="246" y="146"/>
                </a:lnTo>
                <a:lnTo>
                  <a:pt x="254" y="142"/>
                </a:lnTo>
                <a:lnTo>
                  <a:pt x="268" y="138"/>
                </a:lnTo>
                <a:lnTo>
                  <a:pt x="276" y="136"/>
                </a:lnTo>
                <a:lnTo>
                  <a:pt x="276" y="136"/>
                </a:lnTo>
                <a:lnTo>
                  <a:pt x="282" y="136"/>
                </a:lnTo>
                <a:lnTo>
                  <a:pt x="298" y="136"/>
                </a:lnTo>
                <a:lnTo>
                  <a:pt x="308" y="138"/>
                </a:lnTo>
                <a:lnTo>
                  <a:pt x="316" y="144"/>
                </a:lnTo>
                <a:lnTo>
                  <a:pt x="322" y="150"/>
                </a:lnTo>
                <a:lnTo>
                  <a:pt x="324" y="160"/>
                </a:lnTo>
                <a:lnTo>
                  <a:pt x="324" y="160"/>
                </a:lnTo>
                <a:lnTo>
                  <a:pt x="326" y="166"/>
                </a:lnTo>
                <a:lnTo>
                  <a:pt x="326" y="166"/>
                </a:lnTo>
                <a:lnTo>
                  <a:pt x="314" y="162"/>
                </a:lnTo>
                <a:lnTo>
                  <a:pt x="300" y="162"/>
                </a:lnTo>
                <a:lnTo>
                  <a:pt x="278" y="162"/>
                </a:lnTo>
                <a:lnTo>
                  <a:pt x="278" y="1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842" tIns="17420" rIns="34842" bIns="17420" numCol="1" anchor="t" anchorCtr="0" compatLnSpc="1">
            <a:prstTxWarp prst="textNoShape">
              <a:avLst/>
            </a:prstTxWarp>
          </a:bodyPr>
          <a:lstStyle/>
          <a:p>
            <a:endParaRPr lang="zh-CN" altLang="en-US" sz="686"/>
          </a:p>
        </p:txBody>
      </p:sp>
      <p:sp>
        <p:nvSpPr>
          <p:cNvPr id="5" name="TextBox 13"/>
          <p:cNvSpPr txBox="1"/>
          <p:nvPr/>
        </p:nvSpPr>
        <p:spPr>
          <a:xfrm>
            <a:off x="887062" y="1634668"/>
            <a:ext cx="2199593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1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Focus: </a:t>
            </a:r>
            <a:r>
              <a:rPr lang="zh-CN" altLang="en-US" sz="1219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实体空间的服务</a:t>
            </a:r>
            <a:endParaRPr lang="en-US" altLang="zh-CN" sz="1219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5497" y="2382912"/>
            <a:ext cx="2021426" cy="226638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阅览室、借还书、信息服务，资源，</a:t>
            </a:r>
            <a:r>
              <a:rPr lang="en-US" altLang="zh-CN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……</a:t>
            </a:r>
            <a:endParaRPr lang="zh-CN" altLang="en-US" sz="763" b="1" dirty="0"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18061" y="2423052"/>
            <a:ext cx="1654602" cy="195599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63" b="1" dirty="0"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679734" y="2776362"/>
            <a:ext cx="2172992" cy="19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8386"/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享受了实体空间和虚体空间带来的一切资源和服务</a:t>
            </a:r>
            <a:endParaRPr lang="en-US" altLang="zh-CN" sz="68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855879" y="2776362"/>
            <a:ext cx="2116000" cy="19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8386"/>
            <a:r>
              <a:rPr lang="zh-CN" altLang="en-US" sz="68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从虚体空间延伸出的一切服务，存储、资源和服务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091742" y="689116"/>
            <a:ext cx="960551" cy="721045"/>
            <a:chOff x="6774103" y="304909"/>
            <a:chExt cx="2520928" cy="1892356"/>
          </a:xfrm>
        </p:grpSpPr>
        <p:sp>
          <p:nvSpPr>
            <p:cNvPr id="13" name="等腰三角形 12"/>
            <p:cNvSpPr/>
            <p:nvPr/>
          </p:nvSpPr>
          <p:spPr>
            <a:xfrm rot="8176395">
              <a:off x="7469998" y="304909"/>
              <a:ext cx="1519208" cy="1587446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8246661" y="1420601"/>
              <a:ext cx="759605" cy="793724"/>
            </a:xfrm>
            <a:prstGeom prst="triangle">
              <a:avLst>
                <a:gd name="adj" fmla="val 100000"/>
              </a:avLst>
            </a:prstGeom>
            <a:solidFill>
              <a:srgbClr val="007A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5" name="等腰三角形 14"/>
            <p:cNvSpPr/>
            <p:nvPr/>
          </p:nvSpPr>
          <p:spPr>
            <a:xfrm rot="18987553">
              <a:off x="6774103" y="1178163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7EC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6" name="等腰三角形 15"/>
            <p:cNvSpPr/>
            <p:nvPr/>
          </p:nvSpPr>
          <p:spPr>
            <a:xfrm rot="8212237">
              <a:off x="6804037" y="1178190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53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7" name="等腰三角形 16"/>
            <p:cNvSpPr/>
            <p:nvPr/>
          </p:nvSpPr>
          <p:spPr>
            <a:xfrm rot="18987553">
              <a:off x="8577581" y="561231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37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8" name="等腰三角形 17"/>
            <p:cNvSpPr/>
            <p:nvPr/>
          </p:nvSpPr>
          <p:spPr>
            <a:xfrm rot="16245338">
              <a:off x="8245236" y="1425474"/>
              <a:ext cx="717450" cy="749675"/>
            </a:xfrm>
            <a:prstGeom prst="triangle">
              <a:avLst>
                <a:gd name="adj" fmla="val 100000"/>
              </a:avLst>
            </a:prstGeom>
            <a:solidFill>
              <a:srgbClr val="02B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480768" y="965072"/>
            <a:ext cx="3009765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72" b="1" dirty="0">
                <a:solidFill>
                  <a:srgbClr val="FF0000"/>
                </a:solidFill>
              </a:rPr>
              <a:t>Things of Library</a:t>
            </a:r>
            <a:r>
              <a:rPr lang="zh-CN" altLang="en-US" sz="1372" b="1" dirty="0">
                <a:solidFill>
                  <a:srgbClr val="FF0000"/>
                </a:solidFill>
              </a:rPr>
              <a:t>：服务的一个延伸</a:t>
            </a:r>
            <a:endParaRPr lang="zh-CN" altLang="en-US" sz="1219" b="1" dirty="0">
              <a:solidFill>
                <a:srgbClr val="FF0000"/>
              </a:solidFill>
            </a:endParaRPr>
          </a:p>
        </p:txBody>
      </p:sp>
      <p:sp>
        <p:nvSpPr>
          <p:cNvPr id="21" name="TextBox 13"/>
          <p:cNvSpPr txBox="1"/>
          <p:nvPr/>
        </p:nvSpPr>
        <p:spPr>
          <a:xfrm>
            <a:off x="3373442" y="1650575"/>
            <a:ext cx="2468399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1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Extension: </a:t>
            </a:r>
            <a:r>
              <a:rPr lang="zh-CN" altLang="en-US" sz="1219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数字空间的服务</a:t>
            </a:r>
            <a:endParaRPr lang="en-US" altLang="zh-CN" sz="1219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</p:txBody>
      </p:sp>
      <p:sp>
        <p:nvSpPr>
          <p:cNvPr id="22" name="Freeform 222"/>
          <p:cNvSpPr>
            <a:spLocks noEditPoints="1"/>
          </p:cNvSpPr>
          <p:nvPr/>
        </p:nvSpPr>
        <p:spPr bwMode="auto">
          <a:xfrm>
            <a:off x="5971879" y="1589692"/>
            <a:ext cx="402242" cy="444143"/>
          </a:xfrm>
          <a:custGeom>
            <a:avLst/>
            <a:gdLst/>
            <a:ahLst/>
            <a:cxnLst>
              <a:cxn ang="0">
                <a:pos x="364" y="0"/>
              </a:cxn>
              <a:cxn ang="0">
                <a:pos x="342" y="14"/>
              </a:cxn>
              <a:cxn ang="0">
                <a:pos x="268" y="42"/>
              </a:cxn>
              <a:cxn ang="0">
                <a:pos x="186" y="58"/>
              </a:cxn>
              <a:cxn ang="0">
                <a:pos x="70" y="60"/>
              </a:cxn>
              <a:cxn ang="0">
                <a:pos x="10" y="48"/>
              </a:cxn>
              <a:cxn ang="0">
                <a:pos x="26" y="220"/>
              </a:cxn>
              <a:cxn ang="0">
                <a:pos x="34" y="264"/>
              </a:cxn>
              <a:cxn ang="0">
                <a:pos x="60" y="324"/>
              </a:cxn>
              <a:cxn ang="0">
                <a:pos x="96" y="372"/>
              </a:cxn>
              <a:cxn ang="0">
                <a:pos x="142" y="406"/>
              </a:cxn>
              <a:cxn ang="0">
                <a:pos x="194" y="424"/>
              </a:cxn>
              <a:cxn ang="0">
                <a:pos x="230" y="424"/>
              </a:cxn>
              <a:cxn ang="0">
                <a:pos x="284" y="406"/>
              </a:cxn>
              <a:cxn ang="0">
                <a:pos x="326" y="372"/>
              </a:cxn>
              <a:cxn ang="0">
                <a:pos x="358" y="324"/>
              </a:cxn>
              <a:cxn ang="0">
                <a:pos x="378" y="266"/>
              </a:cxn>
              <a:cxn ang="0">
                <a:pos x="384" y="198"/>
              </a:cxn>
              <a:cxn ang="0">
                <a:pos x="78" y="196"/>
              </a:cxn>
              <a:cxn ang="0">
                <a:pos x="76" y="190"/>
              </a:cxn>
              <a:cxn ang="0">
                <a:pos x="88" y="166"/>
              </a:cxn>
              <a:cxn ang="0">
                <a:pos x="118" y="156"/>
              </a:cxn>
              <a:cxn ang="0">
                <a:pos x="142" y="156"/>
              </a:cxn>
              <a:cxn ang="0">
                <a:pos x="164" y="170"/>
              </a:cxn>
              <a:cxn ang="0">
                <a:pos x="168" y="186"/>
              </a:cxn>
              <a:cxn ang="0">
                <a:pos x="142" y="180"/>
              </a:cxn>
              <a:cxn ang="0">
                <a:pos x="102" y="186"/>
              </a:cxn>
              <a:cxn ang="0">
                <a:pos x="78" y="196"/>
              </a:cxn>
              <a:cxn ang="0">
                <a:pos x="206" y="340"/>
              </a:cxn>
              <a:cxn ang="0">
                <a:pos x="152" y="332"/>
              </a:cxn>
              <a:cxn ang="0">
                <a:pos x="128" y="316"/>
              </a:cxn>
              <a:cxn ang="0">
                <a:pos x="116" y="288"/>
              </a:cxn>
              <a:cxn ang="0">
                <a:pos x="114" y="274"/>
              </a:cxn>
              <a:cxn ang="0">
                <a:pos x="152" y="282"/>
              </a:cxn>
              <a:cxn ang="0">
                <a:pos x="214" y="282"/>
              </a:cxn>
              <a:cxn ang="0">
                <a:pos x="256" y="272"/>
              </a:cxn>
              <a:cxn ang="0">
                <a:pos x="302" y="254"/>
              </a:cxn>
              <a:cxn ang="0">
                <a:pos x="310" y="264"/>
              </a:cxn>
              <a:cxn ang="0">
                <a:pos x="308" y="286"/>
              </a:cxn>
              <a:cxn ang="0">
                <a:pos x="292" y="310"/>
              </a:cxn>
              <a:cxn ang="0">
                <a:pos x="250" y="332"/>
              </a:cxn>
              <a:cxn ang="0">
                <a:pos x="220" y="338"/>
              </a:cxn>
              <a:cxn ang="0">
                <a:pos x="258" y="166"/>
              </a:cxn>
              <a:cxn ang="0">
                <a:pos x="234" y="178"/>
              </a:cxn>
              <a:cxn ang="0">
                <a:pos x="234" y="160"/>
              </a:cxn>
              <a:cxn ang="0">
                <a:pos x="254" y="142"/>
              </a:cxn>
              <a:cxn ang="0">
                <a:pos x="276" y="136"/>
              </a:cxn>
              <a:cxn ang="0">
                <a:pos x="308" y="138"/>
              </a:cxn>
              <a:cxn ang="0">
                <a:pos x="324" y="160"/>
              </a:cxn>
              <a:cxn ang="0">
                <a:pos x="326" y="166"/>
              </a:cxn>
              <a:cxn ang="0">
                <a:pos x="278" y="162"/>
              </a:cxn>
            </a:cxnLst>
            <a:rect l="0" t="0" r="r" b="b"/>
            <a:pathLst>
              <a:path w="384" h="424">
                <a:moveTo>
                  <a:pt x="382" y="176"/>
                </a:moveTo>
                <a:lnTo>
                  <a:pt x="382" y="176"/>
                </a:lnTo>
                <a:lnTo>
                  <a:pt x="364" y="0"/>
                </a:lnTo>
                <a:lnTo>
                  <a:pt x="364" y="0"/>
                </a:lnTo>
                <a:lnTo>
                  <a:pt x="354" y="6"/>
                </a:lnTo>
                <a:lnTo>
                  <a:pt x="342" y="14"/>
                </a:lnTo>
                <a:lnTo>
                  <a:pt x="324" y="24"/>
                </a:lnTo>
                <a:lnTo>
                  <a:pt x="300" y="32"/>
                </a:lnTo>
                <a:lnTo>
                  <a:pt x="268" y="42"/>
                </a:lnTo>
                <a:lnTo>
                  <a:pt x="230" y="52"/>
                </a:lnTo>
                <a:lnTo>
                  <a:pt x="186" y="58"/>
                </a:lnTo>
                <a:lnTo>
                  <a:pt x="186" y="58"/>
                </a:lnTo>
                <a:lnTo>
                  <a:pt x="142" y="62"/>
                </a:lnTo>
                <a:lnTo>
                  <a:pt x="102" y="62"/>
                </a:lnTo>
                <a:lnTo>
                  <a:pt x="70" y="60"/>
                </a:lnTo>
                <a:lnTo>
                  <a:pt x="44" y="58"/>
                </a:lnTo>
                <a:lnTo>
                  <a:pt x="24" y="52"/>
                </a:lnTo>
                <a:lnTo>
                  <a:pt x="10" y="48"/>
                </a:lnTo>
                <a:lnTo>
                  <a:pt x="0" y="44"/>
                </a:lnTo>
                <a:lnTo>
                  <a:pt x="0" y="44"/>
                </a:lnTo>
                <a:lnTo>
                  <a:pt x="26" y="220"/>
                </a:lnTo>
                <a:lnTo>
                  <a:pt x="26" y="220"/>
                </a:lnTo>
                <a:lnTo>
                  <a:pt x="30" y="242"/>
                </a:lnTo>
                <a:lnTo>
                  <a:pt x="34" y="264"/>
                </a:lnTo>
                <a:lnTo>
                  <a:pt x="42" y="286"/>
                </a:lnTo>
                <a:lnTo>
                  <a:pt x="50" y="306"/>
                </a:lnTo>
                <a:lnTo>
                  <a:pt x="60" y="324"/>
                </a:lnTo>
                <a:lnTo>
                  <a:pt x="70" y="342"/>
                </a:lnTo>
                <a:lnTo>
                  <a:pt x="82" y="358"/>
                </a:lnTo>
                <a:lnTo>
                  <a:pt x="96" y="372"/>
                </a:lnTo>
                <a:lnTo>
                  <a:pt x="110" y="386"/>
                </a:lnTo>
                <a:lnTo>
                  <a:pt x="126" y="396"/>
                </a:lnTo>
                <a:lnTo>
                  <a:pt x="142" y="406"/>
                </a:lnTo>
                <a:lnTo>
                  <a:pt x="158" y="414"/>
                </a:lnTo>
                <a:lnTo>
                  <a:pt x="176" y="420"/>
                </a:lnTo>
                <a:lnTo>
                  <a:pt x="194" y="424"/>
                </a:lnTo>
                <a:lnTo>
                  <a:pt x="212" y="424"/>
                </a:lnTo>
                <a:lnTo>
                  <a:pt x="230" y="424"/>
                </a:lnTo>
                <a:lnTo>
                  <a:pt x="230" y="424"/>
                </a:lnTo>
                <a:lnTo>
                  <a:pt x="250" y="420"/>
                </a:lnTo>
                <a:lnTo>
                  <a:pt x="266" y="414"/>
                </a:lnTo>
                <a:lnTo>
                  <a:pt x="284" y="406"/>
                </a:lnTo>
                <a:lnTo>
                  <a:pt x="300" y="396"/>
                </a:lnTo>
                <a:lnTo>
                  <a:pt x="314" y="386"/>
                </a:lnTo>
                <a:lnTo>
                  <a:pt x="326" y="372"/>
                </a:lnTo>
                <a:lnTo>
                  <a:pt x="338" y="358"/>
                </a:lnTo>
                <a:lnTo>
                  <a:pt x="350" y="342"/>
                </a:lnTo>
                <a:lnTo>
                  <a:pt x="358" y="324"/>
                </a:lnTo>
                <a:lnTo>
                  <a:pt x="366" y="306"/>
                </a:lnTo>
                <a:lnTo>
                  <a:pt x="374" y="286"/>
                </a:lnTo>
                <a:lnTo>
                  <a:pt x="378" y="266"/>
                </a:lnTo>
                <a:lnTo>
                  <a:pt x="382" y="244"/>
                </a:lnTo>
                <a:lnTo>
                  <a:pt x="384" y="222"/>
                </a:lnTo>
                <a:lnTo>
                  <a:pt x="384" y="198"/>
                </a:lnTo>
                <a:lnTo>
                  <a:pt x="382" y="176"/>
                </a:lnTo>
                <a:lnTo>
                  <a:pt x="382" y="176"/>
                </a:lnTo>
                <a:close/>
                <a:moveTo>
                  <a:pt x="78" y="196"/>
                </a:moveTo>
                <a:lnTo>
                  <a:pt x="78" y="196"/>
                </a:lnTo>
                <a:lnTo>
                  <a:pt x="76" y="190"/>
                </a:lnTo>
                <a:lnTo>
                  <a:pt x="76" y="190"/>
                </a:lnTo>
                <a:lnTo>
                  <a:pt x="78" y="180"/>
                </a:lnTo>
                <a:lnTo>
                  <a:pt x="82" y="172"/>
                </a:lnTo>
                <a:lnTo>
                  <a:pt x="88" y="166"/>
                </a:lnTo>
                <a:lnTo>
                  <a:pt x="96" y="162"/>
                </a:lnTo>
                <a:lnTo>
                  <a:pt x="112" y="156"/>
                </a:lnTo>
                <a:lnTo>
                  <a:pt x="118" y="156"/>
                </a:lnTo>
                <a:lnTo>
                  <a:pt x="118" y="156"/>
                </a:lnTo>
                <a:lnTo>
                  <a:pt x="126" y="154"/>
                </a:lnTo>
                <a:lnTo>
                  <a:pt x="142" y="156"/>
                </a:lnTo>
                <a:lnTo>
                  <a:pt x="150" y="158"/>
                </a:lnTo>
                <a:lnTo>
                  <a:pt x="158" y="162"/>
                </a:lnTo>
                <a:lnTo>
                  <a:pt x="164" y="170"/>
                </a:lnTo>
                <a:lnTo>
                  <a:pt x="168" y="178"/>
                </a:lnTo>
                <a:lnTo>
                  <a:pt x="168" y="178"/>
                </a:lnTo>
                <a:lnTo>
                  <a:pt x="168" y="186"/>
                </a:lnTo>
                <a:lnTo>
                  <a:pt x="168" y="186"/>
                </a:lnTo>
                <a:lnTo>
                  <a:pt x="156" y="182"/>
                </a:lnTo>
                <a:lnTo>
                  <a:pt x="142" y="180"/>
                </a:lnTo>
                <a:lnTo>
                  <a:pt x="122" y="182"/>
                </a:lnTo>
                <a:lnTo>
                  <a:pt x="122" y="182"/>
                </a:lnTo>
                <a:lnTo>
                  <a:pt x="102" y="186"/>
                </a:lnTo>
                <a:lnTo>
                  <a:pt x="88" y="190"/>
                </a:lnTo>
                <a:lnTo>
                  <a:pt x="78" y="196"/>
                </a:lnTo>
                <a:lnTo>
                  <a:pt x="78" y="196"/>
                </a:lnTo>
                <a:close/>
                <a:moveTo>
                  <a:pt x="220" y="338"/>
                </a:moveTo>
                <a:lnTo>
                  <a:pt x="220" y="338"/>
                </a:lnTo>
                <a:lnTo>
                  <a:pt x="206" y="340"/>
                </a:lnTo>
                <a:lnTo>
                  <a:pt x="190" y="340"/>
                </a:lnTo>
                <a:lnTo>
                  <a:pt x="172" y="336"/>
                </a:lnTo>
                <a:lnTo>
                  <a:pt x="152" y="332"/>
                </a:lnTo>
                <a:lnTo>
                  <a:pt x="144" y="328"/>
                </a:lnTo>
                <a:lnTo>
                  <a:pt x="136" y="322"/>
                </a:lnTo>
                <a:lnTo>
                  <a:pt x="128" y="316"/>
                </a:lnTo>
                <a:lnTo>
                  <a:pt x="122" y="308"/>
                </a:lnTo>
                <a:lnTo>
                  <a:pt x="118" y="298"/>
                </a:lnTo>
                <a:lnTo>
                  <a:pt x="116" y="288"/>
                </a:lnTo>
                <a:lnTo>
                  <a:pt x="116" y="288"/>
                </a:lnTo>
                <a:lnTo>
                  <a:pt x="114" y="274"/>
                </a:lnTo>
                <a:lnTo>
                  <a:pt x="114" y="274"/>
                </a:lnTo>
                <a:lnTo>
                  <a:pt x="120" y="276"/>
                </a:lnTo>
                <a:lnTo>
                  <a:pt x="138" y="280"/>
                </a:lnTo>
                <a:lnTo>
                  <a:pt x="152" y="282"/>
                </a:lnTo>
                <a:lnTo>
                  <a:pt x="170" y="284"/>
                </a:lnTo>
                <a:lnTo>
                  <a:pt x="190" y="284"/>
                </a:lnTo>
                <a:lnTo>
                  <a:pt x="214" y="282"/>
                </a:lnTo>
                <a:lnTo>
                  <a:pt x="214" y="282"/>
                </a:lnTo>
                <a:lnTo>
                  <a:pt x="236" y="278"/>
                </a:lnTo>
                <a:lnTo>
                  <a:pt x="256" y="272"/>
                </a:lnTo>
                <a:lnTo>
                  <a:pt x="272" y="268"/>
                </a:lnTo>
                <a:lnTo>
                  <a:pt x="286" y="262"/>
                </a:lnTo>
                <a:lnTo>
                  <a:pt x="302" y="254"/>
                </a:lnTo>
                <a:lnTo>
                  <a:pt x="308" y="250"/>
                </a:lnTo>
                <a:lnTo>
                  <a:pt x="308" y="250"/>
                </a:lnTo>
                <a:lnTo>
                  <a:pt x="310" y="264"/>
                </a:lnTo>
                <a:lnTo>
                  <a:pt x="310" y="264"/>
                </a:lnTo>
                <a:lnTo>
                  <a:pt x="310" y="276"/>
                </a:lnTo>
                <a:lnTo>
                  <a:pt x="308" y="286"/>
                </a:lnTo>
                <a:lnTo>
                  <a:pt x="304" y="294"/>
                </a:lnTo>
                <a:lnTo>
                  <a:pt x="300" y="302"/>
                </a:lnTo>
                <a:lnTo>
                  <a:pt x="292" y="310"/>
                </a:lnTo>
                <a:lnTo>
                  <a:pt x="284" y="316"/>
                </a:lnTo>
                <a:lnTo>
                  <a:pt x="268" y="326"/>
                </a:lnTo>
                <a:lnTo>
                  <a:pt x="250" y="332"/>
                </a:lnTo>
                <a:lnTo>
                  <a:pt x="236" y="336"/>
                </a:lnTo>
                <a:lnTo>
                  <a:pt x="220" y="338"/>
                </a:lnTo>
                <a:lnTo>
                  <a:pt x="220" y="338"/>
                </a:lnTo>
                <a:close/>
                <a:moveTo>
                  <a:pt x="278" y="162"/>
                </a:moveTo>
                <a:lnTo>
                  <a:pt x="278" y="162"/>
                </a:lnTo>
                <a:lnTo>
                  <a:pt x="258" y="166"/>
                </a:lnTo>
                <a:lnTo>
                  <a:pt x="244" y="172"/>
                </a:lnTo>
                <a:lnTo>
                  <a:pt x="234" y="178"/>
                </a:lnTo>
                <a:lnTo>
                  <a:pt x="234" y="178"/>
                </a:lnTo>
                <a:lnTo>
                  <a:pt x="234" y="170"/>
                </a:lnTo>
                <a:lnTo>
                  <a:pt x="234" y="170"/>
                </a:lnTo>
                <a:lnTo>
                  <a:pt x="234" y="160"/>
                </a:lnTo>
                <a:lnTo>
                  <a:pt x="238" y="152"/>
                </a:lnTo>
                <a:lnTo>
                  <a:pt x="246" y="146"/>
                </a:lnTo>
                <a:lnTo>
                  <a:pt x="254" y="142"/>
                </a:lnTo>
                <a:lnTo>
                  <a:pt x="268" y="138"/>
                </a:lnTo>
                <a:lnTo>
                  <a:pt x="276" y="136"/>
                </a:lnTo>
                <a:lnTo>
                  <a:pt x="276" y="136"/>
                </a:lnTo>
                <a:lnTo>
                  <a:pt x="282" y="136"/>
                </a:lnTo>
                <a:lnTo>
                  <a:pt x="298" y="136"/>
                </a:lnTo>
                <a:lnTo>
                  <a:pt x="308" y="138"/>
                </a:lnTo>
                <a:lnTo>
                  <a:pt x="316" y="144"/>
                </a:lnTo>
                <a:lnTo>
                  <a:pt x="322" y="150"/>
                </a:lnTo>
                <a:lnTo>
                  <a:pt x="324" y="160"/>
                </a:lnTo>
                <a:lnTo>
                  <a:pt x="324" y="160"/>
                </a:lnTo>
                <a:lnTo>
                  <a:pt x="326" y="166"/>
                </a:lnTo>
                <a:lnTo>
                  <a:pt x="326" y="166"/>
                </a:lnTo>
                <a:lnTo>
                  <a:pt x="314" y="162"/>
                </a:lnTo>
                <a:lnTo>
                  <a:pt x="300" y="162"/>
                </a:lnTo>
                <a:lnTo>
                  <a:pt x="278" y="162"/>
                </a:lnTo>
                <a:lnTo>
                  <a:pt x="278" y="1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34842" tIns="17420" rIns="34842" bIns="17420" numCol="1" anchor="t" anchorCtr="0" compatLnSpc="1">
            <a:prstTxWarp prst="textNoShape">
              <a:avLst/>
            </a:prstTxWarp>
          </a:bodyPr>
          <a:lstStyle/>
          <a:p>
            <a:endParaRPr lang="zh-CN" altLang="en-US" sz="686"/>
          </a:p>
        </p:txBody>
      </p:sp>
      <p:sp>
        <p:nvSpPr>
          <p:cNvPr id="20" name="矩形 19"/>
          <p:cNvSpPr/>
          <p:nvPr/>
        </p:nvSpPr>
        <p:spPr>
          <a:xfrm>
            <a:off x="3969891" y="2407532"/>
            <a:ext cx="2026513" cy="226638"/>
          </a:xfrm>
          <a:prstGeom prst="rect">
            <a:avLst/>
          </a:prstGeom>
          <a:solidFill>
            <a:srgbClr val="02B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虚体空间、资源的获取、存储和管理，</a:t>
            </a:r>
            <a:r>
              <a:rPr lang="en-US" altLang="zh-CN" sz="763" b="1" dirty="0">
                <a:latin typeface="Cambria Math" panose="02040503050406030204" pitchFamily="18" charset="0"/>
                <a:ea typeface="Cambria Math" panose="02040503050406030204" pitchFamily="18" charset="0"/>
              </a:rPr>
              <a:t>…..</a:t>
            </a:r>
            <a:endParaRPr lang="zh-CN" altLang="en-US" sz="763" b="1" dirty="0">
              <a:latin typeface="Cambria Math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04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wy\Desktop\斜角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3366"/>
            <a:ext cx="3814449" cy="26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-media-cache-ak0.pinimg.com/736x/bc/05/b3/bc05b378514858f35ff28f3a6b926f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16" y="1563281"/>
            <a:ext cx="2177589" cy="16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0854" y="1703332"/>
            <a:ext cx="1116671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44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Physical 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6447" y="1703332"/>
            <a:ext cx="110388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44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Virtual Space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671" y="991236"/>
            <a:ext cx="1193456" cy="26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17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Library + …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665172" y="2246177"/>
            <a:ext cx="2013302" cy="994744"/>
            <a:chOff x="4272596" y="4363985"/>
            <a:chExt cx="5283835" cy="2610668"/>
          </a:xfrm>
        </p:grpSpPr>
        <p:pic>
          <p:nvPicPr>
            <p:cNvPr id="1026" name="Picture 2" descr="C:\Users\wy\Desktop\彩虹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34975" flipH="1">
              <a:off x="5117005" y="4363985"/>
              <a:ext cx="3021193" cy="2610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272596" y="6137476"/>
              <a:ext cx="5283835" cy="636944"/>
            </a:xfrm>
            <a:prstGeom prst="rect">
              <a:avLst/>
            </a:prstGeom>
            <a:gradFill flip="none" rotWithShape="1">
              <a:gsLst>
                <a:gs pos="0">
                  <a:srgbClr val="0EAE79">
                    <a:tint val="66000"/>
                    <a:satMod val="160000"/>
                  </a:srgbClr>
                </a:gs>
                <a:gs pos="50000">
                  <a:srgbClr val="0EAE79">
                    <a:tint val="44500"/>
                    <a:satMod val="160000"/>
                  </a:srgbClr>
                </a:gs>
                <a:gs pos="100000">
                  <a:srgbClr val="0EAE79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77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消弭虚实边界、促进知识流动</a:t>
              </a:r>
              <a:endParaRPr lang="en-US" altLang="zh-CN" sz="977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83223" y="980842"/>
            <a:ext cx="1863224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44" b="1" dirty="0">
                <a:solidFill>
                  <a:srgbClr val="2B11C7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服务于“泛在的人”</a:t>
            </a:r>
            <a:endParaRPr lang="en-US" altLang="zh-CN" sz="1244" b="1" dirty="0">
              <a:solidFill>
                <a:srgbClr val="2B11C7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60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st portrait of John Dewey, facing slightly 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10" y="533634"/>
            <a:ext cx="1154950" cy="15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7514" y="596081"/>
            <a:ext cx="3953477" cy="2001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"A society which is mobile, which is full of channels for the distribution of a change occurring anywhere, must see to it that its members are educated to personal initiative and adaptability."</a:t>
            </a:r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</a:p>
          <a:p>
            <a:pPr algn="r"/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John Dewey</a:t>
            </a:r>
            <a:r>
              <a:rPr lang="zh-CN" altLang="en-US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1916</a:t>
            </a:r>
            <a:r>
              <a:rPr lang="zh-CN" altLang="en-US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zh-CN" altLang="en-US" sz="99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14708" y="2506080"/>
            <a:ext cx="2056085" cy="855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约翰</a:t>
            </a:r>
            <a:r>
              <a:rPr lang="en-US" altLang="zh-CN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杜威（</a:t>
            </a:r>
            <a:r>
              <a:rPr lang="en-US" altLang="zh-CN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John </a:t>
            </a:r>
            <a:r>
              <a:rPr lang="en-US" altLang="zh-CN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Dewey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992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美国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哲学家、教育家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，心理学家</a:t>
            </a:r>
            <a:endParaRPr lang="en-US" altLang="zh-CN" sz="992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教育名著</a:t>
            </a:r>
            <a:r>
              <a:rPr lang="en-US" altLang="zh-CN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民主与教育</a:t>
            </a:r>
            <a:r>
              <a:rPr lang="en-US" altLang="zh-CN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</a:p>
          <a:p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实用主义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的集大成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者，使</a:t>
            </a:r>
            <a:r>
              <a:rPr lang="zh-CN" altLang="en-US" sz="992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实用主义成为美国特有的文化现象。</a:t>
            </a:r>
          </a:p>
        </p:txBody>
      </p:sp>
      <p:sp>
        <p:nvSpPr>
          <p:cNvPr id="4" name="矩形 3"/>
          <p:cNvSpPr/>
          <p:nvPr/>
        </p:nvSpPr>
        <p:spPr>
          <a:xfrm>
            <a:off x="267514" y="2735084"/>
            <a:ext cx="4035479" cy="3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99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99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read</a:t>
            </a:r>
            <a:r>
              <a:rPr lang="en-US" altLang="zh-CN" sz="992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 </a:t>
            </a:r>
            <a:r>
              <a:rPr lang="en-US" altLang="zh-CN" sz="99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change, initiative and adaptability</a:t>
            </a:r>
            <a:endParaRPr lang="zh-CN" altLang="en-US" sz="992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8497" y="1038422"/>
            <a:ext cx="2567443" cy="432464"/>
          </a:xfrm>
          <a:prstGeom prst="rect">
            <a:avLst/>
          </a:prstGeom>
          <a:solidFill>
            <a:srgbClr val="037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53" b="1" dirty="0">
              <a:solidFill>
                <a:srgbClr val="F2F2F2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515546" y="1671479"/>
            <a:ext cx="3744899" cy="352510"/>
            <a:chOff x="1255443" y="2855717"/>
            <a:chExt cx="9828347" cy="925151"/>
          </a:xfrm>
        </p:grpSpPr>
        <p:sp>
          <p:nvSpPr>
            <p:cNvPr id="3" name="椭圆 2"/>
            <p:cNvSpPr/>
            <p:nvPr/>
          </p:nvSpPr>
          <p:spPr>
            <a:xfrm>
              <a:off x="1255443" y="2855717"/>
              <a:ext cx="742098" cy="742098"/>
            </a:xfrm>
            <a:prstGeom prst="ellipse">
              <a:avLst/>
            </a:prstGeom>
            <a:noFill/>
            <a:ln>
              <a:solidFill>
                <a:srgbClr val="02B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303782" y="2984390"/>
              <a:ext cx="9780008" cy="796478"/>
              <a:chOff x="2749124" y="2582782"/>
              <a:chExt cx="9780008" cy="796478"/>
            </a:xfrm>
          </p:grpSpPr>
          <p:grpSp>
            <p:nvGrpSpPr>
              <p:cNvPr id="4" name="组 20"/>
              <p:cNvGrpSpPr/>
              <p:nvPr/>
            </p:nvGrpSpPr>
            <p:grpSpPr>
              <a:xfrm>
                <a:off x="2749124" y="2612433"/>
                <a:ext cx="615950" cy="406400"/>
                <a:chOff x="3786188" y="1143000"/>
                <a:chExt cx="615950" cy="406400"/>
              </a:xfrm>
              <a:solidFill>
                <a:srgbClr val="02B295"/>
              </a:solidFill>
            </p:grpSpPr>
            <p:sp>
              <p:nvSpPr>
                <p:cNvPr id="5" name="Freeform 134"/>
                <p:cNvSpPr>
                  <a:spLocks noEditPoints="1"/>
                </p:cNvSpPr>
                <p:nvPr/>
              </p:nvSpPr>
              <p:spPr bwMode="auto">
                <a:xfrm>
                  <a:off x="3887788" y="1355725"/>
                  <a:ext cx="396875" cy="193675"/>
                </a:xfrm>
                <a:custGeom>
                  <a:avLst/>
                  <a:gdLst/>
                  <a:ahLst/>
                  <a:cxnLst>
                    <a:cxn ang="0">
                      <a:pos x="124" y="122"/>
                    </a:cxn>
                    <a:cxn ang="0">
                      <a:pos x="102" y="118"/>
                    </a:cxn>
                    <a:cxn ang="0">
                      <a:pos x="24" y="84"/>
                    </a:cxn>
                    <a:cxn ang="0">
                      <a:pos x="6" y="70"/>
                    </a:cxn>
                    <a:cxn ang="0">
                      <a:pos x="0" y="48"/>
                    </a:cxn>
                    <a:cxn ang="0">
                      <a:pos x="0" y="10"/>
                    </a:cxn>
                    <a:cxn ang="0">
                      <a:pos x="2" y="4"/>
                    </a:cxn>
                    <a:cxn ang="0">
                      <a:pos x="8" y="0"/>
                    </a:cxn>
                    <a:cxn ang="0">
                      <a:pos x="38" y="0"/>
                    </a:cxn>
                    <a:cxn ang="0">
                      <a:pos x="106" y="26"/>
                    </a:cxn>
                    <a:cxn ang="0">
                      <a:pos x="116" y="28"/>
                    </a:cxn>
                    <a:cxn ang="0">
                      <a:pos x="126" y="30"/>
                    </a:cxn>
                    <a:cxn ang="0">
                      <a:pos x="146" y="26"/>
                    </a:cxn>
                    <a:cxn ang="0">
                      <a:pos x="204" y="2"/>
                    </a:cxn>
                    <a:cxn ang="0">
                      <a:pos x="240" y="0"/>
                    </a:cxn>
                    <a:cxn ang="0">
                      <a:pos x="244" y="2"/>
                    </a:cxn>
                    <a:cxn ang="0">
                      <a:pos x="248" y="6"/>
                    </a:cxn>
                    <a:cxn ang="0">
                      <a:pos x="250" y="48"/>
                    </a:cxn>
                    <a:cxn ang="0">
                      <a:pos x="248" y="58"/>
                    </a:cxn>
                    <a:cxn ang="0">
                      <a:pos x="234" y="78"/>
                    </a:cxn>
                    <a:cxn ang="0">
                      <a:pos x="146" y="118"/>
                    </a:cxn>
                    <a:cxn ang="0">
                      <a:pos x="136" y="122"/>
                    </a:cxn>
                    <a:cxn ang="0">
                      <a:pos x="124" y="122"/>
                    </a:cxn>
                    <a:cxn ang="0">
                      <a:pos x="16" y="48"/>
                    </a:cxn>
                    <a:cxn ang="0">
                      <a:pos x="18" y="54"/>
                    </a:cxn>
                    <a:cxn ang="0">
                      <a:pos x="24" y="66"/>
                    </a:cxn>
                    <a:cxn ang="0">
                      <a:pos x="108" y="104"/>
                    </a:cxn>
                    <a:cxn ang="0">
                      <a:pos x="116" y="106"/>
                    </a:cxn>
                    <a:cxn ang="0">
                      <a:pos x="124" y="106"/>
                    </a:cxn>
                    <a:cxn ang="0">
                      <a:pos x="140" y="104"/>
                    </a:cxn>
                    <a:cxn ang="0">
                      <a:pos x="218" y="70"/>
                    </a:cxn>
                    <a:cxn ang="0">
                      <a:pos x="228" y="60"/>
                    </a:cxn>
                    <a:cxn ang="0">
                      <a:pos x="232" y="48"/>
                    </a:cxn>
                    <a:cxn ang="0">
                      <a:pos x="208" y="18"/>
                    </a:cxn>
                    <a:cxn ang="0">
                      <a:pos x="154" y="40"/>
                    </a:cxn>
                    <a:cxn ang="0">
                      <a:pos x="126" y="46"/>
                    </a:cxn>
                    <a:cxn ang="0">
                      <a:pos x="114" y="44"/>
                    </a:cxn>
                    <a:cxn ang="0">
                      <a:pos x="38" y="18"/>
                    </a:cxn>
                  </a:cxnLst>
                  <a:rect l="0" t="0" r="r" b="b"/>
                  <a:pathLst>
                    <a:path w="250" h="122">
                      <a:moveTo>
                        <a:pt x="124" y="122"/>
                      </a:moveTo>
                      <a:lnTo>
                        <a:pt x="124" y="122"/>
                      </a:lnTo>
                      <a:lnTo>
                        <a:pt x="112" y="122"/>
                      </a:lnTo>
                      <a:lnTo>
                        <a:pt x="102" y="118"/>
                      </a:lnTo>
                      <a:lnTo>
                        <a:pt x="24" y="84"/>
                      </a:lnTo>
                      <a:lnTo>
                        <a:pt x="24" y="84"/>
                      </a:lnTo>
                      <a:lnTo>
                        <a:pt x="14" y="78"/>
                      </a:lnTo>
                      <a:lnTo>
                        <a:pt x="6" y="70"/>
                      </a:lnTo>
                      <a:lnTo>
                        <a:pt x="2" y="58"/>
                      </a:lnTo>
                      <a:lnTo>
                        <a:pt x="0" y="48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38" y="0"/>
                      </a:lnTo>
                      <a:lnTo>
                        <a:pt x="38" y="0"/>
                      </a:lnTo>
                      <a:lnTo>
                        <a:pt x="42" y="2"/>
                      </a:lnTo>
                      <a:lnTo>
                        <a:pt x="106" y="26"/>
                      </a:lnTo>
                      <a:lnTo>
                        <a:pt x="106" y="26"/>
                      </a:lnTo>
                      <a:lnTo>
                        <a:pt x="116" y="28"/>
                      </a:lnTo>
                      <a:lnTo>
                        <a:pt x="126" y="30"/>
                      </a:lnTo>
                      <a:lnTo>
                        <a:pt x="126" y="30"/>
                      </a:lnTo>
                      <a:lnTo>
                        <a:pt x="136" y="28"/>
                      </a:lnTo>
                      <a:lnTo>
                        <a:pt x="146" y="26"/>
                      </a:lnTo>
                      <a:lnTo>
                        <a:pt x="204" y="2"/>
                      </a:lnTo>
                      <a:lnTo>
                        <a:pt x="204" y="2"/>
                      </a:lnTo>
                      <a:lnTo>
                        <a:pt x="206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4" y="2"/>
                      </a:lnTo>
                      <a:lnTo>
                        <a:pt x="246" y="4"/>
                      </a:lnTo>
                      <a:lnTo>
                        <a:pt x="248" y="6"/>
                      </a:lnTo>
                      <a:lnTo>
                        <a:pt x="250" y="10"/>
                      </a:lnTo>
                      <a:lnTo>
                        <a:pt x="250" y="48"/>
                      </a:lnTo>
                      <a:lnTo>
                        <a:pt x="250" y="48"/>
                      </a:lnTo>
                      <a:lnTo>
                        <a:pt x="248" y="58"/>
                      </a:lnTo>
                      <a:lnTo>
                        <a:pt x="242" y="70"/>
                      </a:lnTo>
                      <a:lnTo>
                        <a:pt x="234" y="78"/>
                      </a:lnTo>
                      <a:lnTo>
                        <a:pt x="224" y="84"/>
                      </a:lnTo>
                      <a:lnTo>
                        <a:pt x="146" y="118"/>
                      </a:lnTo>
                      <a:lnTo>
                        <a:pt x="146" y="118"/>
                      </a:lnTo>
                      <a:lnTo>
                        <a:pt x="136" y="122"/>
                      </a:lnTo>
                      <a:lnTo>
                        <a:pt x="124" y="122"/>
                      </a:lnTo>
                      <a:lnTo>
                        <a:pt x="124" y="122"/>
                      </a:lnTo>
                      <a:close/>
                      <a:moveTo>
                        <a:pt x="16" y="18"/>
                      </a:moveTo>
                      <a:lnTo>
                        <a:pt x="16" y="48"/>
                      </a:lnTo>
                      <a:lnTo>
                        <a:pt x="16" y="48"/>
                      </a:lnTo>
                      <a:lnTo>
                        <a:pt x="18" y="54"/>
                      </a:lnTo>
                      <a:lnTo>
                        <a:pt x="20" y="60"/>
                      </a:lnTo>
                      <a:lnTo>
                        <a:pt x="24" y="66"/>
                      </a:lnTo>
                      <a:lnTo>
                        <a:pt x="30" y="70"/>
                      </a:lnTo>
                      <a:lnTo>
                        <a:pt x="108" y="104"/>
                      </a:lnTo>
                      <a:lnTo>
                        <a:pt x="108" y="104"/>
                      </a:lnTo>
                      <a:lnTo>
                        <a:pt x="116" y="106"/>
                      </a:lnTo>
                      <a:lnTo>
                        <a:pt x="124" y="106"/>
                      </a:lnTo>
                      <a:lnTo>
                        <a:pt x="124" y="106"/>
                      </a:lnTo>
                      <a:lnTo>
                        <a:pt x="132" y="106"/>
                      </a:lnTo>
                      <a:lnTo>
                        <a:pt x="140" y="104"/>
                      </a:lnTo>
                      <a:lnTo>
                        <a:pt x="218" y="70"/>
                      </a:lnTo>
                      <a:lnTo>
                        <a:pt x="218" y="70"/>
                      </a:lnTo>
                      <a:lnTo>
                        <a:pt x="224" y="66"/>
                      </a:lnTo>
                      <a:lnTo>
                        <a:pt x="228" y="60"/>
                      </a:lnTo>
                      <a:lnTo>
                        <a:pt x="232" y="54"/>
                      </a:lnTo>
                      <a:lnTo>
                        <a:pt x="232" y="48"/>
                      </a:lnTo>
                      <a:lnTo>
                        <a:pt x="232" y="18"/>
                      </a:lnTo>
                      <a:lnTo>
                        <a:pt x="208" y="18"/>
                      </a:lnTo>
                      <a:lnTo>
                        <a:pt x="154" y="40"/>
                      </a:lnTo>
                      <a:lnTo>
                        <a:pt x="154" y="40"/>
                      </a:lnTo>
                      <a:lnTo>
                        <a:pt x="140" y="44"/>
                      </a:lnTo>
                      <a:lnTo>
                        <a:pt x="126" y="46"/>
                      </a:lnTo>
                      <a:lnTo>
                        <a:pt x="126" y="46"/>
                      </a:lnTo>
                      <a:lnTo>
                        <a:pt x="114" y="44"/>
                      </a:lnTo>
                      <a:lnTo>
                        <a:pt x="100" y="42"/>
                      </a:lnTo>
                      <a:lnTo>
                        <a:pt x="38" y="18"/>
                      </a:lnTo>
                      <a:lnTo>
                        <a:pt x="16" y="1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34842" tIns="17420" rIns="34842" bIns="174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686"/>
                </a:p>
              </p:txBody>
            </p:sp>
            <p:sp>
              <p:nvSpPr>
                <p:cNvPr id="6" name="Freeform 135"/>
                <p:cNvSpPr>
                  <a:spLocks noEditPoints="1"/>
                </p:cNvSpPr>
                <p:nvPr/>
              </p:nvSpPr>
              <p:spPr bwMode="auto">
                <a:xfrm>
                  <a:off x="3786188" y="1143000"/>
                  <a:ext cx="615950" cy="333375"/>
                </a:xfrm>
                <a:custGeom>
                  <a:avLst/>
                  <a:gdLst/>
                  <a:ahLst/>
                  <a:cxnLst>
                    <a:cxn ang="0">
                      <a:pos x="380" y="210"/>
                    </a:cxn>
                    <a:cxn ang="0">
                      <a:pos x="348" y="210"/>
                    </a:cxn>
                    <a:cxn ang="0">
                      <a:pos x="344" y="210"/>
                    </a:cxn>
                    <a:cxn ang="0">
                      <a:pos x="340" y="206"/>
                    </a:cxn>
                    <a:cxn ang="0">
                      <a:pos x="340" y="198"/>
                    </a:cxn>
                    <a:cxn ang="0">
                      <a:pos x="356" y="90"/>
                    </a:cxn>
                    <a:cxn ang="0">
                      <a:pos x="214" y="150"/>
                    </a:cxn>
                    <a:cxn ang="0">
                      <a:pos x="190" y="154"/>
                    </a:cxn>
                    <a:cxn ang="0">
                      <a:pos x="178" y="154"/>
                    </a:cxn>
                    <a:cxn ang="0">
                      <a:pos x="14" y="92"/>
                    </a:cxn>
                    <a:cxn ang="0">
                      <a:pos x="6" y="88"/>
                    </a:cxn>
                    <a:cxn ang="0">
                      <a:pos x="0" y="80"/>
                    </a:cxn>
                    <a:cxn ang="0">
                      <a:pos x="0" y="76"/>
                    </a:cxn>
                    <a:cxn ang="0">
                      <a:pos x="2" y="70"/>
                    </a:cxn>
                    <a:cxn ang="0">
                      <a:pos x="14" y="62"/>
                    </a:cxn>
                    <a:cxn ang="0">
                      <a:pos x="168" y="4"/>
                    </a:cxn>
                    <a:cxn ang="0">
                      <a:pos x="192" y="0"/>
                    </a:cxn>
                    <a:cxn ang="0">
                      <a:pos x="202" y="2"/>
                    </a:cxn>
                    <a:cxn ang="0">
                      <a:pos x="362" y="56"/>
                    </a:cxn>
                    <a:cxn ang="0">
                      <a:pos x="368" y="60"/>
                    </a:cxn>
                    <a:cxn ang="0">
                      <a:pos x="376" y="66"/>
                    </a:cxn>
                    <a:cxn ang="0">
                      <a:pos x="376" y="70"/>
                    </a:cxn>
                    <a:cxn ang="0">
                      <a:pos x="372" y="80"/>
                    </a:cxn>
                    <a:cxn ang="0">
                      <a:pos x="386" y="198"/>
                    </a:cxn>
                    <a:cxn ang="0">
                      <a:pos x="388" y="202"/>
                    </a:cxn>
                    <a:cxn ang="0">
                      <a:pos x="388" y="206"/>
                    </a:cxn>
                    <a:cxn ang="0">
                      <a:pos x="382" y="210"/>
                    </a:cxn>
                    <a:cxn ang="0">
                      <a:pos x="380" y="210"/>
                    </a:cxn>
                    <a:cxn ang="0">
                      <a:pos x="366" y="194"/>
                    </a:cxn>
                    <a:cxn ang="0">
                      <a:pos x="362" y="194"/>
                    </a:cxn>
                    <a:cxn ang="0">
                      <a:pos x="174" y="136"/>
                    </a:cxn>
                    <a:cxn ang="0">
                      <a:pos x="180" y="138"/>
                    </a:cxn>
                    <a:cxn ang="0">
                      <a:pos x="190" y="138"/>
                    </a:cxn>
                    <a:cxn ang="0">
                      <a:pos x="206" y="136"/>
                    </a:cxn>
                    <a:cxn ang="0">
                      <a:pos x="208" y="18"/>
                    </a:cxn>
                    <a:cxn ang="0">
                      <a:pos x="200" y="18"/>
                    </a:cxn>
                    <a:cxn ang="0">
                      <a:pos x="192" y="16"/>
                    </a:cxn>
                    <a:cxn ang="0">
                      <a:pos x="174" y="20"/>
                    </a:cxn>
                  </a:cxnLst>
                  <a:rect l="0" t="0" r="r" b="b"/>
                  <a:pathLst>
                    <a:path w="388" h="210">
                      <a:moveTo>
                        <a:pt x="380" y="210"/>
                      </a:moveTo>
                      <a:lnTo>
                        <a:pt x="380" y="210"/>
                      </a:lnTo>
                      <a:lnTo>
                        <a:pt x="380" y="210"/>
                      </a:lnTo>
                      <a:lnTo>
                        <a:pt x="348" y="210"/>
                      </a:lnTo>
                      <a:lnTo>
                        <a:pt x="348" y="210"/>
                      </a:lnTo>
                      <a:lnTo>
                        <a:pt x="344" y="210"/>
                      </a:lnTo>
                      <a:lnTo>
                        <a:pt x="340" y="206"/>
                      </a:lnTo>
                      <a:lnTo>
                        <a:pt x="340" y="206"/>
                      </a:lnTo>
                      <a:lnTo>
                        <a:pt x="340" y="202"/>
                      </a:lnTo>
                      <a:lnTo>
                        <a:pt x="340" y="198"/>
                      </a:lnTo>
                      <a:lnTo>
                        <a:pt x="356" y="170"/>
                      </a:lnTo>
                      <a:lnTo>
                        <a:pt x="356" y="90"/>
                      </a:lnTo>
                      <a:lnTo>
                        <a:pt x="214" y="150"/>
                      </a:lnTo>
                      <a:lnTo>
                        <a:pt x="214" y="150"/>
                      </a:lnTo>
                      <a:lnTo>
                        <a:pt x="202" y="154"/>
                      </a:lnTo>
                      <a:lnTo>
                        <a:pt x="190" y="154"/>
                      </a:lnTo>
                      <a:lnTo>
                        <a:pt x="190" y="154"/>
                      </a:lnTo>
                      <a:lnTo>
                        <a:pt x="178" y="154"/>
                      </a:lnTo>
                      <a:lnTo>
                        <a:pt x="168" y="152"/>
                      </a:lnTo>
                      <a:lnTo>
                        <a:pt x="14" y="92"/>
                      </a:lnTo>
                      <a:lnTo>
                        <a:pt x="14" y="92"/>
                      </a:lnTo>
                      <a:lnTo>
                        <a:pt x="6" y="88"/>
                      </a:lnTo>
                      <a:lnTo>
                        <a:pt x="2" y="84"/>
                      </a:lnTo>
                      <a:lnTo>
                        <a:pt x="0" y="80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4"/>
                      </a:lnTo>
                      <a:lnTo>
                        <a:pt x="2" y="70"/>
                      </a:lnTo>
                      <a:lnTo>
                        <a:pt x="6" y="66"/>
                      </a:lnTo>
                      <a:lnTo>
                        <a:pt x="14" y="62"/>
                      </a:lnTo>
                      <a:lnTo>
                        <a:pt x="168" y="4"/>
                      </a:lnTo>
                      <a:lnTo>
                        <a:pt x="168" y="4"/>
                      </a:lnTo>
                      <a:lnTo>
                        <a:pt x="178" y="2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202" y="2"/>
                      </a:lnTo>
                      <a:lnTo>
                        <a:pt x="214" y="4"/>
                      </a:lnTo>
                      <a:lnTo>
                        <a:pt x="362" y="56"/>
                      </a:lnTo>
                      <a:lnTo>
                        <a:pt x="362" y="56"/>
                      </a:lnTo>
                      <a:lnTo>
                        <a:pt x="368" y="60"/>
                      </a:lnTo>
                      <a:lnTo>
                        <a:pt x="372" y="64"/>
                      </a:lnTo>
                      <a:lnTo>
                        <a:pt x="376" y="66"/>
                      </a:lnTo>
                      <a:lnTo>
                        <a:pt x="376" y="70"/>
                      </a:lnTo>
                      <a:lnTo>
                        <a:pt x="376" y="70"/>
                      </a:lnTo>
                      <a:lnTo>
                        <a:pt x="376" y="74"/>
                      </a:lnTo>
                      <a:lnTo>
                        <a:pt x="372" y="80"/>
                      </a:lnTo>
                      <a:lnTo>
                        <a:pt x="372" y="170"/>
                      </a:lnTo>
                      <a:lnTo>
                        <a:pt x="386" y="198"/>
                      </a:lnTo>
                      <a:lnTo>
                        <a:pt x="386" y="198"/>
                      </a:lnTo>
                      <a:lnTo>
                        <a:pt x="388" y="202"/>
                      </a:lnTo>
                      <a:lnTo>
                        <a:pt x="388" y="202"/>
                      </a:lnTo>
                      <a:lnTo>
                        <a:pt x="388" y="206"/>
                      </a:lnTo>
                      <a:lnTo>
                        <a:pt x="386" y="208"/>
                      </a:lnTo>
                      <a:lnTo>
                        <a:pt x="382" y="210"/>
                      </a:lnTo>
                      <a:lnTo>
                        <a:pt x="380" y="210"/>
                      </a:lnTo>
                      <a:lnTo>
                        <a:pt x="380" y="210"/>
                      </a:lnTo>
                      <a:close/>
                      <a:moveTo>
                        <a:pt x="362" y="194"/>
                      </a:moveTo>
                      <a:lnTo>
                        <a:pt x="366" y="194"/>
                      </a:lnTo>
                      <a:lnTo>
                        <a:pt x="364" y="190"/>
                      </a:lnTo>
                      <a:lnTo>
                        <a:pt x="362" y="194"/>
                      </a:lnTo>
                      <a:close/>
                      <a:moveTo>
                        <a:pt x="20" y="76"/>
                      </a:moveTo>
                      <a:lnTo>
                        <a:pt x="174" y="136"/>
                      </a:lnTo>
                      <a:lnTo>
                        <a:pt x="174" y="136"/>
                      </a:lnTo>
                      <a:lnTo>
                        <a:pt x="180" y="138"/>
                      </a:lnTo>
                      <a:lnTo>
                        <a:pt x="190" y="138"/>
                      </a:lnTo>
                      <a:lnTo>
                        <a:pt x="190" y="138"/>
                      </a:lnTo>
                      <a:lnTo>
                        <a:pt x="198" y="138"/>
                      </a:lnTo>
                      <a:lnTo>
                        <a:pt x="206" y="136"/>
                      </a:lnTo>
                      <a:lnTo>
                        <a:pt x="356" y="72"/>
                      </a:lnTo>
                      <a:lnTo>
                        <a:pt x="208" y="18"/>
                      </a:lnTo>
                      <a:lnTo>
                        <a:pt x="208" y="18"/>
                      </a:lnTo>
                      <a:lnTo>
                        <a:pt x="200" y="18"/>
                      </a:lnTo>
                      <a:lnTo>
                        <a:pt x="192" y="16"/>
                      </a:lnTo>
                      <a:lnTo>
                        <a:pt x="192" y="16"/>
                      </a:lnTo>
                      <a:lnTo>
                        <a:pt x="182" y="18"/>
                      </a:lnTo>
                      <a:lnTo>
                        <a:pt x="174" y="20"/>
                      </a:lnTo>
                      <a:lnTo>
                        <a:pt x="20" y="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34842" tIns="17420" rIns="34842" bIns="174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686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697752" y="2582782"/>
                <a:ext cx="8831380" cy="796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8386"/>
                <a:r>
                  <a:rPr lang="zh-CN" altLang="en-US" sz="1372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Levenim MT" pitchFamily="2" charset="-79"/>
                  </a:rPr>
                  <a:t>学习的社交（协同学习、</a:t>
                </a:r>
                <a:r>
                  <a:rPr lang="en-US" altLang="zh-CN" sz="1372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Levenim MT" pitchFamily="2" charset="-79"/>
                  </a:rPr>
                  <a:t>MOOC</a:t>
                </a:r>
                <a:r>
                  <a:rPr lang="zh-CN" altLang="en-US" sz="1372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Levenim MT" pitchFamily="2" charset="-79"/>
                  </a:rPr>
                  <a:t>，</a:t>
                </a:r>
                <a:r>
                  <a:rPr lang="en-US" altLang="zh-CN" sz="1372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Levenim MT" pitchFamily="2" charset="-79"/>
                  </a:rPr>
                  <a:t>……</a:t>
                </a:r>
                <a:r>
                  <a:rPr lang="zh-CN" altLang="en-US" sz="1372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Levenim MT" pitchFamily="2" charset="-79"/>
                  </a:rPr>
                  <a:t>）</a:t>
                </a: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505895" y="2115141"/>
            <a:ext cx="3901194" cy="355718"/>
            <a:chOff x="2686050" y="3421021"/>
            <a:chExt cx="10238538" cy="933568"/>
          </a:xfrm>
        </p:grpSpPr>
        <p:sp>
          <p:nvSpPr>
            <p:cNvPr id="7" name="椭圆 6"/>
            <p:cNvSpPr/>
            <p:nvPr/>
          </p:nvSpPr>
          <p:spPr>
            <a:xfrm>
              <a:off x="2686050" y="3421021"/>
              <a:ext cx="742098" cy="742098"/>
            </a:xfrm>
            <a:prstGeom prst="ellipse">
              <a:avLst/>
            </a:prstGeom>
            <a:noFill/>
            <a:ln>
              <a:solidFill>
                <a:srgbClr val="02B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8" name="Freeform 148"/>
            <p:cNvSpPr>
              <a:spLocks noEditPoints="1"/>
            </p:cNvSpPr>
            <p:nvPr/>
          </p:nvSpPr>
          <p:spPr bwMode="auto">
            <a:xfrm>
              <a:off x="2826951" y="3555532"/>
              <a:ext cx="485775" cy="511175"/>
            </a:xfrm>
            <a:custGeom>
              <a:avLst/>
              <a:gdLst/>
              <a:ahLst/>
              <a:cxnLst>
                <a:cxn ang="0">
                  <a:pos x="238" y="8"/>
                </a:cxn>
                <a:cxn ang="0">
                  <a:pos x="234" y="2"/>
                </a:cxn>
                <a:cxn ang="0">
                  <a:pos x="78" y="0"/>
                </a:cxn>
                <a:cxn ang="0">
                  <a:pos x="72" y="2"/>
                </a:cxn>
                <a:cxn ang="0">
                  <a:pos x="68" y="48"/>
                </a:cxn>
                <a:cxn ang="0">
                  <a:pos x="16" y="50"/>
                </a:cxn>
                <a:cxn ang="0">
                  <a:pos x="0" y="74"/>
                </a:cxn>
                <a:cxn ang="0">
                  <a:pos x="2" y="88"/>
                </a:cxn>
                <a:cxn ang="0">
                  <a:pos x="44" y="162"/>
                </a:cxn>
                <a:cxn ang="0">
                  <a:pos x="44" y="162"/>
                </a:cxn>
                <a:cxn ang="0">
                  <a:pos x="62" y="178"/>
                </a:cxn>
                <a:cxn ang="0">
                  <a:pos x="72" y="194"/>
                </a:cxn>
                <a:cxn ang="0">
                  <a:pos x="96" y="228"/>
                </a:cxn>
                <a:cxn ang="0">
                  <a:pos x="132" y="248"/>
                </a:cxn>
                <a:cxn ang="0">
                  <a:pos x="126" y="272"/>
                </a:cxn>
                <a:cxn ang="0">
                  <a:pos x="106" y="280"/>
                </a:cxn>
                <a:cxn ang="0">
                  <a:pos x="98" y="308"/>
                </a:cxn>
                <a:cxn ang="0">
                  <a:pos x="72" y="310"/>
                </a:cxn>
                <a:cxn ang="0">
                  <a:pos x="72" y="320"/>
                </a:cxn>
                <a:cxn ang="0">
                  <a:pos x="114" y="322"/>
                </a:cxn>
                <a:cxn ang="0">
                  <a:pos x="228" y="322"/>
                </a:cxn>
                <a:cxn ang="0">
                  <a:pos x="236" y="314"/>
                </a:cxn>
                <a:cxn ang="0">
                  <a:pos x="228" y="308"/>
                </a:cxn>
                <a:cxn ang="0">
                  <a:pos x="208" y="300"/>
                </a:cxn>
                <a:cxn ang="0">
                  <a:pos x="190" y="274"/>
                </a:cxn>
                <a:cxn ang="0">
                  <a:pos x="160" y="250"/>
                </a:cxn>
                <a:cxn ang="0">
                  <a:pos x="188" y="244"/>
                </a:cxn>
                <a:cxn ang="0">
                  <a:pos x="220" y="218"/>
                </a:cxn>
                <a:cxn ang="0">
                  <a:pos x="236" y="180"/>
                </a:cxn>
                <a:cxn ang="0">
                  <a:pos x="252" y="174"/>
                </a:cxn>
                <a:cxn ang="0">
                  <a:pos x="262" y="162"/>
                </a:cxn>
                <a:cxn ang="0">
                  <a:pos x="302" y="88"/>
                </a:cxn>
                <a:cxn ang="0">
                  <a:pos x="306" y="82"/>
                </a:cxn>
                <a:cxn ang="0">
                  <a:pos x="304" y="64"/>
                </a:cxn>
                <a:cxn ang="0">
                  <a:pos x="280" y="48"/>
                </a:cxn>
                <a:cxn ang="0">
                  <a:pos x="68" y="164"/>
                </a:cxn>
                <a:cxn ang="0">
                  <a:pos x="56" y="154"/>
                </a:cxn>
                <a:cxn ang="0">
                  <a:pos x="16" y="82"/>
                </a:cxn>
                <a:cxn ang="0">
                  <a:pos x="14" y="74"/>
                </a:cxn>
                <a:cxn ang="0">
                  <a:pos x="18" y="66"/>
                </a:cxn>
                <a:cxn ang="0">
                  <a:pos x="68" y="64"/>
                </a:cxn>
                <a:cxn ang="0">
                  <a:pos x="180" y="286"/>
                </a:cxn>
                <a:cxn ang="0">
                  <a:pos x="192" y="296"/>
                </a:cxn>
                <a:cxn ang="0">
                  <a:pos x="112" y="308"/>
                </a:cxn>
                <a:cxn ang="0">
                  <a:pos x="114" y="296"/>
                </a:cxn>
                <a:cxn ang="0">
                  <a:pos x="126" y="286"/>
                </a:cxn>
                <a:cxn ang="0">
                  <a:pos x="222" y="56"/>
                </a:cxn>
                <a:cxn ang="0">
                  <a:pos x="222" y="172"/>
                </a:cxn>
                <a:cxn ang="0">
                  <a:pos x="222" y="174"/>
                </a:cxn>
                <a:cxn ang="0">
                  <a:pos x="208" y="208"/>
                </a:cxn>
                <a:cxn ang="0">
                  <a:pos x="178" y="232"/>
                </a:cxn>
                <a:cxn ang="0">
                  <a:pos x="152" y="236"/>
                </a:cxn>
                <a:cxn ang="0">
                  <a:pos x="116" y="226"/>
                </a:cxn>
                <a:cxn ang="0">
                  <a:pos x="90" y="198"/>
                </a:cxn>
                <a:cxn ang="0">
                  <a:pos x="84" y="172"/>
                </a:cxn>
                <a:cxn ang="0">
                  <a:pos x="82" y="56"/>
                </a:cxn>
                <a:cxn ang="0">
                  <a:pos x="222" y="56"/>
                </a:cxn>
                <a:cxn ang="0">
                  <a:pos x="290" y="82"/>
                </a:cxn>
                <a:cxn ang="0">
                  <a:pos x="250" y="154"/>
                </a:cxn>
                <a:cxn ang="0">
                  <a:pos x="238" y="164"/>
                </a:cxn>
                <a:cxn ang="0">
                  <a:pos x="280" y="64"/>
                </a:cxn>
                <a:cxn ang="0">
                  <a:pos x="290" y="70"/>
                </a:cxn>
                <a:cxn ang="0">
                  <a:pos x="290" y="80"/>
                </a:cxn>
              </a:cxnLst>
              <a:rect l="0" t="0" r="r" b="b"/>
              <a:pathLst>
                <a:path w="306" h="322">
                  <a:moveTo>
                    <a:pt x="280" y="48"/>
                  </a:moveTo>
                  <a:lnTo>
                    <a:pt x="238" y="48"/>
                  </a:lnTo>
                  <a:lnTo>
                    <a:pt x="238" y="8"/>
                  </a:lnTo>
                  <a:lnTo>
                    <a:pt x="238" y="8"/>
                  </a:lnTo>
                  <a:lnTo>
                    <a:pt x="236" y="4"/>
                  </a:lnTo>
                  <a:lnTo>
                    <a:pt x="234" y="2"/>
                  </a:lnTo>
                  <a:lnTo>
                    <a:pt x="232" y="0"/>
                  </a:lnTo>
                  <a:lnTo>
                    <a:pt x="22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68" y="8"/>
                  </a:lnTo>
                  <a:lnTo>
                    <a:pt x="68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16" y="50"/>
                  </a:lnTo>
                  <a:lnTo>
                    <a:pt x="8" y="56"/>
                  </a:lnTo>
                  <a:lnTo>
                    <a:pt x="2" y="6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88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8" y="168"/>
                  </a:lnTo>
                  <a:lnTo>
                    <a:pt x="54" y="174"/>
                  </a:lnTo>
                  <a:lnTo>
                    <a:pt x="62" y="178"/>
                  </a:lnTo>
                  <a:lnTo>
                    <a:pt x="70" y="180"/>
                  </a:lnTo>
                  <a:lnTo>
                    <a:pt x="70" y="180"/>
                  </a:lnTo>
                  <a:lnTo>
                    <a:pt x="72" y="194"/>
                  </a:lnTo>
                  <a:lnTo>
                    <a:pt x="78" y="208"/>
                  </a:lnTo>
                  <a:lnTo>
                    <a:pt x="86" y="218"/>
                  </a:lnTo>
                  <a:lnTo>
                    <a:pt x="96" y="228"/>
                  </a:lnTo>
                  <a:lnTo>
                    <a:pt x="106" y="236"/>
                  </a:lnTo>
                  <a:lnTo>
                    <a:pt x="118" y="244"/>
                  </a:lnTo>
                  <a:lnTo>
                    <a:pt x="132" y="248"/>
                  </a:lnTo>
                  <a:lnTo>
                    <a:pt x="146" y="250"/>
                  </a:lnTo>
                  <a:lnTo>
                    <a:pt x="146" y="272"/>
                  </a:lnTo>
                  <a:lnTo>
                    <a:pt x="126" y="272"/>
                  </a:lnTo>
                  <a:lnTo>
                    <a:pt x="126" y="272"/>
                  </a:lnTo>
                  <a:lnTo>
                    <a:pt x="114" y="274"/>
                  </a:lnTo>
                  <a:lnTo>
                    <a:pt x="106" y="280"/>
                  </a:lnTo>
                  <a:lnTo>
                    <a:pt x="100" y="290"/>
                  </a:lnTo>
                  <a:lnTo>
                    <a:pt x="98" y="300"/>
                  </a:lnTo>
                  <a:lnTo>
                    <a:pt x="98" y="308"/>
                  </a:lnTo>
                  <a:lnTo>
                    <a:pt x="78" y="308"/>
                  </a:lnTo>
                  <a:lnTo>
                    <a:pt x="78" y="308"/>
                  </a:lnTo>
                  <a:lnTo>
                    <a:pt x="72" y="310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72" y="320"/>
                  </a:lnTo>
                  <a:lnTo>
                    <a:pt x="78" y="322"/>
                  </a:lnTo>
                  <a:lnTo>
                    <a:pt x="98" y="322"/>
                  </a:lnTo>
                  <a:lnTo>
                    <a:pt x="114" y="322"/>
                  </a:lnTo>
                  <a:lnTo>
                    <a:pt x="192" y="322"/>
                  </a:lnTo>
                  <a:lnTo>
                    <a:pt x="208" y="322"/>
                  </a:lnTo>
                  <a:lnTo>
                    <a:pt x="228" y="322"/>
                  </a:lnTo>
                  <a:lnTo>
                    <a:pt x="228" y="322"/>
                  </a:lnTo>
                  <a:lnTo>
                    <a:pt x="234" y="320"/>
                  </a:lnTo>
                  <a:lnTo>
                    <a:pt x="236" y="314"/>
                  </a:lnTo>
                  <a:lnTo>
                    <a:pt x="236" y="314"/>
                  </a:lnTo>
                  <a:lnTo>
                    <a:pt x="234" y="310"/>
                  </a:lnTo>
                  <a:lnTo>
                    <a:pt x="228" y="308"/>
                  </a:lnTo>
                  <a:lnTo>
                    <a:pt x="208" y="308"/>
                  </a:lnTo>
                  <a:lnTo>
                    <a:pt x="208" y="300"/>
                  </a:lnTo>
                  <a:lnTo>
                    <a:pt x="208" y="300"/>
                  </a:lnTo>
                  <a:lnTo>
                    <a:pt x="206" y="290"/>
                  </a:lnTo>
                  <a:lnTo>
                    <a:pt x="200" y="280"/>
                  </a:lnTo>
                  <a:lnTo>
                    <a:pt x="190" y="274"/>
                  </a:lnTo>
                  <a:lnTo>
                    <a:pt x="180" y="272"/>
                  </a:lnTo>
                  <a:lnTo>
                    <a:pt x="160" y="272"/>
                  </a:lnTo>
                  <a:lnTo>
                    <a:pt x="160" y="250"/>
                  </a:lnTo>
                  <a:lnTo>
                    <a:pt x="160" y="250"/>
                  </a:lnTo>
                  <a:lnTo>
                    <a:pt x="174" y="248"/>
                  </a:lnTo>
                  <a:lnTo>
                    <a:pt x="188" y="244"/>
                  </a:lnTo>
                  <a:lnTo>
                    <a:pt x="200" y="236"/>
                  </a:lnTo>
                  <a:lnTo>
                    <a:pt x="210" y="228"/>
                  </a:lnTo>
                  <a:lnTo>
                    <a:pt x="220" y="218"/>
                  </a:lnTo>
                  <a:lnTo>
                    <a:pt x="228" y="208"/>
                  </a:lnTo>
                  <a:lnTo>
                    <a:pt x="232" y="194"/>
                  </a:lnTo>
                  <a:lnTo>
                    <a:pt x="236" y="180"/>
                  </a:lnTo>
                  <a:lnTo>
                    <a:pt x="236" y="180"/>
                  </a:lnTo>
                  <a:lnTo>
                    <a:pt x="244" y="178"/>
                  </a:lnTo>
                  <a:lnTo>
                    <a:pt x="252" y="174"/>
                  </a:lnTo>
                  <a:lnTo>
                    <a:pt x="258" y="168"/>
                  </a:lnTo>
                  <a:lnTo>
                    <a:pt x="262" y="162"/>
                  </a:lnTo>
                  <a:lnTo>
                    <a:pt x="262" y="162"/>
                  </a:lnTo>
                  <a:lnTo>
                    <a:pt x="262" y="162"/>
                  </a:lnTo>
                  <a:lnTo>
                    <a:pt x="302" y="88"/>
                  </a:lnTo>
                  <a:lnTo>
                    <a:pt x="302" y="88"/>
                  </a:lnTo>
                  <a:lnTo>
                    <a:pt x="302" y="88"/>
                  </a:lnTo>
                  <a:lnTo>
                    <a:pt x="302" y="88"/>
                  </a:lnTo>
                  <a:lnTo>
                    <a:pt x="306" y="82"/>
                  </a:lnTo>
                  <a:lnTo>
                    <a:pt x="306" y="74"/>
                  </a:lnTo>
                  <a:lnTo>
                    <a:pt x="306" y="74"/>
                  </a:lnTo>
                  <a:lnTo>
                    <a:pt x="304" y="64"/>
                  </a:lnTo>
                  <a:lnTo>
                    <a:pt x="298" y="56"/>
                  </a:lnTo>
                  <a:lnTo>
                    <a:pt x="290" y="50"/>
                  </a:lnTo>
                  <a:lnTo>
                    <a:pt x="280" y="48"/>
                  </a:lnTo>
                  <a:lnTo>
                    <a:pt x="280" y="48"/>
                  </a:lnTo>
                  <a:close/>
                  <a:moveTo>
                    <a:pt x="68" y="164"/>
                  </a:moveTo>
                  <a:lnTo>
                    <a:pt x="68" y="164"/>
                  </a:lnTo>
                  <a:lnTo>
                    <a:pt x="62" y="160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6" y="70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26" y="64"/>
                  </a:lnTo>
                  <a:lnTo>
                    <a:pt x="68" y="64"/>
                  </a:lnTo>
                  <a:lnTo>
                    <a:pt x="68" y="164"/>
                  </a:lnTo>
                  <a:close/>
                  <a:moveTo>
                    <a:pt x="180" y="286"/>
                  </a:moveTo>
                  <a:lnTo>
                    <a:pt x="180" y="286"/>
                  </a:lnTo>
                  <a:lnTo>
                    <a:pt x="186" y="288"/>
                  </a:lnTo>
                  <a:lnTo>
                    <a:pt x="190" y="290"/>
                  </a:lnTo>
                  <a:lnTo>
                    <a:pt x="192" y="296"/>
                  </a:lnTo>
                  <a:lnTo>
                    <a:pt x="194" y="300"/>
                  </a:lnTo>
                  <a:lnTo>
                    <a:pt x="194" y="308"/>
                  </a:lnTo>
                  <a:lnTo>
                    <a:pt x="112" y="308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14" y="296"/>
                  </a:lnTo>
                  <a:lnTo>
                    <a:pt x="116" y="290"/>
                  </a:lnTo>
                  <a:lnTo>
                    <a:pt x="120" y="288"/>
                  </a:lnTo>
                  <a:lnTo>
                    <a:pt x="126" y="286"/>
                  </a:lnTo>
                  <a:lnTo>
                    <a:pt x="152" y="286"/>
                  </a:lnTo>
                  <a:lnTo>
                    <a:pt x="180" y="286"/>
                  </a:lnTo>
                  <a:close/>
                  <a:moveTo>
                    <a:pt x="222" y="56"/>
                  </a:moveTo>
                  <a:lnTo>
                    <a:pt x="222" y="170"/>
                  </a:lnTo>
                  <a:lnTo>
                    <a:pt x="222" y="170"/>
                  </a:lnTo>
                  <a:lnTo>
                    <a:pt x="222" y="172"/>
                  </a:lnTo>
                  <a:lnTo>
                    <a:pt x="222" y="172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0" y="186"/>
                  </a:lnTo>
                  <a:lnTo>
                    <a:pt x="216" y="198"/>
                  </a:lnTo>
                  <a:lnTo>
                    <a:pt x="208" y="208"/>
                  </a:lnTo>
                  <a:lnTo>
                    <a:pt x="200" y="218"/>
                  </a:lnTo>
                  <a:lnTo>
                    <a:pt x="190" y="226"/>
                  </a:lnTo>
                  <a:lnTo>
                    <a:pt x="178" y="232"/>
                  </a:lnTo>
                  <a:lnTo>
                    <a:pt x="166" y="234"/>
                  </a:lnTo>
                  <a:lnTo>
                    <a:pt x="152" y="236"/>
                  </a:lnTo>
                  <a:lnTo>
                    <a:pt x="152" y="236"/>
                  </a:lnTo>
                  <a:lnTo>
                    <a:pt x="140" y="234"/>
                  </a:lnTo>
                  <a:lnTo>
                    <a:pt x="128" y="232"/>
                  </a:lnTo>
                  <a:lnTo>
                    <a:pt x="116" y="226"/>
                  </a:lnTo>
                  <a:lnTo>
                    <a:pt x="106" y="218"/>
                  </a:lnTo>
                  <a:lnTo>
                    <a:pt x="98" y="208"/>
                  </a:lnTo>
                  <a:lnTo>
                    <a:pt x="90" y="198"/>
                  </a:lnTo>
                  <a:lnTo>
                    <a:pt x="86" y="186"/>
                  </a:lnTo>
                  <a:lnTo>
                    <a:pt x="84" y="174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2" y="170"/>
                  </a:lnTo>
                  <a:lnTo>
                    <a:pt x="82" y="56"/>
                  </a:lnTo>
                  <a:lnTo>
                    <a:pt x="82" y="14"/>
                  </a:lnTo>
                  <a:lnTo>
                    <a:pt x="222" y="14"/>
                  </a:lnTo>
                  <a:lnTo>
                    <a:pt x="222" y="56"/>
                  </a:lnTo>
                  <a:close/>
                  <a:moveTo>
                    <a:pt x="290" y="80"/>
                  </a:moveTo>
                  <a:lnTo>
                    <a:pt x="290" y="80"/>
                  </a:lnTo>
                  <a:lnTo>
                    <a:pt x="290" y="82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44" y="160"/>
                  </a:lnTo>
                  <a:lnTo>
                    <a:pt x="238" y="164"/>
                  </a:lnTo>
                  <a:lnTo>
                    <a:pt x="238" y="64"/>
                  </a:lnTo>
                  <a:lnTo>
                    <a:pt x="280" y="64"/>
                  </a:lnTo>
                  <a:lnTo>
                    <a:pt x="280" y="64"/>
                  </a:lnTo>
                  <a:lnTo>
                    <a:pt x="284" y="64"/>
                  </a:lnTo>
                  <a:lnTo>
                    <a:pt x="288" y="66"/>
                  </a:lnTo>
                  <a:lnTo>
                    <a:pt x="290" y="70"/>
                  </a:lnTo>
                  <a:lnTo>
                    <a:pt x="292" y="74"/>
                  </a:lnTo>
                  <a:lnTo>
                    <a:pt x="292" y="74"/>
                  </a:lnTo>
                  <a:lnTo>
                    <a:pt x="290" y="80"/>
                  </a:lnTo>
                  <a:lnTo>
                    <a:pt x="290" y="80"/>
                  </a:lnTo>
                  <a:close/>
                </a:path>
              </a:pathLst>
            </a:custGeom>
            <a:solidFill>
              <a:srgbClr val="02B2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34842" tIns="17420" rIns="34842" bIns="174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86"/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3697749" y="3558115"/>
              <a:ext cx="9226839" cy="796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8386"/>
              <a:r>
                <a:rPr lang="zh-CN" altLang="en-US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科研的社交（</a:t>
              </a:r>
              <a:r>
                <a:rPr lang="en-US" altLang="zh-CN" sz="1372" b="1" dirty="0" err="1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Researchgate</a:t>
              </a:r>
              <a:r>
                <a:rPr lang="zh-CN" altLang="en-US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，</a:t>
              </a:r>
              <a:r>
                <a:rPr lang="en-US" altLang="zh-CN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Academia……</a:t>
              </a:r>
              <a:r>
                <a:rPr lang="zh-CN" altLang="en-US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）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15546" y="2583152"/>
            <a:ext cx="3532504" cy="357708"/>
            <a:chOff x="2686050" y="4474564"/>
            <a:chExt cx="9270923" cy="938787"/>
          </a:xfrm>
        </p:grpSpPr>
        <p:sp>
          <p:nvSpPr>
            <p:cNvPr id="9" name="椭圆 8"/>
            <p:cNvSpPr/>
            <p:nvPr/>
          </p:nvSpPr>
          <p:spPr>
            <a:xfrm>
              <a:off x="2686050" y="4474564"/>
              <a:ext cx="742098" cy="742098"/>
            </a:xfrm>
            <a:prstGeom prst="ellipse">
              <a:avLst/>
            </a:prstGeom>
            <a:noFill/>
            <a:ln>
              <a:solidFill>
                <a:srgbClr val="02B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10" name="Freeform 156"/>
            <p:cNvSpPr>
              <a:spLocks noEditPoints="1"/>
            </p:cNvSpPr>
            <p:nvPr/>
          </p:nvSpPr>
          <p:spPr bwMode="auto">
            <a:xfrm>
              <a:off x="2826951" y="4567800"/>
              <a:ext cx="504825" cy="479425"/>
            </a:xfrm>
            <a:custGeom>
              <a:avLst/>
              <a:gdLst/>
              <a:ahLst/>
              <a:cxnLst>
                <a:cxn ang="0">
                  <a:pos x="30" y="302"/>
                </a:cxn>
                <a:cxn ang="0">
                  <a:pos x="24" y="300"/>
                </a:cxn>
                <a:cxn ang="0">
                  <a:pos x="8" y="292"/>
                </a:cxn>
                <a:cxn ang="0">
                  <a:pos x="0" y="278"/>
                </a:cxn>
                <a:cxn ang="0">
                  <a:pos x="0" y="238"/>
                </a:cxn>
                <a:cxn ang="0">
                  <a:pos x="2" y="230"/>
                </a:cxn>
                <a:cxn ang="0">
                  <a:pos x="12" y="214"/>
                </a:cxn>
                <a:cxn ang="0">
                  <a:pos x="100" y="186"/>
                </a:cxn>
                <a:cxn ang="0">
                  <a:pos x="90" y="166"/>
                </a:cxn>
                <a:cxn ang="0">
                  <a:pos x="76" y="120"/>
                </a:cxn>
                <a:cxn ang="0">
                  <a:pos x="74" y="94"/>
                </a:cxn>
                <a:cxn ang="0">
                  <a:pos x="80" y="56"/>
                </a:cxn>
                <a:cxn ang="0">
                  <a:pos x="98" y="26"/>
                </a:cxn>
                <a:cxn ang="0">
                  <a:pos x="124" y="6"/>
                </a:cxn>
                <a:cxn ang="0">
                  <a:pos x="158" y="0"/>
                </a:cxn>
                <a:cxn ang="0">
                  <a:pos x="176" y="2"/>
                </a:cxn>
                <a:cxn ang="0">
                  <a:pos x="208" y="16"/>
                </a:cxn>
                <a:cxn ang="0">
                  <a:pos x="230" y="40"/>
                </a:cxn>
                <a:cxn ang="0">
                  <a:pos x="242" y="74"/>
                </a:cxn>
                <a:cxn ang="0">
                  <a:pos x="244" y="94"/>
                </a:cxn>
                <a:cxn ang="0">
                  <a:pos x="236" y="144"/>
                </a:cxn>
                <a:cxn ang="0">
                  <a:pos x="216" y="186"/>
                </a:cxn>
                <a:cxn ang="0">
                  <a:pos x="296" y="210"/>
                </a:cxn>
                <a:cxn ang="0">
                  <a:pos x="312" y="222"/>
                </a:cxn>
                <a:cxn ang="0">
                  <a:pos x="318" y="238"/>
                </a:cxn>
                <a:cxn ang="0">
                  <a:pos x="318" y="272"/>
                </a:cxn>
                <a:cxn ang="0">
                  <a:pos x="316" y="284"/>
                </a:cxn>
                <a:cxn ang="0">
                  <a:pos x="300" y="300"/>
                </a:cxn>
                <a:cxn ang="0">
                  <a:pos x="288" y="302"/>
                </a:cxn>
                <a:cxn ang="0">
                  <a:pos x="158" y="16"/>
                </a:cxn>
                <a:cxn ang="0">
                  <a:pos x="144" y="18"/>
                </a:cxn>
                <a:cxn ang="0">
                  <a:pos x="118" y="28"/>
                </a:cxn>
                <a:cxn ang="0">
                  <a:pos x="102" y="48"/>
                </a:cxn>
                <a:cxn ang="0">
                  <a:pos x="92" y="78"/>
                </a:cxn>
                <a:cxn ang="0">
                  <a:pos x="90" y="94"/>
                </a:cxn>
                <a:cxn ang="0">
                  <a:pos x="98" y="144"/>
                </a:cxn>
                <a:cxn ang="0">
                  <a:pos x="120" y="184"/>
                </a:cxn>
                <a:cxn ang="0">
                  <a:pos x="26" y="226"/>
                </a:cxn>
                <a:cxn ang="0">
                  <a:pos x="22" y="228"/>
                </a:cxn>
                <a:cxn ang="0">
                  <a:pos x="16" y="234"/>
                </a:cxn>
                <a:cxn ang="0">
                  <a:pos x="16" y="272"/>
                </a:cxn>
                <a:cxn ang="0">
                  <a:pos x="18" y="276"/>
                </a:cxn>
                <a:cxn ang="0">
                  <a:pos x="24" y="284"/>
                </a:cxn>
                <a:cxn ang="0">
                  <a:pos x="288" y="286"/>
                </a:cxn>
                <a:cxn ang="0">
                  <a:pos x="292" y="284"/>
                </a:cxn>
                <a:cxn ang="0">
                  <a:pos x="300" y="278"/>
                </a:cxn>
                <a:cxn ang="0">
                  <a:pos x="302" y="272"/>
                </a:cxn>
                <a:cxn ang="0">
                  <a:pos x="302" y="238"/>
                </a:cxn>
                <a:cxn ang="0">
                  <a:pos x="298" y="230"/>
                </a:cxn>
                <a:cxn ang="0">
                  <a:pos x="292" y="226"/>
                </a:cxn>
                <a:cxn ang="0">
                  <a:pos x="198" y="184"/>
                </a:cxn>
                <a:cxn ang="0">
                  <a:pos x="210" y="166"/>
                </a:cxn>
                <a:cxn ang="0">
                  <a:pos x="224" y="120"/>
                </a:cxn>
                <a:cxn ang="0">
                  <a:pos x="226" y="94"/>
                </a:cxn>
                <a:cxn ang="0">
                  <a:pos x="222" y="62"/>
                </a:cxn>
                <a:cxn ang="0">
                  <a:pos x="208" y="38"/>
                </a:cxn>
                <a:cxn ang="0">
                  <a:pos x="188" y="22"/>
                </a:cxn>
                <a:cxn ang="0">
                  <a:pos x="158" y="16"/>
                </a:cxn>
              </a:cxnLst>
              <a:rect l="0" t="0" r="r" b="b"/>
              <a:pathLst>
                <a:path w="318" h="302">
                  <a:moveTo>
                    <a:pt x="288" y="302"/>
                  </a:moveTo>
                  <a:lnTo>
                    <a:pt x="30" y="302"/>
                  </a:lnTo>
                  <a:lnTo>
                    <a:pt x="30" y="302"/>
                  </a:lnTo>
                  <a:lnTo>
                    <a:pt x="24" y="300"/>
                  </a:lnTo>
                  <a:lnTo>
                    <a:pt x="18" y="300"/>
                  </a:lnTo>
                  <a:lnTo>
                    <a:pt x="8" y="292"/>
                  </a:lnTo>
                  <a:lnTo>
                    <a:pt x="2" y="284"/>
                  </a:lnTo>
                  <a:lnTo>
                    <a:pt x="0" y="278"/>
                  </a:lnTo>
                  <a:lnTo>
                    <a:pt x="0" y="272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" y="230"/>
                  </a:lnTo>
                  <a:lnTo>
                    <a:pt x="6" y="222"/>
                  </a:lnTo>
                  <a:lnTo>
                    <a:pt x="12" y="214"/>
                  </a:lnTo>
                  <a:lnTo>
                    <a:pt x="20" y="210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90" y="166"/>
                  </a:lnTo>
                  <a:lnTo>
                    <a:pt x="82" y="144"/>
                  </a:lnTo>
                  <a:lnTo>
                    <a:pt x="76" y="12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6" y="74"/>
                  </a:lnTo>
                  <a:lnTo>
                    <a:pt x="80" y="56"/>
                  </a:lnTo>
                  <a:lnTo>
                    <a:pt x="88" y="40"/>
                  </a:lnTo>
                  <a:lnTo>
                    <a:pt x="98" y="26"/>
                  </a:lnTo>
                  <a:lnTo>
                    <a:pt x="110" y="16"/>
                  </a:lnTo>
                  <a:lnTo>
                    <a:pt x="124" y="6"/>
                  </a:lnTo>
                  <a:lnTo>
                    <a:pt x="140" y="2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76" y="2"/>
                  </a:lnTo>
                  <a:lnTo>
                    <a:pt x="194" y="6"/>
                  </a:lnTo>
                  <a:lnTo>
                    <a:pt x="208" y="16"/>
                  </a:lnTo>
                  <a:lnTo>
                    <a:pt x="220" y="26"/>
                  </a:lnTo>
                  <a:lnTo>
                    <a:pt x="230" y="40"/>
                  </a:lnTo>
                  <a:lnTo>
                    <a:pt x="238" y="56"/>
                  </a:lnTo>
                  <a:lnTo>
                    <a:pt x="242" y="74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2" y="120"/>
                  </a:lnTo>
                  <a:lnTo>
                    <a:pt x="236" y="144"/>
                  </a:lnTo>
                  <a:lnTo>
                    <a:pt x="228" y="166"/>
                  </a:lnTo>
                  <a:lnTo>
                    <a:pt x="216" y="186"/>
                  </a:lnTo>
                  <a:lnTo>
                    <a:pt x="296" y="210"/>
                  </a:lnTo>
                  <a:lnTo>
                    <a:pt x="296" y="210"/>
                  </a:lnTo>
                  <a:lnTo>
                    <a:pt x="306" y="214"/>
                  </a:lnTo>
                  <a:lnTo>
                    <a:pt x="312" y="222"/>
                  </a:lnTo>
                  <a:lnTo>
                    <a:pt x="316" y="230"/>
                  </a:lnTo>
                  <a:lnTo>
                    <a:pt x="318" y="238"/>
                  </a:lnTo>
                  <a:lnTo>
                    <a:pt x="318" y="272"/>
                  </a:lnTo>
                  <a:lnTo>
                    <a:pt x="318" y="272"/>
                  </a:lnTo>
                  <a:lnTo>
                    <a:pt x="316" y="278"/>
                  </a:lnTo>
                  <a:lnTo>
                    <a:pt x="316" y="284"/>
                  </a:lnTo>
                  <a:lnTo>
                    <a:pt x="308" y="292"/>
                  </a:lnTo>
                  <a:lnTo>
                    <a:pt x="300" y="300"/>
                  </a:lnTo>
                  <a:lnTo>
                    <a:pt x="294" y="300"/>
                  </a:lnTo>
                  <a:lnTo>
                    <a:pt x="288" y="302"/>
                  </a:lnTo>
                  <a:lnTo>
                    <a:pt x="288" y="302"/>
                  </a:lnTo>
                  <a:close/>
                  <a:moveTo>
                    <a:pt x="158" y="16"/>
                  </a:moveTo>
                  <a:lnTo>
                    <a:pt x="158" y="16"/>
                  </a:lnTo>
                  <a:lnTo>
                    <a:pt x="144" y="18"/>
                  </a:lnTo>
                  <a:lnTo>
                    <a:pt x="130" y="22"/>
                  </a:lnTo>
                  <a:lnTo>
                    <a:pt x="118" y="28"/>
                  </a:lnTo>
                  <a:lnTo>
                    <a:pt x="108" y="38"/>
                  </a:lnTo>
                  <a:lnTo>
                    <a:pt x="102" y="48"/>
                  </a:lnTo>
                  <a:lnTo>
                    <a:pt x="96" y="62"/>
                  </a:lnTo>
                  <a:lnTo>
                    <a:pt x="92" y="78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92" y="120"/>
                  </a:lnTo>
                  <a:lnTo>
                    <a:pt x="98" y="144"/>
                  </a:lnTo>
                  <a:lnTo>
                    <a:pt x="108" y="166"/>
                  </a:lnTo>
                  <a:lnTo>
                    <a:pt x="120" y="184"/>
                  </a:lnTo>
                  <a:lnTo>
                    <a:pt x="128" y="194"/>
                  </a:lnTo>
                  <a:lnTo>
                    <a:pt x="26" y="226"/>
                  </a:lnTo>
                  <a:lnTo>
                    <a:pt x="26" y="226"/>
                  </a:lnTo>
                  <a:lnTo>
                    <a:pt x="22" y="228"/>
                  </a:lnTo>
                  <a:lnTo>
                    <a:pt x="18" y="230"/>
                  </a:lnTo>
                  <a:lnTo>
                    <a:pt x="16" y="234"/>
                  </a:lnTo>
                  <a:lnTo>
                    <a:pt x="16" y="238"/>
                  </a:lnTo>
                  <a:lnTo>
                    <a:pt x="16" y="272"/>
                  </a:lnTo>
                  <a:lnTo>
                    <a:pt x="16" y="272"/>
                  </a:lnTo>
                  <a:lnTo>
                    <a:pt x="18" y="276"/>
                  </a:lnTo>
                  <a:lnTo>
                    <a:pt x="20" y="282"/>
                  </a:lnTo>
                  <a:lnTo>
                    <a:pt x="24" y="284"/>
                  </a:lnTo>
                  <a:lnTo>
                    <a:pt x="30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92" y="284"/>
                  </a:lnTo>
                  <a:lnTo>
                    <a:pt x="296" y="282"/>
                  </a:lnTo>
                  <a:lnTo>
                    <a:pt x="300" y="278"/>
                  </a:lnTo>
                  <a:lnTo>
                    <a:pt x="302" y="272"/>
                  </a:lnTo>
                  <a:lnTo>
                    <a:pt x="302" y="272"/>
                  </a:lnTo>
                  <a:lnTo>
                    <a:pt x="302" y="238"/>
                  </a:lnTo>
                  <a:lnTo>
                    <a:pt x="302" y="238"/>
                  </a:lnTo>
                  <a:lnTo>
                    <a:pt x="300" y="234"/>
                  </a:lnTo>
                  <a:lnTo>
                    <a:pt x="298" y="230"/>
                  </a:lnTo>
                  <a:lnTo>
                    <a:pt x="296" y="228"/>
                  </a:lnTo>
                  <a:lnTo>
                    <a:pt x="292" y="226"/>
                  </a:lnTo>
                  <a:lnTo>
                    <a:pt x="190" y="194"/>
                  </a:lnTo>
                  <a:lnTo>
                    <a:pt x="198" y="184"/>
                  </a:lnTo>
                  <a:lnTo>
                    <a:pt x="198" y="184"/>
                  </a:lnTo>
                  <a:lnTo>
                    <a:pt x="210" y="166"/>
                  </a:lnTo>
                  <a:lnTo>
                    <a:pt x="218" y="144"/>
                  </a:lnTo>
                  <a:lnTo>
                    <a:pt x="224" y="120"/>
                  </a:lnTo>
                  <a:lnTo>
                    <a:pt x="226" y="94"/>
                  </a:lnTo>
                  <a:lnTo>
                    <a:pt x="226" y="94"/>
                  </a:lnTo>
                  <a:lnTo>
                    <a:pt x="226" y="78"/>
                  </a:lnTo>
                  <a:lnTo>
                    <a:pt x="222" y="62"/>
                  </a:lnTo>
                  <a:lnTo>
                    <a:pt x="216" y="48"/>
                  </a:lnTo>
                  <a:lnTo>
                    <a:pt x="208" y="38"/>
                  </a:lnTo>
                  <a:lnTo>
                    <a:pt x="198" y="28"/>
                  </a:lnTo>
                  <a:lnTo>
                    <a:pt x="188" y="22"/>
                  </a:lnTo>
                  <a:lnTo>
                    <a:pt x="174" y="18"/>
                  </a:lnTo>
                  <a:lnTo>
                    <a:pt x="158" y="16"/>
                  </a:lnTo>
                  <a:lnTo>
                    <a:pt x="158" y="16"/>
                  </a:lnTo>
                  <a:close/>
                </a:path>
              </a:pathLst>
            </a:custGeom>
            <a:solidFill>
              <a:srgbClr val="02B29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34842" tIns="17420" rIns="34842" bIns="174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86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3697751" y="4616880"/>
              <a:ext cx="8259222" cy="796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8386"/>
              <a:r>
                <a:rPr lang="zh-CN" altLang="en-US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阅读的社交 （微信读书，</a:t>
              </a:r>
              <a:r>
                <a:rPr lang="en-US" altLang="zh-CN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QQ</a:t>
              </a:r>
              <a:r>
                <a:rPr lang="zh-CN" altLang="en-US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，</a:t>
              </a:r>
              <a:r>
                <a:rPr lang="en-US" altLang="zh-CN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……</a:t>
              </a:r>
              <a:r>
                <a:rPr lang="zh-CN" altLang="en-US" sz="1372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）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08496" y="1119791"/>
            <a:ext cx="2407285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24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Networking</a:t>
            </a:r>
            <a:r>
              <a:rPr lang="zh-CN" altLang="en-US" sz="1524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061526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6991" y="583366"/>
            <a:ext cx="2863315" cy="2613107"/>
          </a:xfrm>
          <a:prstGeom prst="rect">
            <a:avLst/>
          </a:prstGeom>
          <a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r="-11998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86"/>
          </a:p>
        </p:txBody>
      </p:sp>
      <p:sp>
        <p:nvSpPr>
          <p:cNvPr id="5" name="矩形 4"/>
          <p:cNvSpPr/>
          <p:nvPr/>
        </p:nvSpPr>
        <p:spPr>
          <a:xfrm>
            <a:off x="406991" y="579295"/>
            <a:ext cx="2863315" cy="2617178"/>
          </a:xfrm>
          <a:prstGeom prst="rect">
            <a:avLst/>
          </a:prstGeom>
          <a:solidFill>
            <a:srgbClr val="157E9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grpSp>
        <p:nvGrpSpPr>
          <p:cNvPr id="28" name="组合 27"/>
          <p:cNvGrpSpPr/>
          <p:nvPr/>
        </p:nvGrpSpPr>
        <p:grpSpPr>
          <a:xfrm>
            <a:off x="742050" y="1856362"/>
            <a:ext cx="2151278" cy="429615"/>
            <a:chOff x="1044828" y="1593182"/>
            <a:chExt cx="2472291" cy="395129"/>
          </a:xfrm>
        </p:grpSpPr>
        <p:sp>
          <p:nvSpPr>
            <p:cNvPr id="10" name="矩形 9"/>
            <p:cNvSpPr/>
            <p:nvPr/>
          </p:nvSpPr>
          <p:spPr>
            <a:xfrm>
              <a:off x="1044828" y="1593182"/>
              <a:ext cx="395129" cy="39512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grpSp>
          <p:nvGrpSpPr>
            <p:cNvPr id="11" name="组 25"/>
            <p:cNvGrpSpPr/>
            <p:nvPr/>
          </p:nvGrpSpPr>
          <p:grpSpPr>
            <a:xfrm>
              <a:off x="1126379" y="1673866"/>
              <a:ext cx="239925" cy="239925"/>
              <a:chOff x="2527936" y="2282863"/>
              <a:chExt cx="368300" cy="368300"/>
            </a:xfrm>
            <a:solidFill>
              <a:schemeClr val="bg1"/>
            </a:solidFill>
          </p:grpSpPr>
          <p:sp>
            <p:nvSpPr>
              <p:cNvPr id="12" name="Freeform 146"/>
              <p:cNvSpPr>
                <a:spLocks noEditPoints="1"/>
              </p:cNvSpPr>
              <p:nvPr/>
            </p:nvSpPr>
            <p:spPr bwMode="auto">
              <a:xfrm>
                <a:off x="2527936" y="2282863"/>
                <a:ext cx="368300" cy="368300"/>
              </a:xfrm>
              <a:custGeom>
                <a:avLst/>
                <a:gdLst/>
                <a:ahLst/>
                <a:cxnLst>
                  <a:cxn ang="0">
                    <a:pos x="206" y="232"/>
                  </a:cxn>
                  <a:cxn ang="0">
                    <a:pos x="26" y="232"/>
                  </a:cxn>
                  <a:cxn ang="0">
                    <a:pos x="26" y="232"/>
                  </a:cxn>
                  <a:cxn ang="0">
                    <a:pos x="16" y="230"/>
                  </a:cxn>
                  <a:cxn ang="0">
                    <a:pos x="8" y="224"/>
                  </a:cxn>
                  <a:cxn ang="0">
                    <a:pos x="2" y="216"/>
                  </a:cxn>
                  <a:cxn ang="0">
                    <a:pos x="0" y="204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2" y="16"/>
                  </a:cxn>
                  <a:cxn ang="0">
                    <a:pos x="8" y="8"/>
                  </a:cxn>
                  <a:cxn ang="0">
                    <a:pos x="16" y="2"/>
                  </a:cxn>
                  <a:cxn ang="0">
                    <a:pos x="26" y="0"/>
                  </a:cxn>
                  <a:cxn ang="0">
                    <a:pos x="206" y="0"/>
                  </a:cxn>
                  <a:cxn ang="0">
                    <a:pos x="206" y="0"/>
                  </a:cxn>
                  <a:cxn ang="0">
                    <a:pos x="216" y="2"/>
                  </a:cxn>
                  <a:cxn ang="0">
                    <a:pos x="224" y="8"/>
                  </a:cxn>
                  <a:cxn ang="0">
                    <a:pos x="230" y="16"/>
                  </a:cxn>
                  <a:cxn ang="0">
                    <a:pos x="232" y="26"/>
                  </a:cxn>
                  <a:cxn ang="0">
                    <a:pos x="232" y="204"/>
                  </a:cxn>
                  <a:cxn ang="0">
                    <a:pos x="232" y="204"/>
                  </a:cxn>
                  <a:cxn ang="0">
                    <a:pos x="230" y="216"/>
                  </a:cxn>
                  <a:cxn ang="0">
                    <a:pos x="224" y="224"/>
                  </a:cxn>
                  <a:cxn ang="0">
                    <a:pos x="216" y="230"/>
                  </a:cxn>
                  <a:cxn ang="0">
                    <a:pos x="206" y="232"/>
                  </a:cxn>
                  <a:cxn ang="0">
                    <a:pos x="206" y="23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2" y="16"/>
                  </a:cxn>
                  <a:cxn ang="0">
                    <a:pos x="18" y="18"/>
                  </a:cxn>
                  <a:cxn ang="0">
                    <a:pos x="16" y="22"/>
                  </a:cxn>
                  <a:cxn ang="0">
                    <a:pos x="14" y="26"/>
                  </a:cxn>
                  <a:cxn ang="0">
                    <a:pos x="14" y="204"/>
                  </a:cxn>
                  <a:cxn ang="0">
                    <a:pos x="14" y="204"/>
                  </a:cxn>
                  <a:cxn ang="0">
                    <a:pos x="16" y="210"/>
                  </a:cxn>
                  <a:cxn ang="0">
                    <a:pos x="18" y="214"/>
                  </a:cxn>
                  <a:cxn ang="0">
                    <a:pos x="22" y="216"/>
                  </a:cxn>
                  <a:cxn ang="0">
                    <a:pos x="26" y="216"/>
                  </a:cxn>
                  <a:cxn ang="0">
                    <a:pos x="206" y="216"/>
                  </a:cxn>
                  <a:cxn ang="0">
                    <a:pos x="206" y="216"/>
                  </a:cxn>
                  <a:cxn ang="0">
                    <a:pos x="210" y="216"/>
                  </a:cxn>
                  <a:cxn ang="0">
                    <a:pos x="214" y="214"/>
                  </a:cxn>
                  <a:cxn ang="0">
                    <a:pos x="216" y="210"/>
                  </a:cxn>
                  <a:cxn ang="0">
                    <a:pos x="216" y="204"/>
                  </a:cxn>
                  <a:cxn ang="0">
                    <a:pos x="216" y="26"/>
                  </a:cxn>
                  <a:cxn ang="0">
                    <a:pos x="216" y="26"/>
                  </a:cxn>
                  <a:cxn ang="0">
                    <a:pos x="216" y="22"/>
                  </a:cxn>
                  <a:cxn ang="0">
                    <a:pos x="214" y="18"/>
                  </a:cxn>
                  <a:cxn ang="0">
                    <a:pos x="210" y="16"/>
                  </a:cxn>
                  <a:cxn ang="0">
                    <a:pos x="206" y="14"/>
                  </a:cxn>
                  <a:cxn ang="0">
                    <a:pos x="26" y="14"/>
                  </a:cxn>
                </a:cxnLst>
                <a:rect l="0" t="0" r="r" b="b"/>
                <a:pathLst>
                  <a:path w="232" h="232">
                    <a:moveTo>
                      <a:pt x="206" y="232"/>
                    </a:moveTo>
                    <a:lnTo>
                      <a:pt x="26" y="232"/>
                    </a:lnTo>
                    <a:lnTo>
                      <a:pt x="26" y="232"/>
                    </a:lnTo>
                    <a:lnTo>
                      <a:pt x="16" y="230"/>
                    </a:lnTo>
                    <a:lnTo>
                      <a:pt x="8" y="224"/>
                    </a:lnTo>
                    <a:lnTo>
                      <a:pt x="2" y="216"/>
                    </a:lnTo>
                    <a:lnTo>
                      <a:pt x="0" y="20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8" y="8"/>
                    </a:lnTo>
                    <a:lnTo>
                      <a:pt x="16" y="2"/>
                    </a:lnTo>
                    <a:lnTo>
                      <a:pt x="26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16" y="2"/>
                    </a:lnTo>
                    <a:lnTo>
                      <a:pt x="224" y="8"/>
                    </a:lnTo>
                    <a:lnTo>
                      <a:pt x="230" y="16"/>
                    </a:lnTo>
                    <a:lnTo>
                      <a:pt x="232" y="26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30" y="216"/>
                    </a:lnTo>
                    <a:lnTo>
                      <a:pt x="224" y="224"/>
                    </a:lnTo>
                    <a:lnTo>
                      <a:pt x="216" y="230"/>
                    </a:lnTo>
                    <a:lnTo>
                      <a:pt x="206" y="232"/>
                    </a:lnTo>
                    <a:lnTo>
                      <a:pt x="206" y="232"/>
                    </a:lnTo>
                    <a:close/>
                    <a:moveTo>
                      <a:pt x="26" y="14"/>
                    </a:moveTo>
                    <a:lnTo>
                      <a:pt x="26" y="14"/>
                    </a:lnTo>
                    <a:lnTo>
                      <a:pt x="22" y="16"/>
                    </a:lnTo>
                    <a:lnTo>
                      <a:pt x="18" y="18"/>
                    </a:lnTo>
                    <a:lnTo>
                      <a:pt x="16" y="22"/>
                    </a:lnTo>
                    <a:lnTo>
                      <a:pt x="14" y="26"/>
                    </a:lnTo>
                    <a:lnTo>
                      <a:pt x="14" y="204"/>
                    </a:lnTo>
                    <a:lnTo>
                      <a:pt x="14" y="204"/>
                    </a:lnTo>
                    <a:lnTo>
                      <a:pt x="16" y="210"/>
                    </a:lnTo>
                    <a:lnTo>
                      <a:pt x="18" y="214"/>
                    </a:lnTo>
                    <a:lnTo>
                      <a:pt x="22" y="216"/>
                    </a:lnTo>
                    <a:lnTo>
                      <a:pt x="26" y="216"/>
                    </a:lnTo>
                    <a:lnTo>
                      <a:pt x="206" y="216"/>
                    </a:lnTo>
                    <a:lnTo>
                      <a:pt x="206" y="216"/>
                    </a:lnTo>
                    <a:lnTo>
                      <a:pt x="210" y="216"/>
                    </a:lnTo>
                    <a:lnTo>
                      <a:pt x="214" y="214"/>
                    </a:lnTo>
                    <a:lnTo>
                      <a:pt x="216" y="210"/>
                    </a:lnTo>
                    <a:lnTo>
                      <a:pt x="216" y="204"/>
                    </a:lnTo>
                    <a:lnTo>
                      <a:pt x="216" y="26"/>
                    </a:lnTo>
                    <a:lnTo>
                      <a:pt x="216" y="26"/>
                    </a:lnTo>
                    <a:lnTo>
                      <a:pt x="216" y="22"/>
                    </a:lnTo>
                    <a:lnTo>
                      <a:pt x="214" y="18"/>
                    </a:lnTo>
                    <a:lnTo>
                      <a:pt x="210" y="16"/>
                    </a:lnTo>
                    <a:lnTo>
                      <a:pt x="206" y="14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686"/>
              </a:p>
            </p:txBody>
          </p:sp>
          <p:sp>
            <p:nvSpPr>
              <p:cNvPr id="13" name="Freeform 147"/>
              <p:cNvSpPr>
                <a:spLocks/>
              </p:cNvSpPr>
              <p:nvPr/>
            </p:nvSpPr>
            <p:spPr bwMode="auto">
              <a:xfrm>
                <a:off x="2638959" y="2317673"/>
                <a:ext cx="120650" cy="285750"/>
              </a:xfrm>
              <a:custGeom>
                <a:avLst/>
                <a:gdLst/>
                <a:ahLst/>
                <a:cxnLst>
                  <a:cxn ang="0">
                    <a:pos x="30" y="158"/>
                  </a:cxn>
                  <a:cxn ang="0">
                    <a:pos x="22" y="156"/>
                  </a:cxn>
                  <a:cxn ang="0">
                    <a:pos x="6" y="152"/>
                  </a:cxn>
                  <a:cxn ang="0">
                    <a:pos x="4" y="132"/>
                  </a:cxn>
                  <a:cxn ang="0">
                    <a:pos x="18" y="140"/>
                  </a:cxn>
                  <a:cxn ang="0">
                    <a:pos x="34" y="142"/>
                  </a:cxn>
                  <a:cxn ang="0">
                    <a:pos x="44" y="140"/>
                  </a:cxn>
                  <a:cxn ang="0">
                    <a:pos x="56" y="130"/>
                  </a:cxn>
                  <a:cxn ang="0">
                    <a:pos x="58" y="120"/>
                  </a:cxn>
                  <a:cxn ang="0">
                    <a:pos x="52" y="106"/>
                  </a:cxn>
                  <a:cxn ang="0">
                    <a:pos x="34" y="94"/>
                  </a:cxn>
                  <a:cxn ang="0">
                    <a:pos x="20" y="88"/>
                  </a:cxn>
                  <a:cxn ang="0">
                    <a:pos x="6" y="74"/>
                  </a:cxn>
                  <a:cxn ang="0">
                    <a:pos x="2" y="64"/>
                  </a:cxn>
                  <a:cxn ang="0">
                    <a:pos x="2" y="56"/>
                  </a:cxn>
                  <a:cxn ang="0">
                    <a:pos x="10" y="34"/>
                  </a:cxn>
                  <a:cxn ang="0">
                    <a:pos x="32" y="22"/>
                  </a:cxn>
                  <a:cxn ang="0">
                    <a:pos x="44" y="0"/>
                  </a:cxn>
                  <a:cxn ang="0">
                    <a:pos x="44" y="20"/>
                  </a:cxn>
                  <a:cxn ang="0">
                    <a:pos x="72" y="28"/>
                  </a:cxn>
                  <a:cxn ang="0">
                    <a:pos x="66" y="42"/>
                  </a:cxn>
                  <a:cxn ang="0">
                    <a:pos x="50" y="36"/>
                  </a:cxn>
                  <a:cxn ang="0">
                    <a:pos x="40" y="36"/>
                  </a:cxn>
                  <a:cxn ang="0">
                    <a:pos x="24" y="42"/>
                  </a:cxn>
                  <a:cxn ang="0">
                    <a:pos x="18" y="54"/>
                  </a:cxn>
                  <a:cxn ang="0">
                    <a:pos x="20" y="62"/>
                  </a:cxn>
                  <a:cxn ang="0">
                    <a:pos x="32" y="74"/>
                  </a:cxn>
                  <a:cxn ang="0">
                    <a:pos x="44" y="80"/>
                  </a:cxn>
                  <a:cxn ang="0">
                    <a:pos x="68" y="96"/>
                  </a:cxn>
                  <a:cxn ang="0">
                    <a:pos x="76" y="120"/>
                  </a:cxn>
                  <a:cxn ang="0">
                    <a:pos x="74" y="132"/>
                  </a:cxn>
                  <a:cxn ang="0">
                    <a:pos x="64" y="148"/>
                  </a:cxn>
                  <a:cxn ang="0">
                    <a:pos x="52" y="154"/>
                  </a:cxn>
                  <a:cxn ang="0">
                    <a:pos x="44" y="180"/>
                  </a:cxn>
                </a:cxnLst>
                <a:rect l="0" t="0" r="r" b="b"/>
                <a:pathLst>
                  <a:path w="76" h="180">
                    <a:moveTo>
                      <a:pt x="30" y="180"/>
                    </a:moveTo>
                    <a:lnTo>
                      <a:pt x="30" y="158"/>
                    </a:lnTo>
                    <a:lnTo>
                      <a:pt x="30" y="158"/>
                    </a:lnTo>
                    <a:lnTo>
                      <a:pt x="22" y="156"/>
                    </a:lnTo>
                    <a:lnTo>
                      <a:pt x="14" y="154"/>
                    </a:lnTo>
                    <a:lnTo>
                      <a:pt x="6" y="152"/>
                    </a:lnTo>
                    <a:lnTo>
                      <a:pt x="0" y="148"/>
                    </a:lnTo>
                    <a:lnTo>
                      <a:pt x="4" y="132"/>
                    </a:lnTo>
                    <a:lnTo>
                      <a:pt x="4" y="132"/>
                    </a:lnTo>
                    <a:lnTo>
                      <a:pt x="18" y="140"/>
                    </a:lnTo>
                    <a:lnTo>
                      <a:pt x="26" y="142"/>
                    </a:lnTo>
                    <a:lnTo>
                      <a:pt x="34" y="142"/>
                    </a:lnTo>
                    <a:lnTo>
                      <a:pt x="34" y="142"/>
                    </a:lnTo>
                    <a:lnTo>
                      <a:pt x="44" y="140"/>
                    </a:lnTo>
                    <a:lnTo>
                      <a:pt x="52" y="136"/>
                    </a:lnTo>
                    <a:lnTo>
                      <a:pt x="56" y="130"/>
                    </a:lnTo>
                    <a:lnTo>
                      <a:pt x="58" y="120"/>
                    </a:lnTo>
                    <a:lnTo>
                      <a:pt x="58" y="120"/>
                    </a:lnTo>
                    <a:lnTo>
                      <a:pt x="56" y="112"/>
                    </a:lnTo>
                    <a:lnTo>
                      <a:pt x="52" y="106"/>
                    </a:lnTo>
                    <a:lnTo>
                      <a:pt x="46" y="100"/>
                    </a:lnTo>
                    <a:lnTo>
                      <a:pt x="34" y="94"/>
                    </a:lnTo>
                    <a:lnTo>
                      <a:pt x="34" y="94"/>
                    </a:lnTo>
                    <a:lnTo>
                      <a:pt x="20" y="88"/>
                    </a:lnTo>
                    <a:lnTo>
                      <a:pt x="10" y="80"/>
                    </a:lnTo>
                    <a:lnTo>
                      <a:pt x="6" y="74"/>
                    </a:lnTo>
                    <a:lnTo>
                      <a:pt x="4" y="70"/>
                    </a:lnTo>
                    <a:lnTo>
                      <a:pt x="2" y="64"/>
                    </a:lnTo>
                    <a:lnTo>
                      <a:pt x="2" y="56"/>
                    </a:lnTo>
                    <a:lnTo>
                      <a:pt x="2" y="56"/>
                    </a:lnTo>
                    <a:lnTo>
                      <a:pt x="4" y="44"/>
                    </a:lnTo>
                    <a:lnTo>
                      <a:pt x="10" y="34"/>
                    </a:lnTo>
                    <a:lnTo>
                      <a:pt x="20" y="26"/>
                    </a:lnTo>
                    <a:lnTo>
                      <a:pt x="32" y="22"/>
                    </a:lnTo>
                    <a:lnTo>
                      <a:pt x="32" y="0"/>
                    </a:lnTo>
                    <a:lnTo>
                      <a:pt x="44" y="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60" y="24"/>
                    </a:lnTo>
                    <a:lnTo>
                      <a:pt x="72" y="28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56" y="38"/>
                    </a:lnTo>
                    <a:lnTo>
                      <a:pt x="5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30" y="38"/>
                    </a:lnTo>
                    <a:lnTo>
                      <a:pt x="24" y="42"/>
                    </a:lnTo>
                    <a:lnTo>
                      <a:pt x="20" y="4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20" y="62"/>
                    </a:lnTo>
                    <a:lnTo>
                      <a:pt x="24" y="68"/>
                    </a:lnTo>
                    <a:lnTo>
                      <a:pt x="32" y="74"/>
                    </a:lnTo>
                    <a:lnTo>
                      <a:pt x="44" y="80"/>
                    </a:lnTo>
                    <a:lnTo>
                      <a:pt x="44" y="80"/>
                    </a:lnTo>
                    <a:lnTo>
                      <a:pt x="58" y="86"/>
                    </a:lnTo>
                    <a:lnTo>
                      <a:pt x="68" y="96"/>
                    </a:lnTo>
                    <a:lnTo>
                      <a:pt x="74" y="106"/>
                    </a:lnTo>
                    <a:lnTo>
                      <a:pt x="76" y="120"/>
                    </a:lnTo>
                    <a:lnTo>
                      <a:pt x="76" y="120"/>
                    </a:lnTo>
                    <a:lnTo>
                      <a:pt x="74" y="132"/>
                    </a:lnTo>
                    <a:lnTo>
                      <a:pt x="68" y="142"/>
                    </a:lnTo>
                    <a:lnTo>
                      <a:pt x="64" y="148"/>
                    </a:lnTo>
                    <a:lnTo>
                      <a:pt x="58" y="152"/>
                    </a:lnTo>
                    <a:lnTo>
                      <a:pt x="52" y="154"/>
                    </a:lnTo>
                    <a:lnTo>
                      <a:pt x="44" y="156"/>
                    </a:lnTo>
                    <a:lnTo>
                      <a:pt x="44" y="180"/>
                    </a:lnTo>
                    <a:lnTo>
                      <a:pt x="30" y="18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686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552984" y="1622172"/>
              <a:ext cx="1964135" cy="34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8386">
                <a:lnSpc>
                  <a:spcPct val="130000"/>
                </a:lnSpc>
              </a:pPr>
              <a:r>
                <a:rPr lang="zh-CN" altLang="en-US" sz="1396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 人与人的关联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42049" y="2524259"/>
            <a:ext cx="2180961" cy="403098"/>
            <a:chOff x="1851660" y="2349976"/>
            <a:chExt cx="2499381" cy="395129"/>
          </a:xfrm>
        </p:grpSpPr>
        <p:sp>
          <p:nvSpPr>
            <p:cNvPr id="14" name="矩形 13"/>
            <p:cNvSpPr/>
            <p:nvPr/>
          </p:nvSpPr>
          <p:spPr>
            <a:xfrm>
              <a:off x="1851660" y="2349976"/>
              <a:ext cx="395129" cy="39512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grpSp>
          <p:nvGrpSpPr>
            <p:cNvPr id="15" name="组 22"/>
            <p:cNvGrpSpPr/>
            <p:nvPr/>
          </p:nvGrpSpPr>
          <p:grpSpPr>
            <a:xfrm>
              <a:off x="1904517" y="2425362"/>
              <a:ext cx="289415" cy="244356"/>
              <a:chOff x="5268913" y="1114425"/>
              <a:chExt cx="530225" cy="447675"/>
            </a:xfrm>
            <a:solidFill>
              <a:schemeClr val="bg1"/>
            </a:solidFill>
          </p:grpSpPr>
          <p:sp>
            <p:nvSpPr>
              <p:cNvPr id="16" name="Freeform 137"/>
              <p:cNvSpPr>
                <a:spLocks noEditPoints="1"/>
              </p:cNvSpPr>
              <p:nvPr/>
            </p:nvSpPr>
            <p:spPr bwMode="auto">
              <a:xfrm>
                <a:off x="5268913" y="1114425"/>
                <a:ext cx="530225" cy="447675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214" y="10"/>
                  </a:cxn>
                  <a:cxn ang="0">
                    <a:pos x="204" y="44"/>
                  </a:cxn>
                  <a:cxn ang="0">
                    <a:pos x="212" y="84"/>
                  </a:cxn>
                  <a:cxn ang="0">
                    <a:pos x="158" y="128"/>
                  </a:cxn>
                  <a:cxn ang="0">
                    <a:pos x="128" y="66"/>
                  </a:cxn>
                  <a:cxn ang="0">
                    <a:pos x="102" y="28"/>
                  </a:cxn>
                  <a:cxn ang="0">
                    <a:pos x="66" y="18"/>
                  </a:cxn>
                  <a:cxn ang="0">
                    <a:pos x="44" y="22"/>
                  </a:cxn>
                  <a:cxn ang="0">
                    <a:pos x="44" y="32"/>
                  </a:cxn>
                  <a:cxn ang="0">
                    <a:pos x="32" y="78"/>
                  </a:cxn>
                  <a:cxn ang="0">
                    <a:pos x="8" y="60"/>
                  </a:cxn>
                  <a:cxn ang="0">
                    <a:pos x="2" y="64"/>
                  </a:cxn>
                  <a:cxn ang="0">
                    <a:pos x="8" y="114"/>
                  </a:cxn>
                  <a:cxn ang="0">
                    <a:pos x="30" y="136"/>
                  </a:cxn>
                  <a:cxn ang="0">
                    <a:pos x="64" y="148"/>
                  </a:cxn>
                  <a:cxn ang="0">
                    <a:pos x="52" y="234"/>
                  </a:cxn>
                  <a:cxn ang="0">
                    <a:pos x="90" y="280"/>
                  </a:cxn>
                  <a:cxn ang="0">
                    <a:pos x="100" y="280"/>
                  </a:cxn>
                  <a:cxn ang="0">
                    <a:pos x="218" y="280"/>
                  </a:cxn>
                  <a:cxn ang="0">
                    <a:pos x="262" y="236"/>
                  </a:cxn>
                  <a:cxn ang="0">
                    <a:pos x="248" y="130"/>
                  </a:cxn>
                  <a:cxn ang="0">
                    <a:pos x="244" y="116"/>
                  </a:cxn>
                  <a:cxn ang="0">
                    <a:pos x="290" y="130"/>
                  </a:cxn>
                  <a:cxn ang="0">
                    <a:pos x="334" y="86"/>
                  </a:cxn>
                  <a:cxn ang="0">
                    <a:pos x="248" y="92"/>
                  </a:cxn>
                  <a:cxn ang="0">
                    <a:pos x="248" y="92"/>
                  </a:cxn>
                  <a:cxn ang="0">
                    <a:pos x="94" y="266"/>
                  </a:cxn>
                  <a:cxn ang="0">
                    <a:pos x="162" y="144"/>
                  </a:cxn>
                  <a:cxn ang="0">
                    <a:pos x="82" y="72"/>
                  </a:cxn>
                  <a:cxn ang="0">
                    <a:pos x="62" y="32"/>
                  </a:cxn>
                  <a:cxn ang="0">
                    <a:pos x="92" y="40"/>
                  </a:cxn>
                  <a:cxn ang="0">
                    <a:pos x="114" y="72"/>
                  </a:cxn>
                  <a:cxn ang="0">
                    <a:pos x="108" y="110"/>
                  </a:cxn>
                  <a:cxn ang="0">
                    <a:pos x="96" y="122"/>
                  </a:cxn>
                  <a:cxn ang="0">
                    <a:pos x="74" y="132"/>
                  </a:cxn>
                  <a:cxn ang="0">
                    <a:pos x="46" y="130"/>
                  </a:cxn>
                  <a:cxn ang="0">
                    <a:pos x="22" y="110"/>
                  </a:cxn>
                  <a:cxn ang="0">
                    <a:pos x="22" y="88"/>
                  </a:cxn>
                  <a:cxn ang="0">
                    <a:pos x="54" y="100"/>
                  </a:cxn>
                  <a:cxn ang="0">
                    <a:pos x="120" y="166"/>
                  </a:cxn>
                  <a:cxn ang="0">
                    <a:pos x="98" y="138"/>
                  </a:cxn>
                  <a:cxn ang="0">
                    <a:pos x="104" y="134"/>
                  </a:cxn>
                  <a:cxn ang="0">
                    <a:pos x="110" y="128"/>
                  </a:cxn>
                  <a:cxn ang="0">
                    <a:pos x="116" y="122"/>
                  </a:cxn>
                  <a:cxn ang="0">
                    <a:pos x="120" y="118"/>
                  </a:cxn>
                  <a:cxn ang="0">
                    <a:pos x="148" y="138"/>
                  </a:cxn>
                  <a:cxn ang="0">
                    <a:pos x="218" y="262"/>
                  </a:cxn>
                  <a:cxn ang="0">
                    <a:pos x="290" y="112"/>
                  </a:cxn>
                  <a:cxn ang="0">
                    <a:pos x="316" y="86"/>
                  </a:cxn>
                </a:cxnLst>
                <a:rect l="0" t="0" r="r" b="b"/>
                <a:pathLst>
                  <a:path w="334" h="282">
                    <a:moveTo>
                      <a:pt x="332" y="80"/>
                    </a:moveTo>
                    <a:lnTo>
                      <a:pt x="252" y="2"/>
                    </a:lnTo>
                    <a:lnTo>
                      <a:pt x="252" y="2"/>
                    </a:lnTo>
                    <a:lnTo>
                      <a:pt x="248" y="0"/>
                    </a:lnTo>
                    <a:lnTo>
                      <a:pt x="244" y="0"/>
                    </a:lnTo>
                    <a:lnTo>
                      <a:pt x="216" y="8"/>
                    </a:lnTo>
                    <a:lnTo>
                      <a:pt x="216" y="8"/>
                    </a:lnTo>
                    <a:lnTo>
                      <a:pt x="214" y="10"/>
                    </a:lnTo>
                    <a:lnTo>
                      <a:pt x="212" y="14"/>
                    </a:lnTo>
                    <a:lnTo>
                      <a:pt x="204" y="40"/>
                    </a:lnTo>
                    <a:lnTo>
                      <a:pt x="204" y="40"/>
                    </a:lnTo>
                    <a:lnTo>
                      <a:pt x="204" y="44"/>
                    </a:lnTo>
                    <a:lnTo>
                      <a:pt x="204" y="48"/>
                    </a:lnTo>
                    <a:lnTo>
                      <a:pt x="230" y="74"/>
                    </a:lnTo>
                    <a:lnTo>
                      <a:pt x="216" y="88"/>
                    </a:lnTo>
                    <a:lnTo>
                      <a:pt x="212" y="84"/>
                    </a:lnTo>
                    <a:lnTo>
                      <a:pt x="212" y="84"/>
                    </a:lnTo>
                    <a:lnTo>
                      <a:pt x="206" y="82"/>
                    </a:lnTo>
                    <a:lnTo>
                      <a:pt x="202" y="84"/>
                    </a:lnTo>
                    <a:lnTo>
                      <a:pt x="158" y="128"/>
                    </a:lnTo>
                    <a:lnTo>
                      <a:pt x="128" y="98"/>
                    </a:lnTo>
                    <a:lnTo>
                      <a:pt x="128" y="98"/>
                    </a:lnTo>
                    <a:lnTo>
                      <a:pt x="130" y="82"/>
                    </a:lnTo>
                    <a:lnTo>
                      <a:pt x="128" y="66"/>
                    </a:lnTo>
                    <a:lnTo>
                      <a:pt x="122" y="50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02" y="28"/>
                    </a:lnTo>
                    <a:lnTo>
                      <a:pt x="90" y="22"/>
                    </a:lnTo>
                    <a:lnTo>
                      <a:pt x="78" y="20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56" y="18"/>
                    </a:lnTo>
                    <a:lnTo>
                      <a:pt x="46" y="20"/>
                    </a:lnTo>
                    <a:lnTo>
                      <a:pt x="46" y="20"/>
                    </a:lnTo>
                    <a:lnTo>
                      <a:pt x="44" y="22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4" y="32"/>
                    </a:lnTo>
                    <a:lnTo>
                      <a:pt x="60" y="48"/>
                    </a:lnTo>
                    <a:lnTo>
                      <a:pt x="66" y="72"/>
                    </a:lnTo>
                    <a:lnTo>
                      <a:pt x="54" y="84"/>
                    </a:lnTo>
                    <a:lnTo>
                      <a:pt x="32" y="78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2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4" y="62"/>
                    </a:lnTo>
                    <a:lnTo>
                      <a:pt x="2" y="64"/>
                    </a:lnTo>
                    <a:lnTo>
                      <a:pt x="2" y="64"/>
                    </a:lnTo>
                    <a:lnTo>
                      <a:pt x="0" y="72"/>
                    </a:lnTo>
                    <a:lnTo>
                      <a:pt x="0" y="82"/>
                    </a:lnTo>
                    <a:lnTo>
                      <a:pt x="2" y="98"/>
                    </a:lnTo>
                    <a:lnTo>
                      <a:pt x="8" y="114"/>
                    </a:lnTo>
                    <a:lnTo>
                      <a:pt x="14" y="122"/>
                    </a:lnTo>
                    <a:lnTo>
                      <a:pt x="20" y="128"/>
                    </a:lnTo>
                    <a:lnTo>
                      <a:pt x="20" y="128"/>
                    </a:lnTo>
                    <a:lnTo>
                      <a:pt x="30" y="136"/>
                    </a:lnTo>
                    <a:lnTo>
                      <a:pt x="40" y="142"/>
                    </a:lnTo>
                    <a:lnTo>
                      <a:pt x="52" y="146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82" y="146"/>
                    </a:lnTo>
                    <a:lnTo>
                      <a:pt x="110" y="176"/>
                    </a:lnTo>
                    <a:lnTo>
                      <a:pt x="52" y="234"/>
                    </a:lnTo>
                    <a:lnTo>
                      <a:pt x="52" y="234"/>
                    </a:lnTo>
                    <a:lnTo>
                      <a:pt x="50" y="238"/>
                    </a:lnTo>
                    <a:lnTo>
                      <a:pt x="50" y="238"/>
                    </a:lnTo>
                    <a:lnTo>
                      <a:pt x="52" y="244"/>
                    </a:lnTo>
                    <a:lnTo>
                      <a:pt x="90" y="280"/>
                    </a:lnTo>
                    <a:lnTo>
                      <a:pt x="90" y="280"/>
                    </a:lnTo>
                    <a:lnTo>
                      <a:pt x="94" y="282"/>
                    </a:lnTo>
                    <a:lnTo>
                      <a:pt x="94" y="282"/>
                    </a:lnTo>
                    <a:lnTo>
                      <a:pt x="100" y="280"/>
                    </a:lnTo>
                    <a:lnTo>
                      <a:pt x="158" y="222"/>
                    </a:lnTo>
                    <a:lnTo>
                      <a:pt x="212" y="278"/>
                    </a:lnTo>
                    <a:lnTo>
                      <a:pt x="212" y="278"/>
                    </a:lnTo>
                    <a:lnTo>
                      <a:pt x="218" y="280"/>
                    </a:lnTo>
                    <a:lnTo>
                      <a:pt x="222" y="278"/>
                    </a:lnTo>
                    <a:lnTo>
                      <a:pt x="260" y="240"/>
                    </a:lnTo>
                    <a:lnTo>
                      <a:pt x="260" y="240"/>
                    </a:lnTo>
                    <a:lnTo>
                      <a:pt x="262" y="236"/>
                    </a:lnTo>
                    <a:lnTo>
                      <a:pt x="260" y="230"/>
                    </a:lnTo>
                    <a:lnTo>
                      <a:pt x="204" y="176"/>
                    </a:lnTo>
                    <a:lnTo>
                      <a:pt x="248" y="130"/>
                    </a:lnTo>
                    <a:lnTo>
                      <a:pt x="248" y="130"/>
                    </a:lnTo>
                    <a:lnTo>
                      <a:pt x="250" y="126"/>
                    </a:lnTo>
                    <a:lnTo>
                      <a:pt x="250" y="126"/>
                    </a:lnTo>
                    <a:lnTo>
                      <a:pt x="248" y="120"/>
                    </a:lnTo>
                    <a:lnTo>
                      <a:pt x="244" y="116"/>
                    </a:lnTo>
                    <a:lnTo>
                      <a:pt x="258" y="102"/>
                    </a:lnTo>
                    <a:lnTo>
                      <a:pt x="284" y="128"/>
                    </a:lnTo>
                    <a:lnTo>
                      <a:pt x="284" y="128"/>
                    </a:lnTo>
                    <a:lnTo>
                      <a:pt x="290" y="130"/>
                    </a:lnTo>
                    <a:lnTo>
                      <a:pt x="294" y="128"/>
                    </a:lnTo>
                    <a:lnTo>
                      <a:pt x="332" y="90"/>
                    </a:lnTo>
                    <a:lnTo>
                      <a:pt x="332" y="90"/>
                    </a:lnTo>
                    <a:lnTo>
                      <a:pt x="334" y="86"/>
                    </a:lnTo>
                    <a:lnTo>
                      <a:pt x="334" y="86"/>
                    </a:lnTo>
                    <a:lnTo>
                      <a:pt x="332" y="80"/>
                    </a:lnTo>
                    <a:lnTo>
                      <a:pt x="332" y="80"/>
                    </a:lnTo>
                    <a:close/>
                    <a:moveTo>
                      <a:pt x="248" y="92"/>
                    </a:moveTo>
                    <a:lnTo>
                      <a:pt x="234" y="106"/>
                    </a:lnTo>
                    <a:lnTo>
                      <a:pt x="226" y="98"/>
                    </a:lnTo>
                    <a:lnTo>
                      <a:pt x="240" y="84"/>
                    </a:lnTo>
                    <a:lnTo>
                      <a:pt x="248" y="92"/>
                    </a:lnTo>
                    <a:close/>
                    <a:moveTo>
                      <a:pt x="162" y="144"/>
                    </a:moveTo>
                    <a:lnTo>
                      <a:pt x="206" y="98"/>
                    </a:lnTo>
                    <a:lnTo>
                      <a:pt x="234" y="126"/>
                    </a:lnTo>
                    <a:lnTo>
                      <a:pt x="94" y="266"/>
                    </a:lnTo>
                    <a:lnTo>
                      <a:pt x="68" y="238"/>
                    </a:lnTo>
                    <a:lnTo>
                      <a:pt x="162" y="144"/>
                    </a:lnTo>
                    <a:lnTo>
                      <a:pt x="162" y="142"/>
                    </a:lnTo>
                    <a:lnTo>
                      <a:pt x="162" y="144"/>
                    </a:lnTo>
                    <a:close/>
                    <a:moveTo>
                      <a:pt x="80" y="78"/>
                    </a:moveTo>
                    <a:lnTo>
                      <a:pt x="80" y="78"/>
                    </a:lnTo>
                    <a:lnTo>
                      <a:pt x="82" y="74"/>
                    </a:lnTo>
                    <a:lnTo>
                      <a:pt x="82" y="72"/>
                    </a:lnTo>
                    <a:lnTo>
                      <a:pt x="72" y="44"/>
                    </a:lnTo>
                    <a:lnTo>
                      <a:pt x="72" y="44"/>
                    </a:lnTo>
                    <a:lnTo>
                      <a:pt x="72" y="40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74" y="32"/>
                    </a:lnTo>
                    <a:lnTo>
                      <a:pt x="84" y="36"/>
                    </a:lnTo>
                    <a:lnTo>
                      <a:pt x="92" y="40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10" y="58"/>
                    </a:lnTo>
                    <a:lnTo>
                      <a:pt x="114" y="72"/>
                    </a:lnTo>
                    <a:lnTo>
                      <a:pt x="116" y="84"/>
                    </a:lnTo>
                    <a:lnTo>
                      <a:pt x="114" y="98"/>
                    </a:lnTo>
                    <a:lnTo>
                      <a:pt x="114" y="98"/>
                    </a:lnTo>
                    <a:lnTo>
                      <a:pt x="108" y="110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96" y="122"/>
                    </a:lnTo>
                    <a:lnTo>
                      <a:pt x="96" y="122"/>
                    </a:lnTo>
                    <a:lnTo>
                      <a:pt x="90" y="128"/>
                    </a:lnTo>
                    <a:lnTo>
                      <a:pt x="82" y="132"/>
                    </a:lnTo>
                    <a:lnTo>
                      <a:pt x="82" y="132"/>
                    </a:lnTo>
                    <a:lnTo>
                      <a:pt x="74" y="132"/>
                    </a:lnTo>
                    <a:lnTo>
                      <a:pt x="64" y="134"/>
                    </a:lnTo>
                    <a:lnTo>
                      <a:pt x="64" y="134"/>
                    </a:lnTo>
                    <a:lnTo>
                      <a:pt x="54" y="132"/>
                    </a:lnTo>
                    <a:lnTo>
                      <a:pt x="46" y="130"/>
                    </a:lnTo>
                    <a:lnTo>
                      <a:pt x="36" y="12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2" y="110"/>
                    </a:lnTo>
                    <a:lnTo>
                      <a:pt x="18" y="102"/>
                    </a:lnTo>
                    <a:lnTo>
                      <a:pt x="14" y="92"/>
                    </a:lnTo>
                    <a:lnTo>
                      <a:pt x="14" y="80"/>
                    </a:lnTo>
                    <a:lnTo>
                      <a:pt x="22" y="88"/>
                    </a:lnTo>
                    <a:lnTo>
                      <a:pt x="22" y="88"/>
                    </a:lnTo>
                    <a:lnTo>
                      <a:pt x="26" y="90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8" y="100"/>
                    </a:lnTo>
                    <a:lnTo>
                      <a:pt x="60" y="98"/>
                    </a:lnTo>
                    <a:lnTo>
                      <a:pt x="80" y="78"/>
                    </a:lnTo>
                    <a:close/>
                    <a:moveTo>
                      <a:pt x="120" y="166"/>
                    </a:moveTo>
                    <a:lnTo>
                      <a:pt x="96" y="140"/>
                    </a:lnTo>
                    <a:lnTo>
                      <a:pt x="96" y="140"/>
                    </a:lnTo>
                    <a:lnTo>
                      <a:pt x="98" y="138"/>
                    </a:lnTo>
                    <a:lnTo>
                      <a:pt x="98" y="138"/>
                    </a:lnTo>
                    <a:lnTo>
                      <a:pt x="100" y="138"/>
                    </a:lnTo>
                    <a:lnTo>
                      <a:pt x="100" y="138"/>
                    </a:lnTo>
                    <a:lnTo>
                      <a:pt x="100" y="138"/>
                    </a:lnTo>
                    <a:lnTo>
                      <a:pt x="104" y="134"/>
                    </a:lnTo>
                    <a:lnTo>
                      <a:pt x="104" y="134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10" y="128"/>
                    </a:lnTo>
                    <a:lnTo>
                      <a:pt x="110" y="128"/>
                    </a:lnTo>
                    <a:lnTo>
                      <a:pt x="116" y="124"/>
                    </a:lnTo>
                    <a:lnTo>
                      <a:pt x="116" y="124"/>
                    </a:lnTo>
                    <a:lnTo>
                      <a:pt x="116" y="122"/>
                    </a:lnTo>
                    <a:lnTo>
                      <a:pt x="116" y="122"/>
                    </a:lnTo>
                    <a:lnTo>
                      <a:pt x="120" y="118"/>
                    </a:lnTo>
                    <a:lnTo>
                      <a:pt x="120" y="118"/>
                    </a:lnTo>
                    <a:lnTo>
                      <a:pt x="120" y="118"/>
                    </a:lnTo>
                    <a:lnTo>
                      <a:pt x="120" y="116"/>
                    </a:lnTo>
                    <a:lnTo>
                      <a:pt x="120" y="116"/>
                    </a:lnTo>
                    <a:lnTo>
                      <a:pt x="122" y="114"/>
                    </a:lnTo>
                    <a:lnTo>
                      <a:pt x="148" y="138"/>
                    </a:lnTo>
                    <a:lnTo>
                      <a:pt x="120" y="166"/>
                    </a:lnTo>
                    <a:close/>
                    <a:moveTo>
                      <a:pt x="194" y="184"/>
                    </a:moveTo>
                    <a:lnTo>
                      <a:pt x="244" y="236"/>
                    </a:lnTo>
                    <a:lnTo>
                      <a:pt x="218" y="262"/>
                    </a:lnTo>
                    <a:lnTo>
                      <a:pt x="168" y="212"/>
                    </a:lnTo>
                    <a:lnTo>
                      <a:pt x="194" y="184"/>
                    </a:lnTo>
                    <a:close/>
                    <a:moveTo>
                      <a:pt x="316" y="86"/>
                    </a:moveTo>
                    <a:lnTo>
                      <a:pt x="290" y="112"/>
                    </a:lnTo>
                    <a:lnTo>
                      <a:pt x="218" y="42"/>
                    </a:lnTo>
                    <a:lnTo>
                      <a:pt x="224" y="20"/>
                    </a:lnTo>
                    <a:lnTo>
                      <a:pt x="244" y="14"/>
                    </a:lnTo>
                    <a:lnTo>
                      <a:pt x="316" y="8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686"/>
              </a:p>
            </p:txBody>
          </p:sp>
          <p:sp>
            <p:nvSpPr>
              <p:cNvPr id="17" name="Freeform 138"/>
              <p:cNvSpPr>
                <a:spLocks/>
              </p:cNvSpPr>
              <p:nvPr/>
            </p:nvSpPr>
            <p:spPr bwMode="auto">
              <a:xfrm>
                <a:off x="5430838" y="1336675"/>
                <a:ext cx="142875" cy="146050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2" y="90"/>
                  </a:cxn>
                  <a:cxn ang="0">
                    <a:pos x="6" y="92"/>
                  </a:cxn>
                  <a:cxn ang="0">
                    <a:pos x="6" y="92"/>
                  </a:cxn>
                  <a:cxn ang="0">
                    <a:pos x="12" y="90"/>
                  </a:cxn>
                  <a:cxn ang="0">
                    <a:pos x="88" y="12"/>
                  </a:cxn>
                  <a:cxn ang="0">
                    <a:pos x="88" y="12"/>
                  </a:cxn>
                  <a:cxn ang="0">
                    <a:pos x="90" y="8"/>
                  </a:cxn>
                  <a:cxn ang="0">
                    <a:pos x="88" y="2"/>
                  </a:cxn>
                  <a:cxn ang="0">
                    <a:pos x="88" y="2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2" y="80"/>
                  </a:cxn>
                  <a:cxn ang="0">
                    <a:pos x="2" y="80"/>
                  </a:cxn>
                  <a:cxn ang="0">
                    <a:pos x="0" y="84"/>
                  </a:cxn>
                  <a:cxn ang="0">
                    <a:pos x="0" y="84"/>
                  </a:cxn>
                </a:cxnLst>
                <a:rect l="0" t="0" r="r" b="b"/>
                <a:pathLst>
                  <a:path w="90" h="92">
                    <a:moveTo>
                      <a:pt x="0" y="84"/>
                    </a:moveTo>
                    <a:lnTo>
                      <a:pt x="0" y="84"/>
                    </a:lnTo>
                    <a:lnTo>
                      <a:pt x="2" y="90"/>
                    </a:lnTo>
                    <a:lnTo>
                      <a:pt x="2" y="90"/>
                    </a:lnTo>
                    <a:lnTo>
                      <a:pt x="6" y="92"/>
                    </a:lnTo>
                    <a:lnTo>
                      <a:pt x="6" y="92"/>
                    </a:lnTo>
                    <a:lnTo>
                      <a:pt x="12" y="90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90" y="8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2" y="80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34842" tIns="17420" rIns="34842" bIns="174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686"/>
              </a:p>
            </p:txBody>
          </p:sp>
        </p:grpSp>
        <p:sp>
          <p:nvSpPr>
            <p:cNvPr id="20" name="TextBox 18"/>
            <p:cNvSpPr txBox="1"/>
            <p:nvPr/>
          </p:nvSpPr>
          <p:spPr>
            <a:xfrm>
              <a:off x="2386906" y="2349976"/>
              <a:ext cx="1964135" cy="36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8386">
                <a:lnSpc>
                  <a:spcPct val="130000"/>
                </a:lnSpc>
              </a:pPr>
              <a:r>
                <a:rPr lang="zh-CN" altLang="en-US" sz="1396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人与知识的关联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32" y="583366"/>
            <a:ext cx="2856521" cy="26131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6477" y="684676"/>
            <a:ext cx="2680298" cy="5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96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基于域和空间：</a:t>
            </a:r>
            <a:endParaRPr lang="en-US" altLang="zh-CN" sz="1396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396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构建新的人</a:t>
            </a:r>
            <a:r>
              <a:rPr lang="en-US" altLang="zh-CN" sz="1396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1396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知识关联模式：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737568" y="1245790"/>
            <a:ext cx="2213254" cy="389991"/>
            <a:chOff x="1851660" y="998219"/>
            <a:chExt cx="2533750" cy="397815"/>
          </a:xfrm>
        </p:grpSpPr>
        <p:sp>
          <p:nvSpPr>
            <p:cNvPr id="7" name="矩形 6"/>
            <p:cNvSpPr/>
            <p:nvPr/>
          </p:nvSpPr>
          <p:spPr>
            <a:xfrm>
              <a:off x="1851660" y="998219"/>
              <a:ext cx="395129" cy="39512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86"/>
            </a:p>
          </p:txBody>
        </p:sp>
        <p:sp>
          <p:nvSpPr>
            <p:cNvPr id="8" name="Freeform 148"/>
            <p:cNvSpPr>
              <a:spLocks noEditPoints="1"/>
            </p:cNvSpPr>
            <p:nvPr/>
          </p:nvSpPr>
          <p:spPr bwMode="auto">
            <a:xfrm>
              <a:off x="1916649" y="1056276"/>
              <a:ext cx="265152" cy="279016"/>
            </a:xfrm>
            <a:custGeom>
              <a:avLst/>
              <a:gdLst/>
              <a:ahLst/>
              <a:cxnLst>
                <a:cxn ang="0">
                  <a:pos x="238" y="8"/>
                </a:cxn>
                <a:cxn ang="0">
                  <a:pos x="234" y="2"/>
                </a:cxn>
                <a:cxn ang="0">
                  <a:pos x="78" y="0"/>
                </a:cxn>
                <a:cxn ang="0">
                  <a:pos x="72" y="2"/>
                </a:cxn>
                <a:cxn ang="0">
                  <a:pos x="68" y="48"/>
                </a:cxn>
                <a:cxn ang="0">
                  <a:pos x="16" y="50"/>
                </a:cxn>
                <a:cxn ang="0">
                  <a:pos x="0" y="74"/>
                </a:cxn>
                <a:cxn ang="0">
                  <a:pos x="2" y="88"/>
                </a:cxn>
                <a:cxn ang="0">
                  <a:pos x="44" y="162"/>
                </a:cxn>
                <a:cxn ang="0">
                  <a:pos x="44" y="162"/>
                </a:cxn>
                <a:cxn ang="0">
                  <a:pos x="62" y="178"/>
                </a:cxn>
                <a:cxn ang="0">
                  <a:pos x="72" y="194"/>
                </a:cxn>
                <a:cxn ang="0">
                  <a:pos x="96" y="228"/>
                </a:cxn>
                <a:cxn ang="0">
                  <a:pos x="132" y="248"/>
                </a:cxn>
                <a:cxn ang="0">
                  <a:pos x="126" y="272"/>
                </a:cxn>
                <a:cxn ang="0">
                  <a:pos x="106" y="280"/>
                </a:cxn>
                <a:cxn ang="0">
                  <a:pos x="98" y="308"/>
                </a:cxn>
                <a:cxn ang="0">
                  <a:pos x="72" y="310"/>
                </a:cxn>
                <a:cxn ang="0">
                  <a:pos x="72" y="320"/>
                </a:cxn>
                <a:cxn ang="0">
                  <a:pos x="114" y="322"/>
                </a:cxn>
                <a:cxn ang="0">
                  <a:pos x="228" y="322"/>
                </a:cxn>
                <a:cxn ang="0">
                  <a:pos x="236" y="314"/>
                </a:cxn>
                <a:cxn ang="0">
                  <a:pos x="228" y="308"/>
                </a:cxn>
                <a:cxn ang="0">
                  <a:pos x="208" y="300"/>
                </a:cxn>
                <a:cxn ang="0">
                  <a:pos x="190" y="274"/>
                </a:cxn>
                <a:cxn ang="0">
                  <a:pos x="160" y="250"/>
                </a:cxn>
                <a:cxn ang="0">
                  <a:pos x="188" y="244"/>
                </a:cxn>
                <a:cxn ang="0">
                  <a:pos x="220" y="218"/>
                </a:cxn>
                <a:cxn ang="0">
                  <a:pos x="236" y="180"/>
                </a:cxn>
                <a:cxn ang="0">
                  <a:pos x="252" y="174"/>
                </a:cxn>
                <a:cxn ang="0">
                  <a:pos x="262" y="162"/>
                </a:cxn>
                <a:cxn ang="0">
                  <a:pos x="302" y="88"/>
                </a:cxn>
                <a:cxn ang="0">
                  <a:pos x="306" y="82"/>
                </a:cxn>
                <a:cxn ang="0">
                  <a:pos x="304" y="64"/>
                </a:cxn>
                <a:cxn ang="0">
                  <a:pos x="280" y="48"/>
                </a:cxn>
                <a:cxn ang="0">
                  <a:pos x="68" y="164"/>
                </a:cxn>
                <a:cxn ang="0">
                  <a:pos x="56" y="154"/>
                </a:cxn>
                <a:cxn ang="0">
                  <a:pos x="16" y="82"/>
                </a:cxn>
                <a:cxn ang="0">
                  <a:pos x="14" y="74"/>
                </a:cxn>
                <a:cxn ang="0">
                  <a:pos x="18" y="66"/>
                </a:cxn>
                <a:cxn ang="0">
                  <a:pos x="68" y="64"/>
                </a:cxn>
                <a:cxn ang="0">
                  <a:pos x="180" y="286"/>
                </a:cxn>
                <a:cxn ang="0">
                  <a:pos x="192" y="296"/>
                </a:cxn>
                <a:cxn ang="0">
                  <a:pos x="112" y="308"/>
                </a:cxn>
                <a:cxn ang="0">
                  <a:pos x="114" y="296"/>
                </a:cxn>
                <a:cxn ang="0">
                  <a:pos x="126" y="286"/>
                </a:cxn>
                <a:cxn ang="0">
                  <a:pos x="222" y="56"/>
                </a:cxn>
                <a:cxn ang="0">
                  <a:pos x="222" y="172"/>
                </a:cxn>
                <a:cxn ang="0">
                  <a:pos x="222" y="174"/>
                </a:cxn>
                <a:cxn ang="0">
                  <a:pos x="208" y="208"/>
                </a:cxn>
                <a:cxn ang="0">
                  <a:pos x="178" y="232"/>
                </a:cxn>
                <a:cxn ang="0">
                  <a:pos x="152" y="236"/>
                </a:cxn>
                <a:cxn ang="0">
                  <a:pos x="116" y="226"/>
                </a:cxn>
                <a:cxn ang="0">
                  <a:pos x="90" y="198"/>
                </a:cxn>
                <a:cxn ang="0">
                  <a:pos x="84" y="172"/>
                </a:cxn>
                <a:cxn ang="0">
                  <a:pos x="82" y="56"/>
                </a:cxn>
                <a:cxn ang="0">
                  <a:pos x="222" y="56"/>
                </a:cxn>
                <a:cxn ang="0">
                  <a:pos x="290" y="82"/>
                </a:cxn>
                <a:cxn ang="0">
                  <a:pos x="250" y="154"/>
                </a:cxn>
                <a:cxn ang="0">
                  <a:pos x="238" y="164"/>
                </a:cxn>
                <a:cxn ang="0">
                  <a:pos x="280" y="64"/>
                </a:cxn>
                <a:cxn ang="0">
                  <a:pos x="290" y="70"/>
                </a:cxn>
                <a:cxn ang="0">
                  <a:pos x="290" y="80"/>
                </a:cxn>
              </a:cxnLst>
              <a:rect l="0" t="0" r="r" b="b"/>
              <a:pathLst>
                <a:path w="306" h="322">
                  <a:moveTo>
                    <a:pt x="280" y="48"/>
                  </a:moveTo>
                  <a:lnTo>
                    <a:pt x="238" y="48"/>
                  </a:lnTo>
                  <a:lnTo>
                    <a:pt x="238" y="8"/>
                  </a:lnTo>
                  <a:lnTo>
                    <a:pt x="238" y="8"/>
                  </a:lnTo>
                  <a:lnTo>
                    <a:pt x="236" y="4"/>
                  </a:lnTo>
                  <a:lnTo>
                    <a:pt x="234" y="2"/>
                  </a:lnTo>
                  <a:lnTo>
                    <a:pt x="232" y="0"/>
                  </a:lnTo>
                  <a:lnTo>
                    <a:pt x="22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68" y="8"/>
                  </a:lnTo>
                  <a:lnTo>
                    <a:pt x="68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16" y="50"/>
                  </a:lnTo>
                  <a:lnTo>
                    <a:pt x="8" y="56"/>
                  </a:lnTo>
                  <a:lnTo>
                    <a:pt x="2" y="6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88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4" y="162"/>
                  </a:lnTo>
                  <a:lnTo>
                    <a:pt x="48" y="168"/>
                  </a:lnTo>
                  <a:lnTo>
                    <a:pt x="54" y="174"/>
                  </a:lnTo>
                  <a:lnTo>
                    <a:pt x="62" y="178"/>
                  </a:lnTo>
                  <a:lnTo>
                    <a:pt x="70" y="180"/>
                  </a:lnTo>
                  <a:lnTo>
                    <a:pt x="70" y="180"/>
                  </a:lnTo>
                  <a:lnTo>
                    <a:pt x="72" y="194"/>
                  </a:lnTo>
                  <a:lnTo>
                    <a:pt x="78" y="208"/>
                  </a:lnTo>
                  <a:lnTo>
                    <a:pt x="86" y="218"/>
                  </a:lnTo>
                  <a:lnTo>
                    <a:pt x="96" y="228"/>
                  </a:lnTo>
                  <a:lnTo>
                    <a:pt x="106" y="236"/>
                  </a:lnTo>
                  <a:lnTo>
                    <a:pt x="118" y="244"/>
                  </a:lnTo>
                  <a:lnTo>
                    <a:pt x="132" y="248"/>
                  </a:lnTo>
                  <a:lnTo>
                    <a:pt x="146" y="250"/>
                  </a:lnTo>
                  <a:lnTo>
                    <a:pt x="146" y="272"/>
                  </a:lnTo>
                  <a:lnTo>
                    <a:pt x="126" y="272"/>
                  </a:lnTo>
                  <a:lnTo>
                    <a:pt x="126" y="272"/>
                  </a:lnTo>
                  <a:lnTo>
                    <a:pt x="114" y="274"/>
                  </a:lnTo>
                  <a:lnTo>
                    <a:pt x="106" y="280"/>
                  </a:lnTo>
                  <a:lnTo>
                    <a:pt x="100" y="290"/>
                  </a:lnTo>
                  <a:lnTo>
                    <a:pt x="98" y="300"/>
                  </a:lnTo>
                  <a:lnTo>
                    <a:pt x="98" y="308"/>
                  </a:lnTo>
                  <a:lnTo>
                    <a:pt x="78" y="308"/>
                  </a:lnTo>
                  <a:lnTo>
                    <a:pt x="78" y="308"/>
                  </a:lnTo>
                  <a:lnTo>
                    <a:pt x="72" y="310"/>
                  </a:lnTo>
                  <a:lnTo>
                    <a:pt x="70" y="314"/>
                  </a:lnTo>
                  <a:lnTo>
                    <a:pt x="70" y="314"/>
                  </a:lnTo>
                  <a:lnTo>
                    <a:pt x="72" y="320"/>
                  </a:lnTo>
                  <a:lnTo>
                    <a:pt x="78" y="322"/>
                  </a:lnTo>
                  <a:lnTo>
                    <a:pt x="98" y="322"/>
                  </a:lnTo>
                  <a:lnTo>
                    <a:pt x="114" y="322"/>
                  </a:lnTo>
                  <a:lnTo>
                    <a:pt x="192" y="322"/>
                  </a:lnTo>
                  <a:lnTo>
                    <a:pt x="208" y="322"/>
                  </a:lnTo>
                  <a:lnTo>
                    <a:pt x="228" y="322"/>
                  </a:lnTo>
                  <a:lnTo>
                    <a:pt x="228" y="322"/>
                  </a:lnTo>
                  <a:lnTo>
                    <a:pt x="234" y="320"/>
                  </a:lnTo>
                  <a:lnTo>
                    <a:pt x="236" y="314"/>
                  </a:lnTo>
                  <a:lnTo>
                    <a:pt x="236" y="314"/>
                  </a:lnTo>
                  <a:lnTo>
                    <a:pt x="234" y="310"/>
                  </a:lnTo>
                  <a:lnTo>
                    <a:pt x="228" y="308"/>
                  </a:lnTo>
                  <a:lnTo>
                    <a:pt x="208" y="308"/>
                  </a:lnTo>
                  <a:lnTo>
                    <a:pt x="208" y="300"/>
                  </a:lnTo>
                  <a:lnTo>
                    <a:pt x="208" y="300"/>
                  </a:lnTo>
                  <a:lnTo>
                    <a:pt x="206" y="290"/>
                  </a:lnTo>
                  <a:lnTo>
                    <a:pt x="200" y="280"/>
                  </a:lnTo>
                  <a:lnTo>
                    <a:pt x="190" y="274"/>
                  </a:lnTo>
                  <a:lnTo>
                    <a:pt x="180" y="272"/>
                  </a:lnTo>
                  <a:lnTo>
                    <a:pt x="160" y="272"/>
                  </a:lnTo>
                  <a:lnTo>
                    <a:pt x="160" y="250"/>
                  </a:lnTo>
                  <a:lnTo>
                    <a:pt x="160" y="250"/>
                  </a:lnTo>
                  <a:lnTo>
                    <a:pt x="174" y="248"/>
                  </a:lnTo>
                  <a:lnTo>
                    <a:pt x="188" y="244"/>
                  </a:lnTo>
                  <a:lnTo>
                    <a:pt x="200" y="236"/>
                  </a:lnTo>
                  <a:lnTo>
                    <a:pt x="210" y="228"/>
                  </a:lnTo>
                  <a:lnTo>
                    <a:pt x="220" y="218"/>
                  </a:lnTo>
                  <a:lnTo>
                    <a:pt x="228" y="208"/>
                  </a:lnTo>
                  <a:lnTo>
                    <a:pt x="232" y="194"/>
                  </a:lnTo>
                  <a:lnTo>
                    <a:pt x="236" y="180"/>
                  </a:lnTo>
                  <a:lnTo>
                    <a:pt x="236" y="180"/>
                  </a:lnTo>
                  <a:lnTo>
                    <a:pt x="244" y="178"/>
                  </a:lnTo>
                  <a:lnTo>
                    <a:pt x="252" y="174"/>
                  </a:lnTo>
                  <a:lnTo>
                    <a:pt x="258" y="168"/>
                  </a:lnTo>
                  <a:lnTo>
                    <a:pt x="262" y="162"/>
                  </a:lnTo>
                  <a:lnTo>
                    <a:pt x="262" y="162"/>
                  </a:lnTo>
                  <a:lnTo>
                    <a:pt x="262" y="162"/>
                  </a:lnTo>
                  <a:lnTo>
                    <a:pt x="302" y="88"/>
                  </a:lnTo>
                  <a:lnTo>
                    <a:pt x="302" y="88"/>
                  </a:lnTo>
                  <a:lnTo>
                    <a:pt x="302" y="88"/>
                  </a:lnTo>
                  <a:lnTo>
                    <a:pt x="302" y="88"/>
                  </a:lnTo>
                  <a:lnTo>
                    <a:pt x="306" y="82"/>
                  </a:lnTo>
                  <a:lnTo>
                    <a:pt x="306" y="74"/>
                  </a:lnTo>
                  <a:lnTo>
                    <a:pt x="306" y="74"/>
                  </a:lnTo>
                  <a:lnTo>
                    <a:pt x="304" y="64"/>
                  </a:lnTo>
                  <a:lnTo>
                    <a:pt x="298" y="56"/>
                  </a:lnTo>
                  <a:lnTo>
                    <a:pt x="290" y="50"/>
                  </a:lnTo>
                  <a:lnTo>
                    <a:pt x="280" y="48"/>
                  </a:lnTo>
                  <a:lnTo>
                    <a:pt x="280" y="48"/>
                  </a:lnTo>
                  <a:close/>
                  <a:moveTo>
                    <a:pt x="68" y="164"/>
                  </a:moveTo>
                  <a:lnTo>
                    <a:pt x="68" y="164"/>
                  </a:lnTo>
                  <a:lnTo>
                    <a:pt x="62" y="160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6" y="70"/>
                  </a:lnTo>
                  <a:lnTo>
                    <a:pt x="18" y="66"/>
                  </a:lnTo>
                  <a:lnTo>
                    <a:pt x="22" y="64"/>
                  </a:lnTo>
                  <a:lnTo>
                    <a:pt x="26" y="64"/>
                  </a:lnTo>
                  <a:lnTo>
                    <a:pt x="68" y="64"/>
                  </a:lnTo>
                  <a:lnTo>
                    <a:pt x="68" y="164"/>
                  </a:lnTo>
                  <a:close/>
                  <a:moveTo>
                    <a:pt x="180" y="286"/>
                  </a:moveTo>
                  <a:lnTo>
                    <a:pt x="180" y="286"/>
                  </a:lnTo>
                  <a:lnTo>
                    <a:pt x="186" y="288"/>
                  </a:lnTo>
                  <a:lnTo>
                    <a:pt x="190" y="290"/>
                  </a:lnTo>
                  <a:lnTo>
                    <a:pt x="192" y="296"/>
                  </a:lnTo>
                  <a:lnTo>
                    <a:pt x="194" y="300"/>
                  </a:lnTo>
                  <a:lnTo>
                    <a:pt x="194" y="308"/>
                  </a:lnTo>
                  <a:lnTo>
                    <a:pt x="112" y="308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14" y="296"/>
                  </a:lnTo>
                  <a:lnTo>
                    <a:pt x="116" y="290"/>
                  </a:lnTo>
                  <a:lnTo>
                    <a:pt x="120" y="288"/>
                  </a:lnTo>
                  <a:lnTo>
                    <a:pt x="126" y="286"/>
                  </a:lnTo>
                  <a:lnTo>
                    <a:pt x="152" y="286"/>
                  </a:lnTo>
                  <a:lnTo>
                    <a:pt x="180" y="286"/>
                  </a:lnTo>
                  <a:close/>
                  <a:moveTo>
                    <a:pt x="222" y="56"/>
                  </a:moveTo>
                  <a:lnTo>
                    <a:pt x="222" y="170"/>
                  </a:lnTo>
                  <a:lnTo>
                    <a:pt x="222" y="170"/>
                  </a:lnTo>
                  <a:lnTo>
                    <a:pt x="222" y="172"/>
                  </a:lnTo>
                  <a:lnTo>
                    <a:pt x="222" y="172"/>
                  </a:lnTo>
                  <a:lnTo>
                    <a:pt x="222" y="174"/>
                  </a:lnTo>
                  <a:lnTo>
                    <a:pt x="222" y="174"/>
                  </a:lnTo>
                  <a:lnTo>
                    <a:pt x="220" y="186"/>
                  </a:lnTo>
                  <a:lnTo>
                    <a:pt x="216" y="198"/>
                  </a:lnTo>
                  <a:lnTo>
                    <a:pt x="208" y="208"/>
                  </a:lnTo>
                  <a:lnTo>
                    <a:pt x="200" y="218"/>
                  </a:lnTo>
                  <a:lnTo>
                    <a:pt x="190" y="226"/>
                  </a:lnTo>
                  <a:lnTo>
                    <a:pt x="178" y="232"/>
                  </a:lnTo>
                  <a:lnTo>
                    <a:pt x="166" y="234"/>
                  </a:lnTo>
                  <a:lnTo>
                    <a:pt x="152" y="236"/>
                  </a:lnTo>
                  <a:lnTo>
                    <a:pt x="152" y="236"/>
                  </a:lnTo>
                  <a:lnTo>
                    <a:pt x="140" y="234"/>
                  </a:lnTo>
                  <a:lnTo>
                    <a:pt x="128" y="232"/>
                  </a:lnTo>
                  <a:lnTo>
                    <a:pt x="116" y="226"/>
                  </a:lnTo>
                  <a:lnTo>
                    <a:pt x="106" y="218"/>
                  </a:lnTo>
                  <a:lnTo>
                    <a:pt x="98" y="208"/>
                  </a:lnTo>
                  <a:lnTo>
                    <a:pt x="90" y="198"/>
                  </a:lnTo>
                  <a:lnTo>
                    <a:pt x="86" y="186"/>
                  </a:lnTo>
                  <a:lnTo>
                    <a:pt x="84" y="174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2" y="170"/>
                  </a:lnTo>
                  <a:lnTo>
                    <a:pt x="82" y="56"/>
                  </a:lnTo>
                  <a:lnTo>
                    <a:pt x="82" y="14"/>
                  </a:lnTo>
                  <a:lnTo>
                    <a:pt x="222" y="14"/>
                  </a:lnTo>
                  <a:lnTo>
                    <a:pt x="222" y="56"/>
                  </a:lnTo>
                  <a:close/>
                  <a:moveTo>
                    <a:pt x="290" y="80"/>
                  </a:moveTo>
                  <a:lnTo>
                    <a:pt x="290" y="80"/>
                  </a:lnTo>
                  <a:lnTo>
                    <a:pt x="290" y="82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50" y="154"/>
                  </a:lnTo>
                  <a:lnTo>
                    <a:pt x="244" y="160"/>
                  </a:lnTo>
                  <a:lnTo>
                    <a:pt x="238" y="164"/>
                  </a:lnTo>
                  <a:lnTo>
                    <a:pt x="238" y="64"/>
                  </a:lnTo>
                  <a:lnTo>
                    <a:pt x="280" y="64"/>
                  </a:lnTo>
                  <a:lnTo>
                    <a:pt x="280" y="64"/>
                  </a:lnTo>
                  <a:lnTo>
                    <a:pt x="284" y="64"/>
                  </a:lnTo>
                  <a:lnTo>
                    <a:pt x="288" y="66"/>
                  </a:lnTo>
                  <a:lnTo>
                    <a:pt x="290" y="70"/>
                  </a:lnTo>
                  <a:lnTo>
                    <a:pt x="292" y="74"/>
                  </a:lnTo>
                  <a:lnTo>
                    <a:pt x="292" y="74"/>
                  </a:lnTo>
                  <a:lnTo>
                    <a:pt x="290" y="80"/>
                  </a:lnTo>
                  <a:lnTo>
                    <a:pt x="290" y="8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34842" tIns="17420" rIns="34842" bIns="174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686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421275" y="1017003"/>
              <a:ext cx="1964135" cy="37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8386">
                <a:lnSpc>
                  <a:spcPct val="130000"/>
                </a:lnSpc>
              </a:pPr>
              <a:r>
                <a:rPr lang="zh-CN" altLang="en-US" sz="1396" b="1" dirty="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Levenim MT" pitchFamily="2" charset="-79"/>
                </a:rPr>
                <a:t>知识与知识的关联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7207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r="30486"/>
          <a:stretch/>
        </p:blipFill>
        <p:spPr>
          <a:xfrm>
            <a:off x="2" y="-1"/>
            <a:ext cx="6719886" cy="3750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6719888" cy="3750414"/>
          </a:xfrm>
          <a:prstGeom prst="rect">
            <a:avLst/>
          </a:prstGeom>
          <a:gradFill>
            <a:gsLst>
              <a:gs pos="100000">
                <a:srgbClr val="09BFB6">
                  <a:alpha val="63000"/>
                </a:srgbClr>
              </a:gs>
              <a:gs pos="0">
                <a:srgbClr val="10CE8F">
                  <a:alpha val="90000"/>
                </a:srgbClr>
              </a:gs>
              <a:gs pos="63000">
                <a:srgbClr val="09BFB6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"/>
          </a:p>
        </p:txBody>
      </p:sp>
      <p:sp>
        <p:nvSpPr>
          <p:cNvPr id="23" name="Title 1"/>
          <p:cNvSpPr txBox="1">
            <a:spLocks noChangeArrowheads="1"/>
          </p:cNvSpPr>
          <p:nvPr/>
        </p:nvSpPr>
        <p:spPr>
          <a:xfrm>
            <a:off x="1987663" y="728885"/>
            <a:ext cx="3101252" cy="309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311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知识服务在转型 </a:t>
            </a:r>
            <a:r>
              <a:rPr lang="en-US" altLang="zh-CN" sz="1311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– Transforming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088915" y="3539607"/>
            <a:ext cx="1653482" cy="18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83" dirty="0">
                <a:solidFill>
                  <a:schemeClr val="bg1"/>
                </a:solidFill>
                <a:latin typeface="Arial Narrow" panose="020B0606020202030204" pitchFamily="34" charset="0"/>
                <a:sym typeface="Arial Narrow" panose="020B0606020202030204" pitchFamily="34" charset="0"/>
              </a:rPr>
              <a:t>资料来源：</a:t>
            </a:r>
            <a:r>
              <a:rPr lang="en-US" altLang="zh-CN" sz="583" dirty="0" err="1">
                <a:solidFill>
                  <a:schemeClr val="bg1"/>
                </a:solidFill>
                <a:latin typeface="Arial Narrow" panose="020B0606020202030204" pitchFamily="34" charset="0"/>
                <a:sym typeface="Arial Narrow" panose="020B0606020202030204" pitchFamily="34" charset="0"/>
              </a:rPr>
              <a:t>Youngsuk</a:t>
            </a:r>
            <a:r>
              <a:rPr lang="en-US" altLang="zh-CN" sz="583" dirty="0">
                <a:solidFill>
                  <a:schemeClr val="bg1"/>
                </a:solidFill>
                <a:latin typeface="Arial Narrow" panose="020B0606020202030204" pitchFamily="34" charset="0"/>
                <a:sym typeface="Arial Narrow" panose="020B0606020202030204" pitchFamily="34" charset="0"/>
              </a:rPr>
              <a:t> “YS” Chi, </a:t>
            </a:r>
            <a:r>
              <a:rPr lang="en-US" altLang="zh-CN" sz="583" dirty="0" smtClean="0">
                <a:solidFill>
                  <a:schemeClr val="bg1"/>
                </a:solidFill>
                <a:latin typeface="Arial Narrow" panose="020B0606020202030204" pitchFamily="34" charset="0"/>
                <a:sym typeface="Arial Narrow" panose="020B0606020202030204" pitchFamily="34" charset="0"/>
              </a:rPr>
              <a:t> CAS </a:t>
            </a:r>
            <a:r>
              <a:rPr lang="en-US" altLang="zh-CN" sz="583" dirty="0">
                <a:solidFill>
                  <a:schemeClr val="bg1"/>
                </a:solidFill>
                <a:latin typeface="Arial Narrow" panose="020B0606020202030204" pitchFamily="34" charset="0"/>
                <a:sym typeface="Arial Narrow" panose="020B0606020202030204" pitchFamily="34" charset="0"/>
              </a:rPr>
              <a:t>Presentation </a:t>
            </a:r>
          </a:p>
        </p:txBody>
      </p:sp>
      <p:sp>
        <p:nvSpPr>
          <p:cNvPr id="40" name="Title 1"/>
          <p:cNvSpPr txBox="1">
            <a:spLocks noChangeArrowheads="1"/>
          </p:cNvSpPr>
          <p:nvPr/>
        </p:nvSpPr>
        <p:spPr>
          <a:xfrm>
            <a:off x="2156405" y="4252053"/>
            <a:ext cx="2407549" cy="219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CN" sz="1083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22" y="1261597"/>
            <a:ext cx="1300208" cy="18593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86" y="1291696"/>
            <a:ext cx="1466263" cy="1867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404" y="1287597"/>
            <a:ext cx="1461929" cy="19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60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14970" y="1128059"/>
            <a:ext cx="1579431" cy="1376609"/>
            <a:chOff x="1577150" y="771428"/>
            <a:chExt cx="2262565" cy="1972019"/>
          </a:xfrm>
        </p:grpSpPr>
        <p:grpSp>
          <p:nvGrpSpPr>
            <p:cNvPr id="2" name="组合 1"/>
            <p:cNvGrpSpPr/>
            <p:nvPr/>
          </p:nvGrpSpPr>
          <p:grpSpPr>
            <a:xfrm>
              <a:off x="1805569" y="771428"/>
              <a:ext cx="1640343" cy="896144"/>
              <a:chOff x="1502970" y="2006892"/>
              <a:chExt cx="3005209" cy="1641790"/>
            </a:xfrm>
          </p:grpSpPr>
          <p:sp>
            <p:nvSpPr>
              <p:cNvPr id="8" name="椭圆 3"/>
              <p:cNvSpPr/>
              <p:nvPr/>
            </p:nvSpPr>
            <p:spPr>
              <a:xfrm rot="14205549">
                <a:off x="2184680" y="1325182"/>
                <a:ext cx="1641790" cy="3005209"/>
              </a:xfrm>
              <a:custGeom>
                <a:avLst/>
                <a:gdLst>
                  <a:gd name="connsiteX0" fmla="*/ 361788 w 580233"/>
                  <a:gd name="connsiteY0" fmla="*/ 0 h 1412237"/>
                  <a:gd name="connsiteX1" fmla="*/ 580233 w 580233"/>
                  <a:gd name="connsiteY1" fmla="*/ 578349 h 1412237"/>
                  <a:gd name="connsiteX2" fmla="*/ 0 w 580233"/>
                  <a:gd name="connsiteY2" fmla="*/ 1412237 h 1412237"/>
                  <a:gd name="connsiteX3" fmla="*/ 227807 w 580233"/>
                  <a:gd name="connsiteY3" fmla="*/ 538785 h 1412237"/>
                  <a:gd name="connsiteX4" fmla="*/ 361788 w 580233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526" h="1412237">
                    <a:moveTo>
                      <a:pt x="553081" y="0"/>
                    </a:moveTo>
                    <a:cubicBezTo>
                      <a:pt x="690333" y="153407"/>
                      <a:pt x="771526" y="356396"/>
                      <a:pt x="771526" y="578349"/>
                    </a:cubicBezTo>
                    <a:cubicBezTo>
                      <a:pt x="771526" y="960917"/>
                      <a:pt x="530305" y="1287144"/>
                      <a:pt x="191293" y="1412237"/>
                    </a:cubicBezTo>
                    <a:cubicBezTo>
                      <a:pt x="422804" y="1105211"/>
                      <a:pt x="454289" y="541011"/>
                      <a:pt x="0" y="205410"/>
                    </a:cubicBezTo>
                    <a:cubicBezTo>
                      <a:pt x="270085" y="298865"/>
                      <a:pt x="587796" y="420895"/>
                      <a:pt x="553081" y="0"/>
                    </a:cubicBezTo>
                    <a:close/>
                  </a:path>
                </a:pathLst>
              </a:custGeom>
              <a:solidFill>
                <a:srgbClr val="157E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8386"/>
                <a:endParaRPr lang="zh-CN" altLang="en-US" sz="686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7"/>
              <p:cNvSpPr>
                <a:spLocks noChangeArrowheads="1"/>
              </p:cNvSpPr>
              <p:nvPr/>
            </p:nvSpPr>
            <p:spPr bwMode="auto">
              <a:xfrm rot="19636389" flipH="1">
                <a:off x="2119519" y="2264866"/>
                <a:ext cx="1309226" cy="734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348386"/>
                <a:r>
                  <a:rPr lang="zh-CN" altLang="en-US" sz="1219" b="1" dirty="0">
                    <a:solidFill>
                      <a:srgbClr val="EAE7D4"/>
                    </a:solidFill>
                    <a:latin typeface="Century Gothic" pitchFamily="34" charset="0"/>
                  </a:rPr>
                  <a:t>空间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577150" y="1765870"/>
              <a:ext cx="1640343" cy="896144"/>
              <a:chOff x="1084493" y="3828770"/>
              <a:chExt cx="3005209" cy="1641790"/>
            </a:xfrm>
          </p:grpSpPr>
          <p:sp>
            <p:nvSpPr>
              <p:cNvPr id="11" name="椭圆 3"/>
              <p:cNvSpPr/>
              <p:nvPr/>
            </p:nvSpPr>
            <p:spPr>
              <a:xfrm rot="7186905">
                <a:off x="1766203" y="3147060"/>
                <a:ext cx="1641790" cy="3005209"/>
              </a:xfrm>
              <a:custGeom>
                <a:avLst/>
                <a:gdLst>
                  <a:gd name="connsiteX0" fmla="*/ 361788 w 580233"/>
                  <a:gd name="connsiteY0" fmla="*/ 0 h 1412237"/>
                  <a:gd name="connsiteX1" fmla="*/ 580233 w 580233"/>
                  <a:gd name="connsiteY1" fmla="*/ 578349 h 1412237"/>
                  <a:gd name="connsiteX2" fmla="*/ 0 w 580233"/>
                  <a:gd name="connsiteY2" fmla="*/ 1412237 h 1412237"/>
                  <a:gd name="connsiteX3" fmla="*/ 227807 w 580233"/>
                  <a:gd name="connsiteY3" fmla="*/ 538785 h 1412237"/>
                  <a:gd name="connsiteX4" fmla="*/ 361788 w 580233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526" h="1412237">
                    <a:moveTo>
                      <a:pt x="553081" y="0"/>
                    </a:moveTo>
                    <a:cubicBezTo>
                      <a:pt x="690333" y="153407"/>
                      <a:pt x="771526" y="356396"/>
                      <a:pt x="771526" y="578349"/>
                    </a:cubicBezTo>
                    <a:cubicBezTo>
                      <a:pt x="771526" y="960917"/>
                      <a:pt x="530305" y="1287144"/>
                      <a:pt x="191293" y="1412237"/>
                    </a:cubicBezTo>
                    <a:cubicBezTo>
                      <a:pt x="422804" y="1105211"/>
                      <a:pt x="454289" y="541011"/>
                      <a:pt x="0" y="205410"/>
                    </a:cubicBezTo>
                    <a:cubicBezTo>
                      <a:pt x="270085" y="298865"/>
                      <a:pt x="587796" y="420895"/>
                      <a:pt x="553081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8386"/>
                <a:endParaRPr lang="zh-CN" altLang="en-US" sz="686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矩形 7"/>
              <p:cNvSpPr>
                <a:spLocks noChangeArrowheads="1"/>
              </p:cNvSpPr>
              <p:nvPr/>
            </p:nvSpPr>
            <p:spPr bwMode="auto">
              <a:xfrm rot="1567712" flipH="1">
                <a:off x="1557631" y="4507459"/>
                <a:ext cx="1721514" cy="734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348386"/>
                <a:r>
                  <a:rPr lang="zh-CN" altLang="en-US" sz="1219" b="1" dirty="0">
                    <a:solidFill>
                      <a:srgbClr val="EAE7D4"/>
                    </a:solidFill>
                    <a:latin typeface="Century Gothic" pitchFamily="34" charset="0"/>
                  </a:rPr>
                  <a:t>主题域</a:t>
                </a: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2943572" y="1103105"/>
              <a:ext cx="896143" cy="1640342"/>
              <a:chOff x="3587861" y="2614543"/>
              <a:chExt cx="1641789" cy="3005207"/>
            </a:xfrm>
          </p:grpSpPr>
          <p:sp>
            <p:nvSpPr>
              <p:cNvPr id="5" name="椭圆 3"/>
              <p:cNvSpPr/>
              <p:nvPr/>
            </p:nvSpPr>
            <p:spPr>
              <a:xfrm>
                <a:off x="3587861" y="2614543"/>
                <a:ext cx="1641789" cy="3005207"/>
              </a:xfrm>
              <a:custGeom>
                <a:avLst/>
                <a:gdLst>
                  <a:gd name="connsiteX0" fmla="*/ 361788 w 580233"/>
                  <a:gd name="connsiteY0" fmla="*/ 0 h 1412237"/>
                  <a:gd name="connsiteX1" fmla="*/ 580233 w 580233"/>
                  <a:gd name="connsiteY1" fmla="*/ 578349 h 1412237"/>
                  <a:gd name="connsiteX2" fmla="*/ 0 w 580233"/>
                  <a:gd name="connsiteY2" fmla="*/ 1412237 h 1412237"/>
                  <a:gd name="connsiteX3" fmla="*/ 227807 w 580233"/>
                  <a:gd name="connsiteY3" fmla="*/ 538785 h 1412237"/>
                  <a:gd name="connsiteX4" fmla="*/ 361788 w 580233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  <a:gd name="connsiteX0" fmla="*/ 553081 w 771526"/>
                  <a:gd name="connsiteY0" fmla="*/ 0 h 1412237"/>
                  <a:gd name="connsiteX1" fmla="*/ 771526 w 771526"/>
                  <a:gd name="connsiteY1" fmla="*/ 578349 h 1412237"/>
                  <a:gd name="connsiteX2" fmla="*/ 191293 w 771526"/>
                  <a:gd name="connsiteY2" fmla="*/ 1412237 h 1412237"/>
                  <a:gd name="connsiteX3" fmla="*/ 0 w 771526"/>
                  <a:gd name="connsiteY3" fmla="*/ 205410 h 1412237"/>
                  <a:gd name="connsiteX4" fmla="*/ 553081 w 771526"/>
                  <a:gd name="connsiteY4" fmla="*/ 0 h 141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1526" h="1412237">
                    <a:moveTo>
                      <a:pt x="553081" y="0"/>
                    </a:moveTo>
                    <a:cubicBezTo>
                      <a:pt x="690333" y="153407"/>
                      <a:pt x="771526" y="356396"/>
                      <a:pt x="771526" y="578349"/>
                    </a:cubicBezTo>
                    <a:cubicBezTo>
                      <a:pt x="771526" y="960917"/>
                      <a:pt x="530305" y="1287144"/>
                      <a:pt x="191293" y="1412237"/>
                    </a:cubicBezTo>
                    <a:cubicBezTo>
                      <a:pt x="422804" y="1105211"/>
                      <a:pt x="454289" y="541011"/>
                      <a:pt x="0" y="205410"/>
                    </a:cubicBezTo>
                    <a:cubicBezTo>
                      <a:pt x="270085" y="298865"/>
                      <a:pt x="587796" y="420895"/>
                      <a:pt x="553081" y="0"/>
                    </a:cubicBezTo>
                    <a:close/>
                  </a:path>
                </a:pathLst>
              </a:cu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8386"/>
                <a:endParaRPr lang="zh-CN" altLang="en-US" sz="686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矩形 7"/>
              <p:cNvSpPr>
                <a:spLocks noChangeArrowheads="1"/>
              </p:cNvSpPr>
              <p:nvPr/>
            </p:nvSpPr>
            <p:spPr bwMode="auto">
              <a:xfrm rot="16565489" flipH="1">
                <a:off x="3715510" y="3661459"/>
                <a:ext cx="2133801" cy="73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348386"/>
                <a:r>
                  <a:rPr lang="zh-CN" altLang="en-US" sz="1219" b="1" dirty="0">
                    <a:solidFill>
                      <a:srgbClr val="EAE7D4"/>
                    </a:solidFill>
                    <a:latin typeface="Century Gothic" pitchFamily="34" charset="0"/>
                  </a:rPr>
                  <a:t>阅读推广</a:t>
                </a:r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93007" y="3016472"/>
            <a:ext cx="6533875" cy="180001"/>
          </a:xfrm>
          <a:prstGeom prst="rect">
            <a:avLst/>
          </a:prstGeom>
          <a:solidFill>
            <a:srgbClr val="157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22" name="文本框 21"/>
          <p:cNvSpPr txBox="1"/>
          <p:nvPr/>
        </p:nvSpPr>
        <p:spPr>
          <a:xfrm>
            <a:off x="1152885" y="669161"/>
            <a:ext cx="4536644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24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知识服务空间： </a:t>
            </a:r>
            <a:r>
              <a:rPr lang="zh-CN" altLang="en-US" sz="152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形成新的图书馆服务形态？</a:t>
            </a:r>
            <a:endParaRPr lang="en-US" altLang="zh-CN" sz="1524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95570" y="1338224"/>
            <a:ext cx="2511646" cy="196896"/>
          </a:xfrm>
          <a:prstGeom prst="rect">
            <a:avLst/>
          </a:prstGeom>
          <a:solidFill>
            <a:srgbClr val="157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67" b="1" dirty="0"/>
              <a:t>空间：用户资源的仓储和管理</a:t>
            </a:r>
          </a:p>
        </p:txBody>
      </p:sp>
      <p:sp>
        <p:nvSpPr>
          <p:cNvPr id="27" name="矩形 26"/>
          <p:cNvSpPr/>
          <p:nvPr/>
        </p:nvSpPr>
        <p:spPr>
          <a:xfrm>
            <a:off x="3095569" y="1795397"/>
            <a:ext cx="2569586" cy="196896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67" b="1" dirty="0"/>
              <a:t>主题</a:t>
            </a:r>
            <a:r>
              <a:rPr lang="en-US" altLang="zh-CN" sz="1067" b="1" dirty="0"/>
              <a:t>/</a:t>
            </a:r>
            <a:r>
              <a:rPr lang="zh-CN" altLang="en-US" sz="1067" b="1" dirty="0"/>
              <a:t>域：基于用户需求的知识重构聚类</a:t>
            </a:r>
          </a:p>
        </p:txBody>
      </p:sp>
      <p:sp>
        <p:nvSpPr>
          <p:cNvPr id="29" name="矩形 28"/>
          <p:cNvSpPr/>
          <p:nvPr/>
        </p:nvSpPr>
        <p:spPr>
          <a:xfrm>
            <a:off x="3095569" y="2226524"/>
            <a:ext cx="2511646" cy="1968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67" b="1" dirty="0"/>
              <a:t>阅读推广：基于社交的知识传播</a:t>
            </a:r>
          </a:p>
        </p:txBody>
      </p:sp>
      <p:sp>
        <p:nvSpPr>
          <p:cNvPr id="6" name="矩形 5"/>
          <p:cNvSpPr/>
          <p:nvPr/>
        </p:nvSpPr>
        <p:spPr>
          <a:xfrm>
            <a:off x="1383721" y="2595257"/>
            <a:ext cx="4773775" cy="36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686" b="1" dirty="0">
              <a:solidFill>
                <a:srgbClr val="157E9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0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信息资源平台； </a:t>
            </a:r>
            <a:r>
              <a:rPr lang="en-US" altLang="zh-CN" sz="10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0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知识重构和传播平台； </a:t>
            </a:r>
            <a:r>
              <a:rPr lang="en-US" altLang="zh-CN" sz="10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067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用户沉淀平台</a:t>
            </a:r>
          </a:p>
        </p:txBody>
      </p:sp>
    </p:spTree>
    <p:extLst>
      <p:ext uri="{BB962C8B-B14F-4D97-AF65-F5344CB8AC3E}">
        <p14:creationId xmlns:p14="http://schemas.microsoft.com/office/powerpoint/2010/main" val="1550387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" y="1296856"/>
            <a:ext cx="6533875" cy="1255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19824" y="1350188"/>
            <a:ext cx="1477659" cy="350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7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知识服务空间</a:t>
            </a:r>
          </a:p>
        </p:txBody>
      </p:sp>
      <p:sp>
        <p:nvSpPr>
          <p:cNvPr id="12" name="矩形 11"/>
          <p:cNvSpPr/>
          <p:nvPr/>
        </p:nvSpPr>
        <p:spPr>
          <a:xfrm>
            <a:off x="1764881" y="2577574"/>
            <a:ext cx="3582440" cy="32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24" b="1" dirty="0">
                <a:solidFill>
                  <a:srgbClr val="2B11C7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学习的记录、科研的记录、阅读的记录</a:t>
            </a:r>
            <a:endParaRPr lang="en-US" altLang="zh-CN" sz="1524" b="1" dirty="0">
              <a:solidFill>
                <a:srgbClr val="2B11C7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504" y="1644785"/>
            <a:ext cx="1401656" cy="866006"/>
          </a:xfrm>
          <a:prstGeom prst="rect">
            <a:avLst/>
          </a:prstGeom>
          <a:solidFill>
            <a:srgbClr val="0078D7"/>
          </a:solidFill>
        </p:spPr>
        <p:txBody>
          <a:bodyPr wrap="square" rtlCol="0">
            <a:spAutoFit/>
          </a:bodyPr>
          <a:lstStyle/>
          <a:p>
            <a:r>
              <a:rPr lang="zh-CN" altLang="en-US" sz="167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 学习的空间</a:t>
            </a:r>
            <a:endParaRPr lang="en-US" altLang="zh-CN" sz="1676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  <a:p>
            <a:r>
              <a:rPr lang="zh-CN" altLang="en-US" sz="167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 研究的空间</a:t>
            </a:r>
            <a:endParaRPr lang="en-US" altLang="zh-CN" sz="1676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  <a:p>
            <a:r>
              <a:rPr lang="zh-CN" altLang="en-US" sz="1676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 阅读的空间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72" y="1296856"/>
            <a:ext cx="2057208" cy="1256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63" y="1296140"/>
            <a:ext cx="1823150" cy="12561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64882" y="2852933"/>
            <a:ext cx="3542348" cy="32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2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基于“专题”的阅览室</a:t>
            </a:r>
            <a:r>
              <a:rPr lang="en-US" altLang="zh-CN" sz="152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/</a:t>
            </a:r>
            <a:r>
              <a:rPr lang="zh-CN" altLang="en-US" sz="152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学习室</a:t>
            </a:r>
            <a:r>
              <a:rPr lang="en-US" altLang="zh-CN" sz="152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/</a:t>
            </a:r>
            <a:r>
              <a:rPr lang="zh-CN" altLang="en-US" sz="1524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藏书室</a:t>
            </a:r>
          </a:p>
        </p:txBody>
      </p:sp>
      <p:sp>
        <p:nvSpPr>
          <p:cNvPr id="10" name="矩形 9"/>
          <p:cNvSpPr/>
          <p:nvPr/>
        </p:nvSpPr>
        <p:spPr>
          <a:xfrm>
            <a:off x="2044844" y="713074"/>
            <a:ext cx="2872808" cy="35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76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Segoe UI Light" panose="020B0502040204020203" pitchFamily="34" charset="0"/>
              </a:rPr>
              <a:t>It’s Life-Long: </a:t>
            </a:r>
            <a:r>
              <a:rPr lang="zh-CN" altLang="en-US" sz="1676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Segoe UI Light" panose="020B0502040204020203" pitchFamily="34" charset="0"/>
              </a:rPr>
              <a:t>是一辈子的</a:t>
            </a:r>
          </a:p>
        </p:txBody>
      </p:sp>
    </p:spTree>
    <p:extLst>
      <p:ext uri="{BB962C8B-B14F-4D97-AF65-F5344CB8AC3E}">
        <p14:creationId xmlns:p14="http://schemas.microsoft.com/office/powerpoint/2010/main" val="26810605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69150" y="854593"/>
            <a:ext cx="3692595" cy="1083318"/>
          </a:xfrm>
          <a:prstGeom prst="rect">
            <a:avLst/>
          </a:prstGeom>
          <a:blipFill rotWithShape="1">
            <a:blip r:embed="rId2"/>
            <a:srcRect/>
            <a:stretch>
              <a:fillRect t="-97244" b="-90144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86"/>
          </a:p>
        </p:txBody>
      </p:sp>
      <p:sp>
        <p:nvSpPr>
          <p:cNvPr id="5" name="矩形 4"/>
          <p:cNvSpPr/>
          <p:nvPr/>
        </p:nvSpPr>
        <p:spPr>
          <a:xfrm>
            <a:off x="1844891" y="854593"/>
            <a:ext cx="1728107" cy="1083912"/>
          </a:xfrm>
          <a:prstGeom prst="rect">
            <a:avLst/>
          </a:prstGeom>
          <a:solidFill>
            <a:srgbClr val="157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7" name="矩形 6"/>
          <p:cNvSpPr/>
          <p:nvPr/>
        </p:nvSpPr>
        <p:spPr>
          <a:xfrm>
            <a:off x="1831869" y="1969572"/>
            <a:ext cx="1498448" cy="95310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8" name="矩形 7"/>
          <p:cNvSpPr/>
          <p:nvPr/>
        </p:nvSpPr>
        <p:spPr>
          <a:xfrm>
            <a:off x="3387176" y="1969572"/>
            <a:ext cx="1435982" cy="9531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9" name="矩形 8"/>
          <p:cNvSpPr/>
          <p:nvPr/>
        </p:nvSpPr>
        <p:spPr>
          <a:xfrm>
            <a:off x="4880018" y="1969572"/>
            <a:ext cx="1381727" cy="953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11" name="文本框 10"/>
          <p:cNvSpPr txBox="1"/>
          <p:nvPr/>
        </p:nvSpPr>
        <p:spPr>
          <a:xfrm>
            <a:off x="434037" y="854593"/>
            <a:ext cx="1152181" cy="39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4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粘着性：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143461" y="1249937"/>
            <a:ext cx="1186856" cy="39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4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空间驱动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015608" y="2245377"/>
            <a:ext cx="1198995" cy="39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4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资源驱动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539683" y="2263502"/>
            <a:ext cx="1205284" cy="39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4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服务驱动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995728" y="2247141"/>
            <a:ext cx="1188504" cy="39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54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馆员驱动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0940" y="1219838"/>
            <a:ext cx="442557" cy="18100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76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实现牙刷理想</a:t>
            </a:r>
            <a:endParaRPr lang="zh-CN" altLang="en-US" sz="1396" dirty="0"/>
          </a:p>
        </p:txBody>
      </p:sp>
    </p:spTree>
    <p:extLst>
      <p:ext uri="{BB962C8B-B14F-4D97-AF65-F5344CB8AC3E}">
        <p14:creationId xmlns:p14="http://schemas.microsoft.com/office/powerpoint/2010/main" val="3926734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8942" y="678255"/>
            <a:ext cx="3271822" cy="279953"/>
          </a:xfrm>
        </p:spPr>
        <p:txBody>
          <a:bodyPr>
            <a:no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云舟：面向用户的三大特征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4691546" y="1263515"/>
            <a:ext cx="1166947" cy="1679938"/>
            <a:chOff x="5914256" y="900977"/>
            <a:chExt cx="1842392" cy="2553942"/>
          </a:xfrm>
        </p:grpSpPr>
        <p:grpSp>
          <p:nvGrpSpPr>
            <p:cNvPr id="31" name="组合 30"/>
            <p:cNvGrpSpPr/>
            <p:nvPr/>
          </p:nvGrpSpPr>
          <p:grpSpPr>
            <a:xfrm>
              <a:off x="5914731" y="900977"/>
              <a:ext cx="1841917" cy="2553942"/>
              <a:chOff x="1061543" y="967024"/>
              <a:chExt cx="1841917" cy="255394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061545" y="967024"/>
                <a:ext cx="1841915" cy="255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061543" y="967025"/>
                <a:ext cx="105105" cy="432537"/>
              </a:xfrm>
              <a:prstGeom prst="rect">
                <a:avLst/>
              </a:pr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6019836" y="940773"/>
              <a:ext cx="1441686" cy="336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38" b="1" dirty="0">
                  <a:solidFill>
                    <a:srgbClr val="157E9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知识的</a:t>
              </a:r>
              <a:r>
                <a:rPr lang="zh-CN" altLang="en-US" sz="838" b="1" dirty="0">
                  <a:solidFill>
                    <a:srgbClr val="FFC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分享</a:t>
              </a: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r="3846"/>
            <a:stretch/>
          </p:blipFill>
          <p:spPr>
            <a:xfrm>
              <a:off x="5914256" y="1333515"/>
              <a:ext cx="1842392" cy="135713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2747051" y="1237183"/>
            <a:ext cx="1157453" cy="1722086"/>
            <a:chOff x="3540451" y="959522"/>
            <a:chExt cx="1842394" cy="2553942"/>
          </a:xfrm>
        </p:grpSpPr>
        <p:grpSp>
          <p:nvGrpSpPr>
            <p:cNvPr id="37" name="组合 36"/>
            <p:cNvGrpSpPr/>
            <p:nvPr/>
          </p:nvGrpSpPr>
          <p:grpSpPr>
            <a:xfrm>
              <a:off x="3540451" y="959522"/>
              <a:ext cx="1841917" cy="2553942"/>
              <a:chOff x="1061543" y="967024"/>
              <a:chExt cx="1841917" cy="2553942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061545" y="967024"/>
                <a:ext cx="1841915" cy="255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061543" y="967025"/>
                <a:ext cx="105105" cy="432537"/>
              </a:xfrm>
              <a:prstGeom prst="rect">
                <a:avLst/>
              </a:pr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3825891" y="1010374"/>
              <a:ext cx="1404386" cy="32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38" b="1" dirty="0">
                  <a:solidFill>
                    <a:srgbClr val="157E9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知识的</a:t>
              </a:r>
              <a:r>
                <a:rPr lang="zh-CN" altLang="en-US" sz="838" b="1" dirty="0">
                  <a:solidFill>
                    <a:srgbClr val="FFC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组织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1" y="1388690"/>
              <a:ext cx="1842394" cy="1301957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0364" y="1221367"/>
            <a:ext cx="1201567" cy="1722086"/>
            <a:chOff x="1061066" y="967024"/>
            <a:chExt cx="1977722" cy="2553942"/>
          </a:xfrm>
        </p:grpSpPr>
        <p:grpSp>
          <p:nvGrpSpPr>
            <p:cNvPr id="43" name="组合 42"/>
            <p:cNvGrpSpPr/>
            <p:nvPr/>
          </p:nvGrpSpPr>
          <p:grpSpPr>
            <a:xfrm>
              <a:off x="1061066" y="967024"/>
              <a:ext cx="1977722" cy="2553942"/>
              <a:chOff x="1061066" y="967024"/>
              <a:chExt cx="1977722" cy="2553942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061545" y="967024"/>
                <a:ext cx="1841915" cy="255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  <p:sp>
            <p:nvSpPr>
              <p:cNvPr id="47" name="TextBox 18"/>
              <p:cNvSpPr txBox="1"/>
              <p:nvPr/>
            </p:nvSpPr>
            <p:spPr>
              <a:xfrm>
                <a:off x="1061066" y="2947457"/>
                <a:ext cx="1977722" cy="385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5752">
                  <a:lnSpc>
                    <a:spcPct val="130000"/>
                  </a:lnSpc>
                </a:pPr>
                <a:r>
                  <a:rPr lang="zh-CN" altLang="en-US" sz="838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Levenim MT" pitchFamily="2" charset="-79"/>
                  </a:rPr>
                  <a:t>基于社交的知识仓储</a:t>
                </a: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061543" y="967025"/>
                <a:ext cx="105105" cy="432537"/>
              </a:xfrm>
              <a:prstGeom prst="rect">
                <a:avLst/>
              </a:pr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314453" y="1029533"/>
              <a:ext cx="1405290" cy="328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38" b="1" dirty="0">
                  <a:solidFill>
                    <a:srgbClr val="157E9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知识的</a:t>
              </a:r>
              <a:r>
                <a:rPr lang="zh-CN" altLang="en-US" sz="838" b="1" dirty="0">
                  <a:solidFill>
                    <a:srgbClr val="FFC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空间</a:t>
              </a: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" r="11493"/>
            <a:stretch/>
          </p:blipFill>
          <p:spPr>
            <a:xfrm>
              <a:off x="1061068" y="1399562"/>
              <a:ext cx="1841916" cy="1277065"/>
            </a:xfrm>
            <a:prstGeom prst="rect">
              <a:avLst/>
            </a:prstGeom>
          </p:spPr>
        </p:pic>
      </p:grpSp>
      <p:sp>
        <p:nvSpPr>
          <p:cNvPr id="49" name="矩形 48"/>
          <p:cNvSpPr/>
          <p:nvPr/>
        </p:nvSpPr>
        <p:spPr>
          <a:xfrm>
            <a:off x="2778691" y="2554158"/>
            <a:ext cx="1195168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5757">
              <a:lnSpc>
                <a:spcPct val="130000"/>
              </a:lnSpc>
            </a:pPr>
            <a:r>
              <a:rPr lang="zh-CN" altLang="en-US" sz="838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基于社交的知识重构</a:t>
            </a:r>
          </a:p>
        </p:txBody>
      </p:sp>
      <p:sp>
        <p:nvSpPr>
          <p:cNvPr id="50" name="TextBox 18"/>
          <p:cNvSpPr txBox="1"/>
          <p:nvPr/>
        </p:nvSpPr>
        <p:spPr>
          <a:xfrm>
            <a:off x="4691546" y="2549761"/>
            <a:ext cx="1203928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5757">
              <a:lnSpc>
                <a:spcPct val="130000"/>
              </a:lnSpc>
            </a:pPr>
            <a:r>
              <a:rPr lang="zh-CN" altLang="en-US" sz="838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基于社交的知识传播</a:t>
            </a:r>
          </a:p>
        </p:txBody>
      </p:sp>
    </p:spTree>
    <p:extLst>
      <p:ext uri="{BB962C8B-B14F-4D97-AF65-F5344CB8AC3E}">
        <p14:creationId xmlns:p14="http://schemas.microsoft.com/office/powerpoint/2010/main" val="867161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3127" y="526300"/>
            <a:ext cx="3736701" cy="564562"/>
          </a:xfrm>
        </p:spPr>
        <p:txBody>
          <a:bodyPr>
            <a:no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知识空间：面向图书馆的三大特征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4375094" y="1306265"/>
            <a:ext cx="1004768" cy="1467792"/>
            <a:chOff x="5914256" y="900977"/>
            <a:chExt cx="2059638" cy="2553942"/>
          </a:xfrm>
        </p:grpSpPr>
        <p:grpSp>
          <p:nvGrpSpPr>
            <p:cNvPr id="25" name="组合 24"/>
            <p:cNvGrpSpPr/>
            <p:nvPr/>
          </p:nvGrpSpPr>
          <p:grpSpPr>
            <a:xfrm>
              <a:off x="5914731" y="900977"/>
              <a:ext cx="1872997" cy="2553942"/>
              <a:chOff x="1061543" y="967024"/>
              <a:chExt cx="1872997" cy="2553942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092625" y="967024"/>
                <a:ext cx="1841915" cy="255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061543" y="967025"/>
                <a:ext cx="105105" cy="432537"/>
              </a:xfrm>
              <a:prstGeom prst="rect">
                <a:avLst/>
              </a:pr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5967284" y="947128"/>
              <a:ext cx="2006610" cy="35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6" b="1" dirty="0">
                  <a:solidFill>
                    <a:srgbClr val="157E9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阅读推广的</a:t>
              </a:r>
              <a:r>
                <a:rPr lang="zh-CN" altLang="en-US" sz="726" b="1" dirty="0">
                  <a:solidFill>
                    <a:srgbClr val="FFC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新形态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r="3846"/>
            <a:stretch/>
          </p:blipFill>
          <p:spPr>
            <a:xfrm>
              <a:off x="5914256" y="1333515"/>
              <a:ext cx="1842392" cy="1357132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2888437" y="1306265"/>
            <a:ext cx="940681" cy="1525843"/>
            <a:chOff x="3540451" y="959522"/>
            <a:chExt cx="1842394" cy="2553942"/>
          </a:xfrm>
        </p:grpSpPr>
        <p:grpSp>
          <p:nvGrpSpPr>
            <p:cNvPr id="20" name="组合 19"/>
            <p:cNvGrpSpPr/>
            <p:nvPr/>
          </p:nvGrpSpPr>
          <p:grpSpPr>
            <a:xfrm>
              <a:off x="3540451" y="959522"/>
              <a:ext cx="1841917" cy="2553942"/>
              <a:chOff x="1061543" y="967024"/>
              <a:chExt cx="1841917" cy="2553942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061545" y="967024"/>
                <a:ext cx="1841915" cy="255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061543" y="967025"/>
                <a:ext cx="105105" cy="432537"/>
              </a:xfrm>
              <a:prstGeom prst="rect">
                <a:avLst/>
              </a:pr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3825890" y="1010375"/>
              <a:ext cx="1404386" cy="34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6" b="1" dirty="0">
                  <a:solidFill>
                    <a:srgbClr val="157E9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zh-CN" altLang="en-US" sz="726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1" y="1388690"/>
              <a:ext cx="1842394" cy="130195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307027" y="1306265"/>
            <a:ext cx="1076706" cy="1512909"/>
            <a:chOff x="930398" y="967024"/>
            <a:chExt cx="2190961" cy="2553942"/>
          </a:xfrm>
        </p:grpSpPr>
        <p:grpSp>
          <p:nvGrpSpPr>
            <p:cNvPr id="6" name="组合 5"/>
            <p:cNvGrpSpPr/>
            <p:nvPr/>
          </p:nvGrpSpPr>
          <p:grpSpPr>
            <a:xfrm>
              <a:off x="982572" y="967024"/>
              <a:ext cx="2138787" cy="2553942"/>
              <a:chOff x="982572" y="967024"/>
              <a:chExt cx="2138787" cy="255394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1061545" y="967024"/>
                <a:ext cx="1841915" cy="255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  <p:sp>
            <p:nvSpPr>
              <p:cNvPr id="12" name="TextBox 18"/>
              <p:cNvSpPr txBox="1"/>
              <p:nvPr/>
            </p:nvSpPr>
            <p:spPr>
              <a:xfrm>
                <a:off x="982572" y="2768468"/>
                <a:ext cx="2138787" cy="646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5760">
                  <a:lnSpc>
                    <a:spcPct val="130000"/>
                  </a:lnSpc>
                </a:pPr>
                <a:r>
                  <a:rPr lang="zh-CN" altLang="en-US" sz="726" b="1" dirty="0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Levenim MT" pitchFamily="2" charset="-79"/>
                  </a:rPr>
                  <a:t>虚拟空间的泛在服务（馆员作用的回归）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061543" y="967025"/>
                <a:ext cx="105105" cy="432537"/>
              </a:xfrm>
              <a:prstGeom prst="rect">
                <a:avLst/>
              </a:prstGeom>
              <a:solidFill>
                <a:srgbClr val="1BA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6"/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930398" y="1018312"/>
              <a:ext cx="1890079" cy="344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6" b="1" dirty="0">
                  <a:solidFill>
                    <a:srgbClr val="157E9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服务的</a:t>
              </a:r>
              <a:r>
                <a:rPr lang="zh-CN" altLang="en-US" sz="726" b="1" dirty="0">
                  <a:solidFill>
                    <a:srgbClr val="FFC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新阵地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" r="11493"/>
            <a:stretch/>
          </p:blipFill>
          <p:spPr>
            <a:xfrm>
              <a:off x="1061068" y="1399562"/>
              <a:ext cx="1841916" cy="1277065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2923659" y="2419788"/>
            <a:ext cx="938077" cy="3827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85765">
              <a:lnSpc>
                <a:spcPct val="130000"/>
              </a:lnSpc>
            </a:pPr>
            <a:r>
              <a:rPr lang="zh-CN" altLang="en-US" sz="72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知识的重构再组织</a:t>
            </a:r>
            <a:endParaRPr lang="en-US" altLang="zh-CN" sz="72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 algn="ctr" defTabSz="185765">
              <a:lnSpc>
                <a:spcPct val="130000"/>
              </a:lnSpc>
            </a:pPr>
            <a:r>
              <a:rPr lang="zh-CN" altLang="en-US" sz="72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（域、专题）</a:t>
            </a:r>
          </a:p>
        </p:txBody>
      </p:sp>
      <p:sp>
        <p:nvSpPr>
          <p:cNvPr id="30" name="TextBox 18"/>
          <p:cNvSpPr txBox="1"/>
          <p:nvPr/>
        </p:nvSpPr>
        <p:spPr>
          <a:xfrm>
            <a:off x="4251588" y="2397219"/>
            <a:ext cx="1128274" cy="382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5765">
              <a:lnSpc>
                <a:spcPct val="130000"/>
              </a:lnSpc>
            </a:pPr>
            <a:r>
              <a:rPr lang="zh-CN" altLang="en-US" sz="72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    社交推动的阅读  </a:t>
            </a:r>
            <a:endParaRPr lang="en-US" altLang="zh-CN" sz="726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Levenim MT" pitchFamily="2" charset="-79"/>
            </a:endParaRPr>
          </a:p>
          <a:p>
            <a:pPr defTabSz="185765">
              <a:lnSpc>
                <a:spcPct val="130000"/>
              </a:lnSpc>
            </a:pPr>
            <a:r>
              <a:rPr lang="zh-CN" altLang="en-US" sz="726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Levenim MT" pitchFamily="2" charset="-79"/>
              </a:rPr>
              <a:t> （点赞、推荐、红花）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942101" y="1344438"/>
            <a:ext cx="854093" cy="20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6" b="1" dirty="0">
                <a:solidFill>
                  <a:srgbClr val="0078D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自主的</a:t>
            </a:r>
            <a:r>
              <a:rPr lang="zh-CN" altLang="en-US" sz="726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知识创编</a:t>
            </a:r>
          </a:p>
        </p:txBody>
      </p:sp>
    </p:spTree>
    <p:extLst>
      <p:ext uri="{BB962C8B-B14F-4D97-AF65-F5344CB8AC3E}">
        <p14:creationId xmlns:p14="http://schemas.microsoft.com/office/powerpoint/2010/main" val="33443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等腰三角形 11"/>
          <p:cNvSpPr/>
          <p:nvPr/>
        </p:nvSpPr>
        <p:spPr>
          <a:xfrm>
            <a:off x="4302118" y="898380"/>
            <a:ext cx="2417770" cy="2298093"/>
          </a:xfrm>
          <a:prstGeom prst="triangle">
            <a:avLst>
              <a:gd name="adj" fmla="val 100000"/>
            </a:avLst>
          </a:prstGeom>
          <a:solidFill>
            <a:srgbClr val="0EA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6" name="平行四边形 5"/>
          <p:cNvSpPr/>
          <p:nvPr/>
        </p:nvSpPr>
        <p:spPr>
          <a:xfrm>
            <a:off x="2109410" y="583367"/>
            <a:ext cx="4517472" cy="2613106"/>
          </a:xfrm>
          <a:prstGeom prst="parallelogram">
            <a:avLst>
              <a:gd name="adj" fmla="val 99944"/>
            </a:avLst>
          </a:prstGeom>
          <a:solidFill>
            <a:srgbClr val="0EA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4" name="剪去对角的矩形 3"/>
          <p:cNvSpPr/>
          <p:nvPr/>
        </p:nvSpPr>
        <p:spPr>
          <a:xfrm>
            <a:off x="3477137" y="583367"/>
            <a:ext cx="3242751" cy="2613106"/>
          </a:xfrm>
          <a:prstGeom prst="snip2DiagRect">
            <a:avLst>
              <a:gd name="adj1" fmla="val 48068"/>
              <a:gd name="adj2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153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86"/>
          </a:p>
        </p:txBody>
      </p:sp>
      <p:sp>
        <p:nvSpPr>
          <p:cNvPr id="7" name="TextBox 6"/>
          <p:cNvSpPr txBox="1"/>
          <p:nvPr/>
        </p:nvSpPr>
        <p:spPr>
          <a:xfrm>
            <a:off x="82482" y="947956"/>
            <a:ext cx="4053854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24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知识服务空间：解决“书”被阅读率低的问题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347" y="1692923"/>
            <a:ext cx="2325521" cy="73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370" indent="-23937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396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数字空间开展社交分享</a:t>
            </a:r>
            <a:endParaRPr lang="en-US" altLang="zh-CN" sz="1396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39370" indent="-23937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396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连接了人与书</a:t>
            </a:r>
            <a:endParaRPr lang="en-US" altLang="zh-CN" sz="1067" dirty="0"/>
          </a:p>
        </p:txBody>
      </p:sp>
    </p:spTree>
    <p:extLst>
      <p:ext uri="{BB962C8B-B14F-4D97-AF65-F5344CB8AC3E}">
        <p14:creationId xmlns:p14="http://schemas.microsoft.com/office/powerpoint/2010/main" val="10655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4" b="15715"/>
          <a:stretch>
            <a:fillRect/>
          </a:stretch>
        </p:blipFill>
        <p:spPr bwMode="auto">
          <a:xfrm>
            <a:off x="3254434" y="1061047"/>
            <a:ext cx="3117041" cy="185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标题 1"/>
          <p:cNvSpPr>
            <a:spLocks noGrp="1"/>
          </p:cNvSpPr>
          <p:nvPr>
            <p:ph type="title"/>
          </p:nvPr>
        </p:nvSpPr>
        <p:spPr>
          <a:xfrm>
            <a:off x="812511" y="1671368"/>
            <a:ext cx="2441924" cy="630896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有目标地阅读</a:t>
            </a:r>
          </a:p>
        </p:txBody>
      </p:sp>
    </p:spTree>
    <p:extLst>
      <p:ext uri="{BB962C8B-B14F-4D97-AF65-F5344CB8AC3E}">
        <p14:creationId xmlns:p14="http://schemas.microsoft.com/office/powerpoint/2010/main" val="63912787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15299" y="486449"/>
            <a:ext cx="4581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1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体验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云舟功能，我的阅读、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科研与教学</a:t>
            </a:r>
            <a:endParaRPr lang="en-US" altLang="zh-CN" sz="20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zh-CN" sz="1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1333" y="2312075"/>
            <a:ext cx="117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2B11C7"/>
                </a:solidFill>
              </a:rPr>
              <a:t>知识空间：</a:t>
            </a:r>
            <a:endParaRPr lang="zh-CN" altLang="en-US" b="1" dirty="0">
              <a:solidFill>
                <a:srgbClr val="2B11C7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78556" y="1988909"/>
            <a:ext cx="3274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专题创作、知识传播</a:t>
            </a:r>
            <a:endParaRPr lang="en-US" altLang="zh-CN" sz="20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  <a:p>
            <a:endParaRPr lang="en-US" altLang="zh-CN" sz="20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  <a:p>
            <a:r>
              <a:rPr lang="zh-CN" altLang="en-US" sz="20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我</a:t>
            </a:r>
            <a:r>
              <a:rPr lang="zh-CN" altLang="en-US" sz="20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的</a:t>
            </a:r>
            <a:r>
              <a:rPr lang="zh-CN" altLang="en-US" sz="20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空间</a:t>
            </a:r>
            <a:r>
              <a:rPr lang="zh-CN" altLang="en-US" sz="20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、我的阅读</a:t>
            </a:r>
            <a:endParaRPr lang="zh-CN" altLang="en-US" sz="20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4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783771" y="1644691"/>
            <a:ext cx="1866147" cy="466366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有效地阅读</a:t>
            </a:r>
          </a:p>
        </p:txBody>
      </p:sp>
      <p:pic>
        <p:nvPicPr>
          <p:cNvPr id="819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5"/>
          <a:stretch>
            <a:fillRect/>
          </a:stretch>
        </p:blipFill>
        <p:spPr bwMode="auto">
          <a:xfrm>
            <a:off x="3776316" y="774655"/>
            <a:ext cx="1829037" cy="220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19523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矩形 3"/>
          <p:cNvSpPr>
            <a:spLocks noChangeArrowheads="1"/>
          </p:cNvSpPr>
          <p:nvPr/>
        </p:nvSpPr>
        <p:spPr bwMode="auto">
          <a:xfrm>
            <a:off x="1000724" y="995137"/>
            <a:ext cx="1338828" cy="3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atinLnBrk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76" b="1" dirty="0">
                <a:solidFill>
                  <a:srgbClr val="FF0000"/>
                </a:solidFill>
                <a:latin typeface="Arial Narrow" panose="020B0606020202030204" pitchFamily="34" charset="0"/>
              </a:rPr>
              <a:t>For A Library:</a:t>
            </a:r>
          </a:p>
        </p:txBody>
      </p:sp>
      <p:pic>
        <p:nvPicPr>
          <p:cNvPr id="58371" name="Picture 4" descr="https://upload.wikimedia.org/wikipedia/commons/thumb/0/05/First_Folio%2C_Shakespeare_-_0248.jpg/800px-First_Folio%2C_Shakespeare_-_0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55" y="913888"/>
            <a:ext cx="1602539" cy="227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000724" y="1421108"/>
            <a:ext cx="2336089" cy="3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/>
            <a:r>
              <a:rPr lang="en-US" altLang="zh-CN" sz="1676" b="1" dirty="0">
                <a:solidFill>
                  <a:srgbClr val="FF0000"/>
                </a:solidFill>
                <a:latin typeface="Arial Narrow" panose="020B0606020202030204" pitchFamily="34" charset="0"/>
              </a:rPr>
              <a:t>All is Well,  that ends well</a:t>
            </a:r>
            <a:endParaRPr lang="zh-CN" altLang="en-US" sz="1676" b="1" dirty="0">
              <a:solidFill>
                <a:srgbClr val="FF0000"/>
              </a:solidFill>
              <a:latin typeface="Arial Narrow" panose="020B0606020202030204" pitchFamily="34" charset="0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000724" y="1969075"/>
            <a:ext cx="1944763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/>
            <a:r>
              <a:rPr lang="zh-CN" altLang="en-US" sz="1524" b="1" dirty="0">
                <a:solidFill>
                  <a:schemeClr val="bg1"/>
                </a:solidFill>
                <a:latin typeface="Arial Narrow" panose="020B0606020202030204" pitchFamily="34" charset="0"/>
                <a:ea typeface="楷体" panose="02010609060101010101" pitchFamily="49" charset="-122"/>
              </a:rPr>
              <a:t>结局好，则一切都好</a:t>
            </a:r>
          </a:p>
        </p:txBody>
      </p:sp>
      <p:sp>
        <p:nvSpPr>
          <p:cNvPr id="58374" name="矩形 2"/>
          <p:cNvSpPr>
            <a:spLocks noChangeArrowheads="1"/>
          </p:cNvSpPr>
          <p:nvPr/>
        </p:nvSpPr>
        <p:spPr bwMode="auto">
          <a:xfrm>
            <a:off x="4425668" y="776069"/>
            <a:ext cx="1409360" cy="19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98" dirty="0">
                <a:solidFill>
                  <a:schemeClr val="bg1"/>
                </a:solidFill>
              </a:rPr>
              <a:t>a play by William Shakespeare</a:t>
            </a:r>
            <a:endParaRPr lang="zh-CN" altLang="en-US" sz="698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000724" y="2564542"/>
            <a:ext cx="3053106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1"/>
            <a:r>
              <a:rPr lang="zh-CN" altLang="en-US" sz="1524" b="1" dirty="0">
                <a:solidFill>
                  <a:schemeClr val="bg1"/>
                </a:solidFill>
                <a:latin typeface="Arial Narrow" panose="020B0606020202030204" pitchFamily="34" charset="0"/>
                <a:ea typeface="楷体" panose="02010609060101010101" pitchFamily="49" charset="-122"/>
              </a:rPr>
              <a:t>什么是结局好，“书”要被阅读！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4633" y="1048950"/>
            <a:ext cx="3913522" cy="17917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838"/>
              </a:spcBef>
              <a:spcAft>
                <a:spcPts val="838"/>
              </a:spcAft>
            </a:pPr>
            <a:endParaRPr lang="en-US" altLang="zh-CN" sz="2792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  <a:p>
            <a:pPr algn="ctr">
              <a:spcBef>
                <a:spcPts val="838"/>
              </a:spcBef>
              <a:spcAft>
                <a:spcPts val="838"/>
              </a:spcAft>
            </a:pPr>
            <a:r>
              <a:rPr lang="zh-CN" altLang="en-US" sz="2792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数字空间，知识激荡</a:t>
            </a:r>
            <a:endParaRPr lang="en-US" altLang="zh-CN" sz="2792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  <a:p>
            <a:pPr algn="ctr">
              <a:spcBef>
                <a:spcPts val="838"/>
              </a:spcBef>
              <a:spcAft>
                <a:spcPts val="838"/>
              </a:spcAft>
            </a:pPr>
            <a:r>
              <a:rPr lang="zh-CN" altLang="en-US" sz="2792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egoe UI Light" panose="020B0502040204020203" pitchFamily="34" charset="0"/>
              </a:rPr>
              <a:t>助力阅读</a:t>
            </a:r>
            <a:endParaRPr lang="en-US" altLang="zh-CN" sz="2792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6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26748" y="1513756"/>
            <a:ext cx="3950523" cy="983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86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Thank You And Your Attentions!</a:t>
            </a:r>
          </a:p>
          <a:p>
            <a:endParaRPr lang="en-US" altLang="zh-CN" sz="2286" b="1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/>
            <a:r>
              <a:rPr lang="zh-CN" altLang="en-US" sz="1219" b="1" dirty="0">
                <a:solidFill>
                  <a:srgbClr val="2B11C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欢迎讨论：</a:t>
            </a:r>
            <a:r>
              <a:rPr lang="en-US" altLang="zh-CN" sz="1219" b="1" dirty="0">
                <a:solidFill>
                  <a:srgbClr val="2B11C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yxg@buaa.edu.cn</a:t>
            </a:r>
            <a:endParaRPr lang="zh-CN" altLang="en-US" sz="1067" b="1" dirty="0">
              <a:solidFill>
                <a:srgbClr val="2B11C7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2604"/>
            <a:ext cx="3720839" cy="1810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99" y="922604"/>
            <a:ext cx="3376316" cy="1810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87" y="891375"/>
            <a:ext cx="3843851" cy="18418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24" y="891375"/>
            <a:ext cx="3502249" cy="18418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17" y="891374"/>
            <a:ext cx="3230172" cy="1841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33" y="891373"/>
            <a:ext cx="3625048" cy="18090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17" y="927851"/>
            <a:ext cx="3181838" cy="18037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/>
          <a:srcRect l="-1846" r="1846"/>
          <a:stretch/>
        </p:blipFill>
        <p:spPr>
          <a:xfrm>
            <a:off x="1951096" y="910420"/>
            <a:ext cx="4530731" cy="18350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143204" y="1655102"/>
            <a:ext cx="1579279" cy="427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8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生产力端看云舟</a:t>
            </a:r>
            <a:endParaRPr lang="en-US" altLang="zh-CN" sz="1089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08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我的创编、科研和教学</a:t>
            </a:r>
            <a:endParaRPr lang="zh-CN" altLang="en-US" sz="1089" dirty="0"/>
          </a:p>
        </p:txBody>
      </p:sp>
      <p:sp>
        <p:nvSpPr>
          <p:cNvPr id="13" name="矩形 12"/>
          <p:cNvSpPr/>
          <p:nvPr/>
        </p:nvSpPr>
        <p:spPr>
          <a:xfrm>
            <a:off x="490669" y="1625736"/>
            <a:ext cx="1160895" cy="595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8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生产力端看云舟</a:t>
            </a:r>
            <a:endParaRPr lang="en-US" altLang="zh-CN" sz="1089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089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089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知识的创建传播</a:t>
            </a:r>
            <a:endParaRPr lang="en-US" altLang="zh-CN" sz="1089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4" y="910420"/>
            <a:ext cx="1951096" cy="18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09" y="971853"/>
            <a:ext cx="1038751" cy="18404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498" y="942220"/>
            <a:ext cx="1094292" cy="195244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486" y="999099"/>
            <a:ext cx="1062411" cy="1895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39" y="971853"/>
            <a:ext cx="1031537" cy="184047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888" y="983434"/>
            <a:ext cx="1122076" cy="200202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7956" y="971853"/>
            <a:ext cx="1136462" cy="2013603"/>
          </a:xfrm>
          <a:prstGeom prst="rect">
            <a:avLst/>
          </a:prstGeom>
        </p:spPr>
      </p:pic>
      <p:sp>
        <p:nvSpPr>
          <p:cNvPr id="18" name="标题 1"/>
          <p:cNvSpPr txBox="1">
            <a:spLocks/>
          </p:cNvSpPr>
          <p:nvPr/>
        </p:nvSpPr>
        <p:spPr>
          <a:xfrm>
            <a:off x="3407314" y="1754769"/>
            <a:ext cx="3084169" cy="187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2158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244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消费端看云舟：我的专题传播与分享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108" y="583366"/>
            <a:ext cx="1473964" cy="2548976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892220" y="169663"/>
            <a:ext cx="3084169" cy="187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2158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244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消费端看云舟：我的专题传播与分享</a:t>
            </a:r>
          </a:p>
        </p:txBody>
      </p:sp>
    </p:spTree>
    <p:extLst>
      <p:ext uri="{BB962C8B-B14F-4D97-AF65-F5344CB8AC3E}">
        <p14:creationId xmlns:p14="http://schemas.microsoft.com/office/powerpoint/2010/main" val="13502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803" y="1096331"/>
            <a:ext cx="1041088" cy="18446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96330"/>
            <a:ext cx="1046783" cy="18547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245" y="1096331"/>
            <a:ext cx="1004224" cy="17917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207" y="1096331"/>
            <a:ext cx="1027088" cy="18198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40" y="1096331"/>
            <a:ext cx="1033858" cy="18446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353" y="1096331"/>
            <a:ext cx="1033856" cy="1844622"/>
          </a:xfrm>
          <a:prstGeom prst="rect">
            <a:avLst/>
          </a:prstGeom>
        </p:spPr>
      </p:pic>
      <p:sp>
        <p:nvSpPr>
          <p:cNvPr id="17" name="标题 1"/>
          <p:cNvSpPr txBox="1">
            <a:spLocks/>
          </p:cNvSpPr>
          <p:nvPr/>
        </p:nvSpPr>
        <p:spPr>
          <a:xfrm>
            <a:off x="2109468" y="724520"/>
            <a:ext cx="2837229" cy="1636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2158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106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消费端看云舟：我的科研专题创编与传播</a:t>
            </a:r>
          </a:p>
        </p:txBody>
      </p:sp>
    </p:spTree>
    <p:extLst>
      <p:ext uri="{BB962C8B-B14F-4D97-AF65-F5344CB8AC3E}">
        <p14:creationId xmlns:p14="http://schemas.microsoft.com/office/powerpoint/2010/main" val="365460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199192" y="211547"/>
            <a:ext cx="6303246" cy="871074"/>
          </a:xfrm>
        </p:spPr>
        <p:txBody>
          <a:bodyPr>
            <a:normAutofit/>
          </a:bodyPr>
          <a:lstStyle/>
          <a:p>
            <a:r>
              <a:rPr lang="zh-CN" altLang="en-US" sz="1984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一点体会和总结（对教师而言）：</a:t>
            </a:r>
          </a:p>
        </p:txBody>
      </p:sp>
      <p:sp>
        <p:nvSpPr>
          <p:cNvPr id="3" name="矩形 2"/>
          <p:cNvSpPr/>
          <p:nvPr/>
        </p:nvSpPr>
        <p:spPr>
          <a:xfrm>
            <a:off x="589448" y="1221358"/>
            <a:ext cx="6000278" cy="199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7505" indent="-157505">
              <a:buFont typeface="Wingdings" panose="05000000000000000000" pitchFamily="2" charset="2"/>
              <a:buChar char="Ø"/>
            </a:pP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是一个完善的创作与传播的</a:t>
            </a:r>
            <a:r>
              <a:rPr lang="zh-CN" altLang="en-US" sz="1543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生态环境和系统</a:t>
            </a:r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7505" indent="-157505">
              <a:buFont typeface="Wingdings" panose="05000000000000000000" pitchFamily="2" charset="2"/>
              <a:buChar char="Ø"/>
            </a:pPr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7505" indent="-157505">
              <a:buFont typeface="Wingdings" panose="05000000000000000000" pitchFamily="2" charset="2"/>
              <a:buChar char="Ø"/>
            </a:pPr>
            <a:r>
              <a:rPr lang="zh-CN" altLang="en-US" sz="1543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有很多好的、有效</a:t>
            </a: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1543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创作</a:t>
            </a: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辅助工具</a:t>
            </a:r>
            <a:endParaRPr lang="en-US" altLang="zh-CN" sz="1543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7505" indent="-157505">
              <a:buFont typeface="Wingdings" panose="05000000000000000000" pitchFamily="2" charset="2"/>
              <a:buChar char="Ø"/>
            </a:pPr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7505" indent="-157505">
              <a:buFont typeface="Wingdings" panose="05000000000000000000" pitchFamily="2" charset="2"/>
              <a:buChar char="Ø"/>
            </a:pP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有符合用户心理的阅读推荐和荣誉制度功能</a:t>
            </a:r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7505" indent="-157505">
              <a:buFont typeface="Wingdings" panose="05000000000000000000" pitchFamily="2" charset="2"/>
              <a:buChar char="Ø"/>
            </a:pPr>
            <a:r>
              <a:rPr lang="zh-CN" altLang="en-US" sz="1543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1543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空间</a:t>
            </a: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1543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做主</a:t>
            </a:r>
            <a:r>
              <a:rPr lang="zh-CN" altLang="en-US" sz="1543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：我的资源，我的创作，我的分享，我的阅读</a:t>
            </a:r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543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66224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719888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1131" y="1875664"/>
            <a:ext cx="313936" cy="20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0" descr="clou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8735" y="1643804"/>
            <a:ext cx="1578752" cy="87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22"/>
          <p:cNvSpPr>
            <a:spLocks noChangeArrowheads="1"/>
          </p:cNvSpPr>
          <p:nvPr/>
        </p:nvSpPr>
        <p:spPr bwMode="auto">
          <a:xfrm>
            <a:off x="3393102" y="1229803"/>
            <a:ext cx="3101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>
                <a:srgbClr val="FFFFFF"/>
              </a:buClr>
              <a:tabLst>
                <a:tab pos="0" algn="l"/>
                <a:tab pos="348395" algn="l"/>
                <a:tab pos="696790" algn="l"/>
                <a:tab pos="1045185" algn="l"/>
                <a:tab pos="1393579" algn="l"/>
                <a:tab pos="1741974" algn="l"/>
                <a:tab pos="2090369" algn="l"/>
                <a:tab pos="2438764" algn="l"/>
                <a:tab pos="2787158" algn="l"/>
                <a:tab pos="3135554" algn="l"/>
                <a:tab pos="3483948" algn="l"/>
                <a:tab pos="3832343" algn="l"/>
              </a:tabLst>
            </a:pPr>
            <a:r>
              <a:rPr lang="en-GB" sz="1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r>
              <a:rPr lang="zh-CN" altLang="en-US" sz="1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在“</a:t>
            </a:r>
            <a:r>
              <a:rPr lang="en-US" altLang="zh-CN" sz="1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Cloud</a:t>
            </a:r>
            <a:r>
              <a:rPr lang="zh-CN" altLang="en-US" sz="1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”和“</a:t>
            </a:r>
            <a:r>
              <a:rPr lang="en-US" altLang="zh-CN" sz="1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Local</a:t>
            </a:r>
            <a:r>
              <a:rPr lang="zh-CN" altLang="en-US" sz="1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”的研究数据</a:t>
            </a:r>
            <a:endParaRPr lang="en-GB" sz="1200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21776" y="1909535"/>
            <a:ext cx="1224901" cy="76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0" name="TextBox 12"/>
          <p:cNvSpPr txBox="1">
            <a:spLocks noChangeArrowheads="1"/>
          </p:cNvSpPr>
          <p:nvPr/>
        </p:nvSpPr>
        <p:spPr bwMode="auto">
          <a:xfrm>
            <a:off x="2051407" y="1650789"/>
            <a:ext cx="1551010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1067" dirty="0">
                <a:solidFill>
                  <a:srgbClr val="FFFFFF"/>
                </a:solidFill>
                <a:latin typeface="Georgia" pitchFamily="18" charset="0"/>
              </a:rPr>
              <a:t>Like </a:t>
            </a:r>
            <a:r>
              <a:rPr lang="en-GB" sz="1067" dirty="0" err="1">
                <a:solidFill>
                  <a:srgbClr val="FFFFFF"/>
                </a:solidFill>
                <a:latin typeface="Georgia" pitchFamily="18" charset="0"/>
              </a:rPr>
              <a:t>Mendeley</a:t>
            </a:r>
            <a:r>
              <a:rPr lang="en-GB" sz="1067" dirty="0">
                <a:solidFill>
                  <a:srgbClr val="FFFFFF"/>
                </a:solidFill>
                <a:latin typeface="Georgia" pitchFamily="18" charset="0"/>
              </a:rPr>
              <a:t> </a:t>
            </a:r>
            <a:endParaRPr lang="de-DE" sz="1067" dirty="0">
              <a:solidFill>
                <a:srgbClr val="96361C"/>
              </a:solidFill>
              <a:latin typeface="Georgia" pitchFamily="18" charset="0"/>
            </a:endParaRPr>
          </a:p>
        </p:txBody>
      </p:sp>
      <p:sp>
        <p:nvSpPr>
          <p:cNvPr id="21514" name="Ink 4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33901" y="2520282"/>
            <a:ext cx="379263" cy="220784"/>
          </a:xfrm>
          <a:custGeom>
            <a:avLst/>
            <a:gdLst>
              <a:gd name="T0" fmla="*/ 0 w 2769"/>
              <a:gd name="T1" fmla="*/ 2147483647 h 1607"/>
              <a:gd name="T2" fmla="*/ 2147483647 w 2769"/>
              <a:gd name="T3" fmla="*/ 2147483647 h 1607"/>
              <a:gd name="T4" fmla="*/ 2147483647 w 2769"/>
              <a:gd name="T5" fmla="*/ 2147483647 h 1607"/>
              <a:gd name="T6" fmla="*/ 2147483647 w 2769"/>
              <a:gd name="T7" fmla="*/ 2147483647 h 1607"/>
              <a:gd name="T8" fmla="*/ 2147483647 w 2769"/>
              <a:gd name="T9" fmla="*/ 2147483647 h 1607"/>
              <a:gd name="T10" fmla="*/ 2147483647 w 2769"/>
              <a:gd name="T11" fmla="*/ 2147483647 h 1607"/>
              <a:gd name="T12" fmla="*/ 2147483647 w 2769"/>
              <a:gd name="T13" fmla="*/ 2147483647 h 1607"/>
              <a:gd name="T14" fmla="*/ 2147483647 w 2769"/>
              <a:gd name="T15" fmla="*/ 2147483647 h 1607"/>
              <a:gd name="T16" fmla="*/ 2147483647 w 2769"/>
              <a:gd name="T17" fmla="*/ 2147483647 h 1607"/>
              <a:gd name="T18" fmla="*/ 2147483647 w 2769"/>
              <a:gd name="T19" fmla="*/ 2147483647 h 1607"/>
              <a:gd name="T20" fmla="*/ 2147483647 w 2769"/>
              <a:gd name="T21" fmla="*/ 2147483647 h 1607"/>
              <a:gd name="T22" fmla="*/ 2147483647 w 2769"/>
              <a:gd name="T23" fmla="*/ 2147483647 h 1607"/>
              <a:gd name="T24" fmla="*/ 2147483647 w 2769"/>
              <a:gd name="T25" fmla="*/ 2147483647 h 1607"/>
              <a:gd name="T26" fmla="*/ 2147483647 w 2769"/>
              <a:gd name="T27" fmla="*/ 2147483647 h 1607"/>
              <a:gd name="T28" fmla="*/ 2147483647 w 2769"/>
              <a:gd name="T29" fmla="*/ 2147483647 h 1607"/>
              <a:gd name="T30" fmla="*/ 2147483647 w 2769"/>
              <a:gd name="T31" fmla="*/ 2147483647 h 1607"/>
              <a:gd name="T32" fmla="*/ 2147483647 w 2769"/>
              <a:gd name="T33" fmla="*/ 2147483647 h 1607"/>
              <a:gd name="T34" fmla="*/ 2147483647 w 2769"/>
              <a:gd name="T35" fmla="*/ 2147483647 h 1607"/>
              <a:gd name="T36" fmla="*/ 2147483647 w 2769"/>
              <a:gd name="T37" fmla="*/ 2147483647 h 1607"/>
              <a:gd name="T38" fmla="*/ 2147483647 w 2769"/>
              <a:gd name="T39" fmla="*/ 2147483647 h 1607"/>
              <a:gd name="T40" fmla="*/ 2147483647 w 2769"/>
              <a:gd name="T41" fmla="*/ 2147483647 h 1607"/>
              <a:gd name="T42" fmla="*/ 2147483647 w 2769"/>
              <a:gd name="T43" fmla="*/ 2147483647 h 1607"/>
              <a:gd name="T44" fmla="*/ 2147483647 w 2769"/>
              <a:gd name="T45" fmla="*/ 2147483647 h 1607"/>
              <a:gd name="T46" fmla="*/ 2147483647 w 2769"/>
              <a:gd name="T47" fmla="*/ 2147483647 h 1607"/>
              <a:gd name="T48" fmla="*/ 2147483647 w 2769"/>
              <a:gd name="T49" fmla="*/ 2147483647 h 1607"/>
              <a:gd name="T50" fmla="*/ 2147483647 w 2769"/>
              <a:gd name="T51" fmla="*/ 2147483647 h 1607"/>
              <a:gd name="T52" fmla="*/ 2147483647 w 2769"/>
              <a:gd name="T53" fmla="*/ 2147483647 h 1607"/>
              <a:gd name="T54" fmla="*/ 2147483647 w 2769"/>
              <a:gd name="T55" fmla="*/ 2147483647 h 1607"/>
              <a:gd name="T56" fmla="*/ 2147483647 w 2769"/>
              <a:gd name="T57" fmla="*/ 2147483647 h 1607"/>
              <a:gd name="T58" fmla="*/ 2147483647 w 2769"/>
              <a:gd name="T59" fmla="*/ 2147483647 h 1607"/>
              <a:gd name="T60" fmla="*/ 2147483647 w 2769"/>
              <a:gd name="T61" fmla="*/ 2147483647 h 1607"/>
              <a:gd name="T62" fmla="*/ 2147483647 w 2769"/>
              <a:gd name="T63" fmla="*/ 0 h 1607"/>
              <a:gd name="T64" fmla="*/ 2147483647 w 2769"/>
              <a:gd name="T65" fmla="*/ 2147483647 h 1607"/>
              <a:gd name="T66" fmla="*/ 2147483647 w 2769"/>
              <a:gd name="T67" fmla="*/ 2147483647 h 1607"/>
              <a:gd name="T68" fmla="*/ 2147483647 w 2769"/>
              <a:gd name="T69" fmla="*/ 2147483647 h 1607"/>
              <a:gd name="T70" fmla="*/ 2147483647 w 2769"/>
              <a:gd name="T71" fmla="*/ 2147483647 h 1607"/>
              <a:gd name="T72" fmla="*/ 2147483647 w 2769"/>
              <a:gd name="T73" fmla="*/ 2147483647 h 160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769"/>
              <a:gd name="T112" fmla="*/ 0 h 1607"/>
              <a:gd name="T113" fmla="*/ 2769 w 2769"/>
              <a:gd name="T114" fmla="*/ 1607 h 160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769" h="1607" extrusionOk="0">
                <a:moveTo>
                  <a:pt x="0" y="1558"/>
                </a:moveTo>
                <a:cubicBezTo>
                  <a:pt x="27" y="1575"/>
                  <a:pt x="36" y="1594"/>
                  <a:pt x="78" y="1602"/>
                </a:cubicBezTo>
                <a:cubicBezTo>
                  <a:pt x="172" y="1620"/>
                  <a:pt x="274" y="1601"/>
                  <a:pt x="366" y="1593"/>
                </a:cubicBezTo>
                <a:cubicBezTo>
                  <a:pt x="397" y="1590"/>
                  <a:pt x="427" y="1589"/>
                  <a:pt x="458" y="1584"/>
                </a:cubicBezTo>
                <a:cubicBezTo>
                  <a:pt x="489" y="1579"/>
                  <a:pt x="519" y="1576"/>
                  <a:pt x="549" y="1571"/>
                </a:cubicBezTo>
                <a:cubicBezTo>
                  <a:pt x="580" y="1566"/>
                  <a:pt x="605" y="1558"/>
                  <a:pt x="636" y="1550"/>
                </a:cubicBezTo>
                <a:cubicBezTo>
                  <a:pt x="685" y="1537"/>
                  <a:pt x="733" y="1521"/>
                  <a:pt x="780" y="1502"/>
                </a:cubicBezTo>
                <a:cubicBezTo>
                  <a:pt x="835" y="1480"/>
                  <a:pt x="892" y="1457"/>
                  <a:pt x="946" y="1433"/>
                </a:cubicBezTo>
                <a:cubicBezTo>
                  <a:pt x="971" y="1422"/>
                  <a:pt x="992" y="1410"/>
                  <a:pt x="1016" y="1398"/>
                </a:cubicBezTo>
                <a:cubicBezTo>
                  <a:pt x="1078" y="1368"/>
                  <a:pt x="1139" y="1343"/>
                  <a:pt x="1203" y="1320"/>
                </a:cubicBezTo>
                <a:cubicBezTo>
                  <a:pt x="1228" y="1311"/>
                  <a:pt x="1258" y="1304"/>
                  <a:pt x="1282" y="1294"/>
                </a:cubicBezTo>
                <a:cubicBezTo>
                  <a:pt x="1320" y="1278"/>
                  <a:pt x="1352" y="1260"/>
                  <a:pt x="1386" y="1237"/>
                </a:cubicBezTo>
                <a:cubicBezTo>
                  <a:pt x="1427" y="1210"/>
                  <a:pt x="1464" y="1180"/>
                  <a:pt x="1504" y="1150"/>
                </a:cubicBezTo>
                <a:cubicBezTo>
                  <a:pt x="1558" y="1110"/>
                  <a:pt x="1611" y="1068"/>
                  <a:pt x="1665" y="1029"/>
                </a:cubicBezTo>
                <a:cubicBezTo>
                  <a:pt x="1687" y="1013"/>
                  <a:pt x="1709" y="998"/>
                  <a:pt x="1731" y="981"/>
                </a:cubicBezTo>
                <a:cubicBezTo>
                  <a:pt x="1824" y="909"/>
                  <a:pt x="1916" y="836"/>
                  <a:pt x="2005" y="760"/>
                </a:cubicBezTo>
                <a:cubicBezTo>
                  <a:pt x="2037" y="733"/>
                  <a:pt x="2066" y="707"/>
                  <a:pt x="2093" y="677"/>
                </a:cubicBezTo>
                <a:cubicBezTo>
                  <a:pt x="2113" y="655"/>
                  <a:pt x="2137" y="629"/>
                  <a:pt x="2154" y="604"/>
                </a:cubicBezTo>
                <a:cubicBezTo>
                  <a:pt x="2175" y="574"/>
                  <a:pt x="2192" y="542"/>
                  <a:pt x="2215" y="512"/>
                </a:cubicBezTo>
                <a:cubicBezTo>
                  <a:pt x="2257" y="458"/>
                  <a:pt x="2308" y="409"/>
                  <a:pt x="2341" y="348"/>
                </a:cubicBezTo>
                <a:cubicBezTo>
                  <a:pt x="2352" y="328"/>
                  <a:pt x="2359" y="296"/>
                  <a:pt x="2367" y="274"/>
                </a:cubicBezTo>
                <a:cubicBezTo>
                  <a:pt x="2377" y="247"/>
                  <a:pt x="2386" y="225"/>
                  <a:pt x="2398" y="200"/>
                </a:cubicBezTo>
                <a:cubicBezTo>
                  <a:pt x="2414" y="167"/>
                  <a:pt x="2429" y="130"/>
                  <a:pt x="2454" y="104"/>
                </a:cubicBezTo>
                <a:cubicBezTo>
                  <a:pt x="2463" y="100"/>
                  <a:pt x="2472" y="95"/>
                  <a:pt x="2481" y="91"/>
                </a:cubicBezTo>
              </a:path>
              <a:path w="2769" h="1607" extrusionOk="0">
                <a:moveTo>
                  <a:pt x="2040" y="300"/>
                </a:moveTo>
                <a:cubicBezTo>
                  <a:pt x="2059" y="279"/>
                  <a:pt x="2063" y="279"/>
                  <a:pt x="2088" y="265"/>
                </a:cubicBezTo>
                <a:cubicBezTo>
                  <a:pt x="2117" y="249"/>
                  <a:pt x="2145" y="237"/>
                  <a:pt x="2175" y="222"/>
                </a:cubicBezTo>
                <a:cubicBezTo>
                  <a:pt x="2205" y="207"/>
                  <a:pt x="2237" y="193"/>
                  <a:pt x="2267" y="178"/>
                </a:cubicBezTo>
                <a:cubicBezTo>
                  <a:pt x="2311" y="156"/>
                  <a:pt x="2354" y="131"/>
                  <a:pt x="2398" y="109"/>
                </a:cubicBezTo>
                <a:cubicBezTo>
                  <a:pt x="2435" y="90"/>
                  <a:pt x="2471" y="72"/>
                  <a:pt x="2507" y="52"/>
                </a:cubicBezTo>
                <a:cubicBezTo>
                  <a:pt x="2534" y="37"/>
                  <a:pt x="2562" y="24"/>
                  <a:pt x="2589" y="9"/>
                </a:cubicBezTo>
                <a:cubicBezTo>
                  <a:pt x="2594" y="6"/>
                  <a:pt x="2598" y="3"/>
                  <a:pt x="2603" y="0"/>
                </a:cubicBezTo>
                <a:cubicBezTo>
                  <a:pt x="2621" y="41"/>
                  <a:pt x="2634" y="83"/>
                  <a:pt x="2646" y="126"/>
                </a:cubicBezTo>
                <a:cubicBezTo>
                  <a:pt x="2655" y="159"/>
                  <a:pt x="2665" y="192"/>
                  <a:pt x="2672" y="226"/>
                </a:cubicBezTo>
                <a:cubicBezTo>
                  <a:pt x="2680" y="263"/>
                  <a:pt x="2695" y="298"/>
                  <a:pt x="2703" y="334"/>
                </a:cubicBezTo>
                <a:cubicBezTo>
                  <a:pt x="2710" y="365"/>
                  <a:pt x="2715" y="397"/>
                  <a:pt x="2729" y="426"/>
                </a:cubicBezTo>
                <a:cubicBezTo>
                  <a:pt x="2745" y="453"/>
                  <a:pt x="2748" y="462"/>
                  <a:pt x="2768" y="469"/>
                </a:cubicBezTo>
              </a:path>
            </a:pathLst>
          </a:custGeom>
          <a:noFill/>
          <a:ln w="28575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446"/>
          </a:p>
        </p:txBody>
      </p:sp>
      <p:sp>
        <p:nvSpPr>
          <p:cNvPr id="21515" name="TextBox 36"/>
          <p:cNvSpPr txBox="1">
            <a:spLocks noChangeArrowheads="1"/>
          </p:cNvSpPr>
          <p:nvPr/>
        </p:nvSpPr>
        <p:spPr bwMode="auto">
          <a:xfrm>
            <a:off x="286213" y="1224902"/>
            <a:ext cx="1727643" cy="49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915" dirty="0">
                <a:solidFill>
                  <a:srgbClr val="FFFFFF"/>
                </a:solidFill>
                <a:latin typeface="Georgia" pitchFamily="18" charset="0"/>
              </a:rPr>
              <a:t>Use </a:t>
            </a:r>
            <a:r>
              <a:rPr lang="zh-CN" altLang="en-US" sz="915" dirty="0">
                <a:solidFill>
                  <a:srgbClr val="FFFFFF"/>
                </a:solidFill>
                <a:latin typeface="Georgia" pitchFamily="18" charset="0"/>
              </a:rPr>
              <a:t>云舟</a:t>
            </a:r>
            <a:r>
              <a:rPr lang="en-US" sz="915" dirty="0">
                <a:solidFill>
                  <a:srgbClr val="FFFFFF"/>
                </a:solidFill>
                <a:latin typeface="Georgia" pitchFamily="18" charset="0"/>
              </a:rPr>
              <a:t> in</a:t>
            </a:r>
          </a:p>
          <a:p>
            <a:pPr lvl="1"/>
            <a:r>
              <a:rPr lang="en-US" sz="915" dirty="0">
                <a:solidFill>
                  <a:srgbClr val="FFFFFF"/>
                </a:solidFill>
                <a:latin typeface="Georgia" pitchFamily="18" charset="0"/>
              </a:rPr>
              <a:t>               </a:t>
            </a:r>
            <a:r>
              <a:rPr lang="en-US" sz="763" dirty="0">
                <a:solidFill>
                  <a:srgbClr val="FFFFFF"/>
                </a:solidFill>
                <a:latin typeface="Georgia" pitchFamily="18" charset="0"/>
              </a:rPr>
              <a:t>Desktop Web</a:t>
            </a:r>
          </a:p>
          <a:p>
            <a:pPr lvl="1"/>
            <a:r>
              <a:rPr lang="en-US" sz="763" dirty="0">
                <a:solidFill>
                  <a:srgbClr val="FFFFFF"/>
                </a:solidFill>
                <a:latin typeface="Georgia" pitchFamily="18" charset="0"/>
              </a:rPr>
              <a:t>                  Mobile APP</a:t>
            </a:r>
            <a:endParaRPr lang="en-US" sz="763" dirty="0">
              <a:solidFill>
                <a:srgbClr val="96361C"/>
              </a:solidFill>
              <a:latin typeface="Georg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978864" y="3096235"/>
            <a:ext cx="2582787" cy="25508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4838" tIns="17419" rIns="34838" bIns="17419" anchor="ctr"/>
          <a:lstStyle/>
          <a:p>
            <a:pPr algn="ctr" defTabSz="348359">
              <a:defRPr/>
            </a:pPr>
            <a:endParaRPr lang="en-US" sz="446">
              <a:solidFill>
                <a:prstClr val="white"/>
              </a:solidFill>
            </a:endParaRPr>
          </a:p>
        </p:txBody>
      </p:sp>
      <p:sp>
        <p:nvSpPr>
          <p:cNvPr id="38" name="CustomShape 4"/>
          <p:cNvSpPr>
            <a:spLocks noChangeArrowheads="1"/>
          </p:cNvSpPr>
          <p:nvPr/>
        </p:nvSpPr>
        <p:spPr bwMode="auto">
          <a:xfrm>
            <a:off x="3954924" y="3096235"/>
            <a:ext cx="2606727" cy="1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89" tIns="17145" rIns="34289" bIns="17145"/>
          <a:lstStyle/>
          <a:p>
            <a:pPr defTabSz="347851"/>
            <a:r>
              <a:rPr lang="zh-CN" altLang="en-US" sz="1067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 基于“域”概念来自于专家的高质量专题</a:t>
            </a:r>
            <a:endParaRPr lang="en-US" sz="1067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DejaVu Sans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6810" y="1837538"/>
            <a:ext cx="1285276" cy="1109711"/>
            <a:chOff x="2247656" y="1830070"/>
            <a:chExt cx="1841182" cy="1589683"/>
          </a:xfrm>
        </p:grpSpPr>
        <p:grpSp>
          <p:nvGrpSpPr>
            <p:cNvPr id="21506" name="Group 7"/>
            <p:cNvGrpSpPr>
              <a:grpSpLocks/>
            </p:cNvGrpSpPr>
            <p:nvPr/>
          </p:nvGrpSpPr>
          <p:grpSpPr bwMode="auto">
            <a:xfrm>
              <a:off x="2247656" y="1830070"/>
              <a:ext cx="209696" cy="559766"/>
              <a:chOff x="5154137" y="1714488"/>
              <a:chExt cx="557966" cy="1485911"/>
            </a:xfrm>
          </p:grpSpPr>
          <p:pic>
            <p:nvPicPr>
              <p:cNvPr id="21535" name="Picture 8" descr="Apple-Logo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154137" y="2143116"/>
                <a:ext cx="557966" cy="557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6" name="Picture 9" descr="Linux-Logo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259003" y="2764792"/>
                <a:ext cx="369501" cy="435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37" name="Picture 10" descr="Vista-Logo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223391" y="1714488"/>
                <a:ext cx="461991" cy="431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1512" name="Group 32"/>
            <p:cNvGrpSpPr>
              <a:grpSpLocks/>
            </p:cNvGrpSpPr>
            <p:nvPr/>
          </p:nvGrpSpPr>
          <p:grpSpPr bwMode="auto">
            <a:xfrm>
              <a:off x="2440021" y="1840467"/>
              <a:ext cx="959227" cy="714005"/>
              <a:chOff x="7" y="1182"/>
              <a:chExt cx="1941" cy="1568"/>
            </a:xfrm>
          </p:grpSpPr>
          <p:sp>
            <p:nvSpPr>
              <p:cNvPr id="21518" name="Ink 9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684" y="2661"/>
                <a:ext cx="74" cy="86"/>
              </a:xfrm>
              <a:custGeom>
                <a:avLst/>
                <a:gdLst>
                  <a:gd name="T0" fmla="*/ 0 w 328"/>
                  <a:gd name="T1" fmla="*/ 0 h 379"/>
                  <a:gd name="T2" fmla="*/ 0 w 328"/>
                  <a:gd name="T3" fmla="*/ 0 h 379"/>
                  <a:gd name="T4" fmla="*/ 0 w 328"/>
                  <a:gd name="T5" fmla="*/ 0 h 379"/>
                  <a:gd name="T6" fmla="*/ 0 w 328"/>
                  <a:gd name="T7" fmla="*/ 0 h 379"/>
                  <a:gd name="T8" fmla="*/ 0 w 328"/>
                  <a:gd name="T9" fmla="*/ 0 h 379"/>
                  <a:gd name="T10" fmla="*/ 0 w 328"/>
                  <a:gd name="T11" fmla="*/ 0 h 379"/>
                  <a:gd name="T12" fmla="*/ 0 w 328"/>
                  <a:gd name="T13" fmla="*/ 0 h 379"/>
                  <a:gd name="T14" fmla="*/ 0 w 328"/>
                  <a:gd name="T15" fmla="*/ 0 h 379"/>
                  <a:gd name="T16" fmla="*/ 0 w 328"/>
                  <a:gd name="T17" fmla="*/ 0 h 37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8"/>
                  <a:gd name="T28" fmla="*/ 0 h 379"/>
                  <a:gd name="T29" fmla="*/ 328 w 328"/>
                  <a:gd name="T30" fmla="*/ 379 h 37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8" h="379" extrusionOk="0">
                    <a:moveTo>
                      <a:pt x="319" y="0"/>
                    </a:moveTo>
                    <a:cubicBezTo>
                      <a:pt x="319" y="32"/>
                      <a:pt x="321" y="64"/>
                      <a:pt x="323" y="96"/>
                    </a:cubicBezTo>
                    <a:cubicBezTo>
                      <a:pt x="325" y="130"/>
                      <a:pt x="326" y="166"/>
                      <a:pt x="327" y="200"/>
                    </a:cubicBezTo>
                    <a:cubicBezTo>
                      <a:pt x="328" y="236"/>
                      <a:pt x="327" y="272"/>
                      <a:pt x="327" y="308"/>
                    </a:cubicBezTo>
                  </a:path>
                  <a:path w="328" h="379" extrusionOk="0">
                    <a:moveTo>
                      <a:pt x="18" y="217"/>
                    </a:moveTo>
                    <a:cubicBezTo>
                      <a:pt x="12" y="217"/>
                      <a:pt x="6" y="217"/>
                      <a:pt x="0" y="217"/>
                    </a:cubicBezTo>
                    <a:cubicBezTo>
                      <a:pt x="31" y="248"/>
                      <a:pt x="60" y="279"/>
                      <a:pt x="96" y="304"/>
                    </a:cubicBezTo>
                    <a:cubicBezTo>
                      <a:pt x="123" y="322"/>
                      <a:pt x="151" y="340"/>
                      <a:pt x="179" y="356"/>
                    </a:cubicBezTo>
                    <a:cubicBezTo>
                      <a:pt x="198" y="366"/>
                      <a:pt x="206" y="369"/>
                      <a:pt x="218" y="378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19" name="Ink 8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1582" y="2131"/>
                <a:ext cx="355" cy="463"/>
              </a:xfrm>
              <a:custGeom>
                <a:avLst/>
                <a:gdLst>
                  <a:gd name="T0" fmla="*/ 0 w 1567"/>
                  <a:gd name="T1" fmla="*/ 0 h 2041"/>
                  <a:gd name="T2" fmla="*/ 0 w 1567"/>
                  <a:gd name="T3" fmla="*/ 0 h 2041"/>
                  <a:gd name="T4" fmla="*/ 0 w 1567"/>
                  <a:gd name="T5" fmla="*/ 0 h 2041"/>
                  <a:gd name="T6" fmla="*/ 0 w 1567"/>
                  <a:gd name="T7" fmla="*/ 0 h 2041"/>
                  <a:gd name="T8" fmla="*/ 0 w 1567"/>
                  <a:gd name="T9" fmla="*/ 0 h 2041"/>
                  <a:gd name="T10" fmla="*/ 0 w 1567"/>
                  <a:gd name="T11" fmla="*/ 0 h 2041"/>
                  <a:gd name="T12" fmla="*/ 0 w 1567"/>
                  <a:gd name="T13" fmla="*/ 0 h 2041"/>
                  <a:gd name="T14" fmla="*/ 0 w 1567"/>
                  <a:gd name="T15" fmla="*/ 0 h 2041"/>
                  <a:gd name="T16" fmla="*/ 0 w 1567"/>
                  <a:gd name="T17" fmla="*/ 0 h 2041"/>
                  <a:gd name="T18" fmla="*/ 0 w 1567"/>
                  <a:gd name="T19" fmla="*/ 0 h 2041"/>
                  <a:gd name="T20" fmla="*/ 0 w 1567"/>
                  <a:gd name="T21" fmla="*/ 0 h 2041"/>
                  <a:gd name="T22" fmla="*/ 0 w 1567"/>
                  <a:gd name="T23" fmla="*/ 0 h 2041"/>
                  <a:gd name="T24" fmla="*/ 0 w 1567"/>
                  <a:gd name="T25" fmla="*/ 0 h 2041"/>
                  <a:gd name="T26" fmla="*/ 0 w 1567"/>
                  <a:gd name="T27" fmla="*/ 0 h 2041"/>
                  <a:gd name="T28" fmla="*/ 0 w 1567"/>
                  <a:gd name="T29" fmla="*/ 0 h 2041"/>
                  <a:gd name="T30" fmla="*/ 0 w 1567"/>
                  <a:gd name="T31" fmla="*/ 0 h 2041"/>
                  <a:gd name="T32" fmla="*/ 0 w 1567"/>
                  <a:gd name="T33" fmla="*/ 0 h 2041"/>
                  <a:gd name="T34" fmla="*/ 0 w 1567"/>
                  <a:gd name="T35" fmla="*/ 0 h 2041"/>
                  <a:gd name="T36" fmla="*/ 0 w 1567"/>
                  <a:gd name="T37" fmla="*/ 0 h 2041"/>
                  <a:gd name="T38" fmla="*/ 0 w 1567"/>
                  <a:gd name="T39" fmla="*/ 0 h 2041"/>
                  <a:gd name="T40" fmla="*/ 0 w 1567"/>
                  <a:gd name="T41" fmla="*/ 0 h 2041"/>
                  <a:gd name="T42" fmla="*/ 0 w 1567"/>
                  <a:gd name="T43" fmla="*/ 0 h 2041"/>
                  <a:gd name="T44" fmla="*/ 0 w 1567"/>
                  <a:gd name="T45" fmla="*/ 0 h 2041"/>
                  <a:gd name="T46" fmla="*/ 0 w 1567"/>
                  <a:gd name="T47" fmla="*/ 0 h 2041"/>
                  <a:gd name="T48" fmla="*/ 0 w 1567"/>
                  <a:gd name="T49" fmla="*/ 0 h 2041"/>
                  <a:gd name="T50" fmla="*/ 0 w 1567"/>
                  <a:gd name="T51" fmla="*/ 0 h 2041"/>
                  <a:gd name="T52" fmla="*/ 0 w 1567"/>
                  <a:gd name="T53" fmla="*/ 0 h 2041"/>
                  <a:gd name="T54" fmla="*/ 0 w 1567"/>
                  <a:gd name="T55" fmla="*/ 0 h 2041"/>
                  <a:gd name="T56" fmla="*/ 0 w 1567"/>
                  <a:gd name="T57" fmla="*/ 0 h 2041"/>
                  <a:gd name="T58" fmla="*/ 0 w 1567"/>
                  <a:gd name="T59" fmla="*/ 0 h 2041"/>
                  <a:gd name="T60" fmla="*/ 0 w 1567"/>
                  <a:gd name="T61" fmla="*/ 0 h 204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67"/>
                  <a:gd name="T94" fmla="*/ 0 h 2041"/>
                  <a:gd name="T95" fmla="*/ 1567 w 1567"/>
                  <a:gd name="T96" fmla="*/ 2041 h 204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67" h="2041" extrusionOk="0">
                    <a:moveTo>
                      <a:pt x="0" y="0"/>
                    </a:moveTo>
                    <a:cubicBezTo>
                      <a:pt x="37" y="65"/>
                      <a:pt x="77" y="130"/>
                      <a:pt x="114" y="195"/>
                    </a:cubicBezTo>
                    <a:cubicBezTo>
                      <a:pt x="155" y="267"/>
                      <a:pt x="193" y="343"/>
                      <a:pt x="240" y="412"/>
                    </a:cubicBezTo>
                    <a:cubicBezTo>
                      <a:pt x="282" y="475"/>
                      <a:pt x="328" y="539"/>
                      <a:pt x="375" y="599"/>
                    </a:cubicBezTo>
                    <a:cubicBezTo>
                      <a:pt x="412" y="646"/>
                      <a:pt x="451" y="692"/>
                      <a:pt x="489" y="738"/>
                    </a:cubicBezTo>
                    <a:cubicBezTo>
                      <a:pt x="556" y="821"/>
                      <a:pt x="624" y="904"/>
                      <a:pt x="694" y="985"/>
                    </a:cubicBezTo>
                    <a:cubicBezTo>
                      <a:pt x="740" y="1038"/>
                      <a:pt x="784" y="1089"/>
                      <a:pt x="824" y="1146"/>
                    </a:cubicBezTo>
                    <a:cubicBezTo>
                      <a:pt x="924" y="1289"/>
                      <a:pt x="1024" y="1424"/>
                      <a:pt x="1134" y="1558"/>
                    </a:cubicBezTo>
                    <a:cubicBezTo>
                      <a:pt x="1236" y="1682"/>
                      <a:pt x="1301" y="1856"/>
                      <a:pt x="1413" y="1966"/>
                    </a:cubicBezTo>
                    <a:cubicBezTo>
                      <a:pt x="1440" y="1993"/>
                      <a:pt x="1468" y="1999"/>
                      <a:pt x="1500" y="201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20" name="Ink 13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683" y="2196"/>
                <a:ext cx="776" cy="251"/>
              </a:xfrm>
              <a:custGeom>
                <a:avLst/>
                <a:gdLst>
                  <a:gd name="T0" fmla="*/ 0 w 3419"/>
                  <a:gd name="T1" fmla="*/ 0 h 1108"/>
                  <a:gd name="T2" fmla="*/ 0 w 3419"/>
                  <a:gd name="T3" fmla="*/ 0 h 1108"/>
                  <a:gd name="T4" fmla="*/ 0 w 3419"/>
                  <a:gd name="T5" fmla="*/ 0 h 1108"/>
                  <a:gd name="T6" fmla="*/ 0 w 3419"/>
                  <a:gd name="T7" fmla="*/ 0 h 1108"/>
                  <a:gd name="T8" fmla="*/ 0 w 3419"/>
                  <a:gd name="T9" fmla="*/ 0 h 1108"/>
                  <a:gd name="T10" fmla="*/ 0 w 3419"/>
                  <a:gd name="T11" fmla="*/ 0 h 1108"/>
                  <a:gd name="T12" fmla="*/ 0 w 3419"/>
                  <a:gd name="T13" fmla="*/ 0 h 1108"/>
                  <a:gd name="T14" fmla="*/ 0 w 3419"/>
                  <a:gd name="T15" fmla="*/ 0 h 1108"/>
                  <a:gd name="T16" fmla="*/ 0 w 3419"/>
                  <a:gd name="T17" fmla="*/ 0 h 1108"/>
                  <a:gd name="T18" fmla="*/ 0 w 3419"/>
                  <a:gd name="T19" fmla="*/ 0 h 1108"/>
                  <a:gd name="T20" fmla="*/ 0 w 3419"/>
                  <a:gd name="T21" fmla="*/ 0 h 1108"/>
                  <a:gd name="T22" fmla="*/ 0 w 3419"/>
                  <a:gd name="T23" fmla="*/ 0 h 1108"/>
                  <a:gd name="T24" fmla="*/ 0 w 3419"/>
                  <a:gd name="T25" fmla="*/ 0 h 1108"/>
                  <a:gd name="T26" fmla="*/ 0 w 3419"/>
                  <a:gd name="T27" fmla="*/ 0 h 1108"/>
                  <a:gd name="T28" fmla="*/ 0 w 3419"/>
                  <a:gd name="T29" fmla="*/ 0 h 1108"/>
                  <a:gd name="T30" fmla="*/ 0 w 3419"/>
                  <a:gd name="T31" fmla="*/ 0 h 1108"/>
                  <a:gd name="T32" fmla="*/ 0 w 3419"/>
                  <a:gd name="T33" fmla="*/ 0 h 1108"/>
                  <a:gd name="T34" fmla="*/ 0 w 3419"/>
                  <a:gd name="T35" fmla="*/ 0 h 1108"/>
                  <a:gd name="T36" fmla="*/ 0 w 3419"/>
                  <a:gd name="T37" fmla="*/ 0 h 1108"/>
                  <a:gd name="T38" fmla="*/ 0 w 3419"/>
                  <a:gd name="T39" fmla="*/ 0 h 1108"/>
                  <a:gd name="T40" fmla="*/ 0 w 3419"/>
                  <a:gd name="T41" fmla="*/ 0 h 1108"/>
                  <a:gd name="T42" fmla="*/ 0 w 3419"/>
                  <a:gd name="T43" fmla="*/ 0 h 1108"/>
                  <a:gd name="T44" fmla="*/ 0 w 3419"/>
                  <a:gd name="T45" fmla="*/ 0 h 1108"/>
                  <a:gd name="T46" fmla="*/ 0 w 3419"/>
                  <a:gd name="T47" fmla="*/ 0 h 1108"/>
                  <a:gd name="T48" fmla="*/ 0 w 3419"/>
                  <a:gd name="T49" fmla="*/ 0 h 1108"/>
                  <a:gd name="T50" fmla="*/ 0 w 3419"/>
                  <a:gd name="T51" fmla="*/ 0 h 1108"/>
                  <a:gd name="T52" fmla="*/ 0 w 3419"/>
                  <a:gd name="T53" fmla="*/ 0 h 1108"/>
                  <a:gd name="T54" fmla="*/ 0 w 3419"/>
                  <a:gd name="T55" fmla="*/ 0 h 1108"/>
                  <a:gd name="T56" fmla="*/ 0 w 3419"/>
                  <a:gd name="T57" fmla="*/ 0 h 1108"/>
                  <a:gd name="T58" fmla="*/ 0 w 3419"/>
                  <a:gd name="T59" fmla="*/ 0 h 1108"/>
                  <a:gd name="T60" fmla="*/ 0 w 3419"/>
                  <a:gd name="T61" fmla="*/ 0 h 1108"/>
                  <a:gd name="T62" fmla="*/ 0 w 3419"/>
                  <a:gd name="T63" fmla="*/ 0 h 1108"/>
                  <a:gd name="T64" fmla="*/ 0 w 3419"/>
                  <a:gd name="T65" fmla="*/ 0 h 1108"/>
                  <a:gd name="T66" fmla="*/ 0 w 3419"/>
                  <a:gd name="T67" fmla="*/ 0 h 1108"/>
                  <a:gd name="T68" fmla="*/ 0 w 3419"/>
                  <a:gd name="T69" fmla="*/ 0 h 1108"/>
                  <a:gd name="T70" fmla="*/ 0 w 3419"/>
                  <a:gd name="T71" fmla="*/ 0 h 1108"/>
                  <a:gd name="T72" fmla="*/ 0 w 3419"/>
                  <a:gd name="T73" fmla="*/ 0 h 1108"/>
                  <a:gd name="T74" fmla="*/ 0 w 3419"/>
                  <a:gd name="T75" fmla="*/ 0 h 1108"/>
                  <a:gd name="T76" fmla="*/ 0 w 3419"/>
                  <a:gd name="T77" fmla="*/ 0 h 1108"/>
                  <a:gd name="T78" fmla="*/ 0 w 3419"/>
                  <a:gd name="T79" fmla="*/ 0 h 1108"/>
                  <a:gd name="T80" fmla="*/ 0 w 3419"/>
                  <a:gd name="T81" fmla="*/ 0 h 1108"/>
                  <a:gd name="T82" fmla="*/ 0 w 3419"/>
                  <a:gd name="T83" fmla="*/ 0 h 1108"/>
                  <a:gd name="T84" fmla="*/ 0 w 3419"/>
                  <a:gd name="T85" fmla="*/ 0 h 1108"/>
                  <a:gd name="T86" fmla="*/ 0 w 3419"/>
                  <a:gd name="T87" fmla="*/ 0 h 1108"/>
                  <a:gd name="T88" fmla="*/ 0 w 3419"/>
                  <a:gd name="T89" fmla="*/ 0 h 1108"/>
                  <a:gd name="T90" fmla="*/ 0 w 3419"/>
                  <a:gd name="T91" fmla="*/ 0 h 1108"/>
                  <a:gd name="T92" fmla="*/ 0 w 3419"/>
                  <a:gd name="T93" fmla="*/ 0 h 1108"/>
                  <a:gd name="T94" fmla="*/ 0 w 3419"/>
                  <a:gd name="T95" fmla="*/ 0 h 1108"/>
                  <a:gd name="T96" fmla="*/ 0 w 3419"/>
                  <a:gd name="T97" fmla="*/ 0 h 11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419"/>
                  <a:gd name="T148" fmla="*/ 0 h 1108"/>
                  <a:gd name="T149" fmla="*/ 3419 w 3419"/>
                  <a:gd name="T150" fmla="*/ 1108 h 110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419" h="1108" extrusionOk="0">
                    <a:moveTo>
                      <a:pt x="70" y="187"/>
                    </a:moveTo>
                    <a:cubicBezTo>
                      <a:pt x="42" y="164"/>
                      <a:pt x="23" y="140"/>
                      <a:pt x="0" y="113"/>
                    </a:cubicBezTo>
                    <a:cubicBezTo>
                      <a:pt x="29" y="144"/>
                      <a:pt x="63" y="172"/>
                      <a:pt x="91" y="204"/>
                    </a:cubicBezTo>
                    <a:cubicBezTo>
                      <a:pt x="116" y="232"/>
                      <a:pt x="134" y="264"/>
                      <a:pt x="153" y="296"/>
                    </a:cubicBezTo>
                    <a:cubicBezTo>
                      <a:pt x="196" y="371"/>
                      <a:pt x="235" y="449"/>
                      <a:pt x="275" y="526"/>
                    </a:cubicBezTo>
                    <a:cubicBezTo>
                      <a:pt x="307" y="587"/>
                      <a:pt x="343" y="645"/>
                      <a:pt x="379" y="704"/>
                    </a:cubicBezTo>
                    <a:cubicBezTo>
                      <a:pt x="420" y="770"/>
                      <a:pt x="465" y="831"/>
                      <a:pt x="510" y="894"/>
                    </a:cubicBezTo>
                    <a:cubicBezTo>
                      <a:pt x="537" y="931"/>
                      <a:pt x="561" y="973"/>
                      <a:pt x="593" y="1007"/>
                    </a:cubicBezTo>
                    <a:cubicBezTo>
                      <a:pt x="607" y="1027"/>
                      <a:pt x="613" y="1034"/>
                      <a:pt x="628" y="1042"/>
                    </a:cubicBezTo>
                  </a:path>
                  <a:path w="3419" h="1108" extrusionOk="0">
                    <a:moveTo>
                      <a:pt x="610" y="152"/>
                    </a:moveTo>
                    <a:cubicBezTo>
                      <a:pt x="606" y="158"/>
                      <a:pt x="601" y="164"/>
                      <a:pt x="597" y="170"/>
                    </a:cubicBezTo>
                    <a:cubicBezTo>
                      <a:pt x="569" y="130"/>
                      <a:pt x="551" y="96"/>
                      <a:pt x="514" y="70"/>
                    </a:cubicBezTo>
                    <a:cubicBezTo>
                      <a:pt x="518" y="100"/>
                      <a:pt x="524" y="113"/>
                      <a:pt x="545" y="152"/>
                    </a:cubicBezTo>
                    <a:cubicBezTo>
                      <a:pt x="565" y="187"/>
                      <a:pt x="592" y="219"/>
                      <a:pt x="615" y="252"/>
                    </a:cubicBezTo>
                    <a:cubicBezTo>
                      <a:pt x="645" y="295"/>
                      <a:pt x="676" y="339"/>
                      <a:pt x="711" y="378"/>
                    </a:cubicBezTo>
                    <a:cubicBezTo>
                      <a:pt x="750" y="421"/>
                      <a:pt x="784" y="467"/>
                      <a:pt x="820" y="513"/>
                    </a:cubicBezTo>
                    <a:cubicBezTo>
                      <a:pt x="904" y="622"/>
                      <a:pt x="985" y="731"/>
                      <a:pt x="1081" y="829"/>
                    </a:cubicBezTo>
                    <a:cubicBezTo>
                      <a:pt x="1106" y="854"/>
                      <a:pt x="1134" y="881"/>
                      <a:pt x="1151" y="912"/>
                    </a:cubicBezTo>
                    <a:cubicBezTo>
                      <a:pt x="1166" y="938"/>
                      <a:pt x="1177" y="967"/>
                      <a:pt x="1190" y="994"/>
                    </a:cubicBezTo>
                  </a:path>
                  <a:path w="3419" h="1108" extrusionOk="0">
                    <a:moveTo>
                      <a:pt x="1221" y="122"/>
                    </a:moveTo>
                    <a:cubicBezTo>
                      <a:pt x="1215" y="118"/>
                      <a:pt x="1209" y="113"/>
                      <a:pt x="1203" y="109"/>
                    </a:cubicBezTo>
                    <a:cubicBezTo>
                      <a:pt x="1217" y="148"/>
                      <a:pt x="1236" y="183"/>
                      <a:pt x="1256" y="222"/>
                    </a:cubicBezTo>
                    <a:cubicBezTo>
                      <a:pt x="1289" y="287"/>
                      <a:pt x="1323" y="352"/>
                      <a:pt x="1356" y="417"/>
                    </a:cubicBezTo>
                    <a:cubicBezTo>
                      <a:pt x="1394" y="493"/>
                      <a:pt x="1430" y="570"/>
                      <a:pt x="1465" y="647"/>
                    </a:cubicBezTo>
                    <a:cubicBezTo>
                      <a:pt x="1497" y="718"/>
                      <a:pt x="1534" y="785"/>
                      <a:pt x="1569" y="855"/>
                    </a:cubicBezTo>
                    <a:cubicBezTo>
                      <a:pt x="1596" y="908"/>
                      <a:pt x="1623" y="960"/>
                      <a:pt x="1652" y="1012"/>
                    </a:cubicBezTo>
                    <a:cubicBezTo>
                      <a:pt x="1671" y="1046"/>
                      <a:pt x="1688" y="1078"/>
                      <a:pt x="1713" y="1107"/>
                    </a:cubicBezTo>
                  </a:path>
                  <a:path w="3419" h="1108" extrusionOk="0">
                    <a:moveTo>
                      <a:pt x="1918" y="209"/>
                    </a:moveTo>
                    <a:cubicBezTo>
                      <a:pt x="1911" y="191"/>
                      <a:pt x="1907" y="174"/>
                      <a:pt x="1901" y="157"/>
                    </a:cubicBezTo>
                    <a:cubicBezTo>
                      <a:pt x="1922" y="183"/>
                      <a:pt x="1944" y="209"/>
                      <a:pt x="1962" y="239"/>
                    </a:cubicBezTo>
                    <a:cubicBezTo>
                      <a:pt x="1992" y="290"/>
                      <a:pt x="2020" y="341"/>
                      <a:pt x="2053" y="391"/>
                    </a:cubicBezTo>
                    <a:cubicBezTo>
                      <a:pt x="2106" y="473"/>
                      <a:pt x="2161" y="555"/>
                      <a:pt x="2219" y="634"/>
                    </a:cubicBezTo>
                    <a:cubicBezTo>
                      <a:pt x="2274" y="708"/>
                      <a:pt x="2331" y="781"/>
                      <a:pt x="2385" y="855"/>
                    </a:cubicBezTo>
                    <a:cubicBezTo>
                      <a:pt x="2420" y="903"/>
                      <a:pt x="2458" y="948"/>
                      <a:pt x="2494" y="994"/>
                    </a:cubicBezTo>
                    <a:cubicBezTo>
                      <a:pt x="2498" y="1001"/>
                      <a:pt x="2503" y="1009"/>
                      <a:pt x="2507" y="1016"/>
                    </a:cubicBezTo>
                  </a:path>
                  <a:path w="3419" h="1108" extrusionOk="0">
                    <a:moveTo>
                      <a:pt x="2515" y="118"/>
                    </a:moveTo>
                    <a:cubicBezTo>
                      <a:pt x="2508" y="96"/>
                      <a:pt x="2508" y="90"/>
                      <a:pt x="2498" y="79"/>
                    </a:cubicBezTo>
                    <a:cubicBezTo>
                      <a:pt x="2511" y="115"/>
                      <a:pt x="2523" y="145"/>
                      <a:pt x="2546" y="178"/>
                    </a:cubicBezTo>
                    <a:cubicBezTo>
                      <a:pt x="2582" y="230"/>
                      <a:pt x="2622" y="281"/>
                      <a:pt x="2655" y="335"/>
                    </a:cubicBezTo>
                    <a:cubicBezTo>
                      <a:pt x="2699" y="406"/>
                      <a:pt x="2734" y="484"/>
                      <a:pt x="2768" y="560"/>
                    </a:cubicBezTo>
                    <a:cubicBezTo>
                      <a:pt x="2801" y="634"/>
                      <a:pt x="2827" y="709"/>
                      <a:pt x="2851" y="786"/>
                    </a:cubicBezTo>
                    <a:cubicBezTo>
                      <a:pt x="2867" y="837"/>
                      <a:pt x="2881" y="902"/>
                      <a:pt x="2912" y="947"/>
                    </a:cubicBezTo>
                    <a:cubicBezTo>
                      <a:pt x="2916" y="951"/>
                      <a:pt x="2921" y="956"/>
                      <a:pt x="2925" y="960"/>
                    </a:cubicBezTo>
                  </a:path>
                  <a:path w="3419" h="1108" extrusionOk="0">
                    <a:moveTo>
                      <a:pt x="3034" y="0"/>
                    </a:moveTo>
                    <a:cubicBezTo>
                      <a:pt x="3036" y="43"/>
                      <a:pt x="3045" y="71"/>
                      <a:pt x="3065" y="109"/>
                    </a:cubicBezTo>
                    <a:cubicBezTo>
                      <a:pt x="3092" y="161"/>
                      <a:pt x="3114" y="214"/>
                      <a:pt x="3143" y="265"/>
                    </a:cubicBezTo>
                    <a:cubicBezTo>
                      <a:pt x="3184" y="339"/>
                      <a:pt x="3230" y="410"/>
                      <a:pt x="3274" y="482"/>
                    </a:cubicBezTo>
                    <a:cubicBezTo>
                      <a:pt x="3316" y="552"/>
                      <a:pt x="3354" y="623"/>
                      <a:pt x="3392" y="695"/>
                    </a:cubicBezTo>
                    <a:cubicBezTo>
                      <a:pt x="3401" y="711"/>
                      <a:pt x="3409" y="727"/>
                      <a:pt x="3418" y="743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21" name="Ink 14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780" y="2608"/>
                <a:ext cx="1147" cy="142"/>
              </a:xfrm>
              <a:custGeom>
                <a:avLst/>
                <a:gdLst>
                  <a:gd name="T0" fmla="*/ 0 w 5058"/>
                  <a:gd name="T1" fmla="*/ 0 h 626"/>
                  <a:gd name="T2" fmla="*/ 0 w 5058"/>
                  <a:gd name="T3" fmla="*/ 0 h 626"/>
                  <a:gd name="T4" fmla="*/ 0 w 5058"/>
                  <a:gd name="T5" fmla="*/ 0 h 626"/>
                  <a:gd name="T6" fmla="*/ 0 w 5058"/>
                  <a:gd name="T7" fmla="*/ 0 h 626"/>
                  <a:gd name="T8" fmla="*/ 0 w 5058"/>
                  <a:gd name="T9" fmla="*/ 0 h 626"/>
                  <a:gd name="T10" fmla="*/ 0 w 5058"/>
                  <a:gd name="T11" fmla="*/ 0 h 626"/>
                  <a:gd name="T12" fmla="*/ 0 w 5058"/>
                  <a:gd name="T13" fmla="*/ 0 h 626"/>
                  <a:gd name="T14" fmla="*/ 0 w 5058"/>
                  <a:gd name="T15" fmla="*/ 0 h 626"/>
                  <a:gd name="T16" fmla="*/ 0 w 5058"/>
                  <a:gd name="T17" fmla="*/ 0 h 626"/>
                  <a:gd name="T18" fmla="*/ 0 w 5058"/>
                  <a:gd name="T19" fmla="*/ 0 h 626"/>
                  <a:gd name="T20" fmla="*/ 0 w 5058"/>
                  <a:gd name="T21" fmla="*/ 0 h 626"/>
                  <a:gd name="T22" fmla="*/ 0 w 5058"/>
                  <a:gd name="T23" fmla="*/ 0 h 626"/>
                  <a:gd name="T24" fmla="*/ 0 w 5058"/>
                  <a:gd name="T25" fmla="*/ 0 h 626"/>
                  <a:gd name="T26" fmla="*/ 0 w 5058"/>
                  <a:gd name="T27" fmla="*/ 0 h 626"/>
                  <a:gd name="T28" fmla="*/ 1 w 5058"/>
                  <a:gd name="T29" fmla="*/ 0 h 626"/>
                  <a:gd name="T30" fmla="*/ 1 w 5058"/>
                  <a:gd name="T31" fmla="*/ 0 h 626"/>
                  <a:gd name="T32" fmla="*/ 1 w 5058"/>
                  <a:gd name="T33" fmla="*/ 0 h 626"/>
                  <a:gd name="T34" fmla="*/ 1 w 5058"/>
                  <a:gd name="T35" fmla="*/ 0 h 626"/>
                  <a:gd name="T36" fmla="*/ 1 w 5058"/>
                  <a:gd name="T37" fmla="*/ 0 h 626"/>
                  <a:gd name="T38" fmla="*/ 1 w 5058"/>
                  <a:gd name="T39" fmla="*/ 0 h 626"/>
                  <a:gd name="T40" fmla="*/ 1 w 5058"/>
                  <a:gd name="T41" fmla="*/ 0 h 6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58"/>
                  <a:gd name="T64" fmla="*/ 0 h 626"/>
                  <a:gd name="T65" fmla="*/ 5058 w 5058"/>
                  <a:gd name="T66" fmla="*/ 626 h 6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58" h="626" extrusionOk="0">
                    <a:moveTo>
                      <a:pt x="0" y="612"/>
                    </a:moveTo>
                    <a:cubicBezTo>
                      <a:pt x="23" y="613"/>
                      <a:pt x="55" y="629"/>
                      <a:pt x="87" y="625"/>
                    </a:cubicBezTo>
                    <a:cubicBezTo>
                      <a:pt x="117" y="621"/>
                      <a:pt x="147" y="601"/>
                      <a:pt x="179" y="599"/>
                    </a:cubicBezTo>
                    <a:cubicBezTo>
                      <a:pt x="250" y="595"/>
                      <a:pt x="314" y="627"/>
                      <a:pt x="384" y="621"/>
                    </a:cubicBezTo>
                    <a:cubicBezTo>
                      <a:pt x="417" y="618"/>
                      <a:pt x="460" y="599"/>
                      <a:pt x="493" y="590"/>
                    </a:cubicBezTo>
                    <a:cubicBezTo>
                      <a:pt x="657" y="542"/>
                      <a:pt x="822" y="522"/>
                      <a:pt x="990" y="499"/>
                    </a:cubicBezTo>
                    <a:cubicBezTo>
                      <a:pt x="1031" y="493"/>
                      <a:pt x="1070" y="492"/>
                      <a:pt x="1112" y="490"/>
                    </a:cubicBezTo>
                    <a:cubicBezTo>
                      <a:pt x="1189" y="486"/>
                      <a:pt x="1262" y="502"/>
                      <a:pt x="1339" y="499"/>
                    </a:cubicBezTo>
                    <a:cubicBezTo>
                      <a:pt x="1379" y="497"/>
                      <a:pt x="1417" y="486"/>
                      <a:pt x="1456" y="482"/>
                    </a:cubicBezTo>
                    <a:cubicBezTo>
                      <a:pt x="1499" y="477"/>
                      <a:pt x="1540" y="475"/>
                      <a:pt x="1583" y="473"/>
                    </a:cubicBezTo>
                    <a:cubicBezTo>
                      <a:pt x="1799" y="464"/>
                      <a:pt x="2017" y="469"/>
                      <a:pt x="2232" y="464"/>
                    </a:cubicBezTo>
                    <a:cubicBezTo>
                      <a:pt x="2542" y="456"/>
                      <a:pt x="2849" y="473"/>
                      <a:pt x="3157" y="482"/>
                    </a:cubicBezTo>
                    <a:cubicBezTo>
                      <a:pt x="3312" y="486"/>
                      <a:pt x="3459" y="466"/>
                      <a:pt x="3614" y="482"/>
                    </a:cubicBezTo>
                    <a:cubicBezTo>
                      <a:pt x="3662" y="487"/>
                      <a:pt x="3710" y="492"/>
                      <a:pt x="3758" y="495"/>
                    </a:cubicBezTo>
                    <a:cubicBezTo>
                      <a:pt x="3974" y="509"/>
                      <a:pt x="4204" y="510"/>
                      <a:pt x="4416" y="473"/>
                    </a:cubicBezTo>
                    <a:cubicBezTo>
                      <a:pt x="4481" y="462"/>
                      <a:pt x="4545" y="441"/>
                      <a:pt x="4608" y="421"/>
                    </a:cubicBezTo>
                    <a:cubicBezTo>
                      <a:pt x="4702" y="392"/>
                      <a:pt x="4794" y="363"/>
                      <a:pt x="4892" y="356"/>
                    </a:cubicBezTo>
                    <a:cubicBezTo>
                      <a:pt x="4940" y="353"/>
                      <a:pt x="4988" y="357"/>
                      <a:pt x="5036" y="356"/>
                    </a:cubicBezTo>
                    <a:cubicBezTo>
                      <a:pt x="5031" y="324"/>
                      <a:pt x="5024" y="281"/>
                      <a:pt x="5018" y="243"/>
                    </a:cubicBezTo>
                    <a:cubicBezTo>
                      <a:pt x="5013" y="212"/>
                      <a:pt x="5003" y="165"/>
                      <a:pt x="5009" y="134"/>
                    </a:cubicBezTo>
                    <a:cubicBezTo>
                      <a:pt x="5016" y="98"/>
                      <a:pt x="5040" y="69"/>
                      <a:pt x="5049" y="35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22" name="Ink 15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522" y="2239"/>
                <a:ext cx="201" cy="220"/>
              </a:xfrm>
              <a:custGeom>
                <a:avLst/>
                <a:gdLst>
                  <a:gd name="T0" fmla="*/ 0 w 886"/>
                  <a:gd name="T1" fmla="*/ 0 h 969"/>
                  <a:gd name="T2" fmla="*/ 0 w 886"/>
                  <a:gd name="T3" fmla="*/ 0 h 969"/>
                  <a:gd name="T4" fmla="*/ 0 w 886"/>
                  <a:gd name="T5" fmla="*/ 0 h 969"/>
                  <a:gd name="T6" fmla="*/ 0 w 886"/>
                  <a:gd name="T7" fmla="*/ 0 h 969"/>
                  <a:gd name="T8" fmla="*/ 0 w 886"/>
                  <a:gd name="T9" fmla="*/ 0 h 969"/>
                  <a:gd name="T10" fmla="*/ 0 w 886"/>
                  <a:gd name="T11" fmla="*/ 0 h 969"/>
                  <a:gd name="T12" fmla="*/ 0 w 886"/>
                  <a:gd name="T13" fmla="*/ 0 h 969"/>
                  <a:gd name="T14" fmla="*/ 0 w 886"/>
                  <a:gd name="T15" fmla="*/ 0 h 969"/>
                  <a:gd name="T16" fmla="*/ 0 w 886"/>
                  <a:gd name="T17" fmla="*/ 0 h 969"/>
                  <a:gd name="T18" fmla="*/ 0 w 886"/>
                  <a:gd name="T19" fmla="*/ 0 h 969"/>
                  <a:gd name="T20" fmla="*/ 0 w 886"/>
                  <a:gd name="T21" fmla="*/ 0 h 969"/>
                  <a:gd name="T22" fmla="*/ 0 w 886"/>
                  <a:gd name="T23" fmla="*/ 0 h 969"/>
                  <a:gd name="T24" fmla="*/ 0 w 886"/>
                  <a:gd name="T25" fmla="*/ 0 h 969"/>
                  <a:gd name="T26" fmla="*/ 0 w 886"/>
                  <a:gd name="T27" fmla="*/ 0 h 969"/>
                  <a:gd name="T28" fmla="*/ 0 w 886"/>
                  <a:gd name="T29" fmla="*/ 0 h 969"/>
                  <a:gd name="T30" fmla="*/ 0 w 886"/>
                  <a:gd name="T31" fmla="*/ 0 h 969"/>
                  <a:gd name="T32" fmla="*/ 0 w 886"/>
                  <a:gd name="T33" fmla="*/ 0 h 969"/>
                  <a:gd name="T34" fmla="*/ 0 w 886"/>
                  <a:gd name="T35" fmla="*/ 0 h 969"/>
                  <a:gd name="T36" fmla="*/ 0 w 886"/>
                  <a:gd name="T37" fmla="*/ 0 h 969"/>
                  <a:gd name="T38" fmla="*/ 0 w 886"/>
                  <a:gd name="T39" fmla="*/ 0 h 969"/>
                  <a:gd name="T40" fmla="*/ 0 w 886"/>
                  <a:gd name="T41" fmla="*/ 0 h 969"/>
                  <a:gd name="T42" fmla="*/ 0 w 886"/>
                  <a:gd name="T43" fmla="*/ 0 h 969"/>
                  <a:gd name="T44" fmla="*/ 0 w 886"/>
                  <a:gd name="T45" fmla="*/ 0 h 969"/>
                  <a:gd name="T46" fmla="*/ 0 w 886"/>
                  <a:gd name="T47" fmla="*/ 0 h 969"/>
                  <a:gd name="T48" fmla="*/ 0 w 886"/>
                  <a:gd name="T49" fmla="*/ 0 h 969"/>
                  <a:gd name="T50" fmla="*/ 0 w 886"/>
                  <a:gd name="T51" fmla="*/ 0 h 969"/>
                  <a:gd name="T52" fmla="*/ 0 w 886"/>
                  <a:gd name="T53" fmla="*/ 0 h 969"/>
                  <a:gd name="T54" fmla="*/ 0 w 886"/>
                  <a:gd name="T55" fmla="*/ 0 h 969"/>
                  <a:gd name="T56" fmla="*/ 0 w 886"/>
                  <a:gd name="T57" fmla="*/ 0 h 969"/>
                  <a:gd name="T58" fmla="*/ 0 w 886"/>
                  <a:gd name="T59" fmla="*/ 0 h 969"/>
                  <a:gd name="T60" fmla="*/ 0 w 886"/>
                  <a:gd name="T61" fmla="*/ 0 h 969"/>
                  <a:gd name="T62" fmla="*/ 0 w 886"/>
                  <a:gd name="T63" fmla="*/ 0 h 969"/>
                  <a:gd name="T64" fmla="*/ 0 w 886"/>
                  <a:gd name="T65" fmla="*/ 0 h 969"/>
                  <a:gd name="T66" fmla="*/ 0 w 886"/>
                  <a:gd name="T67" fmla="*/ 0 h 96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86"/>
                  <a:gd name="T103" fmla="*/ 0 h 969"/>
                  <a:gd name="T104" fmla="*/ 886 w 886"/>
                  <a:gd name="T105" fmla="*/ 969 h 96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86" h="969" extrusionOk="0">
                    <a:moveTo>
                      <a:pt x="0" y="0"/>
                    </a:moveTo>
                    <a:cubicBezTo>
                      <a:pt x="39" y="34"/>
                      <a:pt x="80" y="69"/>
                      <a:pt x="114" y="109"/>
                    </a:cubicBezTo>
                    <a:cubicBezTo>
                      <a:pt x="137" y="136"/>
                      <a:pt x="161" y="159"/>
                      <a:pt x="188" y="183"/>
                    </a:cubicBezTo>
                    <a:cubicBezTo>
                      <a:pt x="222" y="213"/>
                      <a:pt x="261" y="234"/>
                      <a:pt x="297" y="261"/>
                    </a:cubicBezTo>
                    <a:cubicBezTo>
                      <a:pt x="334" y="289"/>
                      <a:pt x="365" y="327"/>
                      <a:pt x="397" y="361"/>
                    </a:cubicBezTo>
                    <a:cubicBezTo>
                      <a:pt x="419" y="384"/>
                      <a:pt x="442" y="409"/>
                      <a:pt x="462" y="434"/>
                    </a:cubicBezTo>
                    <a:cubicBezTo>
                      <a:pt x="514" y="500"/>
                      <a:pt x="564" y="551"/>
                      <a:pt x="624" y="608"/>
                    </a:cubicBezTo>
                    <a:cubicBezTo>
                      <a:pt x="651" y="634"/>
                      <a:pt x="674" y="661"/>
                      <a:pt x="698" y="690"/>
                    </a:cubicBezTo>
                    <a:cubicBezTo>
                      <a:pt x="716" y="712"/>
                      <a:pt x="730" y="734"/>
                      <a:pt x="746" y="756"/>
                    </a:cubicBezTo>
                    <a:cubicBezTo>
                      <a:pt x="766" y="783"/>
                      <a:pt x="789" y="810"/>
                      <a:pt x="807" y="838"/>
                    </a:cubicBezTo>
                    <a:cubicBezTo>
                      <a:pt x="830" y="873"/>
                      <a:pt x="850" y="911"/>
                      <a:pt x="872" y="947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23" name="Ink 17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638" y="2252"/>
                <a:ext cx="856" cy="58"/>
              </a:xfrm>
              <a:custGeom>
                <a:avLst/>
                <a:gdLst>
                  <a:gd name="T0" fmla="*/ 0 w 3777"/>
                  <a:gd name="T1" fmla="*/ 0 h 257"/>
                  <a:gd name="T2" fmla="*/ 0 w 3777"/>
                  <a:gd name="T3" fmla="*/ 0 h 257"/>
                  <a:gd name="T4" fmla="*/ 0 w 3777"/>
                  <a:gd name="T5" fmla="*/ 0 h 257"/>
                  <a:gd name="T6" fmla="*/ 0 w 3777"/>
                  <a:gd name="T7" fmla="*/ 0 h 257"/>
                  <a:gd name="T8" fmla="*/ 0 w 3777"/>
                  <a:gd name="T9" fmla="*/ 0 h 257"/>
                  <a:gd name="T10" fmla="*/ 0 w 3777"/>
                  <a:gd name="T11" fmla="*/ 0 h 257"/>
                  <a:gd name="T12" fmla="*/ 0 w 3777"/>
                  <a:gd name="T13" fmla="*/ 0 h 257"/>
                  <a:gd name="T14" fmla="*/ 0 w 3777"/>
                  <a:gd name="T15" fmla="*/ 0 h 257"/>
                  <a:gd name="T16" fmla="*/ 0 w 3777"/>
                  <a:gd name="T17" fmla="*/ 0 h 257"/>
                  <a:gd name="T18" fmla="*/ 0 w 3777"/>
                  <a:gd name="T19" fmla="*/ 0 h 257"/>
                  <a:gd name="T20" fmla="*/ 0 w 3777"/>
                  <a:gd name="T21" fmla="*/ 0 h 257"/>
                  <a:gd name="T22" fmla="*/ 0 w 3777"/>
                  <a:gd name="T23" fmla="*/ 0 h 257"/>
                  <a:gd name="T24" fmla="*/ 0 w 3777"/>
                  <a:gd name="T25" fmla="*/ 0 h 257"/>
                  <a:gd name="T26" fmla="*/ 0 w 3777"/>
                  <a:gd name="T27" fmla="*/ 0 h 257"/>
                  <a:gd name="T28" fmla="*/ 0 w 3777"/>
                  <a:gd name="T29" fmla="*/ 0 h 257"/>
                  <a:gd name="T30" fmla="*/ 0 w 3777"/>
                  <a:gd name="T31" fmla="*/ 0 h 257"/>
                  <a:gd name="T32" fmla="*/ 0 w 3777"/>
                  <a:gd name="T33" fmla="*/ 0 h 257"/>
                  <a:gd name="T34" fmla="*/ 0 w 3777"/>
                  <a:gd name="T35" fmla="*/ 0 h 257"/>
                  <a:gd name="T36" fmla="*/ 0 w 3777"/>
                  <a:gd name="T37" fmla="*/ 0 h 257"/>
                  <a:gd name="T38" fmla="*/ 0 w 3777"/>
                  <a:gd name="T39" fmla="*/ 0 h 257"/>
                  <a:gd name="T40" fmla="*/ 0 w 3777"/>
                  <a:gd name="T41" fmla="*/ 0 h 257"/>
                  <a:gd name="T42" fmla="*/ 0 w 3777"/>
                  <a:gd name="T43" fmla="*/ 0 h 257"/>
                  <a:gd name="T44" fmla="*/ 0 w 3777"/>
                  <a:gd name="T45" fmla="*/ 0 h 257"/>
                  <a:gd name="T46" fmla="*/ 0 w 3777"/>
                  <a:gd name="T47" fmla="*/ 0 h 257"/>
                  <a:gd name="T48" fmla="*/ 0 w 3777"/>
                  <a:gd name="T49" fmla="*/ 0 h 257"/>
                  <a:gd name="T50" fmla="*/ 0 w 3777"/>
                  <a:gd name="T51" fmla="*/ 0 h 257"/>
                  <a:gd name="T52" fmla="*/ 0 w 3777"/>
                  <a:gd name="T53" fmla="*/ 0 h 257"/>
                  <a:gd name="T54" fmla="*/ 0 w 3777"/>
                  <a:gd name="T55" fmla="*/ 0 h 257"/>
                  <a:gd name="T56" fmla="*/ 0 w 3777"/>
                  <a:gd name="T57" fmla="*/ 0 h 25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777"/>
                  <a:gd name="T88" fmla="*/ 0 h 257"/>
                  <a:gd name="T89" fmla="*/ 3777 w 3777"/>
                  <a:gd name="T90" fmla="*/ 257 h 25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777" h="257" extrusionOk="0">
                    <a:moveTo>
                      <a:pt x="0" y="247"/>
                    </a:moveTo>
                    <a:cubicBezTo>
                      <a:pt x="31" y="246"/>
                      <a:pt x="63" y="241"/>
                      <a:pt x="96" y="239"/>
                    </a:cubicBezTo>
                    <a:cubicBezTo>
                      <a:pt x="155" y="235"/>
                      <a:pt x="201" y="231"/>
                      <a:pt x="258" y="217"/>
                    </a:cubicBezTo>
                    <a:cubicBezTo>
                      <a:pt x="279" y="212"/>
                      <a:pt x="298" y="202"/>
                      <a:pt x="319" y="199"/>
                    </a:cubicBezTo>
                    <a:cubicBezTo>
                      <a:pt x="352" y="194"/>
                      <a:pt x="386" y="195"/>
                      <a:pt x="419" y="191"/>
                    </a:cubicBezTo>
                    <a:cubicBezTo>
                      <a:pt x="444" y="188"/>
                      <a:pt x="465" y="186"/>
                      <a:pt x="489" y="182"/>
                    </a:cubicBezTo>
                    <a:cubicBezTo>
                      <a:pt x="513" y="178"/>
                      <a:pt x="534" y="172"/>
                      <a:pt x="558" y="169"/>
                    </a:cubicBezTo>
                    <a:cubicBezTo>
                      <a:pt x="655" y="158"/>
                      <a:pt x="759" y="153"/>
                      <a:pt x="855" y="147"/>
                    </a:cubicBezTo>
                    <a:cubicBezTo>
                      <a:pt x="922" y="143"/>
                      <a:pt x="989" y="162"/>
                      <a:pt x="1055" y="152"/>
                    </a:cubicBezTo>
                    <a:cubicBezTo>
                      <a:pt x="1081" y="148"/>
                      <a:pt x="1108" y="139"/>
                      <a:pt x="1134" y="134"/>
                    </a:cubicBezTo>
                    <a:cubicBezTo>
                      <a:pt x="1161" y="129"/>
                      <a:pt x="1190" y="116"/>
                      <a:pt x="1217" y="113"/>
                    </a:cubicBezTo>
                    <a:cubicBezTo>
                      <a:pt x="1254" y="110"/>
                      <a:pt x="1286" y="117"/>
                      <a:pt x="1321" y="121"/>
                    </a:cubicBezTo>
                    <a:cubicBezTo>
                      <a:pt x="1372" y="126"/>
                      <a:pt x="1418" y="128"/>
                      <a:pt x="1470" y="126"/>
                    </a:cubicBezTo>
                    <a:cubicBezTo>
                      <a:pt x="1491" y="125"/>
                      <a:pt x="1509" y="120"/>
                      <a:pt x="1531" y="121"/>
                    </a:cubicBezTo>
                    <a:cubicBezTo>
                      <a:pt x="1553" y="122"/>
                      <a:pt x="1574" y="128"/>
                      <a:pt x="1596" y="130"/>
                    </a:cubicBezTo>
                    <a:cubicBezTo>
                      <a:pt x="1620" y="132"/>
                      <a:pt x="1642" y="134"/>
                      <a:pt x="1666" y="134"/>
                    </a:cubicBezTo>
                    <a:cubicBezTo>
                      <a:pt x="1691" y="134"/>
                      <a:pt x="1715" y="132"/>
                      <a:pt x="1740" y="130"/>
                    </a:cubicBezTo>
                    <a:cubicBezTo>
                      <a:pt x="1765" y="128"/>
                      <a:pt x="1789" y="122"/>
                      <a:pt x="1814" y="121"/>
                    </a:cubicBezTo>
                    <a:cubicBezTo>
                      <a:pt x="1895" y="117"/>
                      <a:pt x="1975" y="115"/>
                      <a:pt x="2054" y="108"/>
                    </a:cubicBezTo>
                    <a:cubicBezTo>
                      <a:pt x="2080" y="106"/>
                      <a:pt x="2106" y="104"/>
                      <a:pt x="2132" y="104"/>
                    </a:cubicBezTo>
                    <a:cubicBezTo>
                      <a:pt x="2157" y="104"/>
                      <a:pt x="2181" y="106"/>
                      <a:pt x="2206" y="108"/>
                    </a:cubicBezTo>
                    <a:cubicBezTo>
                      <a:pt x="2232" y="110"/>
                      <a:pt x="2258" y="116"/>
                      <a:pt x="2285" y="117"/>
                    </a:cubicBezTo>
                    <a:cubicBezTo>
                      <a:pt x="2399" y="121"/>
                      <a:pt x="2512" y="114"/>
                      <a:pt x="2625" y="113"/>
                    </a:cubicBezTo>
                    <a:cubicBezTo>
                      <a:pt x="2755" y="112"/>
                      <a:pt x="2874" y="92"/>
                      <a:pt x="3000" y="82"/>
                    </a:cubicBezTo>
                    <a:cubicBezTo>
                      <a:pt x="3101" y="74"/>
                      <a:pt x="3193" y="71"/>
                      <a:pt x="3292" y="56"/>
                    </a:cubicBezTo>
                    <a:cubicBezTo>
                      <a:pt x="3321" y="51"/>
                      <a:pt x="3349" y="46"/>
                      <a:pt x="3379" y="43"/>
                    </a:cubicBezTo>
                    <a:cubicBezTo>
                      <a:pt x="3410" y="39"/>
                      <a:pt x="3440" y="34"/>
                      <a:pt x="3471" y="30"/>
                    </a:cubicBezTo>
                    <a:cubicBezTo>
                      <a:pt x="3502" y="26"/>
                      <a:pt x="3532" y="18"/>
                      <a:pt x="3562" y="13"/>
                    </a:cubicBezTo>
                    <a:cubicBezTo>
                      <a:pt x="3586" y="9"/>
                      <a:pt x="3607" y="6"/>
                      <a:pt x="3632" y="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24" name="Ink 22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919" y="2691"/>
                <a:ext cx="38" cy="28"/>
              </a:xfrm>
              <a:custGeom>
                <a:avLst/>
                <a:gdLst>
                  <a:gd name="T0" fmla="*/ 0 w 171"/>
                  <a:gd name="T1" fmla="*/ 0 h 123"/>
                  <a:gd name="T2" fmla="*/ 0 w 171"/>
                  <a:gd name="T3" fmla="*/ 0 h 123"/>
                  <a:gd name="T4" fmla="*/ 0 w 171"/>
                  <a:gd name="T5" fmla="*/ 0 h 123"/>
                  <a:gd name="T6" fmla="*/ 0 w 171"/>
                  <a:gd name="T7" fmla="*/ 0 h 123"/>
                  <a:gd name="T8" fmla="*/ 0 w 171"/>
                  <a:gd name="T9" fmla="*/ 0 h 123"/>
                  <a:gd name="T10" fmla="*/ 0 w 171"/>
                  <a:gd name="T11" fmla="*/ 0 h 123"/>
                  <a:gd name="T12" fmla="*/ 0 w 171"/>
                  <a:gd name="T13" fmla="*/ 0 h 123"/>
                  <a:gd name="T14" fmla="*/ 0 w 171"/>
                  <a:gd name="T15" fmla="*/ 0 h 123"/>
                  <a:gd name="T16" fmla="*/ 0 w 171"/>
                  <a:gd name="T17" fmla="*/ 0 h 123"/>
                  <a:gd name="T18" fmla="*/ 0 w 171"/>
                  <a:gd name="T19" fmla="*/ 0 h 123"/>
                  <a:gd name="T20" fmla="*/ 0 w 171"/>
                  <a:gd name="T21" fmla="*/ 0 h 123"/>
                  <a:gd name="T22" fmla="*/ 0 w 171"/>
                  <a:gd name="T23" fmla="*/ 0 h 123"/>
                  <a:gd name="T24" fmla="*/ 0 w 171"/>
                  <a:gd name="T25" fmla="*/ 0 h 123"/>
                  <a:gd name="T26" fmla="*/ 0 w 171"/>
                  <a:gd name="T27" fmla="*/ 0 h 123"/>
                  <a:gd name="T28" fmla="*/ 0 w 171"/>
                  <a:gd name="T29" fmla="*/ 0 h 123"/>
                  <a:gd name="T30" fmla="*/ 0 w 171"/>
                  <a:gd name="T31" fmla="*/ 0 h 123"/>
                  <a:gd name="T32" fmla="*/ 0 w 171"/>
                  <a:gd name="T33" fmla="*/ 0 h 123"/>
                  <a:gd name="T34" fmla="*/ 0 w 171"/>
                  <a:gd name="T35" fmla="*/ 0 h 123"/>
                  <a:gd name="T36" fmla="*/ 0 w 171"/>
                  <a:gd name="T37" fmla="*/ 0 h 1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1"/>
                  <a:gd name="T58" fmla="*/ 0 h 123"/>
                  <a:gd name="T59" fmla="*/ 171 w 171"/>
                  <a:gd name="T60" fmla="*/ 123 h 12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1" h="123" extrusionOk="0">
                    <a:moveTo>
                      <a:pt x="34" y="14"/>
                    </a:moveTo>
                    <a:cubicBezTo>
                      <a:pt x="12" y="35"/>
                      <a:pt x="-19" y="58"/>
                      <a:pt x="13" y="87"/>
                    </a:cubicBezTo>
                    <a:cubicBezTo>
                      <a:pt x="33" y="105"/>
                      <a:pt x="60" y="119"/>
                      <a:pt x="87" y="122"/>
                    </a:cubicBezTo>
                    <a:cubicBezTo>
                      <a:pt x="102" y="124"/>
                      <a:pt x="144" y="127"/>
                      <a:pt x="156" y="118"/>
                    </a:cubicBezTo>
                    <a:cubicBezTo>
                      <a:pt x="189" y="92"/>
                      <a:pt x="161" y="41"/>
                      <a:pt x="139" y="18"/>
                    </a:cubicBezTo>
                    <a:cubicBezTo>
                      <a:pt x="122" y="0"/>
                      <a:pt x="96" y="0"/>
                      <a:pt x="74" y="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grpSp>
            <p:nvGrpSpPr>
              <p:cNvPr id="21525" name="Group 31"/>
              <p:cNvGrpSpPr>
                <a:grpSpLocks/>
              </p:cNvGrpSpPr>
              <p:nvPr/>
            </p:nvGrpSpPr>
            <p:grpSpPr bwMode="auto">
              <a:xfrm>
                <a:off x="7" y="1182"/>
                <a:ext cx="1941" cy="1542"/>
                <a:chOff x="7" y="1182"/>
                <a:chExt cx="1941" cy="1542"/>
              </a:xfrm>
            </p:grpSpPr>
            <p:sp>
              <p:nvSpPr>
                <p:cNvPr id="21528" name="Ink 6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274" y="1182"/>
                  <a:ext cx="1674" cy="1542"/>
                </a:xfrm>
                <a:custGeom>
                  <a:avLst/>
                  <a:gdLst>
                    <a:gd name="T0" fmla="*/ 0 w 7382"/>
                    <a:gd name="T1" fmla="*/ 0 h 6798"/>
                    <a:gd name="T2" fmla="*/ 0 w 7382"/>
                    <a:gd name="T3" fmla="*/ 0 h 6798"/>
                    <a:gd name="T4" fmla="*/ 0 w 7382"/>
                    <a:gd name="T5" fmla="*/ 0 h 6798"/>
                    <a:gd name="T6" fmla="*/ 0 w 7382"/>
                    <a:gd name="T7" fmla="*/ 0 h 6798"/>
                    <a:gd name="T8" fmla="*/ 0 w 7382"/>
                    <a:gd name="T9" fmla="*/ 0 h 6798"/>
                    <a:gd name="T10" fmla="*/ 0 w 7382"/>
                    <a:gd name="T11" fmla="*/ 0 h 6798"/>
                    <a:gd name="T12" fmla="*/ 0 w 7382"/>
                    <a:gd name="T13" fmla="*/ 0 h 6798"/>
                    <a:gd name="T14" fmla="*/ 0 w 7382"/>
                    <a:gd name="T15" fmla="*/ 0 h 6798"/>
                    <a:gd name="T16" fmla="*/ 0 w 7382"/>
                    <a:gd name="T17" fmla="*/ 0 h 6798"/>
                    <a:gd name="T18" fmla="*/ 0 w 7382"/>
                    <a:gd name="T19" fmla="*/ 0 h 6798"/>
                    <a:gd name="T20" fmla="*/ 0 w 7382"/>
                    <a:gd name="T21" fmla="*/ 0 h 6798"/>
                    <a:gd name="T22" fmla="*/ 0 w 7382"/>
                    <a:gd name="T23" fmla="*/ 0 h 6798"/>
                    <a:gd name="T24" fmla="*/ 0 w 7382"/>
                    <a:gd name="T25" fmla="*/ 0 h 6798"/>
                    <a:gd name="T26" fmla="*/ 0 w 7382"/>
                    <a:gd name="T27" fmla="*/ 0 h 6798"/>
                    <a:gd name="T28" fmla="*/ 0 w 7382"/>
                    <a:gd name="T29" fmla="*/ 0 h 6798"/>
                    <a:gd name="T30" fmla="*/ 0 w 7382"/>
                    <a:gd name="T31" fmla="*/ 0 h 6798"/>
                    <a:gd name="T32" fmla="*/ 0 w 7382"/>
                    <a:gd name="T33" fmla="*/ 0 h 6798"/>
                    <a:gd name="T34" fmla="*/ 0 w 7382"/>
                    <a:gd name="T35" fmla="*/ 0 h 6798"/>
                    <a:gd name="T36" fmla="*/ 0 w 7382"/>
                    <a:gd name="T37" fmla="*/ 0 h 6798"/>
                    <a:gd name="T38" fmla="*/ 0 w 7382"/>
                    <a:gd name="T39" fmla="*/ 0 h 6798"/>
                    <a:gd name="T40" fmla="*/ 0 w 7382"/>
                    <a:gd name="T41" fmla="*/ 0 h 6798"/>
                    <a:gd name="T42" fmla="*/ 0 w 7382"/>
                    <a:gd name="T43" fmla="*/ 0 h 6798"/>
                    <a:gd name="T44" fmla="*/ 0 w 7382"/>
                    <a:gd name="T45" fmla="*/ 0 h 6798"/>
                    <a:gd name="T46" fmla="*/ 0 w 7382"/>
                    <a:gd name="T47" fmla="*/ 0 h 6798"/>
                    <a:gd name="T48" fmla="*/ 0 w 7382"/>
                    <a:gd name="T49" fmla="*/ 0 h 6798"/>
                    <a:gd name="T50" fmla="*/ 0 w 7382"/>
                    <a:gd name="T51" fmla="*/ 0 h 6798"/>
                    <a:gd name="T52" fmla="*/ 0 w 7382"/>
                    <a:gd name="T53" fmla="*/ 0 h 6798"/>
                    <a:gd name="T54" fmla="*/ 0 w 7382"/>
                    <a:gd name="T55" fmla="*/ 0 h 6798"/>
                    <a:gd name="T56" fmla="*/ 0 w 7382"/>
                    <a:gd name="T57" fmla="*/ 0 h 6798"/>
                    <a:gd name="T58" fmla="*/ 0 w 7382"/>
                    <a:gd name="T59" fmla="*/ 0 h 6798"/>
                    <a:gd name="T60" fmla="*/ 0 w 7382"/>
                    <a:gd name="T61" fmla="*/ 0 h 6798"/>
                    <a:gd name="T62" fmla="*/ 0 w 7382"/>
                    <a:gd name="T63" fmla="*/ 0 h 6798"/>
                    <a:gd name="T64" fmla="*/ 0 w 7382"/>
                    <a:gd name="T65" fmla="*/ 0 h 6798"/>
                    <a:gd name="T66" fmla="*/ 0 w 7382"/>
                    <a:gd name="T67" fmla="*/ 0 h 6798"/>
                    <a:gd name="T68" fmla="*/ 0 w 7382"/>
                    <a:gd name="T69" fmla="*/ 0 h 6798"/>
                    <a:gd name="T70" fmla="*/ 0 w 7382"/>
                    <a:gd name="T71" fmla="*/ 0 h 6798"/>
                    <a:gd name="T72" fmla="*/ 0 w 7382"/>
                    <a:gd name="T73" fmla="*/ 0 h 6798"/>
                    <a:gd name="T74" fmla="*/ 0 w 7382"/>
                    <a:gd name="T75" fmla="*/ 0 h 6798"/>
                    <a:gd name="T76" fmla="*/ 0 w 7382"/>
                    <a:gd name="T77" fmla="*/ 0 h 6798"/>
                    <a:gd name="T78" fmla="*/ 0 w 7382"/>
                    <a:gd name="T79" fmla="*/ 0 h 6798"/>
                    <a:gd name="T80" fmla="*/ 0 w 7382"/>
                    <a:gd name="T81" fmla="*/ 0 h 6798"/>
                    <a:gd name="T82" fmla="*/ 0 w 7382"/>
                    <a:gd name="T83" fmla="*/ 0 h 6798"/>
                    <a:gd name="T84" fmla="*/ 0 w 7382"/>
                    <a:gd name="T85" fmla="*/ 0 h 6798"/>
                    <a:gd name="T86" fmla="*/ 0 w 7382"/>
                    <a:gd name="T87" fmla="*/ 0 h 6798"/>
                    <a:gd name="T88" fmla="*/ 0 w 7382"/>
                    <a:gd name="T89" fmla="*/ 0 h 6798"/>
                    <a:gd name="T90" fmla="*/ 0 w 7382"/>
                    <a:gd name="T91" fmla="*/ 0 h 6798"/>
                    <a:gd name="T92" fmla="*/ 0 w 7382"/>
                    <a:gd name="T93" fmla="*/ 0 h 6798"/>
                    <a:gd name="T94" fmla="*/ 0 w 7382"/>
                    <a:gd name="T95" fmla="*/ 0 h 6798"/>
                    <a:gd name="T96" fmla="*/ 0 w 7382"/>
                    <a:gd name="T97" fmla="*/ 0 h 6798"/>
                    <a:gd name="T98" fmla="*/ 0 w 7382"/>
                    <a:gd name="T99" fmla="*/ 0 h 6798"/>
                    <a:gd name="T100" fmla="*/ 0 w 7382"/>
                    <a:gd name="T101" fmla="*/ 0 h 6798"/>
                    <a:gd name="T102" fmla="*/ 0 w 7382"/>
                    <a:gd name="T103" fmla="*/ 0 h 6798"/>
                    <a:gd name="T104" fmla="*/ 0 w 7382"/>
                    <a:gd name="T105" fmla="*/ 0 h 6798"/>
                    <a:gd name="T106" fmla="*/ 0 w 7382"/>
                    <a:gd name="T107" fmla="*/ 0 h 679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7382"/>
                    <a:gd name="T163" fmla="*/ 0 h 6798"/>
                    <a:gd name="T164" fmla="*/ 7382 w 7382"/>
                    <a:gd name="T165" fmla="*/ 6798 h 679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7382" h="6798" extrusionOk="0">
                      <a:moveTo>
                        <a:pt x="179" y="117"/>
                      </a:moveTo>
                      <a:cubicBezTo>
                        <a:pt x="172" y="141"/>
                        <a:pt x="160" y="140"/>
                        <a:pt x="157" y="165"/>
                      </a:cubicBezTo>
                      <a:cubicBezTo>
                        <a:pt x="134" y="349"/>
                        <a:pt x="164" y="547"/>
                        <a:pt x="174" y="729"/>
                      </a:cubicBezTo>
                      <a:cubicBezTo>
                        <a:pt x="177" y="782"/>
                        <a:pt x="179" y="833"/>
                        <a:pt x="183" y="885"/>
                      </a:cubicBezTo>
                      <a:cubicBezTo>
                        <a:pt x="187" y="936"/>
                        <a:pt x="188" y="986"/>
                        <a:pt x="192" y="1037"/>
                      </a:cubicBezTo>
                      <a:cubicBezTo>
                        <a:pt x="197" y="1092"/>
                        <a:pt x="199" y="1146"/>
                        <a:pt x="201" y="1202"/>
                      </a:cubicBezTo>
                      <a:cubicBezTo>
                        <a:pt x="205" y="1295"/>
                        <a:pt x="202" y="1384"/>
                        <a:pt x="192" y="1476"/>
                      </a:cubicBezTo>
                      <a:cubicBezTo>
                        <a:pt x="180" y="1585"/>
                        <a:pt x="160" y="1691"/>
                        <a:pt x="157" y="1801"/>
                      </a:cubicBezTo>
                      <a:cubicBezTo>
                        <a:pt x="152" y="1958"/>
                        <a:pt x="154" y="2114"/>
                        <a:pt x="148" y="2270"/>
                      </a:cubicBezTo>
                      <a:cubicBezTo>
                        <a:pt x="142" y="2406"/>
                        <a:pt x="145" y="2542"/>
                        <a:pt x="140" y="2678"/>
                      </a:cubicBezTo>
                      <a:cubicBezTo>
                        <a:pt x="138" y="2739"/>
                        <a:pt x="137" y="2799"/>
                        <a:pt x="135" y="2860"/>
                      </a:cubicBezTo>
                      <a:cubicBezTo>
                        <a:pt x="133" y="2940"/>
                        <a:pt x="126" y="3019"/>
                        <a:pt x="122" y="3099"/>
                      </a:cubicBezTo>
                      <a:cubicBezTo>
                        <a:pt x="118" y="3170"/>
                        <a:pt x="117" y="3242"/>
                        <a:pt x="109" y="3312"/>
                      </a:cubicBezTo>
                      <a:cubicBezTo>
                        <a:pt x="99" y="3394"/>
                        <a:pt x="88" y="3478"/>
                        <a:pt x="74" y="3559"/>
                      </a:cubicBezTo>
                      <a:cubicBezTo>
                        <a:pt x="61" y="3630"/>
                        <a:pt x="46" y="3702"/>
                        <a:pt x="35" y="3772"/>
                      </a:cubicBezTo>
                      <a:cubicBezTo>
                        <a:pt x="30" y="3802"/>
                        <a:pt x="15" y="3840"/>
                        <a:pt x="22" y="3871"/>
                      </a:cubicBezTo>
                      <a:cubicBezTo>
                        <a:pt x="27" y="3893"/>
                        <a:pt x="36" y="3881"/>
                        <a:pt x="44" y="3902"/>
                      </a:cubicBezTo>
                    </a:path>
                    <a:path w="7382" h="6798" extrusionOk="0">
                      <a:moveTo>
                        <a:pt x="61" y="4058"/>
                      </a:moveTo>
                      <a:cubicBezTo>
                        <a:pt x="86" y="4064"/>
                        <a:pt x="84" y="4070"/>
                        <a:pt x="109" y="4075"/>
                      </a:cubicBezTo>
                      <a:cubicBezTo>
                        <a:pt x="244" y="4103"/>
                        <a:pt x="394" y="4121"/>
                        <a:pt x="532" y="4123"/>
                      </a:cubicBezTo>
                      <a:cubicBezTo>
                        <a:pt x="761" y="4126"/>
                        <a:pt x="999" y="4071"/>
                        <a:pt x="1225" y="4045"/>
                      </a:cubicBezTo>
                      <a:cubicBezTo>
                        <a:pt x="1473" y="4016"/>
                        <a:pt x="1728" y="3992"/>
                        <a:pt x="1975" y="3950"/>
                      </a:cubicBezTo>
                      <a:cubicBezTo>
                        <a:pt x="2020" y="3942"/>
                        <a:pt x="2061" y="3932"/>
                        <a:pt x="2106" y="3924"/>
                      </a:cubicBezTo>
                      <a:cubicBezTo>
                        <a:pt x="2288" y="3894"/>
                        <a:pt x="2461" y="3889"/>
                        <a:pt x="2642" y="3889"/>
                      </a:cubicBezTo>
                      <a:cubicBezTo>
                        <a:pt x="2771" y="3889"/>
                        <a:pt x="2895" y="3897"/>
                        <a:pt x="3021" y="3911"/>
                      </a:cubicBezTo>
                      <a:cubicBezTo>
                        <a:pt x="3088" y="3918"/>
                        <a:pt x="3153" y="3938"/>
                        <a:pt x="3222" y="3932"/>
                      </a:cubicBezTo>
                      <a:cubicBezTo>
                        <a:pt x="3339" y="3921"/>
                        <a:pt x="3448" y="3882"/>
                        <a:pt x="3566" y="3876"/>
                      </a:cubicBezTo>
                      <a:cubicBezTo>
                        <a:pt x="3702" y="3870"/>
                        <a:pt x="3831" y="3865"/>
                        <a:pt x="3967" y="3850"/>
                      </a:cubicBezTo>
                      <a:cubicBezTo>
                        <a:pt x="4195" y="3825"/>
                        <a:pt x="4424" y="3832"/>
                        <a:pt x="4656" y="3832"/>
                      </a:cubicBezTo>
                      <a:cubicBezTo>
                        <a:pt x="4949" y="3832"/>
                        <a:pt x="5386" y="3753"/>
                        <a:pt x="5659" y="3871"/>
                      </a:cubicBezTo>
                      <a:cubicBezTo>
                        <a:pt x="5685" y="3882"/>
                        <a:pt x="5698" y="3920"/>
                        <a:pt x="5724" y="3932"/>
                      </a:cubicBezTo>
                      <a:cubicBezTo>
                        <a:pt x="5721" y="3897"/>
                        <a:pt x="5715" y="3854"/>
                        <a:pt x="5711" y="3815"/>
                      </a:cubicBezTo>
                      <a:cubicBezTo>
                        <a:pt x="5678" y="3486"/>
                        <a:pt x="5683" y="3150"/>
                        <a:pt x="5598" y="2826"/>
                      </a:cubicBezTo>
                      <a:cubicBezTo>
                        <a:pt x="5452" y="2266"/>
                        <a:pt x="5371" y="1781"/>
                        <a:pt x="5371" y="1198"/>
                      </a:cubicBezTo>
                      <a:cubicBezTo>
                        <a:pt x="5371" y="970"/>
                        <a:pt x="5366" y="744"/>
                        <a:pt x="5362" y="517"/>
                      </a:cubicBezTo>
                      <a:cubicBezTo>
                        <a:pt x="5360" y="411"/>
                        <a:pt x="5409" y="173"/>
                        <a:pt x="5345" y="83"/>
                      </a:cubicBezTo>
                      <a:cubicBezTo>
                        <a:pt x="5290" y="6"/>
                        <a:pt x="5189" y="11"/>
                        <a:pt x="5105" y="0"/>
                      </a:cubicBezTo>
                      <a:cubicBezTo>
                        <a:pt x="4494" y="-79"/>
                        <a:pt x="3843" y="37"/>
                        <a:pt x="3231" y="39"/>
                      </a:cubicBezTo>
                      <a:cubicBezTo>
                        <a:pt x="2792" y="40"/>
                        <a:pt x="2351" y="22"/>
                        <a:pt x="1914" y="65"/>
                      </a:cubicBezTo>
                      <a:cubicBezTo>
                        <a:pt x="1504" y="106"/>
                        <a:pt x="1149" y="132"/>
                        <a:pt x="741" y="109"/>
                      </a:cubicBezTo>
                      <a:cubicBezTo>
                        <a:pt x="592" y="100"/>
                        <a:pt x="456" y="121"/>
                        <a:pt x="314" y="156"/>
                      </a:cubicBezTo>
                      <a:cubicBezTo>
                        <a:pt x="280" y="164"/>
                        <a:pt x="220" y="161"/>
                        <a:pt x="196" y="169"/>
                      </a:cubicBezTo>
                      <a:cubicBezTo>
                        <a:pt x="183" y="187"/>
                        <a:pt x="179" y="193"/>
                        <a:pt x="166" y="200"/>
                      </a:cubicBezTo>
                    </a:path>
                    <a:path w="7382" h="6798" extrusionOk="0">
                      <a:moveTo>
                        <a:pt x="48" y="4175"/>
                      </a:moveTo>
                      <a:cubicBezTo>
                        <a:pt x="48" y="4203"/>
                        <a:pt x="50" y="4230"/>
                        <a:pt x="52" y="4258"/>
                      </a:cubicBezTo>
                      <a:cubicBezTo>
                        <a:pt x="54" y="4292"/>
                        <a:pt x="52" y="4328"/>
                        <a:pt x="48" y="4362"/>
                      </a:cubicBezTo>
                      <a:cubicBezTo>
                        <a:pt x="43" y="4404"/>
                        <a:pt x="45" y="4452"/>
                        <a:pt x="35" y="4492"/>
                      </a:cubicBezTo>
                      <a:cubicBezTo>
                        <a:pt x="24" y="4533"/>
                        <a:pt x="19" y="4570"/>
                        <a:pt x="18" y="4614"/>
                      </a:cubicBezTo>
                      <a:cubicBezTo>
                        <a:pt x="18" y="4641"/>
                        <a:pt x="15" y="4666"/>
                        <a:pt x="13" y="4692"/>
                      </a:cubicBezTo>
                    </a:path>
                    <a:path w="7382" h="6798" extrusionOk="0">
                      <a:moveTo>
                        <a:pt x="0" y="4774"/>
                      </a:moveTo>
                      <a:cubicBezTo>
                        <a:pt x="28" y="4798"/>
                        <a:pt x="58" y="4823"/>
                        <a:pt x="87" y="4848"/>
                      </a:cubicBezTo>
                      <a:cubicBezTo>
                        <a:pt x="123" y="4880"/>
                        <a:pt x="156" y="4912"/>
                        <a:pt x="192" y="4943"/>
                      </a:cubicBezTo>
                      <a:cubicBezTo>
                        <a:pt x="223" y="4970"/>
                        <a:pt x="258" y="4994"/>
                        <a:pt x="288" y="5022"/>
                      </a:cubicBezTo>
                      <a:cubicBezTo>
                        <a:pt x="321" y="5052"/>
                        <a:pt x="353" y="5085"/>
                        <a:pt x="384" y="5117"/>
                      </a:cubicBezTo>
                      <a:cubicBezTo>
                        <a:pt x="412" y="5146"/>
                        <a:pt x="436" y="5178"/>
                        <a:pt x="462" y="5208"/>
                      </a:cubicBezTo>
                      <a:cubicBezTo>
                        <a:pt x="487" y="5237"/>
                        <a:pt x="514" y="5267"/>
                        <a:pt x="541" y="5295"/>
                      </a:cubicBezTo>
                      <a:cubicBezTo>
                        <a:pt x="580" y="5335"/>
                        <a:pt x="623" y="5374"/>
                        <a:pt x="658" y="5417"/>
                      </a:cubicBezTo>
                      <a:cubicBezTo>
                        <a:pt x="727" y="5501"/>
                        <a:pt x="802" y="5578"/>
                        <a:pt x="872" y="5660"/>
                      </a:cubicBezTo>
                      <a:cubicBezTo>
                        <a:pt x="891" y="5682"/>
                        <a:pt x="907" y="5706"/>
                        <a:pt x="924" y="5729"/>
                      </a:cubicBezTo>
                      <a:cubicBezTo>
                        <a:pt x="990" y="5814"/>
                        <a:pt x="1054" y="5900"/>
                        <a:pt x="1125" y="5981"/>
                      </a:cubicBezTo>
                      <a:cubicBezTo>
                        <a:pt x="1152" y="6011"/>
                        <a:pt x="1181" y="6039"/>
                        <a:pt x="1208" y="6068"/>
                      </a:cubicBezTo>
                      <a:cubicBezTo>
                        <a:pt x="1271" y="6136"/>
                        <a:pt x="1311" y="6218"/>
                        <a:pt x="1369" y="6289"/>
                      </a:cubicBezTo>
                      <a:cubicBezTo>
                        <a:pt x="1408" y="6336"/>
                        <a:pt x="1453" y="6379"/>
                        <a:pt x="1495" y="6423"/>
                      </a:cubicBezTo>
                      <a:cubicBezTo>
                        <a:pt x="1522" y="6451"/>
                        <a:pt x="1549" y="6481"/>
                        <a:pt x="1574" y="6510"/>
                      </a:cubicBezTo>
                      <a:cubicBezTo>
                        <a:pt x="1617" y="6560"/>
                        <a:pt x="1658" y="6612"/>
                        <a:pt x="1700" y="6662"/>
                      </a:cubicBezTo>
                      <a:cubicBezTo>
                        <a:pt x="1738" y="6707"/>
                        <a:pt x="1776" y="6752"/>
                        <a:pt x="1814" y="6797"/>
                      </a:cubicBezTo>
                    </a:path>
                    <a:path w="7382" h="6798" extrusionOk="0">
                      <a:moveTo>
                        <a:pt x="305" y="4462"/>
                      </a:moveTo>
                      <a:cubicBezTo>
                        <a:pt x="356" y="4519"/>
                        <a:pt x="405" y="4579"/>
                        <a:pt x="458" y="4635"/>
                      </a:cubicBezTo>
                      <a:cubicBezTo>
                        <a:pt x="502" y="4682"/>
                        <a:pt x="548" y="4728"/>
                        <a:pt x="593" y="4774"/>
                      </a:cubicBezTo>
                      <a:cubicBezTo>
                        <a:pt x="652" y="4834"/>
                        <a:pt x="716" y="4890"/>
                        <a:pt x="772" y="4952"/>
                      </a:cubicBezTo>
                      <a:cubicBezTo>
                        <a:pt x="811" y="4995"/>
                        <a:pt x="846" y="5041"/>
                        <a:pt x="881" y="5087"/>
                      </a:cubicBezTo>
                      <a:cubicBezTo>
                        <a:pt x="914" y="5130"/>
                        <a:pt x="947" y="5175"/>
                        <a:pt x="981" y="5217"/>
                      </a:cubicBezTo>
                      <a:cubicBezTo>
                        <a:pt x="1064" y="5319"/>
                        <a:pt x="1158" y="5407"/>
                        <a:pt x="1247" y="5503"/>
                      </a:cubicBezTo>
                      <a:cubicBezTo>
                        <a:pt x="1270" y="5528"/>
                        <a:pt x="1289" y="5556"/>
                        <a:pt x="1312" y="5581"/>
                      </a:cubicBezTo>
                      <a:cubicBezTo>
                        <a:pt x="1374" y="5650"/>
                        <a:pt x="1438" y="5710"/>
                        <a:pt x="1504" y="5772"/>
                      </a:cubicBezTo>
                      <a:cubicBezTo>
                        <a:pt x="1525" y="5792"/>
                        <a:pt x="1546" y="5811"/>
                        <a:pt x="1565" y="5833"/>
                      </a:cubicBezTo>
                      <a:cubicBezTo>
                        <a:pt x="1590" y="5861"/>
                        <a:pt x="1613" y="5890"/>
                        <a:pt x="1639" y="5916"/>
                      </a:cubicBezTo>
                      <a:cubicBezTo>
                        <a:pt x="1660" y="5938"/>
                        <a:pt x="1679" y="5960"/>
                        <a:pt x="1700" y="5981"/>
                      </a:cubicBezTo>
                      <a:cubicBezTo>
                        <a:pt x="1725" y="6007"/>
                        <a:pt x="1754" y="6032"/>
                        <a:pt x="1779" y="6059"/>
                      </a:cubicBezTo>
                      <a:cubicBezTo>
                        <a:pt x="1801" y="6083"/>
                        <a:pt x="1819" y="6109"/>
                        <a:pt x="1840" y="6133"/>
                      </a:cubicBezTo>
                      <a:cubicBezTo>
                        <a:pt x="1861" y="6158"/>
                        <a:pt x="1885" y="6180"/>
                        <a:pt x="1905" y="6206"/>
                      </a:cubicBezTo>
                      <a:cubicBezTo>
                        <a:pt x="1925" y="6232"/>
                        <a:pt x="1941" y="6259"/>
                        <a:pt x="1962" y="6285"/>
                      </a:cubicBezTo>
                      <a:cubicBezTo>
                        <a:pt x="1993" y="6323"/>
                        <a:pt x="2027" y="6359"/>
                        <a:pt x="2058" y="6397"/>
                      </a:cubicBezTo>
                      <a:cubicBezTo>
                        <a:pt x="2064" y="6404"/>
                        <a:pt x="2069" y="6412"/>
                        <a:pt x="2075" y="6419"/>
                      </a:cubicBezTo>
                    </a:path>
                    <a:path w="7382" h="6798" extrusionOk="0">
                      <a:moveTo>
                        <a:pt x="2123" y="6428"/>
                      </a:moveTo>
                      <a:cubicBezTo>
                        <a:pt x="2139" y="6432"/>
                        <a:pt x="2148" y="6455"/>
                        <a:pt x="2180" y="6458"/>
                      </a:cubicBezTo>
                      <a:cubicBezTo>
                        <a:pt x="2245" y="6464"/>
                        <a:pt x="2326" y="6458"/>
                        <a:pt x="2389" y="6449"/>
                      </a:cubicBezTo>
                      <a:cubicBezTo>
                        <a:pt x="2449" y="6441"/>
                        <a:pt x="2505" y="6421"/>
                        <a:pt x="2564" y="6406"/>
                      </a:cubicBezTo>
                      <a:cubicBezTo>
                        <a:pt x="2660" y="6381"/>
                        <a:pt x="2762" y="6363"/>
                        <a:pt x="2860" y="6354"/>
                      </a:cubicBezTo>
                      <a:cubicBezTo>
                        <a:pt x="2905" y="6350"/>
                        <a:pt x="2951" y="6346"/>
                        <a:pt x="2995" y="6341"/>
                      </a:cubicBezTo>
                      <a:cubicBezTo>
                        <a:pt x="3039" y="6336"/>
                        <a:pt x="3082" y="6332"/>
                        <a:pt x="3126" y="6324"/>
                      </a:cubicBezTo>
                      <a:cubicBezTo>
                        <a:pt x="3169" y="6316"/>
                        <a:pt x="3209" y="6309"/>
                        <a:pt x="3252" y="6306"/>
                      </a:cubicBezTo>
                      <a:cubicBezTo>
                        <a:pt x="3412" y="6293"/>
                        <a:pt x="3569" y="6316"/>
                        <a:pt x="3728" y="6319"/>
                      </a:cubicBezTo>
                      <a:cubicBezTo>
                        <a:pt x="3860" y="6322"/>
                        <a:pt x="3990" y="6316"/>
                        <a:pt x="4120" y="6302"/>
                      </a:cubicBezTo>
                      <a:cubicBezTo>
                        <a:pt x="4169" y="6297"/>
                        <a:pt x="4216" y="6290"/>
                        <a:pt x="4264" y="6285"/>
                      </a:cubicBezTo>
                      <a:cubicBezTo>
                        <a:pt x="4311" y="6280"/>
                        <a:pt x="4357" y="6271"/>
                        <a:pt x="4403" y="6267"/>
                      </a:cubicBezTo>
                      <a:cubicBezTo>
                        <a:pt x="4495" y="6258"/>
                        <a:pt x="4587" y="6252"/>
                        <a:pt x="4678" y="6246"/>
                      </a:cubicBezTo>
                      <a:cubicBezTo>
                        <a:pt x="4729" y="6242"/>
                        <a:pt x="4780" y="6239"/>
                        <a:pt x="4831" y="6237"/>
                      </a:cubicBezTo>
                      <a:cubicBezTo>
                        <a:pt x="4891" y="6235"/>
                        <a:pt x="4950" y="6235"/>
                        <a:pt x="5009" y="6228"/>
                      </a:cubicBezTo>
                      <a:cubicBezTo>
                        <a:pt x="5107" y="6217"/>
                        <a:pt x="5207" y="6205"/>
                        <a:pt x="5306" y="6202"/>
                      </a:cubicBezTo>
                      <a:cubicBezTo>
                        <a:pt x="5557" y="6194"/>
                        <a:pt x="5807" y="6212"/>
                        <a:pt x="6056" y="6219"/>
                      </a:cubicBezTo>
                      <a:cubicBezTo>
                        <a:pt x="6194" y="6223"/>
                        <a:pt x="6325" y="6208"/>
                        <a:pt x="6461" y="6189"/>
                      </a:cubicBezTo>
                      <a:cubicBezTo>
                        <a:pt x="6521" y="6181"/>
                        <a:pt x="6580" y="6172"/>
                        <a:pt x="6640" y="6167"/>
                      </a:cubicBezTo>
                      <a:cubicBezTo>
                        <a:pt x="6695" y="6163"/>
                        <a:pt x="6750" y="6164"/>
                        <a:pt x="6805" y="6159"/>
                      </a:cubicBezTo>
                      <a:cubicBezTo>
                        <a:pt x="6856" y="6155"/>
                        <a:pt x="6907" y="6150"/>
                        <a:pt x="6958" y="6146"/>
                      </a:cubicBezTo>
                      <a:cubicBezTo>
                        <a:pt x="7016" y="6141"/>
                        <a:pt x="7062" y="6135"/>
                        <a:pt x="7119" y="6146"/>
                      </a:cubicBezTo>
                      <a:cubicBezTo>
                        <a:pt x="7152" y="6153"/>
                        <a:pt x="7183" y="6168"/>
                        <a:pt x="7215" y="6176"/>
                      </a:cubicBezTo>
                      <a:cubicBezTo>
                        <a:pt x="7248" y="6184"/>
                        <a:pt x="7278" y="6193"/>
                        <a:pt x="7311" y="6198"/>
                      </a:cubicBezTo>
                      <a:cubicBezTo>
                        <a:pt x="7334" y="6202"/>
                        <a:pt x="7358" y="6199"/>
                        <a:pt x="7381" y="6202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  <p:sp>
              <p:nvSpPr>
                <p:cNvPr id="21529" name="Ink 16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512" y="2181"/>
                  <a:ext cx="1092" cy="288"/>
                </a:xfrm>
                <a:custGeom>
                  <a:avLst/>
                  <a:gdLst>
                    <a:gd name="T0" fmla="*/ 0 w 4814"/>
                    <a:gd name="T1" fmla="*/ 0 h 1269"/>
                    <a:gd name="T2" fmla="*/ 0 w 4814"/>
                    <a:gd name="T3" fmla="*/ 0 h 1269"/>
                    <a:gd name="T4" fmla="*/ 0 w 4814"/>
                    <a:gd name="T5" fmla="*/ 0 h 1269"/>
                    <a:gd name="T6" fmla="*/ 0 w 4814"/>
                    <a:gd name="T7" fmla="*/ 0 h 1269"/>
                    <a:gd name="T8" fmla="*/ 0 w 4814"/>
                    <a:gd name="T9" fmla="*/ 0 h 1269"/>
                    <a:gd name="T10" fmla="*/ 0 w 4814"/>
                    <a:gd name="T11" fmla="*/ 0 h 1269"/>
                    <a:gd name="T12" fmla="*/ 0 w 4814"/>
                    <a:gd name="T13" fmla="*/ 0 h 1269"/>
                    <a:gd name="T14" fmla="*/ 0 w 4814"/>
                    <a:gd name="T15" fmla="*/ 0 h 1269"/>
                    <a:gd name="T16" fmla="*/ 0 w 4814"/>
                    <a:gd name="T17" fmla="*/ 0 h 1269"/>
                    <a:gd name="T18" fmla="*/ 0 w 4814"/>
                    <a:gd name="T19" fmla="*/ 0 h 1269"/>
                    <a:gd name="T20" fmla="*/ 0 w 4814"/>
                    <a:gd name="T21" fmla="*/ 0 h 1269"/>
                    <a:gd name="T22" fmla="*/ 0 w 4814"/>
                    <a:gd name="T23" fmla="*/ 0 h 1269"/>
                    <a:gd name="T24" fmla="*/ 0 w 4814"/>
                    <a:gd name="T25" fmla="*/ 0 h 1269"/>
                    <a:gd name="T26" fmla="*/ 0 w 4814"/>
                    <a:gd name="T27" fmla="*/ 0 h 1269"/>
                    <a:gd name="T28" fmla="*/ 0 w 4814"/>
                    <a:gd name="T29" fmla="*/ 0 h 1269"/>
                    <a:gd name="T30" fmla="*/ 1 w 4814"/>
                    <a:gd name="T31" fmla="*/ 0 h 1269"/>
                    <a:gd name="T32" fmla="*/ 1 w 4814"/>
                    <a:gd name="T33" fmla="*/ 0 h 1269"/>
                    <a:gd name="T34" fmla="*/ 1 w 4814"/>
                    <a:gd name="T35" fmla="*/ 0 h 1269"/>
                    <a:gd name="T36" fmla="*/ 1 w 4814"/>
                    <a:gd name="T37" fmla="*/ 0 h 1269"/>
                    <a:gd name="T38" fmla="*/ 1 w 4814"/>
                    <a:gd name="T39" fmla="*/ 0 h 1269"/>
                    <a:gd name="T40" fmla="*/ 1 w 4814"/>
                    <a:gd name="T41" fmla="*/ 0 h 1269"/>
                    <a:gd name="T42" fmla="*/ 1 w 4814"/>
                    <a:gd name="T43" fmla="*/ 0 h 1269"/>
                    <a:gd name="T44" fmla="*/ 1 w 4814"/>
                    <a:gd name="T45" fmla="*/ 0 h 1269"/>
                    <a:gd name="T46" fmla="*/ 1 w 4814"/>
                    <a:gd name="T47" fmla="*/ 0 h 1269"/>
                    <a:gd name="T48" fmla="*/ 0 w 4814"/>
                    <a:gd name="T49" fmla="*/ 0 h 1269"/>
                    <a:gd name="T50" fmla="*/ 0 w 4814"/>
                    <a:gd name="T51" fmla="*/ 0 h 1269"/>
                    <a:gd name="T52" fmla="*/ 0 w 4814"/>
                    <a:gd name="T53" fmla="*/ 0 h 1269"/>
                    <a:gd name="T54" fmla="*/ 0 w 4814"/>
                    <a:gd name="T55" fmla="*/ 0 h 1269"/>
                    <a:gd name="T56" fmla="*/ 0 w 4814"/>
                    <a:gd name="T57" fmla="*/ 0 h 1269"/>
                    <a:gd name="T58" fmla="*/ 0 w 4814"/>
                    <a:gd name="T59" fmla="*/ 0 h 1269"/>
                    <a:gd name="T60" fmla="*/ 0 w 4814"/>
                    <a:gd name="T61" fmla="*/ 0 h 1269"/>
                    <a:gd name="T62" fmla="*/ 0 w 4814"/>
                    <a:gd name="T63" fmla="*/ 0 h 1269"/>
                    <a:gd name="T64" fmla="*/ 0 w 4814"/>
                    <a:gd name="T65" fmla="*/ 0 h 1269"/>
                    <a:gd name="T66" fmla="*/ 0 w 4814"/>
                    <a:gd name="T67" fmla="*/ 0 h 1269"/>
                    <a:gd name="T68" fmla="*/ 0 w 4814"/>
                    <a:gd name="T69" fmla="*/ 0 h 1269"/>
                    <a:gd name="T70" fmla="*/ 0 w 4814"/>
                    <a:gd name="T71" fmla="*/ 0 h 1269"/>
                    <a:gd name="T72" fmla="*/ 0 w 4814"/>
                    <a:gd name="T73" fmla="*/ 0 h 1269"/>
                    <a:gd name="T74" fmla="*/ 0 w 4814"/>
                    <a:gd name="T75" fmla="*/ 0 h 1269"/>
                    <a:gd name="T76" fmla="*/ 0 w 4814"/>
                    <a:gd name="T77" fmla="*/ 0 h 1269"/>
                    <a:gd name="T78" fmla="*/ 0 w 4814"/>
                    <a:gd name="T79" fmla="*/ 0 h 1269"/>
                    <a:gd name="T80" fmla="*/ 0 w 4814"/>
                    <a:gd name="T81" fmla="*/ 0 h 1269"/>
                    <a:gd name="T82" fmla="*/ 0 w 4814"/>
                    <a:gd name="T83" fmla="*/ 0 h 126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4814"/>
                    <a:gd name="T127" fmla="*/ 0 h 1269"/>
                    <a:gd name="T128" fmla="*/ 4814 w 4814"/>
                    <a:gd name="T129" fmla="*/ 1269 h 126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4814" h="1269" extrusionOk="0">
                      <a:moveTo>
                        <a:pt x="1072" y="1246"/>
                      </a:moveTo>
                      <a:cubicBezTo>
                        <a:pt x="1114" y="1245"/>
                        <a:pt x="1158" y="1238"/>
                        <a:pt x="1203" y="1242"/>
                      </a:cubicBezTo>
                      <a:cubicBezTo>
                        <a:pt x="1255" y="1247"/>
                        <a:pt x="1301" y="1249"/>
                        <a:pt x="1351" y="1250"/>
                      </a:cubicBezTo>
                      <a:cubicBezTo>
                        <a:pt x="1404" y="1251"/>
                        <a:pt x="1451" y="1249"/>
                        <a:pt x="1504" y="1246"/>
                      </a:cubicBezTo>
                      <a:cubicBezTo>
                        <a:pt x="1651" y="1238"/>
                        <a:pt x="1815" y="1235"/>
                        <a:pt x="1962" y="1250"/>
                      </a:cubicBezTo>
                      <a:cubicBezTo>
                        <a:pt x="1983" y="1252"/>
                        <a:pt x="2004" y="1261"/>
                        <a:pt x="2027" y="1263"/>
                      </a:cubicBezTo>
                      <a:cubicBezTo>
                        <a:pt x="2090" y="1268"/>
                        <a:pt x="2150" y="1264"/>
                        <a:pt x="2210" y="1259"/>
                      </a:cubicBezTo>
                      <a:cubicBezTo>
                        <a:pt x="2278" y="1254"/>
                        <a:pt x="2347" y="1252"/>
                        <a:pt x="2415" y="1246"/>
                      </a:cubicBezTo>
                      <a:cubicBezTo>
                        <a:pt x="2435" y="1244"/>
                        <a:pt x="2458" y="1235"/>
                        <a:pt x="2480" y="1233"/>
                      </a:cubicBezTo>
                      <a:cubicBezTo>
                        <a:pt x="2544" y="1229"/>
                        <a:pt x="2611" y="1225"/>
                        <a:pt x="2672" y="1220"/>
                      </a:cubicBezTo>
                      <a:cubicBezTo>
                        <a:pt x="2751" y="1213"/>
                        <a:pt x="2834" y="1206"/>
                        <a:pt x="2912" y="1203"/>
                      </a:cubicBezTo>
                      <a:cubicBezTo>
                        <a:pt x="3018" y="1199"/>
                        <a:pt x="3101" y="1191"/>
                        <a:pt x="3204" y="1168"/>
                      </a:cubicBezTo>
                      <a:cubicBezTo>
                        <a:pt x="3237" y="1161"/>
                        <a:pt x="3272" y="1149"/>
                        <a:pt x="3304" y="1146"/>
                      </a:cubicBezTo>
                      <a:cubicBezTo>
                        <a:pt x="3513" y="1123"/>
                        <a:pt x="3733" y="1150"/>
                        <a:pt x="3941" y="1133"/>
                      </a:cubicBezTo>
                      <a:cubicBezTo>
                        <a:pt x="3969" y="1131"/>
                        <a:pt x="3997" y="1126"/>
                        <a:pt x="4024" y="1124"/>
                      </a:cubicBezTo>
                      <a:cubicBezTo>
                        <a:pt x="4179" y="1115"/>
                        <a:pt x="4337" y="1145"/>
                        <a:pt x="4490" y="1111"/>
                      </a:cubicBezTo>
                      <a:cubicBezTo>
                        <a:pt x="4563" y="1095"/>
                        <a:pt x="4623" y="1076"/>
                        <a:pt x="4699" y="1068"/>
                      </a:cubicBezTo>
                      <a:cubicBezTo>
                        <a:pt x="4728" y="1065"/>
                        <a:pt x="4754" y="1061"/>
                        <a:pt x="4782" y="1059"/>
                      </a:cubicBezTo>
                      <a:cubicBezTo>
                        <a:pt x="4798" y="1059"/>
                        <a:pt x="4803" y="1059"/>
                        <a:pt x="4813" y="1059"/>
                      </a:cubicBezTo>
                      <a:cubicBezTo>
                        <a:pt x="4747" y="973"/>
                        <a:pt x="4677" y="885"/>
                        <a:pt x="4625" y="786"/>
                      </a:cubicBezTo>
                      <a:cubicBezTo>
                        <a:pt x="4608" y="755"/>
                        <a:pt x="4597" y="722"/>
                        <a:pt x="4582" y="690"/>
                      </a:cubicBezTo>
                      <a:cubicBezTo>
                        <a:pt x="4568" y="661"/>
                        <a:pt x="4556" y="634"/>
                        <a:pt x="4542" y="604"/>
                      </a:cubicBezTo>
                      <a:cubicBezTo>
                        <a:pt x="4526" y="570"/>
                        <a:pt x="4509" y="532"/>
                        <a:pt x="4490" y="499"/>
                      </a:cubicBezTo>
                      <a:cubicBezTo>
                        <a:pt x="4439" y="414"/>
                        <a:pt x="4370" y="339"/>
                        <a:pt x="4329" y="248"/>
                      </a:cubicBezTo>
                      <a:cubicBezTo>
                        <a:pt x="4316" y="219"/>
                        <a:pt x="4307" y="203"/>
                        <a:pt x="4298" y="170"/>
                      </a:cubicBezTo>
                      <a:cubicBezTo>
                        <a:pt x="4280" y="104"/>
                        <a:pt x="4298" y="40"/>
                        <a:pt x="4224" y="0"/>
                      </a:cubicBezTo>
                      <a:cubicBezTo>
                        <a:pt x="4179" y="-25"/>
                        <a:pt x="4065" y="7"/>
                        <a:pt x="4019" y="13"/>
                      </a:cubicBezTo>
                      <a:cubicBezTo>
                        <a:pt x="3982" y="18"/>
                        <a:pt x="3943" y="27"/>
                        <a:pt x="3906" y="31"/>
                      </a:cubicBezTo>
                      <a:cubicBezTo>
                        <a:pt x="3807" y="41"/>
                        <a:pt x="3708" y="41"/>
                        <a:pt x="3609" y="52"/>
                      </a:cubicBezTo>
                      <a:cubicBezTo>
                        <a:pt x="3569" y="56"/>
                        <a:pt x="3528" y="61"/>
                        <a:pt x="3487" y="65"/>
                      </a:cubicBezTo>
                      <a:cubicBezTo>
                        <a:pt x="3443" y="69"/>
                        <a:pt x="3400" y="73"/>
                        <a:pt x="3357" y="78"/>
                      </a:cubicBezTo>
                      <a:cubicBezTo>
                        <a:pt x="3313" y="83"/>
                        <a:pt x="3271" y="89"/>
                        <a:pt x="3226" y="91"/>
                      </a:cubicBezTo>
                      <a:cubicBezTo>
                        <a:pt x="3052" y="97"/>
                        <a:pt x="2889" y="80"/>
                        <a:pt x="2720" y="61"/>
                      </a:cubicBezTo>
                      <a:cubicBezTo>
                        <a:pt x="2686" y="57"/>
                        <a:pt x="2654" y="54"/>
                        <a:pt x="2620" y="52"/>
                      </a:cubicBezTo>
                      <a:cubicBezTo>
                        <a:pt x="2546" y="49"/>
                        <a:pt x="2475" y="45"/>
                        <a:pt x="2402" y="39"/>
                      </a:cubicBezTo>
                      <a:cubicBezTo>
                        <a:pt x="2358" y="35"/>
                        <a:pt x="2315" y="28"/>
                        <a:pt x="2271" y="26"/>
                      </a:cubicBezTo>
                      <a:cubicBezTo>
                        <a:pt x="2171" y="21"/>
                        <a:pt x="2074" y="32"/>
                        <a:pt x="1975" y="35"/>
                      </a:cubicBezTo>
                      <a:cubicBezTo>
                        <a:pt x="1774" y="40"/>
                        <a:pt x="1574" y="35"/>
                        <a:pt x="1373" y="44"/>
                      </a:cubicBezTo>
                      <a:cubicBezTo>
                        <a:pt x="1313" y="47"/>
                        <a:pt x="1254" y="55"/>
                        <a:pt x="1194" y="57"/>
                      </a:cubicBezTo>
                      <a:cubicBezTo>
                        <a:pt x="992" y="64"/>
                        <a:pt x="793" y="48"/>
                        <a:pt x="593" y="78"/>
                      </a:cubicBezTo>
                      <a:cubicBezTo>
                        <a:pt x="487" y="94"/>
                        <a:pt x="386" y="108"/>
                        <a:pt x="279" y="117"/>
                      </a:cubicBezTo>
                      <a:cubicBezTo>
                        <a:pt x="216" y="122"/>
                        <a:pt x="136" y="101"/>
                        <a:pt x="87" y="104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  <p:sp>
              <p:nvSpPr>
                <p:cNvPr id="21530" name="Ink 18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711" y="2322"/>
                  <a:ext cx="828" cy="58"/>
                </a:xfrm>
                <a:custGeom>
                  <a:avLst/>
                  <a:gdLst>
                    <a:gd name="T0" fmla="*/ 0 w 3650"/>
                    <a:gd name="T1" fmla="*/ 0 h 257"/>
                    <a:gd name="T2" fmla="*/ 0 w 3650"/>
                    <a:gd name="T3" fmla="*/ 0 h 257"/>
                    <a:gd name="T4" fmla="*/ 0 w 3650"/>
                    <a:gd name="T5" fmla="*/ 0 h 257"/>
                    <a:gd name="T6" fmla="*/ 0 w 3650"/>
                    <a:gd name="T7" fmla="*/ 0 h 257"/>
                    <a:gd name="T8" fmla="*/ 0 w 3650"/>
                    <a:gd name="T9" fmla="*/ 0 h 257"/>
                    <a:gd name="T10" fmla="*/ 0 w 3650"/>
                    <a:gd name="T11" fmla="*/ 0 h 257"/>
                    <a:gd name="T12" fmla="*/ 0 w 3650"/>
                    <a:gd name="T13" fmla="*/ 0 h 257"/>
                    <a:gd name="T14" fmla="*/ 0 w 3650"/>
                    <a:gd name="T15" fmla="*/ 0 h 257"/>
                    <a:gd name="T16" fmla="*/ 0 w 3650"/>
                    <a:gd name="T17" fmla="*/ 0 h 257"/>
                    <a:gd name="T18" fmla="*/ 0 w 3650"/>
                    <a:gd name="T19" fmla="*/ 0 h 257"/>
                    <a:gd name="T20" fmla="*/ 0 w 3650"/>
                    <a:gd name="T21" fmla="*/ 0 h 257"/>
                    <a:gd name="T22" fmla="*/ 0 w 3650"/>
                    <a:gd name="T23" fmla="*/ 0 h 257"/>
                    <a:gd name="T24" fmla="*/ 0 w 3650"/>
                    <a:gd name="T25" fmla="*/ 0 h 257"/>
                    <a:gd name="T26" fmla="*/ 0 w 3650"/>
                    <a:gd name="T27" fmla="*/ 0 h 257"/>
                    <a:gd name="T28" fmla="*/ 0 w 3650"/>
                    <a:gd name="T29" fmla="*/ 0 h 257"/>
                    <a:gd name="T30" fmla="*/ 0 w 3650"/>
                    <a:gd name="T31" fmla="*/ 0 h 257"/>
                    <a:gd name="T32" fmla="*/ 0 w 3650"/>
                    <a:gd name="T33" fmla="*/ 0 h 257"/>
                    <a:gd name="T34" fmla="*/ 0 w 3650"/>
                    <a:gd name="T35" fmla="*/ 0 h 257"/>
                    <a:gd name="T36" fmla="*/ 0 w 3650"/>
                    <a:gd name="T37" fmla="*/ 0 h 257"/>
                    <a:gd name="T38" fmla="*/ 0 w 3650"/>
                    <a:gd name="T39" fmla="*/ 0 h 257"/>
                    <a:gd name="T40" fmla="*/ 0 w 3650"/>
                    <a:gd name="T41" fmla="*/ 0 h 25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650"/>
                    <a:gd name="T64" fmla="*/ 0 h 257"/>
                    <a:gd name="T65" fmla="*/ 3650 w 3650"/>
                    <a:gd name="T66" fmla="*/ 257 h 25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650" h="257" extrusionOk="0">
                      <a:moveTo>
                        <a:pt x="0" y="239"/>
                      </a:moveTo>
                      <a:cubicBezTo>
                        <a:pt x="71" y="248"/>
                        <a:pt x="121" y="241"/>
                        <a:pt x="196" y="234"/>
                      </a:cubicBezTo>
                      <a:cubicBezTo>
                        <a:pt x="222" y="231"/>
                        <a:pt x="249" y="233"/>
                        <a:pt x="275" y="230"/>
                      </a:cubicBezTo>
                      <a:cubicBezTo>
                        <a:pt x="309" y="227"/>
                        <a:pt x="341" y="219"/>
                        <a:pt x="375" y="213"/>
                      </a:cubicBezTo>
                      <a:cubicBezTo>
                        <a:pt x="408" y="207"/>
                        <a:pt x="442" y="202"/>
                        <a:pt x="475" y="200"/>
                      </a:cubicBezTo>
                      <a:cubicBezTo>
                        <a:pt x="763" y="185"/>
                        <a:pt x="1052" y="215"/>
                        <a:pt x="1338" y="182"/>
                      </a:cubicBezTo>
                      <a:cubicBezTo>
                        <a:pt x="1388" y="176"/>
                        <a:pt x="1437" y="171"/>
                        <a:pt x="1487" y="165"/>
                      </a:cubicBezTo>
                      <a:cubicBezTo>
                        <a:pt x="1537" y="159"/>
                        <a:pt x="1585" y="158"/>
                        <a:pt x="1635" y="156"/>
                      </a:cubicBezTo>
                      <a:cubicBezTo>
                        <a:pt x="1696" y="153"/>
                        <a:pt x="1758" y="153"/>
                        <a:pt x="1818" y="148"/>
                      </a:cubicBezTo>
                      <a:cubicBezTo>
                        <a:pt x="1868" y="144"/>
                        <a:pt x="1921" y="134"/>
                        <a:pt x="1971" y="126"/>
                      </a:cubicBezTo>
                      <a:cubicBezTo>
                        <a:pt x="2021" y="118"/>
                        <a:pt x="2069" y="113"/>
                        <a:pt x="2119" y="108"/>
                      </a:cubicBezTo>
                      <a:cubicBezTo>
                        <a:pt x="2168" y="103"/>
                        <a:pt x="2215" y="94"/>
                        <a:pt x="2263" y="87"/>
                      </a:cubicBezTo>
                      <a:cubicBezTo>
                        <a:pt x="2319" y="79"/>
                        <a:pt x="2372" y="67"/>
                        <a:pt x="2428" y="52"/>
                      </a:cubicBezTo>
                      <a:cubicBezTo>
                        <a:pt x="2469" y="41"/>
                        <a:pt x="2513" y="29"/>
                        <a:pt x="2555" y="26"/>
                      </a:cubicBezTo>
                      <a:cubicBezTo>
                        <a:pt x="2625" y="21"/>
                        <a:pt x="2695" y="33"/>
                        <a:pt x="2764" y="35"/>
                      </a:cubicBezTo>
                      <a:cubicBezTo>
                        <a:pt x="2809" y="36"/>
                        <a:pt x="2851" y="32"/>
                        <a:pt x="2895" y="26"/>
                      </a:cubicBezTo>
                      <a:cubicBezTo>
                        <a:pt x="2932" y="21"/>
                        <a:pt x="2967" y="15"/>
                        <a:pt x="3004" y="13"/>
                      </a:cubicBezTo>
                      <a:cubicBezTo>
                        <a:pt x="3113" y="7"/>
                        <a:pt x="3223" y="13"/>
                        <a:pt x="3331" y="4"/>
                      </a:cubicBezTo>
                      <a:cubicBezTo>
                        <a:pt x="3352" y="2"/>
                        <a:pt x="3375" y="-4"/>
                        <a:pt x="3396" y="0"/>
                      </a:cubicBezTo>
                      <a:cubicBezTo>
                        <a:pt x="3435" y="7"/>
                        <a:pt x="3455" y="24"/>
                        <a:pt x="3492" y="35"/>
                      </a:cubicBezTo>
                      <a:cubicBezTo>
                        <a:pt x="3532" y="47"/>
                        <a:pt x="3563" y="47"/>
                        <a:pt x="3605" y="48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  <p:sp>
              <p:nvSpPr>
                <p:cNvPr id="21531" name="Ink 19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372" y="1303"/>
                  <a:ext cx="1075" cy="713"/>
                </a:xfrm>
                <a:custGeom>
                  <a:avLst/>
                  <a:gdLst>
                    <a:gd name="T0" fmla="*/ 0 w 4740"/>
                    <a:gd name="T1" fmla="*/ 0 h 3143"/>
                    <a:gd name="T2" fmla="*/ 0 w 4740"/>
                    <a:gd name="T3" fmla="*/ 0 h 3143"/>
                    <a:gd name="T4" fmla="*/ 0 w 4740"/>
                    <a:gd name="T5" fmla="*/ 0 h 3143"/>
                    <a:gd name="T6" fmla="*/ 0 w 4740"/>
                    <a:gd name="T7" fmla="*/ 0 h 3143"/>
                    <a:gd name="T8" fmla="*/ 0 w 4740"/>
                    <a:gd name="T9" fmla="*/ 0 h 3143"/>
                    <a:gd name="T10" fmla="*/ 0 w 4740"/>
                    <a:gd name="T11" fmla="*/ 0 h 3143"/>
                    <a:gd name="T12" fmla="*/ 0 w 4740"/>
                    <a:gd name="T13" fmla="*/ 0 h 3143"/>
                    <a:gd name="T14" fmla="*/ 0 w 4740"/>
                    <a:gd name="T15" fmla="*/ 0 h 3143"/>
                    <a:gd name="T16" fmla="*/ 0 w 4740"/>
                    <a:gd name="T17" fmla="*/ 0 h 3143"/>
                    <a:gd name="T18" fmla="*/ 0 w 4740"/>
                    <a:gd name="T19" fmla="*/ 0 h 3143"/>
                    <a:gd name="T20" fmla="*/ 0 w 4740"/>
                    <a:gd name="T21" fmla="*/ 0 h 3143"/>
                    <a:gd name="T22" fmla="*/ 0 w 4740"/>
                    <a:gd name="T23" fmla="*/ 0 h 3143"/>
                    <a:gd name="T24" fmla="*/ 0 w 4740"/>
                    <a:gd name="T25" fmla="*/ 0 h 3143"/>
                    <a:gd name="T26" fmla="*/ 0 w 4740"/>
                    <a:gd name="T27" fmla="*/ 0 h 3143"/>
                    <a:gd name="T28" fmla="*/ 0 w 4740"/>
                    <a:gd name="T29" fmla="*/ 0 h 3143"/>
                    <a:gd name="T30" fmla="*/ 0 w 4740"/>
                    <a:gd name="T31" fmla="*/ 0 h 3143"/>
                    <a:gd name="T32" fmla="*/ 0 w 4740"/>
                    <a:gd name="T33" fmla="*/ 0 h 3143"/>
                    <a:gd name="T34" fmla="*/ 0 w 4740"/>
                    <a:gd name="T35" fmla="*/ 0 h 3143"/>
                    <a:gd name="T36" fmla="*/ 0 w 4740"/>
                    <a:gd name="T37" fmla="*/ 0 h 3143"/>
                    <a:gd name="T38" fmla="*/ 0 w 4740"/>
                    <a:gd name="T39" fmla="*/ 0 h 3143"/>
                    <a:gd name="T40" fmla="*/ 0 w 4740"/>
                    <a:gd name="T41" fmla="*/ 0 h 3143"/>
                    <a:gd name="T42" fmla="*/ 0 w 4740"/>
                    <a:gd name="T43" fmla="*/ 0 h 3143"/>
                    <a:gd name="T44" fmla="*/ 0 w 4740"/>
                    <a:gd name="T45" fmla="*/ 0 h 3143"/>
                    <a:gd name="T46" fmla="*/ 0 w 4740"/>
                    <a:gd name="T47" fmla="*/ 0 h 3143"/>
                    <a:gd name="T48" fmla="*/ 1 w 4740"/>
                    <a:gd name="T49" fmla="*/ 0 h 3143"/>
                    <a:gd name="T50" fmla="*/ 1 w 4740"/>
                    <a:gd name="T51" fmla="*/ 0 h 3143"/>
                    <a:gd name="T52" fmla="*/ 1 w 4740"/>
                    <a:gd name="T53" fmla="*/ 0 h 3143"/>
                    <a:gd name="T54" fmla="*/ 1 w 4740"/>
                    <a:gd name="T55" fmla="*/ 0 h 3143"/>
                    <a:gd name="T56" fmla="*/ 1 w 4740"/>
                    <a:gd name="T57" fmla="*/ 0 h 3143"/>
                    <a:gd name="T58" fmla="*/ 1 w 4740"/>
                    <a:gd name="T59" fmla="*/ 0 h 3143"/>
                    <a:gd name="T60" fmla="*/ 1 w 4740"/>
                    <a:gd name="T61" fmla="*/ 0 h 3143"/>
                    <a:gd name="T62" fmla="*/ 1 w 4740"/>
                    <a:gd name="T63" fmla="*/ 0 h 3143"/>
                    <a:gd name="T64" fmla="*/ 1 w 4740"/>
                    <a:gd name="T65" fmla="*/ 0 h 3143"/>
                    <a:gd name="T66" fmla="*/ 1 w 4740"/>
                    <a:gd name="T67" fmla="*/ 0 h 3143"/>
                    <a:gd name="T68" fmla="*/ 1 w 4740"/>
                    <a:gd name="T69" fmla="*/ 0 h 3143"/>
                    <a:gd name="T70" fmla="*/ 1 w 4740"/>
                    <a:gd name="T71" fmla="*/ 0 h 3143"/>
                    <a:gd name="T72" fmla="*/ 0 w 4740"/>
                    <a:gd name="T73" fmla="*/ 0 h 3143"/>
                    <a:gd name="T74" fmla="*/ 0 w 4740"/>
                    <a:gd name="T75" fmla="*/ 0 h 3143"/>
                    <a:gd name="T76" fmla="*/ 0 w 4740"/>
                    <a:gd name="T77" fmla="*/ 0 h 3143"/>
                    <a:gd name="T78" fmla="*/ 0 w 4740"/>
                    <a:gd name="T79" fmla="*/ 0 h 3143"/>
                    <a:gd name="T80" fmla="*/ 0 w 4740"/>
                    <a:gd name="T81" fmla="*/ 0 h 3143"/>
                    <a:gd name="T82" fmla="*/ 0 w 4740"/>
                    <a:gd name="T83" fmla="*/ 0 h 3143"/>
                    <a:gd name="T84" fmla="*/ 0 w 4740"/>
                    <a:gd name="T85" fmla="*/ 0 h 3143"/>
                    <a:gd name="T86" fmla="*/ 0 w 4740"/>
                    <a:gd name="T87" fmla="*/ 0 h 3143"/>
                    <a:gd name="T88" fmla="*/ 0 w 4740"/>
                    <a:gd name="T89" fmla="*/ 0 h 3143"/>
                    <a:gd name="T90" fmla="*/ 0 w 4740"/>
                    <a:gd name="T91" fmla="*/ 0 h 3143"/>
                    <a:gd name="T92" fmla="*/ 0 w 4740"/>
                    <a:gd name="T93" fmla="*/ 0 h 314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4740"/>
                    <a:gd name="T142" fmla="*/ 0 h 3143"/>
                    <a:gd name="T143" fmla="*/ 4740 w 4740"/>
                    <a:gd name="T144" fmla="*/ 3143 h 314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4740" h="3143" extrusionOk="0">
                      <a:moveTo>
                        <a:pt x="48" y="3142"/>
                      </a:moveTo>
                      <a:cubicBezTo>
                        <a:pt x="47" y="3063"/>
                        <a:pt x="44" y="2981"/>
                        <a:pt x="43" y="2899"/>
                      </a:cubicBezTo>
                      <a:cubicBezTo>
                        <a:pt x="41" y="2735"/>
                        <a:pt x="34" y="2578"/>
                        <a:pt x="21" y="2417"/>
                      </a:cubicBezTo>
                      <a:cubicBezTo>
                        <a:pt x="6" y="2232"/>
                        <a:pt x="-5" y="2025"/>
                        <a:pt x="0" y="1840"/>
                      </a:cubicBezTo>
                      <a:cubicBezTo>
                        <a:pt x="3" y="1720"/>
                        <a:pt x="33" y="1606"/>
                        <a:pt x="56" y="1489"/>
                      </a:cubicBezTo>
                      <a:cubicBezTo>
                        <a:pt x="64" y="1448"/>
                        <a:pt x="72" y="1408"/>
                        <a:pt x="78" y="1367"/>
                      </a:cubicBezTo>
                      <a:cubicBezTo>
                        <a:pt x="84" y="1327"/>
                        <a:pt x="88" y="1287"/>
                        <a:pt x="91" y="1246"/>
                      </a:cubicBezTo>
                      <a:cubicBezTo>
                        <a:pt x="99" y="1137"/>
                        <a:pt x="112" y="1028"/>
                        <a:pt x="122" y="920"/>
                      </a:cubicBezTo>
                      <a:cubicBezTo>
                        <a:pt x="125" y="888"/>
                        <a:pt x="128" y="857"/>
                        <a:pt x="130" y="825"/>
                      </a:cubicBezTo>
                      <a:cubicBezTo>
                        <a:pt x="141" y="684"/>
                        <a:pt x="78" y="276"/>
                        <a:pt x="170" y="191"/>
                      </a:cubicBezTo>
                      <a:cubicBezTo>
                        <a:pt x="212" y="152"/>
                        <a:pt x="310" y="161"/>
                        <a:pt x="362" y="152"/>
                      </a:cubicBezTo>
                      <a:cubicBezTo>
                        <a:pt x="447" y="138"/>
                        <a:pt x="533" y="164"/>
                        <a:pt x="614" y="148"/>
                      </a:cubicBezTo>
                      <a:cubicBezTo>
                        <a:pt x="744" y="123"/>
                        <a:pt x="815" y="92"/>
                        <a:pt x="950" y="91"/>
                      </a:cubicBezTo>
                      <a:cubicBezTo>
                        <a:pt x="1024" y="91"/>
                        <a:pt x="1095" y="78"/>
                        <a:pt x="1168" y="78"/>
                      </a:cubicBezTo>
                      <a:cubicBezTo>
                        <a:pt x="1244" y="78"/>
                        <a:pt x="1312" y="93"/>
                        <a:pt x="1386" y="100"/>
                      </a:cubicBezTo>
                      <a:cubicBezTo>
                        <a:pt x="1560" y="115"/>
                        <a:pt x="1734" y="85"/>
                        <a:pt x="1909" y="78"/>
                      </a:cubicBezTo>
                      <a:cubicBezTo>
                        <a:pt x="2067" y="72"/>
                        <a:pt x="2221" y="61"/>
                        <a:pt x="2380" y="61"/>
                      </a:cubicBezTo>
                      <a:cubicBezTo>
                        <a:pt x="2545" y="61"/>
                        <a:pt x="2708" y="55"/>
                        <a:pt x="2873" y="56"/>
                      </a:cubicBezTo>
                      <a:cubicBezTo>
                        <a:pt x="3046" y="57"/>
                        <a:pt x="3219" y="55"/>
                        <a:pt x="3387" y="30"/>
                      </a:cubicBezTo>
                      <a:cubicBezTo>
                        <a:pt x="3429" y="24"/>
                        <a:pt x="3470" y="14"/>
                        <a:pt x="3514" y="9"/>
                      </a:cubicBezTo>
                      <a:cubicBezTo>
                        <a:pt x="3552" y="5"/>
                        <a:pt x="3588" y="0"/>
                        <a:pt x="3627" y="0"/>
                      </a:cubicBezTo>
                      <a:cubicBezTo>
                        <a:pt x="3658" y="0"/>
                        <a:pt x="3686" y="8"/>
                        <a:pt x="3718" y="9"/>
                      </a:cubicBezTo>
                      <a:cubicBezTo>
                        <a:pt x="3819" y="12"/>
                        <a:pt x="3916" y="24"/>
                        <a:pt x="4015" y="35"/>
                      </a:cubicBezTo>
                      <a:cubicBezTo>
                        <a:pt x="4040" y="38"/>
                        <a:pt x="4062" y="48"/>
                        <a:pt x="4089" y="48"/>
                      </a:cubicBezTo>
                      <a:cubicBezTo>
                        <a:pt x="4167" y="47"/>
                        <a:pt x="4258" y="9"/>
                        <a:pt x="4329" y="52"/>
                      </a:cubicBezTo>
                      <a:cubicBezTo>
                        <a:pt x="4375" y="80"/>
                        <a:pt x="4374" y="104"/>
                        <a:pt x="4403" y="152"/>
                      </a:cubicBezTo>
                      <a:cubicBezTo>
                        <a:pt x="4458" y="240"/>
                        <a:pt x="4483" y="342"/>
                        <a:pt x="4499" y="443"/>
                      </a:cubicBezTo>
                      <a:cubicBezTo>
                        <a:pt x="4522" y="592"/>
                        <a:pt x="4523" y="737"/>
                        <a:pt x="4560" y="885"/>
                      </a:cubicBezTo>
                      <a:cubicBezTo>
                        <a:pt x="4580" y="967"/>
                        <a:pt x="4607" y="1045"/>
                        <a:pt x="4625" y="1128"/>
                      </a:cubicBezTo>
                      <a:cubicBezTo>
                        <a:pt x="4656" y="1273"/>
                        <a:pt x="4674" y="1420"/>
                        <a:pt x="4691" y="1567"/>
                      </a:cubicBezTo>
                      <a:cubicBezTo>
                        <a:pt x="4701" y="1655"/>
                        <a:pt x="4717" y="1743"/>
                        <a:pt x="4725" y="1831"/>
                      </a:cubicBezTo>
                      <a:cubicBezTo>
                        <a:pt x="4747" y="2083"/>
                        <a:pt x="4742" y="2351"/>
                        <a:pt x="4739" y="2604"/>
                      </a:cubicBezTo>
                      <a:cubicBezTo>
                        <a:pt x="4738" y="2658"/>
                        <a:pt x="4736" y="2711"/>
                        <a:pt x="4734" y="2765"/>
                      </a:cubicBezTo>
                      <a:cubicBezTo>
                        <a:pt x="4703" y="2751"/>
                        <a:pt x="4693" y="2717"/>
                        <a:pt x="4656" y="2708"/>
                      </a:cubicBezTo>
                      <a:cubicBezTo>
                        <a:pt x="4585" y="2691"/>
                        <a:pt x="4502" y="2675"/>
                        <a:pt x="4429" y="2665"/>
                      </a:cubicBezTo>
                      <a:cubicBezTo>
                        <a:pt x="4395" y="2660"/>
                        <a:pt x="4364" y="2657"/>
                        <a:pt x="4329" y="2656"/>
                      </a:cubicBezTo>
                      <a:cubicBezTo>
                        <a:pt x="4155" y="2649"/>
                        <a:pt x="3975" y="2674"/>
                        <a:pt x="3801" y="2682"/>
                      </a:cubicBezTo>
                      <a:cubicBezTo>
                        <a:pt x="3705" y="2686"/>
                        <a:pt x="3611" y="2691"/>
                        <a:pt x="3514" y="2686"/>
                      </a:cubicBezTo>
                      <a:cubicBezTo>
                        <a:pt x="3460" y="2683"/>
                        <a:pt x="3406" y="2676"/>
                        <a:pt x="3352" y="2673"/>
                      </a:cubicBezTo>
                      <a:cubicBezTo>
                        <a:pt x="3137" y="2662"/>
                        <a:pt x="2925" y="2678"/>
                        <a:pt x="2711" y="2691"/>
                      </a:cubicBezTo>
                      <a:cubicBezTo>
                        <a:pt x="2578" y="2699"/>
                        <a:pt x="2448" y="2716"/>
                        <a:pt x="2315" y="2730"/>
                      </a:cubicBezTo>
                      <a:cubicBezTo>
                        <a:pt x="2245" y="2738"/>
                        <a:pt x="2175" y="2747"/>
                        <a:pt x="2105" y="2752"/>
                      </a:cubicBezTo>
                      <a:cubicBezTo>
                        <a:pt x="1947" y="2763"/>
                        <a:pt x="1796" y="2775"/>
                        <a:pt x="1639" y="2799"/>
                      </a:cubicBezTo>
                      <a:cubicBezTo>
                        <a:pt x="1451" y="2827"/>
                        <a:pt x="1263" y="2821"/>
                        <a:pt x="1076" y="2843"/>
                      </a:cubicBezTo>
                      <a:cubicBezTo>
                        <a:pt x="917" y="2862"/>
                        <a:pt x="754" y="2902"/>
                        <a:pt x="597" y="2930"/>
                      </a:cubicBezTo>
                      <a:cubicBezTo>
                        <a:pt x="565" y="2936"/>
                        <a:pt x="532" y="2942"/>
                        <a:pt x="501" y="2951"/>
                      </a:cubicBezTo>
                      <a:cubicBezTo>
                        <a:pt x="404" y="2977"/>
                        <a:pt x="251" y="3002"/>
                        <a:pt x="165" y="3051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  <p:sp>
              <p:nvSpPr>
                <p:cNvPr id="21532" name="Ink 20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7" y="2173"/>
                  <a:ext cx="305" cy="92"/>
                </a:xfrm>
                <a:custGeom>
                  <a:avLst/>
                  <a:gdLst>
                    <a:gd name="T0" fmla="*/ 0 w 1344"/>
                    <a:gd name="T1" fmla="*/ 0 h 404"/>
                    <a:gd name="T2" fmla="*/ 0 w 1344"/>
                    <a:gd name="T3" fmla="*/ 0 h 404"/>
                    <a:gd name="T4" fmla="*/ 0 w 1344"/>
                    <a:gd name="T5" fmla="*/ 0 h 404"/>
                    <a:gd name="T6" fmla="*/ 0 w 1344"/>
                    <a:gd name="T7" fmla="*/ 0 h 404"/>
                    <a:gd name="T8" fmla="*/ 0 w 1344"/>
                    <a:gd name="T9" fmla="*/ 0 h 404"/>
                    <a:gd name="T10" fmla="*/ 0 w 1344"/>
                    <a:gd name="T11" fmla="*/ 0 h 404"/>
                    <a:gd name="T12" fmla="*/ 0 w 1344"/>
                    <a:gd name="T13" fmla="*/ 0 h 404"/>
                    <a:gd name="T14" fmla="*/ 0 w 1344"/>
                    <a:gd name="T15" fmla="*/ 0 h 404"/>
                    <a:gd name="T16" fmla="*/ 0 w 1344"/>
                    <a:gd name="T17" fmla="*/ 0 h 404"/>
                    <a:gd name="T18" fmla="*/ 0 w 1344"/>
                    <a:gd name="T19" fmla="*/ 0 h 404"/>
                    <a:gd name="T20" fmla="*/ 0 w 1344"/>
                    <a:gd name="T21" fmla="*/ 0 h 404"/>
                    <a:gd name="T22" fmla="*/ 0 w 1344"/>
                    <a:gd name="T23" fmla="*/ 0 h 404"/>
                    <a:gd name="T24" fmla="*/ 0 w 1344"/>
                    <a:gd name="T25" fmla="*/ 0 h 404"/>
                    <a:gd name="T26" fmla="*/ 0 w 1344"/>
                    <a:gd name="T27" fmla="*/ 0 h 404"/>
                    <a:gd name="T28" fmla="*/ 0 w 1344"/>
                    <a:gd name="T29" fmla="*/ 0 h 404"/>
                    <a:gd name="T30" fmla="*/ 0 w 1344"/>
                    <a:gd name="T31" fmla="*/ 0 h 404"/>
                    <a:gd name="T32" fmla="*/ 0 w 1344"/>
                    <a:gd name="T33" fmla="*/ 0 h 404"/>
                    <a:gd name="T34" fmla="*/ 0 w 1344"/>
                    <a:gd name="T35" fmla="*/ 0 h 404"/>
                    <a:gd name="T36" fmla="*/ 0 w 1344"/>
                    <a:gd name="T37" fmla="*/ 0 h 404"/>
                    <a:gd name="T38" fmla="*/ 0 w 1344"/>
                    <a:gd name="T39" fmla="*/ 0 h 404"/>
                    <a:gd name="T40" fmla="*/ 0 w 1344"/>
                    <a:gd name="T41" fmla="*/ 0 h 404"/>
                    <a:gd name="T42" fmla="*/ 0 w 1344"/>
                    <a:gd name="T43" fmla="*/ 0 h 404"/>
                    <a:gd name="T44" fmla="*/ 0 w 1344"/>
                    <a:gd name="T45" fmla="*/ 0 h 404"/>
                    <a:gd name="T46" fmla="*/ 0 w 1344"/>
                    <a:gd name="T47" fmla="*/ 0 h 404"/>
                    <a:gd name="T48" fmla="*/ 0 w 1344"/>
                    <a:gd name="T49" fmla="*/ 0 h 4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344"/>
                    <a:gd name="T76" fmla="*/ 0 h 404"/>
                    <a:gd name="T77" fmla="*/ 1344 w 1344"/>
                    <a:gd name="T78" fmla="*/ 404 h 4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344" h="404" extrusionOk="0">
                      <a:moveTo>
                        <a:pt x="1343" y="256"/>
                      </a:moveTo>
                      <a:cubicBezTo>
                        <a:pt x="1326" y="233"/>
                        <a:pt x="1309" y="208"/>
                        <a:pt x="1290" y="186"/>
                      </a:cubicBezTo>
                      <a:cubicBezTo>
                        <a:pt x="1268" y="161"/>
                        <a:pt x="1242" y="137"/>
                        <a:pt x="1212" y="121"/>
                      </a:cubicBezTo>
                      <a:cubicBezTo>
                        <a:pt x="1180" y="104"/>
                        <a:pt x="1140" y="87"/>
                        <a:pt x="1103" y="82"/>
                      </a:cubicBezTo>
                      <a:cubicBezTo>
                        <a:pt x="1059" y="76"/>
                        <a:pt x="1017" y="73"/>
                        <a:pt x="972" y="73"/>
                      </a:cubicBezTo>
                      <a:cubicBezTo>
                        <a:pt x="932" y="73"/>
                        <a:pt x="893" y="83"/>
                        <a:pt x="854" y="91"/>
                      </a:cubicBezTo>
                      <a:cubicBezTo>
                        <a:pt x="824" y="97"/>
                        <a:pt x="803" y="99"/>
                        <a:pt x="776" y="117"/>
                      </a:cubicBezTo>
                      <a:cubicBezTo>
                        <a:pt x="748" y="136"/>
                        <a:pt x="731" y="165"/>
                        <a:pt x="719" y="195"/>
                      </a:cubicBezTo>
                      <a:cubicBezTo>
                        <a:pt x="710" y="217"/>
                        <a:pt x="700" y="247"/>
                        <a:pt x="715" y="269"/>
                      </a:cubicBezTo>
                      <a:cubicBezTo>
                        <a:pt x="725" y="284"/>
                        <a:pt x="767" y="298"/>
                        <a:pt x="785" y="295"/>
                      </a:cubicBezTo>
                      <a:cubicBezTo>
                        <a:pt x="843" y="284"/>
                        <a:pt x="850" y="234"/>
                        <a:pt x="850" y="186"/>
                      </a:cubicBezTo>
                      <a:cubicBezTo>
                        <a:pt x="850" y="155"/>
                        <a:pt x="841" y="134"/>
                        <a:pt x="824" y="108"/>
                      </a:cubicBezTo>
                      <a:cubicBezTo>
                        <a:pt x="804" y="78"/>
                        <a:pt x="779" y="62"/>
                        <a:pt x="750" y="43"/>
                      </a:cubicBezTo>
                      <a:cubicBezTo>
                        <a:pt x="713" y="19"/>
                        <a:pt x="672" y="4"/>
                        <a:pt x="628" y="0"/>
                      </a:cubicBezTo>
                      <a:cubicBezTo>
                        <a:pt x="569" y="-5"/>
                        <a:pt x="494" y="-7"/>
                        <a:pt x="440" y="21"/>
                      </a:cubicBezTo>
                      <a:cubicBezTo>
                        <a:pt x="400" y="42"/>
                        <a:pt x="379" y="72"/>
                        <a:pt x="366" y="112"/>
                      </a:cubicBezTo>
                      <a:cubicBezTo>
                        <a:pt x="357" y="139"/>
                        <a:pt x="355" y="155"/>
                        <a:pt x="371" y="182"/>
                      </a:cubicBezTo>
                      <a:cubicBezTo>
                        <a:pt x="391" y="217"/>
                        <a:pt x="413" y="237"/>
                        <a:pt x="453" y="243"/>
                      </a:cubicBezTo>
                      <a:cubicBezTo>
                        <a:pt x="485" y="247"/>
                        <a:pt x="512" y="240"/>
                        <a:pt x="510" y="199"/>
                      </a:cubicBezTo>
                      <a:cubicBezTo>
                        <a:pt x="509" y="175"/>
                        <a:pt x="475" y="149"/>
                        <a:pt x="458" y="138"/>
                      </a:cubicBezTo>
                      <a:cubicBezTo>
                        <a:pt x="434" y="123"/>
                        <a:pt x="376" y="125"/>
                        <a:pt x="349" y="130"/>
                      </a:cubicBezTo>
                      <a:cubicBezTo>
                        <a:pt x="309" y="137"/>
                        <a:pt x="272" y="163"/>
                        <a:pt x="244" y="191"/>
                      </a:cubicBezTo>
                      <a:cubicBezTo>
                        <a:pt x="221" y="215"/>
                        <a:pt x="212" y="236"/>
                        <a:pt x="196" y="264"/>
                      </a:cubicBezTo>
                      <a:cubicBezTo>
                        <a:pt x="197" y="234"/>
                        <a:pt x="188" y="243"/>
                        <a:pt x="161" y="256"/>
                      </a:cubicBezTo>
                      <a:cubicBezTo>
                        <a:pt x="123" y="275"/>
                        <a:pt x="96" y="306"/>
                        <a:pt x="65" y="334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  <p:sp>
              <p:nvSpPr>
                <p:cNvPr id="21533" name="Ink 23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1393" y="2117"/>
                  <a:ext cx="29" cy="29"/>
                </a:xfrm>
                <a:custGeom>
                  <a:avLst/>
                  <a:gdLst>
                    <a:gd name="T0" fmla="*/ 0 w 128"/>
                    <a:gd name="T1" fmla="*/ 0 h 127"/>
                    <a:gd name="T2" fmla="*/ 0 w 128"/>
                    <a:gd name="T3" fmla="*/ 0 h 127"/>
                    <a:gd name="T4" fmla="*/ 0 w 128"/>
                    <a:gd name="T5" fmla="*/ 0 h 127"/>
                    <a:gd name="T6" fmla="*/ 0 w 128"/>
                    <a:gd name="T7" fmla="*/ 0 h 127"/>
                    <a:gd name="T8" fmla="*/ 0 w 128"/>
                    <a:gd name="T9" fmla="*/ 0 h 127"/>
                    <a:gd name="T10" fmla="*/ 0 w 128"/>
                    <a:gd name="T11" fmla="*/ 0 h 127"/>
                    <a:gd name="T12" fmla="*/ 0 w 128"/>
                    <a:gd name="T13" fmla="*/ 0 h 127"/>
                    <a:gd name="T14" fmla="*/ 0 w 128"/>
                    <a:gd name="T15" fmla="*/ 0 h 127"/>
                    <a:gd name="T16" fmla="*/ 0 w 128"/>
                    <a:gd name="T17" fmla="*/ 0 h 127"/>
                    <a:gd name="T18" fmla="*/ 0 w 128"/>
                    <a:gd name="T19" fmla="*/ 0 h 127"/>
                    <a:gd name="T20" fmla="*/ 0 w 128"/>
                    <a:gd name="T21" fmla="*/ 0 h 127"/>
                    <a:gd name="T22" fmla="*/ 0 w 128"/>
                    <a:gd name="T23" fmla="*/ 0 h 127"/>
                    <a:gd name="T24" fmla="*/ 0 w 128"/>
                    <a:gd name="T25" fmla="*/ 0 h 127"/>
                    <a:gd name="T26" fmla="*/ 0 w 128"/>
                    <a:gd name="T27" fmla="*/ 0 h 127"/>
                    <a:gd name="T28" fmla="*/ 0 w 128"/>
                    <a:gd name="T29" fmla="*/ 0 h 127"/>
                    <a:gd name="T30" fmla="*/ 0 w 128"/>
                    <a:gd name="T31" fmla="*/ 0 h 12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28"/>
                    <a:gd name="T49" fmla="*/ 0 h 127"/>
                    <a:gd name="T50" fmla="*/ 128 w 128"/>
                    <a:gd name="T51" fmla="*/ 127 h 12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28" h="127" extrusionOk="0">
                      <a:moveTo>
                        <a:pt x="74" y="9"/>
                      </a:moveTo>
                      <a:cubicBezTo>
                        <a:pt x="43" y="-3"/>
                        <a:pt x="28" y="-1"/>
                        <a:pt x="9" y="31"/>
                      </a:cubicBezTo>
                      <a:cubicBezTo>
                        <a:pt x="-3" y="52"/>
                        <a:pt x="-5" y="79"/>
                        <a:pt x="9" y="100"/>
                      </a:cubicBezTo>
                      <a:cubicBezTo>
                        <a:pt x="25" y="124"/>
                        <a:pt x="73" y="138"/>
                        <a:pt x="100" y="126"/>
                      </a:cubicBezTo>
                      <a:cubicBezTo>
                        <a:pt x="141" y="108"/>
                        <a:pt x="129" y="62"/>
                        <a:pt x="105" y="39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  <p:sp>
              <p:nvSpPr>
                <p:cNvPr id="21534" name="Ink 24"/>
                <p:cNvSpPr>
                  <a:spLocks noRot="1" noChangeAspect="1" noEditPoints="1" noChangeArrowheads="1" noChangeShapeType="1" noTextEdit="1"/>
                </p:cNvSpPr>
                <p:nvPr/>
              </p:nvSpPr>
              <p:spPr bwMode="auto">
                <a:xfrm>
                  <a:off x="1301" y="2135"/>
                  <a:ext cx="33" cy="24"/>
                </a:xfrm>
                <a:custGeom>
                  <a:avLst/>
                  <a:gdLst>
                    <a:gd name="T0" fmla="*/ 0 w 145"/>
                    <a:gd name="T1" fmla="*/ 0 h 105"/>
                    <a:gd name="T2" fmla="*/ 0 w 145"/>
                    <a:gd name="T3" fmla="*/ 0 h 105"/>
                    <a:gd name="T4" fmla="*/ 0 w 145"/>
                    <a:gd name="T5" fmla="*/ 0 h 105"/>
                    <a:gd name="T6" fmla="*/ 0 w 145"/>
                    <a:gd name="T7" fmla="*/ 0 h 105"/>
                    <a:gd name="T8" fmla="*/ 0 w 145"/>
                    <a:gd name="T9" fmla="*/ 0 h 105"/>
                    <a:gd name="T10" fmla="*/ 0 w 145"/>
                    <a:gd name="T11" fmla="*/ 0 h 105"/>
                    <a:gd name="T12" fmla="*/ 0 w 145"/>
                    <a:gd name="T13" fmla="*/ 0 h 105"/>
                    <a:gd name="T14" fmla="*/ 0 w 145"/>
                    <a:gd name="T15" fmla="*/ 0 h 105"/>
                    <a:gd name="T16" fmla="*/ 0 w 145"/>
                    <a:gd name="T17" fmla="*/ 0 h 105"/>
                    <a:gd name="T18" fmla="*/ 0 w 145"/>
                    <a:gd name="T19" fmla="*/ 0 h 105"/>
                    <a:gd name="T20" fmla="*/ 0 w 145"/>
                    <a:gd name="T21" fmla="*/ 0 h 105"/>
                    <a:gd name="T22" fmla="*/ 0 w 145"/>
                    <a:gd name="T23" fmla="*/ 0 h 105"/>
                    <a:gd name="T24" fmla="*/ 0 w 145"/>
                    <a:gd name="T25" fmla="*/ 0 h 105"/>
                    <a:gd name="T26" fmla="*/ 0 w 145"/>
                    <a:gd name="T27" fmla="*/ 0 h 105"/>
                    <a:gd name="T28" fmla="*/ 0 w 145"/>
                    <a:gd name="T29" fmla="*/ 0 h 105"/>
                    <a:gd name="T30" fmla="*/ 0 w 145"/>
                    <a:gd name="T31" fmla="*/ 0 h 10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45"/>
                    <a:gd name="T49" fmla="*/ 0 h 105"/>
                    <a:gd name="T50" fmla="*/ 145 w 145"/>
                    <a:gd name="T51" fmla="*/ 105 h 10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45" h="105" extrusionOk="0">
                      <a:moveTo>
                        <a:pt x="65" y="0"/>
                      </a:moveTo>
                      <a:cubicBezTo>
                        <a:pt x="43" y="0"/>
                        <a:pt x="36" y="0"/>
                        <a:pt x="26" y="13"/>
                      </a:cubicBezTo>
                      <a:cubicBezTo>
                        <a:pt x="29" y="51"/>
                        <a:pt x="35" y="78"/>
                        <a:pt x="74" y="96"/>
                      </a:cubicBezTo>
                      <a:cubicBezTo>
                        <a:pt x="110" y="112"/>
                        <a:pt x="154" y="93"/>
                        <a:pt x="144" y="48"/>
                      </a:cubicBezTo>
                      <a:cubicBezTo>
                        <a:pt x="135" y="9"/>
                        <a:pt x="94" y="6"/>
                        <a:pt x="61" y="9"/>
                      </a:cubicBezTo>
                    </a:path>
                  </a:pathLst>
                </a:custGeom>
                <a:noFill/>
                <a:ln w="28575" cap="rnd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46"/>
                </a:p>
              </p:txBody>
            </p:sp>
          </p:grpSp>
          <p:sp>
            <p:nvSpPr>
              <p:cNvPr id="21526" name="Ink 25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642" y="2595"/>
                <a:ext cx="72" cy="92"/>
              </a:xfrm>
              <a:custGeom>
                <a:avLst/>
                <a:gdLst>
                  <a:gd name="T0" fmla="*/ 0 w 319"/>
                  <a:gd name="T1" fmla="*/ 0 h 405"/>
                  <a:gd name="T2" fmla="*/ 0 w 319"/>
                  <a:gd name="T3" fmla="*/ 0 h 405"/>
                  <a:gd name="T4" fmla="*/ 0 w 319"/>
                  <a:gd name="T5" fmla="*/ 0 h 405"/>
                  <a:gd name="T6" fmla="*/ 0 w 319"/>
                  <a:gd name="T7" fmla="*/ 0 h 405"/>
                  <a:gd name="T8" fmla="*/ 0 w 319"/>
                  <a:gd name="T9" fmla="*/ 0 h 405"/>
                  <a:gd name="T10" fmla="*/ 0 w 319"/>
                  <a:gd name="T11" fmla="*/ 0 h 405"/>
                  <a:gd name="T12" fmla="*/ 0 w 319"/>
                  <a:gd name="T13" fmla="*/ 0 h 405"/>
                  <a:gd name="T14" fmla="*/ 0 w 319"/>
                  <a:gd name="T15" fmla="*/ 0 h 405"/>
                  <a:gd name="T16" fmla="*/ 0 w 319"/>
                  <a:gd name="T17" fmla="*/ 0 h 405"/>
                  <a:gd name="T18" fmla="*/ 0 w 319"/>
                  <a:gd name="T19" fmla="*/ 0 h 405"/>
                  <a:gd name="T20" fmla="*/ 0 w 319"/>
                  <a:gd name="T21" fmla="*/ 0 h 405"/>
                  <a:gd name="T22" fmla="*/ 0 w 319"/>
                  <a:gd name="T23" fmla="*/ 0 h 405"/>
                  <a:gd name="T24" fmla="*/ 0 w 319"/>
                  <a:gd name="T25" fmla="*/ 0 h 405"/>
                  <a:gd name="T26" fmla="*/ 0 w 319"/>
                  <a:gd name="T27" fmla="*/ 0 h 405"/>
                  <a:gd name="T28" fmla="*/ 0 w 319"/>
                  <a:gd name="T29" fmla="*/ 0 h 405"/>
                  <a:gd name="T30" fmla="*/ 0 w 319"/>
                  <a:gd name="T31" fmla="*/ 0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9"/>
                  <a:gd name="T49" fmla="*/ 0 h 405"/>
                  <a:gd name="T50" fmla="*/ 319 w 319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9" h="405" extrusionOk="0">
                    <a:moveTo>
                      <a:pt x="0" y="0"/>
                    </a:moveTo>
                    <a:cubicBezTo>
                      <a:pt x="26" y="24"/>
                      <a:pt x="42" y="40"/>
                      <a:pt x="61" y="70"/>
                    </a:cubicBezTo>
                    <a:cubicBezTo>
                      <a:pt x="73" y="89"/>
                      <a:pt x="79" y="111"/>
                      <a:pt x="91" y="131"/>
                    </a:cubicBezTo>
                    <a:cubicBezTo>
                      <a:pt x="112" y="166"/>
                      <a:pt x="135" y="196"/>
                      <a:pt x="161" y="226"/>
                    </a:cubicBezTo>
                    <a:cubicBezTo>
                      <a:pt x="189" y="259"/>
                      <a:pt x="218" y="291"/>
                      <a:pt x="248" y="322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27" name="Ink 26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557" y="2513"/>
                <a:ext cx="60" cy="46"/>
              </a:xfrm>
              <a:custGeom>
                <a:avLst/>
                <a:gdLst>
                  <a:gd name="T0" fmla="*/ 0 w 267"/>
                  <a:gd name="T1" fmla="*/ 0 h 205"/>
                  <a:gd name="T2" fmla="*/ 0 w 267"/>
                  <a:gd name="T3" fmla="*/ 0 h 205"/>
                  <a:gd name="T4" fmla="*/ 0 w 267"/>
                  <a:gd name="T5" fmla="*/ 0 h 205"/>
                  <a:gd name="T6" fmla="*/ 0 w 267"/>
                  <a:gd name="T7" fmla="*/ 0 h 205"/>
                  <a:gd name="T8" fmla="*/ 0 w 267"/>
                  <a:gd name="T9" fmla="*/ 0 h 205"/>
                  <a:gd name="T10" fmla="*/ 0 w 267"/>
                  <a:gd name="T11" fmla="*/ 0 h 205"/>
                  <a:gd name="T12" fmla="*/ 0 w 267"/>
                  <a:gd name="T13" fmla="*/ 0 h 205"/>
                  <a:gd name="T14" fmla="*/ 0 w 267"/>
                  <a:gd name="T15" fmla="*/ 0 h 205"/>
                  <a:gd name="T16" fmla="*/ 0 w 267"/>
                  <a:gd name="T17" fmla="*/ 0 h 205"/>
                  <a:gd name="T18" fmla="*/ 0 w 267"/>
                  <a:gd name="T19" fmla="*/ 0 h 205"/>
                  <a:gd name="T20" fmla="*/ 0 w 267"/>
                  <a:gd name="T21" fmla="*/ 0 h 205"/>
                  <a:gd name="T22" fmla="*/ 0 w 267"/>
                  <a:gd name="T23" fmla="*/ 0 h 205"/>
                  <a:gd name="T24" fmla="*/ 0 w 267"/>
                  <a:gd name="T25" fmla="*/ 0 h 2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7"/>
                  <a:gd name="T40" fmla="*/ 0 h 205"/>
                  <a:gd name="T41" fmla="*/ 267 w 267"/>
                  <a:gd name="T42" fmla="*/ 205 h 20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7" h="205" extrusionOk="0">
                    <a:moveTo>
                      <a:pt x="0" y="0"/>
                    </a:moveTo>
                    <a:cubicBezTo>
                      <a:pt x="22" y="22"/>
                      <a:pt x="44" y="43"/>
                      <a:pt x="70" y="61"/>
                    </a:cubicBezTo>
                    <a:cubicBezTo>
                      <a:pt x="98" y="81"/>
                      <a:pt x="126" y="103"/>
                      <a:pt x="152" y="126"/>
                    </a:cubicBezTo>
                    <a:cubicBezTo>
                      <a:pt x="186" y="156"/>
                      <a:pt x="205" y="170"/>
                      <a:pt x="244" y="191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</p:grpSp>
        <p:grpSp>
          <p:nvGrpSpPr>
            <p:cNvPr id="21513" name="Group 41"/>
            <p:cNvGrpSpPr>
              <a:grpSpLocks/>
            </p:cNvGrpSpPr>
            <p:nvPr/>
          </p:nvGrpSpPr>
          <p:grpSpPr bwMode="auto">
            <a:xfrm>
              <a:off x="3139303" y="2617767"/>
              <a:ext cx="353536" cy="306745"/>
              <a:chOff x="1827" y="3355"/>
              <a:chExt cx="656" cy="402"/>
            </a:xfrm>
          </p:grpSpPr>
          <p:sp>
            <p:nvSpPr>
              <p:cNvPr id="21516" name="Ink 28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1827" y="3355"/>
                <a:ext cx="580" cy="339"/>
              </a:xfrm>
              <a:custGeom>
                <a:avLst/>
                <a:gdLst>
                  <a:gd name="T0" fmla="*/ 0 w 2560"/>
                  <a:gd name="T1" fmla="*/ 0 h 1494"/>
                  <a:gd name="T2" fmla="*/ 0 w 2560"/>
                  <a:gd name="T3" fmla="*/ 0 h 1494"/>
                  <a:gd name="T4" fmla="*/ 0 w 2560"/>
                  <a:gd name="T5" fmla="*/ 0 h 1494"/>
                  <a:gd name="T6" fmla="*/ 0 w 2560"/>
                  <a:gd name="T7" fmla="*/ 0 h 1494"/>
                  <a:gd name="T8" fmla="*/ 0 w 2560"/>
                  <a:gd name="T9" fmla="*/ 0 h 1494"/>
                  <a:gd name="T10" fmla="*/ 0 w 2560"/>
                  <a:gd name="T11" fmla="*/ 0 h 1494"/>
                  <a:gd name="T12" fmla="*/ 0 w 2560"/>
                  <a:gd name="T13" fmla="*/ 0 h 1494"/>
                  <a:gd name="T14" fmla="*/ 0 w 2560"/>
                  <a:gd name="T15" fmla="*/ 0 h 1494"/>
                  <a:gd name="T16" fmla="*/ 0 w 2560"/>
                  <a:gd name="T17" fmla="*/ 0 h 1494"/>
                  <a:gd name="T18" fmla="*/ 0 w 2560"/>
                  <a:gd name="T19" fmla="*/ 0 h 1494"/>
                  <a:gd name="T20" fmla="*/ 0 w 2560"/>
                  <a:gd name="T21" fmla="*/ 0 h 1494"/>
                  <a:gd name="T22" fmla="*/ 0 w 2560"/>
                  <a:gd name="T23" fmla="*/ 0 h 1494"/>
                  <a:gd name="T24" fmla="*/ 0 w 2560"/>
                  <a:gd name="T25" fmla="*/ 0 h 1494"/>
                  <a:gd name="T26" fmla="*/ 0 w 2560"/>
                  <a:gd name="T27" fmla="*/ 0 h 1494"/>
                  <a:gd name="T28" fmla="*/ 0 w 2560"/>
                  <a:gd name="T29" fmla="*/ 0 h 1494"/>
                  <a:gd name="T30" fmla="*/ 0 w 2560"/>
                  <a:gd name="T31" fmla="*/ 0 h 1494"/>
                  <a:gd name="T32" fmla="*/ 0 w 2560"/>
                  <a:gd name="T33" fmla="*/ 0 h 1494"/>
                  <a:gd name="T34" fmla="*/ 0 w 2560"/>
                  <a:gd name="T35" fmla="*/ 0 h 1494"/>
                  <a:gd name="T36" fmla="*/ 0 w 2560"/>
                  <a:gd name="T37" fmla="*/ 0 h 1494"/>
                  <a:gd name="T38" fmla="*/ 0 w 2560"/>
                  <a:gd name="T39" fmla="*/ 0 h 1494"/>
                  <a:gd name="T40" fmla="*/ 0 w 2560"/>
                  <a:gd name="T41" fmla="*/ 0 h 14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560"/>
                  <a:gd name="T64" fmla="*/ 0 h 1494"/>
                  <a:gd name="T65" fmla="*/ 2560 w 2560"/>
                  <a:gd name="T66" fmla="*/ 1494 h 14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560" h="1494" extrusionOk="0">
                    <a:moveTo>
                      <a:pt x="0" y="0"/>
                    </a:moveTo>
                    <a:cubicBezTo>
                      <a:pt x="10" y="26"/>
                      <a:pt x="18" y="57"/>
                      <a:pt x="31" y="83"/>
                    </a:cubicBezTo>
                    <a:cubicBezTo>
                      <a:pt x="70" y="163"/>
                      <a:pt x="114" y="231"/>
                      <a:pt x="170" y="300"/>
                    </a:cubicBezTo>
                    <a:cubicBezTo>
                      <a:pt x="197" y="334"/>
                      <a:pt x="216" y="369"/>
                      <a:pt x="240" y="404"/>
                    </a:cubicBezTo>
                    <a:cubicBezTo>
                      <a:pt x="262" y="436"/>
                      <a:pt x="279" y="466"/>
                      <a:pt x="297" y="499"/>
                    </a:cubicBezTo>
                    <a:cubicBezTo>
                      <a:pt x="329" y="556"/>
                      <a:pt x="356" y="600"/>
                      <a:pt x="406" y="642"/>
                    </a:cubicBezTo>
                    <a:cubicBezTo>
                      <a:pt x="509" y="730"/>
                      <a:pt x="616" y="795"/>
                      <a:pt x="711" y="894"/>
                    </a:cubicBezTo>
                    <a:cubicBezTo>
                      <a:pt x="755" y="941"/>
                      <a:pt x="796" y="974"/>
                      <a:pt x="850" y="1007"/>
                    </a:cubicBezTo>
                    <a:cubicBezTo>
                      <a:pt x="884" y="1028"/>
                      <a:pt x="922" y="1043"/>
                      <a:pt x="955" y="1063"/>
                    </a:cubicBezTo>
                    <a:cubicBezTo>
                      <a:pt x="999" y="1090"/>
                      <a:pt x="1040" y="1127"/>
                      <a:pt x="1086" y="1150"/>
                    </a:cubicBezTo>
                    <a:cubicBezTo>
                      <a:pt x="1114" y="1164"/>
                      <a:pt x="1144" y="1170"/>
                      <a:pt x="1173" y="1181"/>
                    </a:cubicBezTo>
                    <a:cubicBezTo>
                      <a:pt x="1216" y="1198"/>
                      <a:pt x="1262" y="1207"/>
                      <a:pt x="1304" y="1224"/>
                    </a:cubicBezTo>
                    <a:cubicBezTo>
                      <a:pt x="1331" y="1235"/>
                      <a:pt x="1360" y="1247"/>
                      <a:pt x="1387" y="1259"/>
                    </a:cubicBezTo>
                    <a:cubicBezTo>
                      <a:pt x="1498" y="1309"/>
                      <a:pt x="1604" y="1364"/>
                      <a:pt x="1722" y="1393"/>
                    </a:cubicBezTo>
                    <a:cubicBezTo>
                      <a:pt x="1766" y="1404"/>
                      <a:pt x="1813" y="1413"/>
                      <a:pt x="1857" y="1419"/>
                    </a:cubicBezTo>
                    <a:cubicBezTo>
                      <a:pt x="1893" y="1424"/>
                      <a:pt x="1929" y="1427"/>
                      <a:pt x="1966" y="1432"/>
                    </a:cubicBezTo>
                    <a:cubicBezTo>
                      <a:pt x="2001" y="1437"/>
                      <a:pt x="2036" y="1437"/>
                      <a:pt x="2071" y="1441"/>
                    </a:cubicBezTo>
                    <a:cubicBezTo>
                      <a:pt x="2100" y="1444"/>
                      <a:pt x="2129" y="1446"/>
                      <a:pt x="2158" y="1450"/>
                    </a:cubicBezTo>
                    <a:cubicBezTo>
                      <a:pt x="2192" y="1455"/>
                      <a:pt x="2223" y="1465"/>
                      <a:pt x="2258" y="1467"/>
                    </a:cubicBezTo>
                    <a:cubicBezTo>
                      <a:pt x="2320" y="1471"/>
                      <a:pt x="2384" y="1463"/>
                      <a:pt x="2446" y="1471"/>
                    </a:cubicBezTo>
                    <a:cubicBezTo>
                      <a:pt x="2473" y="1474"/>
                      <a:pt x="2494" y="1479"/>
                      <a:pt x="2520" y="1484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  <p:sp>
            <p:nvSpPr>
              <p:cNvPr id="21517" name="Ink 29"/>
              <p:cNvSpPr>
                <a:spLocks noRot="1" noChangeAspect="1" noEditPoints="1" noChangeArrowheads="1" noChangeShapeType="1" noTextEdit="1"/>
              </p:cNvSpPr>
              <p:nvPr/>
            </p:nvSpPr>
            <p:spPr bwMode="auto">
              <a:xfrm>
                <a:off x="2330" y="3634"/>
                <a:ext cx="153" cy="123"/>
              </a:xfrm>
              <a:custGeom>
                <a:avLst/>
                <a:gdLst>
                  <a:gd name="T0" fmla="*/ 0 w 677"/>
                  <a:gd name="T1" fmla="*/ 0 h 544"/>
                  <a:gd name="T2" fmla="*/ 0 w 677"/>
                  <a:gd name="T3" fmla="*/ 0 h 544"/>
                  <a:gd name="T4" fmla="*/ 0 w 677"/>
                  <a:gd name="T5" fmla="*/ 0 h 544"/>
                  <a:gd name="T6" fmla="*/ 0 w 677"/>
                  <a:gd name="T7" fmla="*/ 0 h 544"/>
                  <a:gd name="T8" fmla="*/ 0 w 677"/>
                  <a:gd name="T9" fmla="*/ 0 h 544"/>
                  <a:gd name="T10" fmla="*/ 0 w 677"/>
                  <a:gd name="T11" fmla="*/ 0 h 544"/>
                  <a:gd name="T12" fmla="*/ 0 w 677"/>
                  <a:gd name="T13" fmla="*/ 0 h 544"/>
                  <a:gd name="T14" fmla="*/ 0 w 677"/>
                  <a:gd name="T15" fmla="*/ 0 h 544"/>
                  <a:gd name="T16" fmla="*/ 0 w 677"/>
                  <a:gd name="T17" fmla="*/ 0 h 544"/>
                  <a:gd name="T18" fmla="*/ 0 w 677"/>
                  <a:gd name="T19" fmla="*/ 0 h 544"/>
                  <a:gd name="T20" fmla="*/ 0 w 677"/>
                  <a:gd name="T21" fmla="*/ 0 h 544"/>
                  <a:gd name="T22" fmla="*/ 0 w 677"/>
                  <a:gd name="T23" fmla="*/ 0 h 544"/>
                  <a:gd name="T24" fmla="*/ 0 w 677"/>
                  <a:gd name="T25" fmla="*/ 0 h 544"/>
                  <a:gd name="T26" fmla="*/ 0 w 677"/>
                  <a:gd name="T27" fmla="*/ 0 h 544"/>
                  <a:gd name="T28" fmla="*/ 0 w 677"/>
                  <a:gd name="T29" fmla="*/ 0 h 544"/>
                  <a:gd name="T30" fmla="*/ 0 w 677"/>
                  <a:gd name="T31" fmla="*/ 0 h 544"/>
                  <a:gd name="T32" fmla="*/ 0 w 677"/>
                  <a:gd name="T33" fmla="*/ 0 h 544"/>
                  <a:gd name="T34" fmla="*/ 0 w 677"/>
                  <a:gd name="T35" fmla="*/ 0 h 544"/>
                  <a:gd name="T36" fmla="*/ 0 w 677"/>
                  <a:gd name="T37" fmla="*/ 0 h 544"/>
                  <a:gd name="T38" fmla="*/ 0 w 677"/>
                  <a:gd name="T39" fmla="*/ 0 h 544"/>
                  <a:gd name="T40" fmla="*/ 0 w 677"/>
                  <a:gd name="T41" fmla="*/ 0 h 544"/>
                  <a:gd name="T42" fmla="*/ 0 w 677"/>
                  <a:gd name="T43" fmla="*/ 0 h 544"/>
                  <a:gd name="T44" fmla="*/ 0 w 677"/>
                  <a:gd name="T45" fmla="*/ 0 h 544"/>
                  <a:gd name="T46" fmla="*/ 0 w 677"/>
                  <a:gd name="T47" fmla="*/ 0 h 544"/>
                  <a:gd name="T48" fmla="*/ 0 w 677"/>
                  <a:gd name="T49" fmla="*/ 0 h 544"/>
                  <a:gd name="T50" fmla="*/ 0 w 677"/>
                  <a:gd name="T51" fmla="*/ 0 h 544"/>
                  <a:gd name="T52" fmla="*/ 0 w 677"/>
                  <a:gd name="T53" fmla="*/ 0 h 544"/>
                  <a:gd name="T54" fmla="*/ 0 w 677"/>
                  <a:gd name="T55" fmla="*/ 0 h 544"/>
                  <a:gd name="T56" fmla="*/ 0 w 677"/>
                  <a:gd name="T57" fmla="*/ 0 h 544"/>
                  <a:gd name="T58" fmla="*/ 0 w 677"/>
                  <a:gd name="T59" fmla="*/ 0 h 544"/>
                  <a:gd name="T60" fmla="*/ 0 w 677"/>
                  <a:gd name="T61" fmla="*/ 0 h 544"/>
                  <a:gd name="T62" fmla="*/ 0 w 677"/>
                  <a:gd name="T63" fmla="*/ 0 h 544"/>
                  <a:gd name="T64" fmla="*/ 0 w 677"/>
                  <a:gd name="T65" fmla="*/ 0 h 544"/>
                  <a:gd name="T66" fmla="*/ 0 w 677"/>
                  <a:gd name="T67" fmla="*/ 0 h 54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7"/>
                  <a:gd name="T103" fmla="*/ 0 h 544"/>
                  <a:gd name="T104" fmla="*/ 677 w 677"/>
                  <a:gd name="T105" fmla="*/ 544 h 54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7" h="544" extrusionOk="0">
                    <a:moveTo>
                      <a:pt x="240" y="0"/>
                    </a:moveTo>
                    <a:cubicBezTo>
                      <a:pt x="263" y="25"/>
                      <a:pt x="282" y="53"/>
                      <a:pt x="305" y="78"/>
                    </a:cubicBezTo>
                    <a:cubicBezTo>
                      <a:pt x="326" y="101"/>
                      <a:pt x="351" y="119"/>
                      <a:pt x="375" y="139"/>
                    </a:cubicBezTo>
                    <a:cubicBezTo>
                      <a:pt x="454" y="205"/>
                      <a:pt x="539" y="254"/>
                      <a:pt x="610" y="330"/>
                    </a:cubicBezTo>
                    <a:cubicBezTo>
                      <a:pt x="631" y="353"/>
                      <a:pt x="652" y="371"/>
                      <a:pt x="676" y="391"/>
                    </a:cubicBezTo>
                    <a:cubicBezTo>
                      <a:pt x="650" y="413"/>
                      <a:pt x="627" y="424"/>
                      <a:pt x="593" y="430"/>
                    </a:cubicBezTo>
                    <a:cubicBezTo>
                      <a:pt x="568" y="435"/>
                      <a:pt x="539" y="440"/>
                      <a:pt x="515" y="443"/>
                    </a:cubicBezTo>
                    <a:cubicBezTo>
                      <a:pt x="482" y="448"/>
                      <a:pt x="452" y="453"/>
                      <a:pt x="419" y="460"/>
                    </a:cubicBezTo>
                    <a:cubicBezTo>
                      <a:pt x="370" y="470"/>
                      <a:pt x="319" y="477"/>
                      <a:pt x="270" y="486"/>
                    </a:cubicBezTo>
                    <a:cubicBezTo>
                      <a:pt x="232" y="493"/>
                      <a:pt x="194" y="500"/>
                      <a:pt x="157" y="508"/>
                    </a:cubicBezTo>
                    <a:cubicBezTo>
                      <a:pt x="123" y="515"/>
                      <a:pt x="90" y="523"/>
                      <a:pt x="57" y="530"/>
                    </a:cubicBezTo>
                  </a:path>
                </a:pathLst>
              </a:custGeom>
              <a:noFill/>
              <a:ln w="28575" cap="rnd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46"/>
              </a:p>
            </p:txBody>
          </p:sp>
        </p:grpSp>
        <p:pic>
          <p:nvPicPr>
            <p:cNvPr id="40" name="Picture 12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175" y="2422886"/>
              <a:ext cx="143838" cy="17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12"/>
            <p:cNvSpPr txBox="1">
              <a:spLocks noChangeArrowheads="1"/>
            </p:cNvSpPr>
            <p:nvPr/>
          </p:nvSpPr>
          <p:spPr bwMode="auto">
            <a:xfrm>
              <a:off x="2425934" y="3052247"/>
              <a:ext cx="1662904" cy="367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067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知识</a:t>
              </a:r>
              <a:r>
                <a:rPr lang="en-US" altLang="zh-CN" sz="1067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1067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文献发现</a:t>
              </a:r>
              <a:endParaRPr lang="de-DE" sz="1067" b="1" dirty="0">
                <a:solidFill>
                  <a:srgbClr val="96361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94560" y="195868"/>
            <a:ext cx="4198957" cy="622331"/>
            <a:chOff x="1257164" y="581134"/>
            <a:chExt cx="6299718" cy="370188"/>
          </a:xfrm>
        </p:grpSpPr>
        <p:grpSp>
          <p:nvGrpSpPr>
            <p:cNvPr id="5" name="组合 4"/>
            <p:cNvGrpSpPr/>
            <p:nvPr/>
          </p:nvGrpSpPr>
          <p:grpSpPr>
            <a:xfrm>
              <a:off x="1257164" y="598222"/>
              <a:ext cx="1163896" cy="353100"/>
              <a:chOff x="1328434" y="578861"/>
              <a:chExt cx="1163896" cy="353100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585166" y="578861"/>
                <a:ext cx="907164" cy="1464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 Collect </a:t>
                </a:r>
                <a:endParaRPr lang="zh-CN" altLang="en-US" sz="1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 descr="https://www.zotero.org/static/images/index/icons/library_bookmarked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434" y="627160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2544314" y="604576"/>
              <a:ext cx="1332210" cy="324482"/>
              <a:chOff x="2794746" y="512807"/>
              <a:chExt cx="1332210" cy="324482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3099543" y="512807"/>
                <a:ext cx="1027413" cy="1464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Organize </a:t>
                </a:r>
                <a:endParaRPr lang="zh-CN" altLang="en-US" sz="1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8" name="Picture 4" descr="https://www.zotero.org/static/images/index/icons/folder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746" y="532488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033231" y="591991"/>
              <a:ext cx="1523651" cy="312053"/>
              <a:chOff x="7677898" y="526883"/>
              <a:chExt cx="1523651" cy="312053"/>
            </a:xfrm>
          </p:grpSpPr>
          <p:pic>
            <p:nvPicPr>
              <p:cNvPr id="1036" name="Picture 12" descr="https://www.zotero.org/static/images/index/icons/users_green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7898" y="534135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矩形 57"/>
              <p:cNvSpPr/>
              <p:nvPr/>
            </p:nvSpPr>
            <p:spPr>
              <a:xfrm>
                <a:off x="7998570" y="526883"/>
                <a:ext cx="1202979" cy="1464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Collaborate</a:t>
                </a:r>
                <a:endParaRPr lang="zh-CN" altLang="en-US" sz="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940785" y="581134"/>
              <a:ext cx="907773" cy="359229"/>
              <a:chOff x="4114028" y="614679"/>
              <a:chExt cx="907773" cy="359229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4432097" y="614679"/>
                <a:ext cx="589704" cy="1464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Cite</a:t>
                </a:r>
                <a:endParaRPr lang="zh-CN" altLang="en-US" sz="7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0" name="Picture 8" descr="https://www.zotero.org/static/images/index/icons/notebook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028" y="669107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组合 7"/>
            <p:cNvGrpSpPr/>
            <p:nvPr/>
          </p:nvGrpSpPr>
          <p:grpSpPr>
            <a:xfrm>
              <a:off x="4953395" y="591991"/>
              <a:ext cx="987639" cy="326330"/>
              <a:chOff x="5617725" y="512605"/>
              <a:chExt cx="987639" cy="326330"/>
            </a:xfrm>
          </p:grpSpPr>
          <p:pic>
            <p:nvPicPr>
              <p:cNvPr id="1034" name="Picture 10" descr="https://www.zotero.org/static/images/index/icons/refresh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725" y="534134"/>
                <a:ext cx="304800" cy="304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矩形 61"/>
              <p:cNvSpPr/>
              <p:nvPr/>
            </p:nvSpPr>
            <p:spPr>
              <a:xfrm>
                <a:off x="5943510" y="512605"/>
                <a:ext cx="661854" cy="151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Sync</a:t>
                </a:r>
                <a:endParaRPr lang="zh-CN" altLang="en-US" sz="6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7" name="Rectangle 8"/>
          <p:cNvSpPr>
            <a:spLocks noChangeArrowheads="1"/>
          </p:cNvSpPr>
          <p:nvPr/>
        </p:nvSpPr>
        <p:spPr bwMode="auto">
          <a:xfrm>
            <a:off x="234126" y="405138"/>
            <a:ext cx="1755610" cy="27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zh-CN" altLang="en-US" sz="1219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数字资源与空间的结合</a:t>
            </a:r>
            <a:endParaRPr lang="en-GB" altLang="zh-CN" sz="763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" name="CustomShape 4"/>
          <p:cNvSpPr>
            <a:spLocks noChangeArrowheads="1"/>
          </p:cNvSpPr>
          <p:nvPr/>
        </p:nvSpPr>
        <p:spPr bwMode="auto">
          <a:xfrm>
            <a:off x="5055512" y="1901869"/>
            <a:ext cx="1164450" cy="71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289" tIns="17145" rIns="34289" bIns="17145"/>
          <a:lstStyle/>
          <a:p>
            <a:pPr defTabSz="347851"/>
            <a:r>
              <a:rPr lang="en-US" altLang="zh-CN" sz="1067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Access </a:t>
            </a:r>
            <a:r>
              <a:rPr lang="zh-CN" altLang="en-US" sz="1067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资源</a:t>
            </a:r>
            <a:endParaRPr lang="en-US" altLang="zh-CN" sz="1067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cs typeface="DejaVu Sans" pitchFamily="34" charset="0"/>
            </a:endParaRPr>
          </a:p>
          <a:p>
            <a:pPr defTabSz="347851"/>
            <a:r>
              <a:rPr lang="en-US" altLang="zh-CN" sz="1067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Manage </a:t>
            </a:r>
            <a:r>
              <a:rPr lang="zh-CN" altLang="en-US" sz="1067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资源</a:t>
            </a:r>
            <a:endParaRPr lang="en-US" altLang="zh-CN" sz="1067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DejaVu Sans" pitchFamily="34" charset="0"/>
            </a:endParaRPr>
          </a:p>
          <a:p>
            <a:pPr defTabSz="347851"/>
            <a:r>
              <a:rPr lang="en-US" altLang="zh-CN" sz="1067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Share  </a:t>
            </a:r>
            <a:r>
              <a:rPr lang="zh-CN" altLang="en-US" sz="1067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DejaVu Sans" pitchFamily="34" charset="0"/>
              </a:rPr>
              <a:t>资源</a:t>
            </a:r>
            <a:endParaRPr lang="en-US" sz="1067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DejaVu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78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5610</TotalTime>
  <Words>1580</Words>
  <Application>Microsoft Office PowerPoint</Application>
  <PresentationFormat>自定义</PresentationFormat>
  <Paragraphs>332</Paragraphs>
  <Slides>42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7" baseType="lpstr">
      <vt:lpstr>Batang</vt:lpstr>
      <vt:lpstr>DejaVu Sans</vt:lpstr>
      <vt:lpstr>Levenim MT</vt:lpstr>
      <vt:lpstr>ＭＳ Ｐゴシック</vt:lpstr>
      <vt:lpstr>Myriad Pro</vt:lpstr>
      <vt:lpstr>等线</vt:lpstr>
      <vt:lpstr>等线 Light</vt:lpstr>
      <vt:lpstr>华文楷体</vt:lpstr>
      <vt:lpstr>楷体</vt:lpstr>
      <vt:lpstr>时尚中黑简体</vt:lpstr>
      <vt:lpstr>宋体</vt:lpstr>
      <vt:lpstr>微软雅黑</vt:lpstr>
      <vt:lpstr>Arial</vt:lpstr>
      <vt:lpstr>Arial Narrow</vt:lpstr>
      <vt:lpstr>Calibri</vt:lpstr>
      <vt:lpstr>Calibri Light</vt:lpstr>
      <vt:lpstr>Cambria Math</vt:lpstr>
      <vt:lpstr>Century Gothic</vt:lpstr>
      <vt:lpstr>Corbel</vt:lpstr>
      <vt:lpstr>Georgia</vt:lpstr>
      <vt:lpstr>Impact</vt:lpstr>
      <vt:lpstr>Segoe UI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一点体会和总结（对教师而言）：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云舟：面向用户的三大特征</vt:lpstr>
      <vt:lpstr>知识空间：面向图书馆的三大特征</vt:lpstr>
      <vt:lpstr>PowerPoint 演示文稿</vt:lpstr>
      <vt:lpstr>有目标地阅读</vt:lpstr>
      <vt:lpstr>有效地阅读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杨晓光</cp:lastModifiedBy>
  <cp:revision>259</cp:revision>
  <dcterms:created xsi:type="dcterms:W3CDTF">2015-08-20T07:34:49Z</dcterms:created>
  <dcterms:modified xsi:type="dcterms:W3CDTF">2016-06-22T03:42:11Z</dcterms:modified>
</cp:coreProperties>
</file>