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7" r:id="rId2"/>
  </p:sldMasterIdLst>
  <p:notesMasterIdLst>
    <p:notesMasterId r:id="rId50"/>
  </p:notesMasterIdLst>
  <p:sldIdLst>
    <p:sldId id="766" r:id="rId3"/>
    <p:sldId id="767" r:id="rId4"/>
    <p:sldId id="492" r:id="rId5"/>
    <p:sldId id="765" r:id="rId6"/>
    <p:sldId id="490" r:id="rId7"/>
    <p:sldId id="770" r:id="rId8"/>
    <p:sldId id="769" r:id="rId9"/>
    <p:sldId id="773" r:id="rId10"/>
    <p:sldId id="771" r:id="rId11"/>
    <p:sldId id="775" r:id="rId12"/>
    <p:sldId id="774" r:id="rId13"/>
    <p:sldId id="776" r:id="rId14"/>
    <p:sldId id="778" r:id="rId15"/>
    <p:sldId id="792" r:id="rId16"/>
    <p:sldId id="793" r:id="rId17"/>
    <p:sldId id="794" r:id="rId18"/>
    <p:sldId id="795" r:id="rId19"/>
    <p:sldId id="777" r:id="rId20"/>
    <p:sldId id="782" r:id="rId21"/>
    <p:sldId id="781" r:id="rId22"/>
    <p:sldId id="796" r:id="rId23"/>
    <p:sldId id="783" r:id="rId24"/>
    <p:sldId id="797" r:id="rId25"/>
    <p:sldId id="828" r:id="rId26"/>
    <p:sldId id="829" r:id="rId27"/>
    <p:sldId id="831" r:id="rId28"/>
    <p:sldId id="806" r:id="rId29"/>
    <p:sldId id="826" r:id="rId30"/>
    <p:sldId id="830" r:id="rId31"/>
    <p:sldId id="825" r:id="rId32"/>
    <p:sldId id="799" r:id="rId33"/>
    <p:sldId id="800" r:id="rId34"/>
    <p:sldId id="801" r:id="rId35"/>
    <p:sldId id="803" r:id="rId36"/>
    <p:sldId id="832" r:id="rId37"/>
    <p:sldId id="802" r:id="rId38"/>
    <p:sldId id="780" r:id="rId39"/>
    <p:sldId id="808" r:id="rId40"/>
    <p:sldId id="810" r:id="rId41"/>
    <p:sldId id="811" r:id="rId42"/>
    <p:sldId id="809" r:id="rId43"/>
    <p:sldId id="812" r:id="rId44"/>
    <p:sldId id="813" r:id="rId45"/>
    <p:sldId id="815" r:id="rId46"/>
    <p:sldId id="820" r:id="rId47"/>
    <p:sldId id="821" r:id="rId48"/>
    <p:sldId id="824" r:id="rId49"/>
  </p:sldIdLst>
  <p:sldSz cx="9144000" cy="6858000" type="screen4x3"/>
  <p:notesSz cx="70358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993300"/>
    <a:srgbClr val="CC3300"/>
    <a:srgbClr val="A00000"/>
    <a:srgbClr val="CC9900"/>
    <a:srgbClr val="009900"/>
    <a:srgbClr val="CC6600"/>
    <a:srgbClr val="FF33CC"/>
    <a:srgbClr val="78A22F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6" autoAdjust="0"/>
    <p:restoredTop sz="88139" autoAdjust="0"/>
  </p:normalViewPr>
  <p:slideViewPr>
    <p:cSldViewPr snapToGrid="0">
      <p:cViewPr>
        <p:scale>
          <a:sx n="66" d="100"/>
          <a:sy n="66" d="100"/>
        </p:scale>
        <p:origin x="-1398" y="-36"/>
      </p:cViewPr>
      <p:guideLst>
        <p:guide orient="horz" pos="1377"/>
        <p:guide orient="horz" pos="3946"/>
        <p:guide pos="3216"/>
        <p:guide pos="571"/>
        <p:guide pos="3669"/>
        <p:guide pos="4111"/>
        <p:guide pos="1884"/>
        <p:guide pos="1442"/>
        <p:guide pos="2332"/>
        <p:guide pos="27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21188"/>
            <a:ext cx="5629275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95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42375"/>
            <a:ext cx="30495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21501F8-EBFD-4351-8733-367236688A2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zh-CN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毫无疑问，建立一个图书引文索引将是一件里程碑式的工作！也必将是未来新的数字环境下的一项必然趋势！——尤金</a:t>
            </a:r>
            <a:r>
              <a:rPr lang="en-GB" altLang="zh-CN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</a:t>
            </a:r>
            <a:r>
              <a:rPr lang="zh-CN" altLang="zh-CN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加菲尔德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1501F8-EBFD-4351-8733-367236688A27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dirty="0" smtClean="0">
                <a:ea typeface="黑体" pitchFamily="2" charset="-122"/>
              </a:rPr>
              <a:t>2007</a:t>
            </a:r>
            <a:r>
              <a:rPr lang="zh-CN" altLang="en-US" sz="1200" dirty="0" smtClean="0">
                <a:ea typeface="黑体" pitchFamily="2" charset="-122"/>
              </a:rPr>
              <a:t>年，联合国政府间气候变化专门委员会第一工作组审议并通过了</a:t>
            </a:r>
            <a:r>
              <a:rPr lang="en-US" altLang="zh-CN" sz="1200" dirty="0" smtClean="0">
                <a:ea typeface="黑体" pitchFamily="2" charset="-122"/>
              </a:rPr>
              <a:t>《</a:t>
            </a:r>
            <a:r>
              <a:rPr lang="zh-CN" altLang="en-US" sz="1200" dirty="0" smtClean="0">
                <a:ea typeface="黑体" pitchFamily="2" charset="-122"/>
              </a:rPr>
              <a:t>气候变化</a:t>
            </a:r>
            <a:r>
              <a:rPr lang="en-US" altLang="zh-CN" sz="1200" dirty="0" smtClean="0">
                <a:ea typeface="黑体" pitchFamily="2" charset="-122"/>
              </a:rPr>
              <a:t>2007</a:t>
            </a:r>
            <a:r>
              <a:rPr lang="zh-CN" altLang="en-US" sz="1200" dirty="0" smtClean="0">
                <a:ea typeface="黑体" pitchFamily="2" charset="-122"/>
              </a:rPr>
              <a:t>：自然科学基础</a:t>
            </a:r>
            <a:r>
              <a:rPr lang="en-US" altLang="zh-CN" sz="1200" dirty="0" smtClean="0">
                <a:ea typeface="黑体" pitchFamily="2" charset="-122"/>
              </a:rPr>
              <a:t>》</a:t>
            </a:r>
            <a:r>
              <a:rPr lang="zh-CN" altLang="en-US" sz="1200" dirty="0" smtClean="0">
                <a:ea typeface="黑体" pitchFamily="2" charset="-122"/>
              </a:rPr>
              <a:t>的评估报告，给全人类敲响了警钟：到</a:t>
            </a:r>
            <a:r>
              <a:rPr lang="en-US" altLang="zh-CN" sz="1200" dirty="0" smtClean="0">
                <a:ea typeface="黑体" pitchFamily="2" charset="-122"/>
              </a:rPr>
              <a:t>21</a:t>
            </a:r>
            <a:r>
              <a:rPr lang="zh-CN" altLang="en-US" sz="1200" dirty="0" smtClean="0">
                <a:ea typeface="黑体" pitchFamily="2" charset="-122"/>
              </a:rPr>
              <a:t>世纪末，在多种温室气体排放情景下，预估的全球地表平均增暖</a:t>
            </a:r>
            <a:r>
              <a:rPr lang="en-US" altLang="zh-CN" sz="1200" dirty="0" smtClean="0">
                <a:ea typeface="黑体" pitchFamily="2" charset="-122"/>
              </a:rPr>
              <a:t>1.1</a:t>
            </a:r>
            <a:r>
              <a:rPr lang="zh-CN" altLang="en-US" sz="1200" dirty="0" smtClean="0">
                <a:ea typeface="黑体" pitchFamily="2" charset="-122"/>
              </a:rPr>
              <a:t>～</a:t>
            </a:r>
            <a:r>
              <a:rPr lang="en-US" altLang="zh-CN" sz="1200" dirty="0" smtClean="0">
                <a:ea typeface="黑体" pitchFamily="2" charset="-122"/>
              </a:rPr>
              <a:t>6.4℃</a:t>
            </a:r>
            <a:r>
              <a:rPr lang="zh-CN" altLang="en-US" sz="1200" dirty="0" smtClean="0">
                <a:ea typeface="黑体" pitchFamily="2" charset="-122"/>
              </a:rPr>
              <a:t>，海平面相应上升</a:t>
            </a:r>
            <a:r>
              <a:rPr lang="en-US" altLang="zh-CN" sz="1200" dirty="0" smtClean="0">
                <a:ea typeface="黑体" pitchFamily="2" charset="-122"/>
              </a:rPr>
              <a:t>0.18</a:t>
            </a:r>
            <a:r>
              <a:rPr lang="zh-CN" altLang="en-US" sz="1200" dirty="0" smtClean="0">
                <a:ea typeface="黑体" pitchFamily="2" charset="-122"/>
              </a:rPr>
              <a:t>～</a:t>
            </a:r>
            <a:r>
              <a:rPr lang="en-US" altLang="zh-CN" sz="1200" dirty="0" smtClean="0">
                <a:ea typeface="黑体" pitchFamily="2" charset="-122"/>
              </a:rPr>
              <a:t>0.59</a:t>
            </a:r>
            <a:r>
              <a:rPr lang="zh-CN" altLang="en-US" sz="1200" dirty="0" smtClean="0">
                <a:ea typeface="黑体" pitchFamily="2" charset="-122"/>
              </a:rPr>
              <a:t>米。同时，高温、热浪、强降水事件的发生频率很可能会增加，热带气旋</a:t>
            </a:r>
            <a:r>
              <a:rPr lang="en-US" altLang="zh-CN" sz="1200" dirty="0" smtClean="0">
                <a:ea typeface="黑体" pitchFamily="2" charset="-122"/>
              </a:rPr>
              <a:t>(</a:t>
            </a:r>
            <a:r>
              <a:rPr lang="zh-CN" altLang="en-US" sz="1200" dirty="0" smtClean="0">
                <a:ea typeface="黑体" pitchFamily="2" charset="-122"/>
              </a:rPr>
              <a:t>含台风和飓风</a:t>
            </a:r>
            <a:r>
              <a:rPr lang="en-US" altLang="zh-CN" sz="1200" dirty="0" smtClean="0">
                <a:ea typeface="黑体" pitchFamily="2" charset="-122"/>
              </a:rPr>
              <a:t>)</a:t>
            </a:r>
            <a:r>
              <a:rPr lang="zh-CN" altLang="en-US" sz="1200" dirty="0" smtClean="0">
                <a:ea typeface="黑体" pitchFamily="2" charset="-122"/>
              </a:rPr>
              <a:t>的强度可能会增强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1501F8-EBFD-4351-8733-367236688A27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8CA97C-74A8-449E-ACE9-1401AADE145F}" type="slidenum">
              <a:rPr lang="zh-CN" altLang="en-US" smtClean="0">
                <a:latin typeface="Arial" pitchFamily="34" charset="0"/>
              </a:rPr>
              <a:pPr/>
              <a:t>24</a:t>
            </a:fld>
            <a:endParaRPr lang="en-US" altLang="zh-CN" smtClean="0">
              <a:latin typeface="Arial" pitchFamily="34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2634" y="4421823"/>
            <a:ext cx="4690533" cy="4189095"/>
          </a:xfrm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solidFill>
                  <a:schemeClr val="bg1"/>
                </a:solidFill>
                <a:ea typeface="黑体" pitchFamily="2" charset="-122"/>
              </a:rPr>
              <a:t>DOI </a:t>
            </a:r>
            <a:r>
              <a:rPr lang="zh-CN" altLang="en-US" sz="1200" dirty="0" smtClean="0">
                <a:solidFill>
                  <a:schemeClr val="bg1"/>
                </a:solidFill>
                <a:ea typeface="黑体" pitchFamily="2" charset="-122"/>
              </a:rPr>
              <a:t>和</a:t>
            </a:r>
            <a:r>
              <a:rPr lang="en-US" altLang="zh-CN" sz="1200" dirty="0" err="1" smtClean="0">
                <a:solidFill>
                  <a:schemeClr val="bg1"/>
                </a:solidFill>
                <a:ea typeface="黑体" pitchFamily="2" charset="-122"/>
              </a:rPr>
              <a:t>OpenUrl</a:t>
            </a:r>
            <a:r>
              <a:rPr lang="zh-CN" altLang="en-US" sz="1200" dirty="0" smtClean="0">
                <a:solidFill>
                  <a:schemeClr val="bg1"/>
                </a:solidFill>
                <a:ea typeface="黑体" pitchFamily="2" charset="-122"/>
              </a:rPr>
              <a:t>可实现</a:t>
            </a:r>
            <a:r>
              <a:rPr lang="en-US" altLang="zh-CN" sz="1200" dirty="0" smtClean="0">
                <a:solidFill>
                  <a:schemeClr val="bg1"/>
                </a:solidFill>
                <a:ea typeface="黑体" pitchFamily="2" charset="-122"/>
              </a:rPr>
              <a:t>BKCI</a:t>
            </a:r>
            <a:r>
              <a:rPr lang="zh-CN" altLang="en-US" sz="1200" dirty="0" smtClean="0">
                <a:solidFill>
                  <a:schemeClr val="bg1"/>
                </a:solidFill>
                <a:ea typeface="黑体" pitchFamily="2" charset="-122"/>
              </a:rPr>
              <a:t>中文献、图书馆馆藏图书、电子书集成商之间的无缝链接，提高馆藏资源的利用率</a:t>
            </a:r>
            <a:endParaRPr lang="zh-CN" altLang="en-US" sz="1200" b="1" dirty="0" smtClean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1501F8-EBFD-4351-8733-367236688A27}" type="slidenum">
              <a:rPr lang="en-US" altLang="zh-CN" smtClean="0"/>
              <a:pPr>
                <a:defRPr/>
              </a:pPr>
              <a:t>44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FDAD15-E400-4E9D-8F3A-E9A507FD3934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10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985325" y="8842029"/>
            <a:ext cx="3048847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97" tIns="46698" rIns="93397" bIns="46698" anchor="b"/>
          <a:lstStyle/>
          <a:p>
            <a:pPr algn="r"/>
            <a:fld id="{48CB7FFF-FD03-42FD-A5EA-F0FD2E1A70F3}" type="slidenum">
              <a:rPr lang="en-US" altLang="zh-CN" sz="1200">
                <a:solidFill>
                  <a:srgbClr val="000000"/>
                </a:solidFill>
              </a:rPr>
              <a:pPr algn="r"/>
              <a:t>10</a:t>
            </a:fld>
            <a:endParaRPr lang="en-US" altLang="zh-CN" sz="1200" dirty="0">
              <a:solidFill>
                <a:srgbClr val="000000"/>
              </a:solidFill>
            </a:endParaRPr>
          </a:p>
        </p:txBody>
      </p:sp>
      <p:sp>
        <p:nvSpPr>
          <p:cNvPr id="6042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3"/>
          <p:cNvSpPr>
            <a:spLocks noGrp="1"/>
          </p:cNvSpPr>
          <p:nvPr>
            <p:ph type="body" idx="1"/>
          </p:nvPr>
        </p:nvSpPr>
        <p:spPr bwMode="auto">
          <a:xfrm>
            <a:off x="390878" y="4420208"/>
            <a:ext cx="6254044" cy="4345862"/>
          </a:xfrm>
          <a:noFill/>
        </p:spPr>
        <p:txBody>
          <a:bodyPr wrap="square" lIns="92724" tIns="46362" rIns="92724" bIns="4636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Arial" charset="0"/>
              </a:rPr>
              <a:t>22 total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BDD573-C12E-4075-96EB-52E962C54E5B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11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3985325" y="8842029"/>
            <a:ext cx="3048847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97" tIns="46698" rIns="93397" bIns="46698" anchor="b"/>
          <a:lstStyle/>
          <a:p>
            <a:pPr algn="r"/>
            <a:fld id="{1F42CC11-2C22-497C-8D68-5198416461C0}" type="slidenum">
              <a:rPr lang="en-US" altLang="zh-CN" sz="1200">
                <a:solidFill>
                  <a:srgbClr val="000000"/>
                </a:solidFill>
              </a:rPr>
              <a:pPr algn="r"/>
              <a:t>11</a:t>
            </a:fld>
            <a:endParaRPr lang="en-US" altLang="zh-CN" sz="1200" dirty="0">
              <a:solidFill>
                <a:srgbClr val="000000"/>
              </a:solidFill>
            </a:endParaRPr>
          </a:p>
        </p:txBody>
      </p:sp>
      <p:sp>
        <p:nvSpPr>
          <p:cNvPr id="5939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3"/>
          <p:cNvSpPr>
            <a:spLocks noGrp="1"/>
          </p:cNvSpPr>
          <p:nvPr>
            <p:ph type="body" idx="1"/>
          </p:nvPr>
        </p:nvSpPr>
        <p:spPr bwMode="auto">
          <a:xfrm>
            <a:off x="390878" y="4420208"/>
            <a:ext cx="6254044" cy="4345862"/>
          </a:xfrm>
          <a:noFill/>
        </p:spPr>
        <p:txBody>
          <a:bodyPr wrap="square" lIns="92724" tIns="46362" rIns="92724" bIns="4636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smtClean="0">
                <a:latin typeface="Arial" charset="0"/>
              </a:rPr>
              <a:t>37 total to date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2.1.4</a:t>
            </a:r>
            <a:r>
              <a:rPr lang="zh-CN" altLang="zh-CN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收录的图书类型</a:t>
            </a:r>
          </a:p>
          <a:p>
            <a:pPr lvl="0"/>
            <a:r>
              <a:rPr lang="zh-CN" altLang="zh-CN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论著</a:t>
            </a:r>
          </a:p>
          <a:p>
            <a:pPr lvl="0"/>
            <a:r>
              <a:rPr lang="zh-CN" altLang="zh-CN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教科书：本科生教科书不予收录</a:t>
            </a:r>
          </a:p>
          <a:p>
            <a:pPr lvl="0"/>
            <a:r>
              <a:rPr lang="zh-CN" altLang="zh-CN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丛书</a:t>
            </a:r>
          </a:p>
          <a:p>
            <a:pPr lvl="0"/>
            <a:r>
              <a:rPr lang="zh-CN" altLang="zh-CN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再版</a:t>
            </a:r>
            <a:r>
              <a:rPr lang="en-US" altLang="zh-CN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/</a:t>
            </a:r>
            <a:r>
              <a:rPr lang="zh-CN" altLang="zh-CN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再发行内容</a:t>
            </a:r>
          </a:p>
          <a:p>
            <a:pPr lvl="0"/>
            <a:r>
              <a:rPr lang="zh-CN" altLang="zh-CN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图集：不包括学术内容参考文献的图集或基于图像的图书不予考虑</a:t>
            </a:r>
          </a:p>
          <a:p>
            <a:pPr lvl="0"/>
            <a:r>
              <a:rPr lang="zh-CN" altLang="zh-CN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大众科学：通常不考虑读者对象为大众的图书</a:t>
            </a:r>
          </a:p>
          <a:p>
            <a:pPr lvl="0"/>
            <a:r>
              <a:rPr lang="zh-CN" altLang="zh-CN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工具书：没有参考文献的工具书不予考虑，比如不收录《大不列颠百科全书》</a:t>
            </a:r>
          </a:p>
          <a:p>
            <a:pPr lvl="0"/>
            <a:r>
              <a:rPr lang="zh-CN" altLang="zh-CN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书目：参考文献完备的重要或学术性书目可考虑收录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1501F8-EBFD-4351-8733-367236688A27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Important to note here and for all examples – this is still cited often </a:t>
            </a:r>
            <a:r>
              <a:rPr lang="en-US" altLang="zh-CN" b="1" dirty="0" smtClean="0"/>
              <a:t>today, but also given </a:t>
            </a:r>
            <a:r>
              <a:rPr lang="en-US" altLang="zh-CN" b="1" dirty="0" err="1" smtClean="0"/>
              <a:t>WoS</a:t>
            </a:r>
            <a:r>
              <a:rPr lang="en-US" altLang="zh-CN" b="1" dirty="0" smtClean="0"/>
              <a:t> depth of file we have the ability to discover journal articles citing this work from its origin (1915 in English, 1900 in German).</a:t>
            </a:r>
          </a:p>
          <a:p>
            <a:r>
              <a:rPr lang="zh-CN" altLang="en-US" dirty="0" smtClean="0"/>
              <a:t>温斯顿丘吉尔的</a:t>
            </a:r>
            <a:r>
              <a:rPr lang="en-US" altLang="zh-CN" dirty="0" smtClean="0"/>
              <a:t>《</a:t>
            </a:r>
            <a:r>
              <a:rPr lang="zh-CN" altLang="en-US" dirty="0" smtClean="0"/>
              <a:t>暴风前夕</a:t>
            </a:r>
            <a:r>
              <a:rPr lang="en-US" altLang="zh-CN" dirty="0" smtClean="0"/>
              <a:t>》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汉娜</a:t>
            </a:r>
            <a:r>
              <a:rPr lang="en-US" altLang="zh-CN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·</a:t>
            </a:r>
            <a:r>
              <a:rPr lang="zh-CN" alt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阿伦特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 </a:t>
            </a:r>
            <a:r>
              <a:rPr lang="zh-CN" altLang="zh-CN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《极权主义的起源》</a:t>
            </a:r>
            <a:endParaRPr lang="en-US" altLang="zh-CN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altLang="zh-CN" dirty="0" smtClean="0"/>
              <a:t>1976</a:t>
            </a:r>
            <a:r>
              <a:rPr lang="zh-CN" altLang="en-US" dirty="0" smtClean="0"/>
              <a:t>年诺贝尔经济学奖得主米尔顿</a:t>
            </a:r>
            <a:r>
              <a:rPr lang="en-US" altLang="zh-CN" dirty="0" smtClean="0"/>
              <a:t>·</a:t>
            </a:r>
            <a:r>
              <a:rPr lang="zh-CN" altLang="en-US" dirty="0" smtClean="0"/>
              <a:t>弗里德曼（</a:t>
            </a:r>
            <a:r>
              <a:rPr lang="en-US" altLang="zh-CN" dirty="0" smtClean="0"/>
              <a:t>Milton Friedman</a:t>
            </a:r>
            <a:r>
              <a:rPr lang="zh-CN" altLang="en-US" dirty="0" smtClean="0"/>
              <a:t>，</a:t>
            </a:r>
            <a:r>
              <a:rPr lang="en-US" altLang="zh-CN" dirty="0" smtClean="0"/>
              <a:t>1912—2006</a:t>
            </a:r>
            <a:r>
              <a:rPr lang="zh-CN" altLang="en-US" dirty="0" smtClean="0"/>
              <a:t>）的</a:t>
            </a:r>
            <a:r>
              <a:rPr lang="en-US" altLang="zh-CN" dirty="0" smtClean="0"/>
              <a:t>《</a:t>
            </a:r>
            <a:r>
              <a:rPr lang="zh-CN" altLang="en-US" dirty="0" smtClean="0"/>
              <a:t>资本主义与自由</a:t>
            </a:r>
            <a:r>
              <a:rPr lang="en-US" altLang="zh-CN" dirty="0" smtClean="0"/>
              <a:t>》</a:t>
            </a:r>
            <a:r>
              <a:rPr lang="zh-CN" altLang="en-US" dirty="0" smtClean="0"/>
              <a:t>（</a:t>
            </a:r>
            <a:r>
              <a:rPr lang="en-US" altLang="zh-CN" dirty="0" smtClean="0"/>
              <a:t>Capitalism and Freedom</a:t>
            </a:r>
            <a:r>
              <a:rPr lang="zh-CN" altLang="en-US" dirty="0" smtClean="0"/>
              <a:t>）：</a:t>
            </a:r>
            <a:r>
              <a:rPr lang="en-US" altLang="zh-CN" dirty="0" smtClean="0"/>
              <a:t>20</a:t>
            </a:r>
            <a:r>
              <a:rPr lang="zh-CN" altLang="en-US" dirty="0" smtClean="0"/>
              <a:t>世纪最好的</a:t>
            </a:r>
            <a:r>
              <a:rPr lang="en-US" altLang="zh-CN" dirty="0" smtClean="0"/>
              <a:t>50</a:t>
            </a:r>
            <a:r>
              <a:rPr lang="zh-CN" altLang="en-US" dirty="0" smtClean="0"/>
              <a:t>本书之一 </a:t>
            </a:r>
          </a:p>
          <a:p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1501F8-EBFD-4351-8733-367236688A27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b="1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00EF52-94BC-4A87-A531-963D0A07502F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汉娜</a:t>
            </a:r>
            <a:r>
              <a:rPr lang="en-US" altLang="zh-CN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·</a:t>
            </a:r>
            <a:r>
              <a:rPr lang="zh-CN" alt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阿伦特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 </a:t>
            </a:r>
            <a:r>
              <a:rPr lang="zh-CN" altLang="zh-CN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《极权主义的起源》的主要分析对象是</a:t>
            </a:r>
            <a:r>
              <a:rPr lang="en-US" altLang="zh-CN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20</a:t>
            </a:r>
            <a:r>
              <a:rPr lang="zh-CN" altLang="zh-CN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世纪三四十年代的人类政治大灾难</a:t>
            </a:r>
            <a:r>
              <a:rPr lang="en-US" altLang="zh-CN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——</a:t>
            </a:r>
            <a:r>
              <a:rPr lang="zh-CN" altLang="zh-CN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极权主义。包括德国的纳粹主义和苏联斯大林的大肃反。极权主义（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totalitaf-ianism</a:t>
            </a:r>
            <a:r>
              <a:rPr lang="zh-CN" altLang="zh-CN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）这个词最早出现于</a:t>
            </a:r>
            <a:r>
              <a:rPr lang="en-US" altLang="zh-CN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1925</a:t>
            </a:r>
            <a:r>
              <a:rPr lang="zh-CN" altLang="zh-CN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年，一般认为是意大利法西斯党人的创造，强调国家权力对社会生活的全面渗透与控制。</a:t>
            </a:r>
            <a:endParaRPr lang="en-US" altLang="zh-CN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r>
              <a:rPr lang="zh-CN" altLang="zh-CN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汉娜·阿伦特：</a:t>
            </a:r>
            <a:r>
              <a:rPr lang="en-US" altLang="zh-CN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1906</a:t>
            </a:r>
            <a:r>
              <a:rPr lang="zh-CN" altLang="zh-CN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年出身于德国汉诺威一个犹太人家庭，在马堡和弗莱堡大学读哲学、神学和古希腊语；后转至海德堡大学雅斯贝尔斯的门下，获哲学博士学位。</a:t>
            </a:r>
            <a:r>
              <a:rPr lang="en-US" altLang="zh-CN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1933</a:t>
            </a:r>
            <a:r>
              <a:rPr lang="zh-CN" altLang="zh-CN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年先是流亡巴黎，</a:t>
            </a:r>
            <a:r>
              <a:rPr lang="en-US" altLang="zh-CN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1941</a:t>
            </a:r>
            <a:r>
              <a:rPr lang="zh-CN" altLang="zh-CN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年到了美国，</a:t>
            </a:r>
            <a:r>
              <a:rPr lang="en-US" altLang="zh-CN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1951</a:t>
            </a:r>
            <a:r>
              <a:rPr lang="zh-CN" altLang="zh-CN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年成为美国公民。同年，《极权主义的起源》一书出版，为她奠定了作为一个政治理论家的国际声望。</a:t>
            </a:r>
            <a:endParaRPr lang="en-US" altLang="zh-CN" b="1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FAD3B6-9251-42A0-8446-729B394CEB09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b="1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AD91A-A238-49C1-957F-9765A4D870CC}" type="slidenum">
              <a:rPr lang="en-US" altLang="zh-C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Web of Science</a:t>
            </a:r>
            <a:r>
              <a:rPr lang="en-US" altLang="zh-CN" sz="1200" kern="1200" baseline="300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®</a:t>
            </a:r>
            <a:r>
              <a:rPr lang="zh-CN" altLang="zh-CN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可一站式检索期刊、会议和图书等不同类型的研究资料</a:t>
            </a:r>
            <a:endParaRPr lang="en-US" altLang="zh-CN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altLang="zh-CN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(</a:t>
            </a:r>
            <a:r>
              <a:rPr lang="zh-CN" altLang="en-US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“</a:t>
            </a:r>
            <a:r>
              <a:rPr lang="en-US" altLang="zh-CN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Climate</a:t>
            </a:r>
            <a:r>
              <a:rPr lang="en-US" altLang="zh-CN" sz="12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change</a:t>
            </a:r>
            <a:r>
              <a:rPr lang="zh-CN" altLang="en-US" sz="12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” </a:t>
            </a:r>
            <a:r>
              <a:rPr lang="en-US" altLang="zh-CN" sz="1200" b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or “global warming”) and economic*</a:t>
            </a:r>
            <a:endParaRPr lang="en-US" altLang="zh-CN" b="1" dirty="0" smtClean="0">
              <a:latin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44C8E5-0CCD-48E8-9DC8-76C78EF440F0}" type="slidenum">
              <a:rPr lang="en-US" smtClean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20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5600" y="43211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5" name="Picture 6" descr="tr_hrz_rgb_pos"/>
          <p:cNvPicPr>
            <a:picLocks noChangeAspect="1" noChangeArrowheads="1"/>
          </p:cNvPicPr>
          <p:nvPr/>
        </p:nvPicPr>
        <p:blipFill>
          <a:blip r:embed="rId2" cstate="print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RTR8SGL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" y="381000"/>
            <a:ext cx="8467725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448050"/>
            <a:ext cx="8382000" cy="819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4435475"/>
            <a:ext cx="8382000" cy="1279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75CF4-3926-4B1C-90D8-5C8A83045F5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0" y="506413"/>
            <a:ext cx="1841500" cy="5589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575" y="506413"/>
            <a:ext cx="5375275" cy="5589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1AA9B-73E9-44C5-85FF-B2B6A72D46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506413"/>
            <a:ext cx="7369175" cy="836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7575" y="1525588"/>
            <a:ext cx="3608388" cy="4570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525588"/>
            <a:ext cx="3608387" cy="4570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9136A-DBA9-4900-BCD3-F519167277D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506413"/>
            <a:ext cx="7369175" cy="836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7575" y="1525588"/>
            <a:ext cx="7369175" cy="4570412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5C965-B2E3-48A0-9056-B3B159CD95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8525" y="1528763"/>
            <a:ext cx="3617913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8763"/>
            <a:ext cx="3617912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B5B8B-344C-4345-9966-C3C7A1A0DDE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488" y="519113"/>
            <a:ext cx="1846262" cy="5580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8525" y="519113"/>
            <a:ext cx="5389563" cy="5580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F3D47-2827-4C31-82C2-70A94624C32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575" y="1525588"/>
            <a:ext cx="36083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525588"/>
            <a:ext cx="36083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70AC1-8E69-45DE-A4A0-F2E084F7EFE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BDD84-4562-42A2-B590-9BA382C5057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380E9-3477-472B-8C9A-984AE86DA1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98767-21B6-401A-B86C-1AE4363CC99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66749-CD83-4A3D-99F1-CBBB78C7DF4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998C0-375B-4326-91F9-2E1AF5F98AF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chemeClr val="tx2"/>
              </a:buClr>
              <a:buFontTx/>
              <a:buChar char="•"/>
              <a:defRPr/>
            </a:pPr>
            <a:endParaRPr lang="zh-CN" altLang="zh-CN" sz="2400">
              <a:ea typeface="宋体" pitchFamily="2" charset="-122"/>
            </a:endParaRPr>
          </a:p>
        </p:txBody>
      </p:sp>
      <p:pic>
        <p:nvPicPr>
          <p:cNvPr id="1027" name="Picture 3" descr="TR_SlideLogo_BW60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1475" y="6323013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0A10422-9E0E-45C6-A238-BFD1AD88542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506413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5588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pic>
        <p:nvPicPr>
          <p:cNvPr id="1032" name="Picture 8" descr="slideMaster_Logo60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917575" y="1365250"/>
            <a:ext cx="73691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3" r:id="rId1"/>
    <p:sldLayoutId id="2147484640" r:id="rId2"/>
    <p:sldLayoutId id="2147484641" r:id="rId3"/>
    <p:sldLayoutId id="2147484642" r:id="rId4"/>
    <p:sldLayoutId id="2147484643" r:id="rId5"/>
    <p:sldLayoutId id="2147484644" r:id="rId6"/>
    <p:sldLayoutId id="2147484645" r:id="rId7"/>
    <p:sldLayoutId id="2147484646" r:id="rId8"/>
    <p:sldLayoutId id="2147484647" r:id="rId9"/>
    <p:sldLayoutId id="2147484648" r:id="rId10"/>
    <p:sldLayoutId id="2147484649" r:id="rId11"/>
    <p:sldLayoutId id="2147484650" r:id="rId12"/>
    <p:sldLayoutId id="2147484651" r:id="rId13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17145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</a:defRPr>
      </a:lvl4pPr>
      <a:lvl5pPr marL="1485900" indent="-1143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5pPr>
      <a:lvl6pPr marL="19431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6pPr>
      <a:lvl7pPr marL="24003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7pPr>
      <a:lvl8pPr marL="28575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8pPr>
      <a:lvl9pPr marL="33147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hc_DividerGraphBG_blu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898525" y="519113"/>
            <a:ext cx="7388225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2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1528763"/>
            <a:ext cx="738822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52" r:id="rId1"/>
    <p:sldLayoutId id="2147484653" r:id="rId2"/>
    <p:sldLayoutId id="2147484654" r:id="rId3"/>
    <p:sldLayoutId id="2147484655" r:id="rId4"/>
    <p:sldLayoutId id="2147484656" r:id="rId5"/>
    <p:sldLayoutId id="2147484657" r:id="rId6"/>
    <p:sldLayoutId id="2147484658" r:id="rId7"/>
    <p:sldLayoutId id="2147484659" r:id="rId8"/>
    <p:sldLayoutId id="2147484660" r:id="rId9"/>
    <p:sldLayoutId id="2147484661" r:id="rId10"/>
    <p:sldLayoutId id="2147484662" r:id="rId11"/>
  </p:sldLayoutIdLst>
  <p:hf hdr="0" ftr="0" dt="0"/>
  <p:txStyles>
    <p:titleStyle>
      <a:lvl1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ts val="2600"/>
        </a:lnSpc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rtl="0" eaLnBrk="0" fontAlgn="base" hangingPunct="0">
        <a:spcBef>
          <a:spcPct val="3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971550" indent="-228600" algn="l" rtl="0" eaLnBrk="0" fontAlgn="base" hangingPunct="0">
        <a:spcBef>
          <a:spcPct val="2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25730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chemeClr val="tx1"/>
          </a:solidFill>
          <a:latin typeface="+mn-lt"/>
          <a:cs typeface="+mn-cs"/>
        </a:defRPr>
      </a:lvl5pPr>
      <a:lvl6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chemeClr val="tx1"/>
          </a:solidFill>
          <a:latin typeface="+mn-lt"/>
          <a:cs typeface="+mn-cs"/>
        </a:defRPr>
      </a:lvl6pPr>
      <a:lvl7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chemeClr val="tx1"/>
          </a:solidFill>
          <a:latin typeface="+mn-lt"/>
          <a:cs typeface="+mn-cs"/>
        </a:defRPr>
      </a:lvl7pPr>
      <a:lvl8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chemeClr val="tx1"/>
          </a:solidFill>
          <a:latin typeface="+mn-lt"/>
          <a:cs typeface="+mn-cs"/>
        </a:defRPr>
      </a:lvl8pPr>
      <a:lvl9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31.jpeg"/><Relationship Id="rId5" Type="http://schemas.openxmlformats.org/officeDocument/2006/relationships/image" Target="../media/image22.png"/><Relationship Id="rId10" Type="http://schemas.openxmlformats.org/officeDocument/2006/relationships/image" Target="../media/image30.jpeg"/><Relationship Id="rId4" Type="http://schemas.openxmlformats.org/officeDocument/2006/relationships/image" Target="../media/image21.png"/><Relationship Id="rId9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34.jpeg"/><Relationship Id="rId5" Type="http://schemas.openxmlformats.org/officeDocument/2006/relationships/image" Target="../media/image22.png"/><Relationship Id="rId10" Type="http://schemas.openxmlformats.org/officeDocument/2006/relationships/image" Target="../media/image33.jpeg"/><Relationship Id="rId4" Type="http://schemas.openxmlformats.org/officeDocument/2006/relationships/image" Target="../media/image21.png"/><Relationship Id="rId9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ts.support.china@thomsonreuters.co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ECEMBER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110" y="331108"/>
            <a:ext cx="8588148" cy="316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图片 3" descr="jigsa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57700"/>
            <a:ext cx="278606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标题 1"/>
          <p:cNvSpPr txBox="1">
            <a:spLocks/>
          </p:cNvSpPr>
          <p:nvPr/>
        </p:nvSpPr>
        <p:spPr bwMode="auto">
          <a:xfrm>
            <a:off x="500034" y="3429000"/>
            <a:ext cx="395585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黑体" pitchFamily="2" charset="-122"/>
                <a:cs typeface="+mj-cs"/>
              </a:rPr>
              <a:t>Book Citation Index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黑体" pitchFamily="2" charset="-122"/>
              <a:ea typeface="黑体" pitchFamily="2" charset="-122"/>
              <a:cs typeface="+mj-cs"/>
            </a:endParaRPr>
          </a:p>
        </p:txBody>
      </p:sp>
      <p:pic>
        <p:nvPicPr>
          <p:cNvPr id="6" name="图片 3" descr="jigsa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8046"/>
            <a:ext cx="278606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 txBox="1">
            <a:spLocks/>
          </p:cNvSpPr>
          <p:nvPr/>
        </p:nvSpPr>
        <p:spPr bwMode="auto">
          <a:xfrm>
            <a:off x="2604906" y="4314152"/>
            <a:ext cx="616742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  <a:t>——Web of Science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j-cs"/>
              </a:rPr>
              <a:t>数据库的新成员</a:t>
            </a:r>
          </a:p>
        </p:txBody>
      </p:sp>
      <p:sp>
        <p:nvSpPr>
          <p:cNvPr id="9" name="标题 1"/>
          <p:cNvSpPr txBox="1">
            <a:spLocks/>
          </p:cNvSpPr>
          <p:nvPr/>
        </p:nvSpPr>
        <p:spPr bwMode="auto">
          <a:xfrm>
            <a:off x="4905113" y="3436256"/>
            <a:ext cx="1176373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BKCI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24095" y="1428750"/>
            <a:ext cx="7612063" cy="574675"/>
          </a:xfrm>
          <a:prstGeom prst="rect">
            <a:avLst/>
          </a:prstGeom>
          <a:solidFill>
            <a:srgbClr val="FF9100"/>
          </a:solidFill>
          <a:ln w="9525">
            <a:noFill/>
            <a:miter lim="800000"/>
            <a:headEnd/>
            <a:tailEnd/>
          </a:ln>
        </p:spPr>
        <p:txBody>
          <a:bodyPr tIns="91440" anchor="ctr"/>
          <a:lstStyle/>
          <a:p>
            <a:pPr>
              <a:spcBef>
                <a:spcPct val="30000"/>
              </a:spcBef>
              <a:buClr>
                <a:srgbClr val="FF8000"/>
              </a:buClr>
              <a:defRPr/>
            </a:pPr>
            <a:r>
              <a:rPr lang="zh-CN" altLang="en-US" b="1" kern="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达成协议的大学出版</a:t>
            </a:r>
            <a:r>
              <a:rPr lang="zh-CN" altLang="en-US" b="1" kern="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机构</a:t>
            </a:r>
            <a:endParaRPr lang="en-US" b="1" kern="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812800" y="2252663"/>
            <a:ext cx="3422650" cy="437991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zh-CN" sz="1400" dirty="0"/>
              <a:t>Athabasca University</a:t>
            </a:r>
          </a:p>
          <a:p>
            <a:pPr>
              <a:spcBef>
                <a:spcPts val="600"/>
              </a:spcBef>
            </a:pPr>
            <a:r>
              <a:rPr lang="en-US" altLang="zh-CN" sz="1400" dirty="0"/>
              <a:t>Australia National University Press</a:t>
            </a:r>
          </a:p>
          <a:p>
            <a:pPr>
              <a:spcBef>
                <a:spcPts val="600"/>
              </a:spcBef>
            </a:pPr>
            <a:r>
              <a:rPr lang="en-US" altLang="zh-CN" sz="1400" dirty="0"/>
              <a:t>Baylor University Press</a:t>
            </a:r>
          </a:p>
          <a:p>
            <a:pPr>
              <a:spcBef>
                <a:spcPts val="600"/>
              </a:spcBef>
            </a:pPr>
            <a:r>
              <a:rPr lang="en-US" altLang="zh-CN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Cambridge University Press</a:t>
            </a:r>
          </a:p>
          <a:p>
            <a:pPr>
              <a:spcBef>
                <a:spcPts val="600"/>
              </a:spcBef>
            </a:pPr>
            <a:r>
              <a:rPr lang="en-US" altLang="zh-CN" sz="1400" dirty="0"/>
              <a:t>Edinburgh University Press</a:t>
            </a:r>
          </a:p>
          <a:p>
            <a:pPr>
              <a:spcBef>
                <a:spcPts val="600"/>
              </a:spcBef>
            </a:pPr>
            <a:r>
              <a:rPr lang="en-US" altLang="zh-CN" sz="1400" dirty="0"/>
              <a:t>Fordham University</a:t>
            </a:r>
          </a:p>
          <a:p>
            <a:pPr>
              <a:spcBef>
                <a:spcPts val="600"/>
              </a:spcBef>
            </a:pPr>
            <a:r>
              <a:rPr lang="en-US" altLang="zh-CN" sz="1400" dirty="0"/>
              <a:t>Gallaudet University Press</a:t>
            </a:r>
          </a:p>
          <a:p>
            <a:pPr>
              <a:spcBef>
                <a:spcPts val="600"/>
              </a:spcBef>
            </a:pPr>
            <a:r>
              <a:rPr lang="en-US" altLang="zh-CN" sz="1400" dirty="0"/>
              <a:t>McGill-Queen’s University Press</a:t>
            </a:r>
          </a:p>
          <a:p>
            <a:pPr>
              <a:spcBef>
                <a:spcPts val="600"/>
              </a:spcBef>
            </a:pPr>
            <a:r>
              <a:rPr lang="en-US" altLang="zh-CN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MIT Press</a:t>
            </a:r>
          </a:p>
          <a:p>
            <a:pPr>
              <a:spcBef>
                <a:spcPts val="600"/>
              </a:spcBef>
            </a:pPr>
            <a:r>
              <a:rPr lang="en-US" altLang="zh-CN" sz="1400" dirty="0" err="1"/>
              <a:t>Monash</a:t>
            </a:r>
            <a:r>
              <a:rPr lang="en-US" altLang="zh-CN" sz="1400" dirty="0"/>
              <a:t> University Press</a:t>
            </a:r>
          </a:p>
          <a:p>
            <a:pPr>
              <a:spcBef>
                <a:spcPts val="600"/>
              </a:spcBef>
            </a:pPr>
            <a:r>
              <a:rPr lang="en-US" altLang="zh-CN" sz="1400" dirty="0"/>
              <a:t>Nottingham University Press</a:t>
            </a:r>
          </a:p>
          <a:p>
            <a:pPr>
              <a:spcBef>
                <a:spcPts val="600"/>
              </a:spcBef>
            </a:pPr>
            <a:r>
              <a:rPr lang="en-US" altLang="zh-CN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Princeton University Press</a:t>
            </a:r>
          </a:p>
          <a:p>
            <a:pPr>
              <a:spcBef>
                <a:spcPts val="600"/>
              </a:spcBef>
            </a:pPr>
            <a:r>
              <a:rPr lang="en-US" altLang="zh-CN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Purdue University Press</a:t>
            </a:r>
          </a:p>
          <a:p>
            <a:pPr>
              <a:spcBef>
                <a:spcPts val="600"/>
              </a:spcBef>
            </a:pPr>
            <a:r>
              <a:rPr lang="en-US" altLang="zh-CN" sz="1400" dirty="0"/>
              <a:t>Sydney University Press</a:t>
            </a:r>
          </a:p>
          <a:p>
            <a:pPr>
              <a:spcBef>
                <a:spcPts val="600"/>
              </a:spcBef>
            </a:pPr>
            <a:endParaRPr lang="en-US" altLang="zh-CN" sz="1400" dirty="0"/>
          </a:p>
          <a:p>
            <a:pPr>
              <a:lnSpc>
                <a:spcPts val="1400"/>
              </a:lnSpc>
              <a:spcBef>
                <a:spcPts val="500"/>
              </a:spcBef>
            </a:pPr>
            <a:endParaRPr lang="en-US" altLang="zh-CN" sz="1300" dirty="0">
              <a:solidFill>
                <a:srgbClr val="666666"/>
              </a:solidFill>
              <a:cs typeface="Arial" charset="0"/>
            </a:endParaRP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4598988" y="2273300"/>
            <a:ext cx="3833812" cy="360838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zh-CN" sz="1400" dirty="0"/>
              <a:t>University of Adelaide Press</a:t>
            </a:r>
          </a:p>
          <a:p>
            <a:pPr>
              <a:spcBef>
                <a:spcPts val="600"/>
              </a:spcBef>
            </a:pPr>
            <a:r>
              <a:rPr lang="en-US" altLang="zh-CN" sz="1400" dirty="0"/>
              <a:t>University of Alaska Press</a:t>
            </a:r>
          </a:p>
          <a:p>
            <a:pPr>
              <a:spcBef>
                <a:spcPts val="600"/>
              </a:spcBef>
            </a:pPr>
            <a:r>
              <a:rPr lang="en-US" altLang="zh-CN" sz="1400" dirty="0"/>
              <a:t>University of British Columbia Press</a:t>
            </a:r>
          </a:p>
          <a:p>
            <a:pPr>
              <a:spcBef>
                <a:spcPts val="600"/>
              </a:spcBef>
            </a:pPr>
            <a:r>
              <a:rPr lang="en-US" altLang="zh-CN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University of California Press</a:t>
            </a:r>
          </a:p>
          <a:p>
            <a:pPr>
              <a:spcBef>
                <a:spcPts val="600"/>
              </a:spcBef>
            </a:pPr>
            <a:r>
              <a:rPr lang="en-US" altLang="zh-CN" sz="1400" dirty="0"/>
              <a:t>University of Colorado Press</a:t>
            </a:r>
          </a:p>
          <a:p>
            <a:pPr>
              <a:spcBef>
                <a:spcPts val="600"/>
              </a:spcBef>
            </a:pPr>
            <a:r>
              <a:rPr lang="en-US" altLang="zh-CN" sz="1400" dirty="0"/>
              <a:t>University of Minnesota Press</a:t>
            </a:r>
          </a:p>
          <a:p>
            <a:pPr>
              <a:spcBef>
                <a:spcPts val="600"/>
              </a:spcBef>
            </a:pPr>
            <a:r>
              <a:rPr lang="en-US" altLang="zh-CN" sz="1400" dirty="0"/>
              <a:t>University of New England</a:t>
            </a:r>
          </a:p>
          <a:p>
            <a:pPr>
              <a:spcBef>
                <a:spcPts val="600"/>
              </a:spcBef>
            </a:pPr>
            <a:r>
              <a:rPr lang="en-US" altLang="zh-CN" sz="1400" dirty="0"/>
              <a:t>University of North Carolina Press</a:t>
            </a:r>
          </a:p>
          <a:p>
            <a:pPr>
              <a:spcBef>
                <a:spcPts val="600"/>
              </a:spcBef>
            </a:pPr>
            <a:r>
              <a:rPr lang="en-US" altLang="zh-CN" sz="1400" dirty="0"/>
              <a:t>University of Pennsylvania Press</a:t>
            </a:r>
          </a:p>
          <a:p>
            <a:pPr>
              <a:spcBef>
                <a:spcPts val="600"/>
              </a:spcBef>
            </a:pPr>
            <a:r>
              <a:rPr lang="en-US" altLang="zh-CN" sz="1400" dirty="0"/>
              <a:t>University of Virginia Press</a:t>
            </a:r>
          </a:p>
          <a:p>
            <a:pPr>
              <a:spcBef>
                <a:spcPts val="600"/>
              </a:spcBef>
            </a:pPr>
            <a:r>
              <a:rPr lang="en-US" altLang="zh-CN" sz="1400" dirty="0"/>
              <a:t>Utah State University Press</a:t>
            </a:r>
          </a:p>
          <a:p>
            <a:pPr>
              <a:spcBef>
                <a:spcPts val="600"/>
              </a:spcBef>
            </a:pPr>
            <a:r>
              <a:rPr lang="en-US" altLang="zh-CN" sz="1400" dirty="0" err="1"/>
              <a:t>Wilfrid</a:t>
            </a:r>
            <a:r>
              <a:rPr lang="en-US" altLang="zh-CN" sz="1400" dirty="0"/>
              <a:t> Laurier University Press</a:t>
            </a:r>
          </a:p>
          <a:p>
            <a:pPr>
              <a:lnSpc>
                <a:spcPts val="1400"/>
              </a:lnSpc>
              <a:spcBef>
                <a:spcPts val="500"/>
              </a:spcBef>
            </a:pPr>
            <a:endParaRPr lang="en-US" altLang="zh-CN" sz="1300" dirty="0">
              <a:solidFill>
                <a:srgbClr val="666666"/>
              </a:solidFill>
              <a:cs typeface="Arial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377372" y="593497"/>
            <a:ext cx="5878285" cy="62570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2.2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合作的出版社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(360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多家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58320" y="1428750"/>
            <a:ext cx="7612063" cy="519113"/>
          </a:xfrm>
          <a:prstGeom prst="rect">
            <a:avLst/>
          </a:prstGeom>
          <a:solidFill>
            <a:srgbClr val="FF91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30000"/>
              </a:spcBef>
              <a:buClr>
                <a:srgbClr val="FF8000"/>
              </a:buClr>
              <a:defRPr/>
            </a:pPr>
            <a:r>
              <a:rPr lang="zh-CN" altLang="en-US" b="1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达成协议的商业和学会出版机构</a:t>
            </a:r>
            <a:endParaRPr lang="en-US" b="1" kern="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530225" y="2233613"/>
            <a:ext cx="2833688" cy="4098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altLang="zh-CN" sz="1400" dirty="0"/>
              <a:t>American Geophysical Union</a:t>
            </a:r>
          </a:p>
          <a:p>
            <a:pPr>
              <a:spcBef>
                <a:spcPts val="300"/>
              </a:spcBef>
            </a:pPr>
            <a:r>
              <a:rPr lang="en-US" altLang="zh-CN" sz="1400" dirty="0"/>
              <a:t>American Soc for Microbiology</a:t>
            </a:r>
          </a:p>
          <a:p>
            <a:pPr>
              <a:spcBef>
                <a:spcPts val="300"/>
              </a:spcBef>
            </a:pPr>
            <a:r>
              <a:rPr lang="en-US" altLang="zh-CN" sz="1400" dirty="0"/>
              <a:t>American Soc for Civil Engineers</a:t>
            </a:r>
          </a:p>
          <a:p>
            <a:pPr>
              <a:spcBef>
                <a:spcPts val="300"/>
              </a:spcBef>
            </a:pPr>
            <a:r>
              <a:rPr lang="en-US" altLang="zh-CN" sz="1400" dirty="0"/>
              <a:t>American Psychiatric </a:t>
            </a:r>
            <a:r>
              <a:rPr lang="en-US" altLang="zh-CN" sz="1400" dirty="0" err="1"/>
              <a:t>Publ</a:t>
            </a:r>
            <a:endParaRPr lang="en-US" altLang="zh-CN" sz="1400" dirty="0"/>
          </a:p>
          <a:p>
            <a:pPr>
              <a:spcBef>
                <a:spcPts val="300"/>
              </a:spcBef>
            </a:pPr>
            <a:r>
              <a:rPr lang="en-US" altLang="zh-CN" sz="1400" dirty="0"/>
              <a:t>Annual Reviews</a:t>
            </a:r>
          </a:p>
          <a:p>
            <a:pPr>
              <a:spcBef>
                <a:spcPts val="300"/>
              </a:spcBef>
            </a:pPr>
            <a:r>
              <a:rPr lang="en-US" altLang="zh-CN" sz="1400" dirty="0"/>
              <a:t>ASTM International</a:t>
            </a:r>
          </a:p>
          <a:p>
            <a:pPr>
              <a:spcBef>
                <a:spcPts val="300"/>
              </a:spcBef>
            </a:pPr>
            <a:r>
              <a:rPr lang="en-US" altLang="zh-CN" sz="1400" dirty="0"/>
              <a:t>Brookings Institute</a:t>
            </a:r>
          </a:p>
          <a:p>
            <a:pPr>
              <a:spcBef>
                <a:spcPts val="300"/>
              </a:spcBef>
            </a:pPr>
            <a:r>
              <a:rPr lang="en-US" altLang="zh-CN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Brill</a:t>
            </a:r>
          </a:p>
          <a:p>
            <a:pPr>
              <a:spcBef>
                <a:spcPts val="300"/>
              </a:spcBef>
            </a:pPr>
            <a:r>
              <a:rPr lang="en-US" altLang="zh-CN" sz="1400" dirty="0"/>
              <a:t>CABI</a:t>
            </a:r>
          </a:p>
          <a:p>
            <a:pPr>
              <a:spcBef>
                <a:spcPts val="300"/>
              </a:spcBef>
            </a:pPr>
            <a:r>
              <a:rPr lang="en-US" altLang="zh-CN" sz="1400" dirty="0"/>
              <a:t>Cold Spring Harbor Press</a:t>
            </a:r>
          </a:p>
          <a:p>
            <a:pPr>
              <a:spcBef>
                <a:spcPts val="300"/>
              </a:spcBef>
            </a:pPr>
            <a:r>
              <a:rPr lang="en-US" altLang="zh-CN" sz="1400" dirty="0"/>
              <a:t>CRC Press</a:t>
            </a:r>
          </a:p>
          <a:p>
            <a:pPr>
              <a:spcBef>
                <a:spcPts val="300"/>
              </a:spcBef>
            </a:pPr>
            <a:r>
              <a:rPr lang="en-US" altLang="zh-CN" sz="1400" dirty="0"/>
              <a:t>CSIRO Publishers</a:t>
            </a:r>
          </a:p>
          <a:p>
            <a:pPr>
              <a:spcBef>
                <a:spcPts val="300"/>
              </a:spcBef>
            </a:pPr>
            <a:r>
              <a:rPr lang="en-US" altLang="zh-CN" sz="1400" dirty="0"/>
              <a:t>Walter De </a:t>
            </a:r>
            <a:r>
              <a:rPr lang="en-US" altLang="zh-CN" sz="1400" dirty="0" err="1"/>
              <a:t>Gruyter</a:t>
            </a:r>
            <a:endParaRPr lang="en-US" altLang="zh-CN" sz="1400" dirty="0"/>
          </a:p>
          <a:p>
            <a:pPr>
              <a:spcBef>
                <a:spcPts val="300"/>
              </a:spcBef>
            </a:pPr>
            <a:r>
              <a:rPr lang="en-US" altLang="zh-CN" sz="1400" dirty="0"/>
              <a:t>East-West Center</a:t>
            </a:r>
          </a:p>
          <a:p>
            <a:pPr>
              <a:spcBef>
                <a:spcPts val="300"/>
              </a:spcBef>
            </a:pPr>
            <a:r>
              <a:rPr lang="en-US" altLang="zh-CN" sz="1400" dirty="0"/>
              <a:t>Edward Elgar</a:t>
            </a:r>
          </a:p>
          <a:p>
            <a:pPr>
              <a:spcBef>
                <a:spcPts val="300"/>
              </a:spcBef>
            </a:pPr>
            <a:r>
              <a:rPr lang="en-US" altLang="zh-CN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Emerald Publishing</a:t>
            </a:r>
          </a:p>
          <a:p>
            <a:endParaRPr lang="en-US" altLang="zh-CN" sz="1300" dirty="0">
              <a:solidFill>
                <a:srgbClr val="666666"/>
              </a:solidFill>
              <a:cs typeface="Arial" charset="0"/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6121400" y="2257425"/>
            <a:ext cx="2878138" cy="36655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altLang="zh-CN" sz="1400" dirty="0"/>
              <a:t>ME Sharpe</a:t>
            </a:r>
          </a:p>
          <a:p>
            <a:pPr>
              <a:spcBef>
                <a:spcPts val="300"/>
              </a:spcBef>
            </a:pPr>
            <a:r>
              <a:rPr lang="en-US" altLang="zh-CN" sz="1400" dirty="0"/>
              <a:t>Pan-Stanford</a:t>
            </a:r>
          </a:p>
          <a:p>
            <a:pPr>
              <a:spcBef>
                <a:spcPts val="300"/>
              </a:spcBef>
            </a:pPr>
            <a:r>
              <a:rPr lang="en-US" altLang="zh-CN" sz="1400" dirty="0"/>
              <a:t>Pickering &amp; </a:t>
            </a:r>
            <a:r>
              <a:rPr lang="en-US" altLang="zh-CN" sz="1400" dirty="0" err="1"/>
              <a:t>Chatto</a:t>
            </a:r>
            <a:endParaRPr lang="en-US" altLang="zh-CN" sz="1400" dirty="0"/>
          </a:p>
          <a:p>
            <a:pPr>
              <a:spcBef>
                <a:spcPts val="300"/>
              </a:spcBef>
            </a:pPr>
            <a:r>
              <a:rPr lang="en-US" altLang="zh-CN" sz="1400" dirty="0"/>
              <a:t>Psychology Press</a:t>
            </a:r>
          </a:p>
          <a:p>
            <a:pPr>
              <a:spcBef>
                <a:spcPts val="300"/>
              </a:spcBef>
            </a:pPr>
            <a:r>
              <a:rPr lang="en-US" altLang="zh-CN" sz="1400" dirty="0" err="1"/>
              <a:t>Routledge</a:t>
            </a:r>
            <a:endParaRPr lang="en-US" altLang="zh-CN" sz="1400" dirty="0"/>
          </a:p>
          <a:p>
            <a:pPr>
              <a:spcBef>
                <a:spcPts val="300"/>
              </a:spcBef>
            </a:pPr>
            <a:r>
              <a:rPr lang="en-US" altLang="zh-CN" sz="1400" dirty="0"/>
              <a:t>Royal Society of Chemistry</a:t>
            </a:r>
          </a:p>
          <a:p>
            <a:pPr>
              <a:spcBef>
                <a:spcPts val="300"/>
              </a:spcBef>
            </a:pPr>
            <a:r>
              <a:rPr lang="en-US" altLang="zh-CN" sz="1400" dirty="0"/>
              <a:t>Russell Sage Foundation</a:t>
            </a:r>
          </a:p>
          <a:p>
            <a:pPr>
              <a:spcBef>
                <a:spcPts val="300"/>
              </a:spcBef>
            </a:pPr>
            <a:r>
              <a:rPr lang="en-US" altLang="zh-CN" sz="1400" dirty="0"/>
              <a:t>SIAM</a:t>
            </a:r>
          </a:p>
          <a:p>
            <a:pPr>
              <a:spcBef>
                <a:spcPts val="300"/>
              </a:spcBef>
            </a:pPr>
            <a:r>
              <a:rPr lang="en-US" altLang="zh-CN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Springer</a:t>
            </a:r>
          </a:p>
          <a:p>
            <a:pPr>
              <a:spcBef>
                <a:spcPts val="300"/>
              </a:spcBef>
            </a:pPr>
            <a:r>
              <a:rPr lang="en-US" altLang="zh-CN" sz="1400" dirty="0"/>
              <a:t>U.S. Institute of Peace</a:t>
            </a:r>
          </a:p>
          <a:p>
            <a:pPr>
              <a:spcBef>
                <a:spcPts val="300"/>
              </a:spcBef>
            </a:pPr>
            <a:r>
              <a:rPr lang="en-US" altLang="zh-CN" sz="1400" dirty="0" err="1"/>
              <a:t>Wageningen</a:t>
            </a:r>
            <a:endParaRPr lang="en-US" altLang="zh-CN" sz="1400" dirty="0"/>
          </a:p>
          <a:p>
            <a:pPr>
              <a:spcBef>
                <a:spcPts val="300"/>
              </a:spcBef>
            </a:pPr>
            <a:r>
              <a:rPr lang="en-US" altLang="zh-CN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Wiley-Blackwell</a:t>
            </a:r>
          </a:p>
          <a:p>
            <a:pPr>
              <a:spcBef>
                <a:spcPts val="300"/>
              </a:spcBef>
            </a:pPr>
            <a:r>
              <a:rPr lang="en-US" altLang="zh-CN" sz="1400" dirty="0"/>
              <a:t>World Bank</a:t>
            </a:r>
          </a:p>
          <a:p>
            <a:pPr>
              <a:spcBef>
                <a:spcPts val="300"/>
              </a:spcBef>
            </a:pPr>
            <a:r>
              <a:rPr lang="en-US" altLang="zh-CN" sz="1400" dirty="0"/>
              <a:t>World Scientific Publishing</a:t>
            </a:r>
            <a:endParaRPr lang="en-US" altLang="zh-CN" sz="1300" dirty="0">
              <a:solidFill>
                <a:srgbClr val="666666"/>
              </a:solidFill>
              <a:cs typeface="Arial" charset="0"/>
            </a:endParaRP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3505200" y="2271713"/>
            <a:ext cx="2616200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</a:pPr>
            <a:r>
              <a:rPr lang="en-US" altLang="zh-CN" sz="1400"/>
              <a:t>Geological Society UK</a:t>
            </a:r>
          </a:p>
          <a:p>
            <a:pPr>
              <a:spcBef>
                <a:spcPts val="300"/>
              </a:spcBef>
            </a:pPr>
            <a:r>
              <a:rPr lang="en-US" altLang="zh-CN" sz="1400"/>
              <a:t>Geological Society US</a:t>
            </a:r>
          </a:p>
          <a:p>
            <a:pPr>
              <a:spcBef>
                <a:spcPts val="300"/>
              </a:spcBef>
            </a:pPr>
            <a:r>
              <a:rPr lang="en-US" altLang="zh-CN" sz="1400"/>
              <a:t>Gorgias Press</a:t>
            </a:r>
          </a:p>
          <a:p>
            <a:pPr>
              <a:spcBef>
                <a:spcPts val="300"/>
              </a:spcBef>
            </a:pPr>
            <a:r>
              <a:rPr lang="en-US" altLang="zh-CN" sz="1400"/>
              <a:t>Hoover Institute</a:t>
            </a:r>
          </a:p>
          <a:p>
            <a:pPr>
              <a:spcBef>
                <a:spcPts val="300"/>
              </a:spcBef>
            </a:pPr>
            <a:r>
              <a:rPr lang="en-US" altLang="zh-CN" sz="1400"/>
              <a:t>IFP Energies nouvelles</a:t>
            </a:r>
          </a:p>
          <a:p>
            <a:pPr>
              <a:spcBef>
                <a:spcPts val="300"/>
              </a:spcBef>
            </a:pPr>
            <a:r>
              <a:rPr lang="en-US" altLang="zh-CN" sz="1400"/>
              <a:t>IGI Global</a:t>
            </a:r>
          </a:p>
          <a:p>
            <a:pPr>
              <a:spcBef>
                <a:spcPts val="300"/>
              </a:spcBef>
            </a:pPr>
            <a:r>
              <a:rPr lang="en-US" altLang="zh-CN" sz="1400"/>
              <a:t>Intellect Ltd.</a:t>
            </a:r>
          </a:p>
          <a:p>
            <a:pPr>
              <a:spcBef>
                <a:spcPts val="300"/>
              </a:spcBef>
            </a:pPr>
            <a:r>
              <a:rPr lang="en-US" altLang="zh-CN" sz="1400"/>
              <a:t>IOS Press</a:t>
            </a:r>
          </a:p>
          <a:p>
            <a:pPr>
              <a:spcBef>
                <a:spcPts val="300"/>
              </a:spcBef>
            </a:pPr>
            <a:r>
              <a:rPr lang="en-US" altLang="zh-CN" sz="1400"/>
              <a:t>Inst Southeast Asian Studies</a:t>
            </a:r>
          </a:p>
          <a:p>
            <a:pPr>
              <a:spcBef>
                <a:spcPts val="300"/>
              </a:spcBef>
            </a:pPr>
            <a:r>
              <a:rPr lang="en-US" altLang="zh-CN" sz="1400"/>
              <a:t>John Benjamins</a:t>
            </a:r>
          </a:p>
          <a:p>
            <a:pPr>
              <a:spcBef>
                <a:spcPts val="300"/>
              </a:spcBef>
            </a:pPr>
            <a:r>
              <a:rPr lang="en-US" altLang="zh-CN" sz="1400"/>
              <a:t>Karger</a:t>
            </a:r>
          </a:p>
          <a:p>
            <a:pPr>
              <a:spcBef>
                <a:spcPts val="300"/>
              </a:spcBef>
            </a:pPr>
            <a:r>
              <a:rPr lang="en-US" altLang="zh-CN" sz="1400"/>
              <a:t>Maney Publishing</a:t>
            </a:r>
          </a:p>
          <a:p>
            <a:pPr>
              <a:spcBef>
                <a:spcPts val="300"/>
              </a:spcBef>
            </a:pPr>
            <a:r>
              <a:rPr lang="en-US" altLang="zh-CN" sz="1400"/>
              <a:t>Martin Woodhead/Chandos</a:t>
            </a:r>
          </a:p>
          <a:p>
            <a:pPr>
              <a:spcBef>
                <a:spcPts val="300"/>
              </a:spcBef>
            </a:pPr>
            <a:r>
              <a:rPr lang="en-US" altLang="zh-CN" sz="1400"/>
              <a:t>Mary Ann Liebert</a:t>
            </a:r>
          </a:p>
          <a:p>
            <a:pPr>
              <a:spcBef>
                <a:spcPts val="300"/>
              </a:spcBef>
            </a:pPr>
            <a:r>
              <a:rPr lang="en-US" altLang="zh-CN" sz="1400"/>
              <a:t>Palgrave Macmillan</a:t>
            </a: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377372" y="593497"/>
            <a:ext cx="5878285" cy="62570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2.2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合作的出版社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4375" y="390299"/>
            <a:ext cx="7369175" cy="836612"/>
          </a:xfrm>
        </p:spPr>
        <p:txBody>
          <a:bodyPr/>
          <a:lstStyle/>
          <a:p>
            <a:pPr lvl="0"/>
            <a:r>
              <a:rPr lang="en-US" altLang="zh-CN" sz="3200" b="1" dirty="0" smtClean="0">
                <a:latin typeface="+mn-ea"/>
                <a:ea typeface="+mn-ea"/>
                <a:cs typeface="Arial Unicode MS" pitchFamily="34" charset="-122"/>
              </a:rPr>
              <a:t>2.3 </a:t>
            </a:r>
            <a:r>
              <a:rPr lang="zh-CN" altLang="en-US" sz="3200" b="1" dirty="0" smtClean="0">
                <a:latin typeface="+mn-ea"/>
                <a:ea typeface="+mn-ea"/>
                <a:cs typeface="Arial Unicode MS" pitchFamily="34" charset="-122"/>
              </a:rPr>
              <a:t>收录的图书类型及原则</a:t>
            </a:r>
            <a:endParaRPr lang="zh-CN" altLang="en-US" sz="3200" dirty="0">
              <a:latin typeface="+mn-ea"/>
              <a:ea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640114" y="2002971"/>
            <a:ext cx="3420000" cy="3420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连接符 5"/>
          <p:cNvCxnSpPr>
            <a:stCxn id="4" idx="2"/>
            <a:endCxn id="4" idx="6"/>
          </p:cNvCxnSpPr>
          <p:nvPr/>
        </p:nvCxnSpPr>
        <p:spPr>
          <a:xfrm>
            <a:off x="1640114" y="3712971"/>
            <a:ext cx="3420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rot="5400000">
            <a:off x="1628289" y="3720231"/>
            <a:ext cx="3420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stCxn id="4" idx="1"/>
            <a:endCxn id="4" idx="5"/>
          </p:cNvCxnSpPr>
          <p:nvPr/>
        </p:nvCxnSpPr>
        <p:spPr>
          <a:xfrm>
            <a:off x="2140962" y="2503818"/>
            <a:ext cx="2418304" cy="241830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4" idx="3"/>
            <a:endCxn id="4" idx="7"/>
          </p:cNvCxnSpPr>
          <p:nvPr/>
        </p:nvCxnSpPr>
        <p:spPr>
          <a:xfrm flipV="1">
            <a:off x="2140962" y="2503818"/>
            <a:ext cx="2418304" cy="241830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86857" y="307702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论著</a:t>
            </a:r>
            <a:endParaRPr lang="zh-CN" altLang="en-US" sz="2000" b="1" dirty="0">
              <a:solidFill>
                <a:schemeClr val="accent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5371" y="240937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丛书</a:t>
            </a:r>
            <a:endParaRPr lang="zh-CN" altLang="en-US" sz="2000" b="1" dirty="0">
              <a:solidFill>
                <a:schemeClr val="accent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95487" y="3156857"/>
            <a:ext cx="2052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再版</a:t>
            </a:r>
            <a:r>
              <a:rPr lang="en-US" altLang="zh-CN" sz="2000" b="1" dirty="0" smtClean="0">
                <a:solidFill>
                  <a:schemeClr val="accent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/</a:t>
            </a:r>
            <a:r>
              <a:rPr lang="zh-CN" altLang="en-US" sz="2000" b="1" dirty="0" smtClean="0">
                <a:solidFill>
                  <a:schemeClr val="accent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再发行内容</a:t>
            </a:r>
            <a:endParaRPr lang="zh-CN" altLang="en-US" sz="2000" b="1" dirty="0">
              <a:solidFill>
                <a:schemeClr val="accent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63999" y="388982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图集</a:t>
            </a:r>
            <a:endParaRPr lang="zh-CN" altLang="en-US" sz="2000" b="1" dirty="0">
              <a:solidFill>
                <a:schemeClr val="accent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31028" y="450668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大众科学</a:t>
            </a:r>
            <a:endParaRPr lang="zh-CN" altLang="en-US" sz="2000" b="1" dirty="0">
              <a:solidFill>
                <a:schemeClr val="accent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73084" y="450668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工具书</a:t>
            </a:r>
            <a:endParaRPr lang="zh-CN" altLang="en-US" sz="2000" b="1" dirty="0">
              <a:solidFill>
                <a:schemeClr val="accent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8627" y="39116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书目</a:t>
            </a:r>
            <a:endParaRPr lang="zh-CN" altLang="en-US" sz="2000" b="1" dirty="0">
              <a:solidFill>
                <a:schemeClr val="accent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87601" y="234405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教科书</a:t>
            </a:r>
            <a:endParaRPr lang="zh-CN" altLang="en-US" sz="2000" b="1" dirty="0">
              <a:solidFill>
                <a:schemeClr val="accent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48967" y="156028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不考虑本科生教科书</a:t>
            </a:r>
            <a:endParaRPr lang="zh-CN" altLang="en-US" b="1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4849" y="1981201"/>
            <a:ext cx="368980" cy="37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5217889" y="4049486"/>
            <a:ext cx="3243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不包括学术内容参考文献的图集或基于图像的图书</a:t>
            </a:r>
            <a:r>
              <a:rPr lang="zh-CN" altLang="en-US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不予考虑</a:t>
            </a:r>
            <a:endParaRPr lang="zh-CN" altLang="en-US" b="1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9881" y="4020458"/>
            <a:ext cx="368980" cy="37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4426860" y="5304970"/>
            <a:ext cx="383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通常不考虑读者对象为大众的图书</a:t>
            </a:r>
            <a:endParaRPr lang="zh-CN" altLang="en-US" b="1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0796" y="5072742"/>
            <a:ext cx="368980" cy="37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081" y="5109029"/>
            <a:ext cx="368980" cy="37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508001" y="5544456"/>
            <a:ext cx="3439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没有参考文献的工具书不予考虑</a:t>
            </a:r>
            <a:endParaRPr lang="zh-CN" altLang="en-US" b="1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9572" y="4070804"/>
            <a:ext cx="407641" cy="399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Box 35"/>
          <p:cNvSpPr txBox="1"/>
          <p:nvPr/>
        </p:nvSpPr>
        <p:spPr>
          <a:xfrm>
            <a:off x="217714" y="3780970"/>
            <a:ext cx="12482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00" b="1" dirty="0" smtClean="0">
                <a:solidFill>
                  <a:schemeClr val="accent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参考文献完备的重要或学术性书目可考虑收录</a:t>
            </a:r>
            <a:endParaRPr lang="zh-CN" altLang="en-US" sz="1600" b="1" dirty="0">
              <a:solidFill>
                <a:schemeClr val="accent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66971" y="1349829"/>
            <a:ext cx="2214068" cy="1585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zh-CN" altLang="zh-CN" sz="20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收录图书的原则</a:t>
            </a:r>
          </a:p>
          <a:p>
            <a:pPr lvl="0">
              <a:buFont typeface="Wingdings" pitchFamily="2" charset="2"/>
              <a:buChar char="Ø"/>
            </a:pPr>
            <a:r>
              <a:rPr lang="zh-CN" altLang="zh-CN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出版内容的时效性</a:t>
            </a:r>
          </a:p>
          <a:p>
            <a:pPr lvl="0">
              <a:buFont typeface="Wingdings" pitchFamily="2" charset="2"/>
              <a:buChar char="Ø"/>
            </a:pPr>
            <a:r>
              <a:rPr lang="zh-CN" altLang="zh-CN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同行评审</a:t>
            </a:r>
          </a:p>
          <a:p>
            <a:pPr lvl="0">
              <a:buFont typeface="Wingdings" pitchFamily="2" charset="2"/>
              <a:buChar char="Ø"/>
            </a:pPr>
            <a:r>
              <a:rPr lang="zh-CN" altLang="zh-CN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支持引文分析</a:t>
            </a:r>
          </a:p>
          <a:p>
            <a:pPr lvl="0">
              <a:buFont typeface="Wingdings" pitchFamily="2" charset="2"/>
              <a:buChar char="Ø"/>
            </a:pPr>
            <a:r>
              <a:rPr lang="zh-CN" altLang="zh-CN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完整书目信息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1" grpId="0"/>
      <p:bldP spid="34" grpId="0"/>
      <p:bldP spid="36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7575" y="419329"/>
            <a:ext cx="7369175" cy="836612"/>
          </a:xfrm>
        </p:spPr>
        <p:txBody>
          <a:bodyPr/>
          <a:lstStyle/>
          <a:p>
            <a:r>
              <a:rPr lang="zh-CN" altLang="en-US" sz="3200" b="1" dirty="0" smtClean="0"/>
              <a:t>主要内容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74033" y="1663473"/>
            <a:ext cx="7282996" cy="186349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altLang="zh-CN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BKCI</a:t>
            </a:r>
            <a:r>
              <a:rPr lang="zh-CN" altLang="en-US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与</a:t>
            </a:r>
            <a:r>
              <a:rPr lang="en-US" altLang="zh-CN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Web of Science</a:t>
            </a:r>
            <a:r>
              <a:rPr lang="zh-CN" altLang="en-US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数据库的关系</a:t>
            </a:r>
            <a:endParaRPr lang="en-US" altLang="zh-CN" sz="28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buAutoNum type="arabicPeriod"/>
            </a:pPr>
            <a:r>
              <a:rPr lang="en-US" altLang="zh-CN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BKCI</a:t>
            </a:r>
            <a:r>
              <a:rPr lang="zh-CN" altLang="en-US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简介</a:t>
            </a:r>
            <a:endParaRPr lang="en-US" altLang="zh-CN" sz="28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buAutoNum type="arabicPeriod"/>
            </a:pPr>
            <a:r>
              <a:rPr lang="en-US" altLang="zh-CN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BKCI</a:t>
            </a:r>
            <a:r>
              <a:rPr lang="zh-CN" altLang="en-US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的价值</a:t>
            </a:r>
          </a:p>
        </p:txBody>
      </p:sp>
      <p:sp>
        <p:nvSpPr>
          <p:cNvPr id="4" name="Rectangle 15"/>
          <p:cNvSpPr/>
          <p:nvPr/>
        </p:nvSpPr>
        <p:spPr>
          <a:xfrm>
            <a:off x="522514" y="2786709"/>
            <a:ext cx="7736115" cy="667666"/>
          </a:xfrm>
          <a:prstGeom prst="rect">
            <a:avLst/>
          </a:prstGeom>
          <a:solidFill>
            <a:schemeClr val="accent1">
              <a:lumMod val="20000"/>
              <a:lumOff val="80000"/>
              <a:alpha val="22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ooks.bmp"/>
          <p:cNvPicPr>
            <a:picLocks noChangeAspect="1"/>
          </p:cNvPicPr>
          <p:nvPr/>
        </p:nvPicPr>
        <p:blipFill>
          <a:blip r:embed="rId3" cstate="print"/>
          <a:srcRect l="3908" t="2564" r="3908" b="2564"/>
          <a:stretch>
            <a:fillRect/>
          </a:stretch>
        </p:blipFill>
        <p:spPr>
          <a:xfrm>
            <a:off x="260798" y="1477187"/>
            <a:ext cx="2253802" cy="3535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10" name="Picture 9" descr="feynman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814888"/>
            <a:ext cx="121920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2"/>
          <p:cNvSpPr txBox="1">
            <a:spLocks noChangeArrowheads="1"/>
          </p:cNvSpPr>
          <p:nvPr/>
        </p:nvSpPr>
        <p:spPr bwMode="auto">
          <a:xfrm>
            <a:off x="304800" y="3048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endParaRPr lang="en-US" altLang="zh-CN" sz="2400" b="1" i="1">
              <a:solidFill>
                <a:schemeClr val="tx2"/>
              </a:solidFill>
            </a:endParaRPr>
          </a:p>
        </p:txBody>
      </p:sp>
      <p:sp>
        <p:nvSpPr>
          <p:cNvPr id="17413" name="Rectangle 11"/>
          <p:cNvSpPr>
            <a:spLocks noChangeArrowheads="1"/>
          </p:cNvSpPr>
          <p:nvPr/>
        </p:nvSpPr>
        <p:spPr bwMode="auto">
          <a:xfrm>
            <a:off x="3104470" y="1933575"/>
            <a:ext cx="54737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正如期刊论文一样，图书的影响力也千差万别；然而人类历史上，一直不乏很多以图书形式出版的具有里程碑意义的研究成果，覆盖的学科范围也延伸至历史、心理学、社会学、经济学、物理学教育学</a:t>
            </a:r>
            <a:r>
              <a:rPr lang="en-US" altLang="zh-CN" sz="20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… … </a:t>
            </a:r>
          </a:p>
        </p:txBody>
      </p:sp>
      <p:pic>
        <p:nvPicPr>
          <p:cNvPr id="16" name="Picture 15" descr="freudcover.bmp"/>
          <p:cNvPicPr>
            <a:picLocks noChangeAspect="1"/>
          </p:cNvPicPr>
          <p:nvPr/>
        </p:nvPicPr>
        <p:blipFill>
          <a:blip r:embed="rId5" cstate="print"/>
          <a:srcRect l="4462" r="4462" b="28736"/>
          <a:stretch>
            <a:fillRect/>
          </a:stretch>
        </p:blipFill>
        <p:spPr>
          <a:xfrm>
            <a:off x="304800" y="1585949"/>
            <a:ext cx="1324400" cy="14478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Picture 16" descr="churchill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2324100"/>
            <a:ext cx="12192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originstotalitarianism.bmp"/>
          <p:cNvPicPr>
            <a:picLocks noChangeAspect="1"/>
          </p:cNvPicPr>
          <p:nvPr/>
        </p:nvPicPr>
        <p:blipFill>
          <a:blip r:embed="rId7" cstate="print"/>
          <a:srcRect t="4781" r="3625" b="2390"/>
          <a:stretch>
            <a:fillRect/>
          </a:stretch>
        </p:blipFill>
        <p:spPr bwMode="auto">
          <a:xfrm>
            <a:off x="685800" y="3597275"/>
            <a:ext cx="1295400" cy="1893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" name="Picture 2" descr="C:\Documents and Settings\u1420442\My Documents\Presentations\Pieces-ProductInfo&amp;Slides\Book Citation Index\180px-Capitalism_and_Freedom.jpg"/>
          <p:cNvPicPr>
            <a:picLocks noChangeAspect="1" noChangeArrowheads="1"/>
          </p:cNvPicPr>
          <p:nvPr/>
        </p:nvPicPr>
        <p:blipFill>
          <a:blip r:embed="rId8" cstate="print"/>
          <a:srcRect t="2141"/>
          <a:stretch>
            <a:fillRect/>
          </a:stretch>
        </p:blipFill>
        <p:spPr bwMode="auto">
          <a:xfrm>
            <a:off x="1266825" y="4573588"/>
            <a:ext cx="1171575" cy="1712912"/>
          </a:xfrm>
          <a:prstGeom prst="rect">
            <a:avLst/>
          </a:prstGeom>
          <a:noFill/>
          <a:ln w="3175">
            <a:solidFill>
              <a:schemeClr val="tx1">
                <a:lumMod val="40000"/>
                <a:lumOff val="60000"/>
              </a:schemeClr>
            </a:solidFill>
          </a:ln>
        </p:spPr>
      </p:pic>
      <p:pic>
        <p:nvPicPr>
          <p:cNvPr id="7" name="Picture 6" descr="teacherAmerica.bmp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05213" y="5067300"/>
            <a:ext cx="1042987" cy="148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标题 1"/>
          <p:cNvSpPr txBox="1">
            <a:spLocks/>
          </p:cNvSpPr>
          <p:nvPr/>
        </p:nvSpPr>
        <p:spPr>
          <a:xfrm>
            <a:off x="449944" y="549954"/>
            <a:ext cx="3686628" cy="62570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 BKCI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的价值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09256" y="653141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3.1</a:t>
            </a:r>
            <a:r>
              <a:rPr lang="zh-CN" altLang="en-US" sz="24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图书重要</a:t>
            </a:r>
            <a:endParaRPr lang="zh-CN" altLang="zh-CN" sz="2400" b="1" dirty="0" smtClean="0">
              <a:solidFill>
                <a:schemeClr val="tx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feynman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814888"/>
            <a:ext cx="121920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freudcover.bmp"/>
          <p:cNvPicPr>
            <a:picLocks noChangeAspect="1"/>
          </p:cNvPicPr>
          <p:nvPr/>
        </p:nvPicPr>
        <p:blipFill>
          <a:blip r:embed="rId4" cstate="print"/>
          <a:srcRect l="4462" r="4462" b="28736"/>
          <a:stretch>
            <a:fillRect/>
          </a:stretch>
        </p:blipFill>
        <p:spPr>
          <a:xfrm>
            <a:off x="304800" y="1220973"/>
            <a:ext cx="1324400" cy="14478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436" name="Picture 16" descr="churchill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049463"/>
            <a:ext cx="12192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7" descr="originstotalitarianism.bmp"/>
          <p:cNvPicPr>
            <a:picLocks noChangeAspect="1"/>
          </p:cNvPicPr>
          <p:nvPr/>
        </p:nvPicPr>
        <p:blipFill>
          <a:blip r:embed="rId6" cstate="print"/>
          <a:srcRect t="4781" r="3625" b="2390"/>
          <a:stretch>
            <a:fillRect/>
          </a:stretch>
        </p:blipFill>
        <p:spPr bwMode="auto">
          <a:xfrm>
            <a:off x="685800" y="3597275"/>
            <a:ext cx="1295400" cy="1893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" name="Picture 2" descr="C:\Documents and Settings\u1420442\My Documents\Presentations\Pieces-ProductInfo&amp;Slides\Book Citation Index\180px-Capitalism_and_Freedom.jpg"/>
          <p:cNvPicPr>
            <a:picLocks noChangeAspect="1" noChangeArrowheads="1"/>
          </p:cNvPicPr>
          <p:nvPr/>
        </p:nvPicPr>
        <p:blipFill>
          <a:blip r:embed="rId7" cstate="print"/>
          <a:srcRect t="2141"/>
          <a:stretch>
            <a:fillRect/>
          </a:stretch>
        </p:blipFill>
        <p:spPr bwMode="auto">
          <a:xfrm>
            <a:off x="1266825" y="4573588"/>
            <a:ext cx="1171575" cy="1712912"/>
          </a:xfrm>
          <a:prstGeom prst="rect">
            <a:avLst/>
          </a:prstGeom>
          <a:noFill/>
          <a:ln w="3175">
            <a:solidFill>
              <a:schemeClr val="tx1">
                <a:lumMod val="40000"/>
                <a:lumOff val="60000"/>
              </a:schemeClr>
            </a:solidFill>
          </a:ln>
        </p:spPr>
      </p:pic>
      <p:pic>
        <p:nvPicPr>
          <p:cNvPr id="18439" name="Picture 6" descr="teacherAmerica.bmp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05213" y="5067300"/>
            <a:ext cx="1042987" cy="148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304800" y="1219200"/>
            <a:ext cx="1295400" cy="685800"/>
          </a:xfrm>
          <a:prstGeom prst="round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cxnSp>
        <p:nvCxnSpPr>
          <p:cNvPr id="20" name="Straight Connector 19"/>
          <p:cNvCxnSpPr>
            <a:stCxn id="11" idx="3"/>
            <a:endCxn id="21" idx="1"/>
          </p:cNvCxnSpPr>
          <p:nvPr/>
        </p:nvCxnSpPr>
        <p:spPr>
          <a:xfrm>
            <a:off x="1600200" y="1562100"/>
            <a:ext cx="1828800" cy="317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429000" y="1371600"/>
            <a:ext cx="44958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300"/>
              </a:lnSpc>
              <a:spcBef>
                <a:spcPts val="1200"/>
              </a:spcBef>
            </a:pPr>
            <a:r>
              <a:rPr lang="zh-CN" altLang="en-US" b="1">
                <a:solidFill>
                  <a:schemeClr val="tx2"/>
                </a:solidFill>
              </a:rPr>
              <a:t>仅英文版就被</a:t>
            </a:r>
            <a:r>
              <a:rPr lang="en-US" altLang="zh-CN" b="1">
                <a:solidFill>
                  <a:schemeClr val="tx2"/>
                </a:solidFill>
              </a:rPr>
              <a:t>3,000 </a:t>
            </a:r>
            <a:r>
              <a:rPr lang="zh-CN" altLang="en-US" b="1">
                <a:solidFill>
                  <a:schemeClr val="tx2"/>
                </a:solidFill>
              </a:rPr>
              <a:t>多篇期刊论文所引用</a:t>
            </a:r>
            <a:endParaRPr lang="en-US" altLang="zh-CN" b="1">
              <a:solidFill>
                <a:schemeClr val="tx2"/>
              </a:solidFill>
            </a:endParaRPr>
          </a:p>
        </p:txBody>
      </p:sp>
      <p:pic>
        <p:nvPicPr>
          <p:cNvPr id="24" name="Picture 23" descr="freudCRsearch.jpg"/>
          <p:cNvPicPr>
            <a:picLocks noChangeAspect="1"/>
          </p:cNvPicPr>
          <p:nvPr/>
        </p:nvPicPr>
        <p:blipFill>
          <a:blip r:embed="rId9" cstate="print"/>
          <a:srcRect t="22642" b="11321"/>
          <a:stretch>
            <a:fillRect/>
          </a:stretch>
        </p:blipFill>
        <p:spPr>
          <a:xfrm>
            <a:off x="3505200" y="2057400"/>
            <a:ext cx="4267200" cy="151882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26" name="Picture 25" descr="freudCRsearch2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5400" y="3048000"/>
            <a:ext cx="3505200" cy="72548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25" name="Picture 24" descr="freudciting2.jpg"/>
          <p:cNvPicPr>
            <a:picLocks noChangeAspect="1"/>
          </p:cNvPicPr>
          <p:nvPr/>
        </p:nvPicPr>
        <p:blipFill>
          <a:blip r:embed="rId11" cstate="print"/>
          <a:srcRect b="14861"/>
          <a:stretch>
            <a:fillRect/>
          </a:stretch>
        </p:blipFill>
        <p:spPr>
          <a:xfrm>
            <a:off x="4965834" y="3657600"/>
            <a:ext cx="4025766" cy="308815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3807" name="Rectangle 26"/>
          <p:cNvSpPr>
            <a:spLocks noChangeArrowheads="1"/>
          </p:cNvSpPr>
          <p:nvPr/>
        </p:nvSpPr>
        <p:spPr bwMode="auto">
          <a:xfrm>
            <a:off x="3571875" y="714375"/>
            <a:ext cx="4967288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  <a:defRPr/>
            </a:pPr>
            <a:r>
              <a:rPr lang="zh-CN" altLang="en-US" sz="2000" dirty="0">
                <a:latin typeface="+mj-lt"/>
                <a:ea typeface="黑体" pitchFamily="2" charset="-122"/>
              </a:rPr>
              <a:t>这些经典图书的影响力在</a:t>
            </a:r>
            <a:r>
              <a:rPr lang="en-US" altLang="zh-CN" sz="2000" dirty="0">
                <a:latin typeface="+mj-lt"/>
                <a:ea typeface="黑体" pitchFamily="2" charset="-122"/>
              </a:rPr>
              <a:t>Web of Science</a:t>
            </a:r>
            <a:r>
              <a:rPr lang="zh-CN" altLang="en-US" sz="2000" dirty="0">
                <a:latin typeface="+mj-lt"/>
                <a:ea typeface="黑体" pitchFamily="2" charset="-122"/>
              </a:rPr>
              <a:t>中可以非常方便的查看</a:t>
            </a:r>
            <a:endParaRPr lang="en-US" altLang="zh-CN" sz="2000" dirty="0">
              <a:latin typeface="+mj-lt"/>
              <a:ea typeface="黑体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 descr="feynman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814888"/>
            <a:ext cx="121920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freudcover.bmp"/>
          <p:cNvPicPr>
            <a:picLocks noChangeAspect="1"/>
          </p:cNvPicPr>
          <p:nvPr/>
        </p:nvPicPr>
        <p:blipFill>
          <a:blip r:embed="rId4" cstate="print"/>
          <a:srcRect l="4462" r="4462" b="28736"/>
          <a:stretch>
            <a:fillRect/>
          </a:stretch>
        </p:blipFill>
        <p:spPr>
          <a:xfrm>
            <a:off x="304800" y="1220973"/>
            <a:ext cx="1324400" cy="14478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460" name="Picture 16" descr="churchill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049463"/>
            <a:ext cx="12192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7" descr="originstotalitarianism.bmp"/>
          <p:cNvPicPr>
            <a:picLocks noChangeAspect="1"/>
          </p:cNvPicPr>
          <p:nvPr/>
        </p:nvPicPr>
        <p:blipFill>
          <a:blip r:embed="rId6" cstate="print"/>
          <a:srcRect t="4781" r="3625" b="2390"/>
          <a:stretch>
            <a:fillRect/>
          </a:stretch>
        </p:blipFill>
        <p:spPr bwMode="auto">
          <a:xfrm>
            <a:off x="685800" y="3597275"/>
            <a:ext cx="1295400" cy="1893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" name="Picture 2" descr="C:\Documents and Settings\u1420442\My Documents\Presentations\Pieces-ProductInfo&amp;Slides\Book Citation Index\180px-Capitalism_and_Freedom.jpg"/>
          <p:cNvPicPr>
            <a:picLocks noChangeAspect="1" noChangeArrowheads="1"/>
          </p:cNvPicPr>
          <p:nvPr/>
        </p:nvPicPr>
        <p:blipFill>
          <a:blip r:embed="rId7" cstate="print"/>
          <a:srcRect t="2141"/>
          <a:stretch>
            <a:fillRect/>
          </a:stretch>
        </p:blipFill>
        <p:spPr bwMode="auto">
          <a:xfrm>
            <a:off x="1266825" y="4573588"/>
            <a:ext cx="1171575" cy="1712912"/>
          </a:xfrm>
          <a:prstGeom prst="rect">
            <a:avLst/>
          </a:prstGeom>
          <a:noFill/>
          <a:ln w="3175">
            <a:solidFill>
              <a:schemeClr val="tx1">
                <a:lumMod val="40000"/>
                <a:lumOff val="60000"/>
              </a:schemeClr>
            </a:solidFill>
          </a:ln>
        </p:spPr>
      </p:pic>
      <p:pic>
        <p:nvPicPr>
          <p:cNvPr id="19463" name="Picture 6" descr="teacherAmerica.bmp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05213" y="5067300"/>
            <a:ext cx="1042987" cy="148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685800" y="3733800"/>
            <a:ext cx="1295400" cy="685800"/>
          </a:xfrm>
          <a:prstGeom prst="round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cxnSp>
        <p:nvCxnSpPr>
          <p:cNvPr id="20" name="Straight Connector 19"/>
          <p:cNvCxnSpPr>
            <a:stCxn id="11" idx="3"/>
            <a:endCxn id="21" idx="1"/>
          </p:cNvCxnSpPr>
          <p:nvPr/>
        </p:nvCxnSpPr>
        <p:spPr>
          <a:xfrm flipV="1">
            <a:off x="1981200" y="1565275"/>
            <a:ext cx="1447800" cy="251142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429000" y="1371600"/>
            <a:ext cx="44958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300"/>
              </a:lnSpc>
              <a:spcBef>
                <a:spcPts val="1200"/>
              </a:spcBef>
            </a:pPr>
            <a:r>
              <a:rPr lang="zh-CN" altLang="en-US" b="1">
                <a:solidFill>
                  <a:schemeClr val="tx2"/>
                </a:solidFill>
              </a:rPr>
              <a:t>被</a:t>
            </a:r>
            <a:r>
              <a:rPr lang="en-US" altLang="zh-CN" b="1">
                <a:solidFill>
                  <a:schemeClr val="tx2"/>
                </a:solidFill>
              </a:rPr>
              <a:t>2,000 </a:t>
            </a:r>
            <a:r>
              <a:rPr lang="zh-CN" altLang="en-US" b="1">
                <a:solidFill>
                  <a:schemeClr val="tx2"/>
                </a:solidFill>
              </a:rPr>
              <a:t>多篇期刊论文引用</a:t>
            </a:r>
            <a:endParaRPr lang="en-US" altLang="zh-CN">
              <a:solidFill>
                <a:schemeClr val="tx2"/>
              </a:solidFill>
            </a:endParaRPr>
          </a:p>
        </p:txBody>
      </p:sp>
      <p:pic>
        <p:nvPicPr>
          <p:cNvPr id="29" name="Picture 28" descr="arendt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35680" y="1741913"/>
            <a:ext cx="4465320" cy="1839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 descr="arendt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48200" y="3048000"/>
            <a:ext cx="4267200" cy="782429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30" name="Picture 29" descr="arendt3.jpg"/>
          <p:cNvPicPr>
            <a:picLocks noChangeAspect="1"/>
          </p:cNvPicPr>
          <p:nvPr/>
        </p:nvPicPr>
        <p:blipFill>
          <a:blip r:embed="rId11" cstate="print"/>
          <a:srcRect b="27320"/>
          <a:stretch>
            <a:fillRect/>
          </a:stretch>
        </p:blipFill>
        <p:spPr>
          <a:xfrm>
            <a:off x="4831080" y="3657600"/>
            <a:ext cx="4160520" cy="316215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9470" name="Rectangle 31"/>
          <p:cNvSpPr>
            <a:spLocks noChangeArrowheads="1"/>
          </p:cNvSpPr>
          <p:nvPr/>
        </p:nvSpPr>
        <p:spPr bwMode="auto">
          <a:xfrm>
            <a:off x="3714750" y="714375"/>
            <a:ext cx="496728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zh-CN" altLang="en-US" sz="2000">
                <a:ea typeface="黑体" pitchFamily="2" charset="-122"/>
              </a:rPr>
              <a:t>这些经典图书的影响力在</a:t>
            </a:r>
            <a:r>
              <a:rPr lang="en-US" altLang="zh-CN" sz="2000">
                <a:ea typeface="黑体" pitchFamily="2" charset="-122"/>
              </a:rPr>
              <a:t>Web of Science</a:t>
            </a:r>
            <a:r>
              <a:rPr lang="zh-CN" altLang="en-US" sz="2000">
                <a:ea typeface="黑体" pitchFamily="2" charset="-122"/>
              </a:rPr>
              <a:t>中可以非常方便的查看</a:t>
            </a:r>
            <a:endParaRPr lang="en-US" altLang="zh-CN" sz="2000">
              <a:ea typeface="黑体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feynman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814888"/>
            <a:ext cx="121920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freudcover.bmp"/>
          <p:cNvPicPr>
            <a:picLocks noChangeAspect="1"/>
          </p:cNvPicPr>
          <p:nvPr/>
        </p:nvPicPr>
        <p:blipFill>
          <a:blip r:embed="rId4" cstate="print"/>
          <a:srcRect l="4462" r="4462" b="28736"/>
          <a:stretch>
            <a:fillRect/>
          </a:stretch>
        </p:blipFill>
        <p:spPr>
          <a:xfrm>
            <a:off x="304800" y="1220973"/>
            <a:ext cx="1324400" cy="14478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484" name="Picture 16" descr="churchill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049463"/>
            <a:ext cx="12192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7" descr="originstotalitarianism.bmp"/>
          <p:cNvPicPr>
            <a:picLocks noChangeAspect="1"/>
          </p:cNvPicPr>
          <p:nvPr/>
        </p:nvPicPr>
        <p:blipFill>
          <a:blip r:embed="rId6" cstate="print"/>
          <a:srcRect t="4781" r="3625" b="2390"/>
          <a:stretch>
            <a:fillRect/>
          </a:stretch>
        </p:blipFill>
        <p:spPr bwMode="auto">
          <a:xfrm>
            <a:off x="685800" y="3597275"/>
            <a:ext cx="1295400" cy="1893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" name="Picture 2" descr="C:\Documents and Settings\u1420442\My Documents\Presentations\Pieces-ProductInfo&amp;Slides\Book Citation Index\180px-Capitalism_and_Freedom.jpg"/>
          <p:cNvPicPr>
            <a:picLocks noChangeAspect="1" noChangeArrowheads="1"/>
          </p:cNvPicPr>
          <p:nvPr/>
        </p:nvPicPr>
        <p:blipFill>
          <a:blip r:embed="rId7" cstate="print"/>
          <a:srcRect t="2141"/>
          <a:stretch>
            <a:fillRect/>
          </a:stretch>
        </p:blipFill>
        <p:spPr bwMode="auto">
          <a:xfrm>
            <a:off x="1266825" y="4573588"/>
            <a:ext cx="1171575" cy="1712912"/>
          </a:xfrm>
          <a:prstGeom prst="rect">
            <a:avLst/>
          </a:prstGeom>
          <a:noFill/>
          <a:ln w="3175">
            <a:solidFill>
              <a:schemeClr val="tx1">
                <a:lumMod val="40000"/>
                <a:lumOff val="60000"/>
              </a:schemeClr>
            </a:solidFill>
          </a:ln>
        </p:spPr>
      </p:pic>
      <p:pic>
        <p:nvPicPr>
          <p:cNvPr id="20487" name="Picture 6" descr="teacherAmerica.bmp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05213" y="5067300"/>
            <a:ext cx="1042987" cy="1485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2590800" y="5105400"/>
            <a:ext cx="1066800" cy="685800"/>
          </a:xfrm>
          <a:prstGeom prst="round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cxnSp>
        <p:nvCxnSpPr>
          <p:cNvPr id="20" name="Straight Connector 19"/>
          <p:cNvCxnSpPr>
            <a:endCxn id="21" idx="1"/>
          </p:cNvCxnSpPr>
          <p:nvPr/>
        </p:nvCxnSpPr>
        <p:spPr>
          <a:xfrm rot="5400000" flipH="1" flipV="1">
            <a:off x="1234281" y="2986882"/>
            <a:ext cx="3627437" cy="7620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429000" y="13716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300"/>
              </a:lnSpc>
              <a:spcBef>
                <a:spcPts val="1200"/>
              </a:spcBef>
            </a:pPr>
            <a:r>
              <a:rPr lang="zh-CN" altLang="en-US" b="1">
                <a:solidFill>
                  <a:schemeClr val="tx2"/>
                </a:solidFill>
              </a:rPr>
              <a:t>被</a:t>
            </a:r>
            <a:r>
              <a:rPr lang="en-US" altLang="zh-CN" b="1">
                <a:solidFill>
                  <a:schemeClr val="tx2"/>
                </a:solidFill>
              </a:rPr>
              <a:t>4,700</a:t>
            </a:r>
            <a:r>
              <a:rPr lang="zh-CN" altLang="en-US" b="1">
                <a:solidFill>
                  <a:schemeClr val="tx2"/>
                </a:solidFill>
              </a:rPr>
              <a:t>多篇期刊论文所引用</a:t>
            </a:r>
            <a:endParaRPr lang="en-US" altLang="zh-CN" b="1">
              <a:solidFill>
                <a:schemeClr val="tx2"/>
              </a:solidFill>
            </a:endParaRPr>
          </a:p>
        </p:txBody>
      </p:sp>
      <p:pic>
        <p:nvPicPr>
          <p:cNvPr id="24" name="Picture 23" descr="feynman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05200" y="1752600"/>
            <a:ext cx="4351020" cy="192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 descr="feynman1.jpg"/>
          <p:cNvPicPr>
            <a:picLocks noChangeAspect="1"/>
          </p:cNvPicPr>
          <p:nvPr/>
        </p:nvPicPr>
        <p:blipFill>
          <a:blip r:embed="rId10" cstate="print"/>
          <a:srcRect t="18848" b="18848"/>
          <a:stretch>
            <a:fillRect/>
          </a:stretch>
        </p:blipFill>
        <p:spPr>
          <a:xfrm>
            <a:off x="4876800" y="3048000"/>
            <a:ext cx="3836670" cy="664569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26" name="Picture 25" descr="feynman3.jpg"/>
          <p:cNvPicPr>
            <a:picLocks noChangeAspect="1"/>
          </p:cNvPicPr>
          <p:nvPr/>
        </p:nvPicPr>
        <p:blipFill>
          <a:blip r:embed="rId11" cstate="print"/>
          <a:srcRect b="26486"/>
          <a:stretch>
            <a:fillRect/>
          </a:stretch>
        </p:blipFill>
        <p:spPr>
          <a:xfrm>
            <a:off x="5029200" y="3733800"/>
            <a:ext cx="4038600" cy="307866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0494" name="Rectangle 30"/>
          <p:cNvSpPr>
            <a:spLocks noChangeArrowheads="1"/>
          </p:cNvSpPr>
          <p:nvPr/>
        </p:nvSpPr>
        <p:spPr bwMode="auto">
          <a:xfrm>
            <a:off x="3571875" y="714375"/>
            <a:ext cx="49688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zh-CN" altLang="en-US" sz="2000">
                <a:ea typeface="黑体" pitchFamily="2" charset="-122"/>
              </a:rPr>
              <a:t>这些经典图书的影响力在</a:t>
            </a:r>
            <a:r>
              <a:rPr lang="en-US" altLang="zh-CN" sz="2000">
                <a:ea typeface="黑体" pitchFamily="2" charset="-122"/>
              </a:rPr>
              <a:t>Web of Science</a:t>
            </a:r>
            <a:r>
              <a:rPr lang="zh-CN" altLang="en-US" sz="2000">
                <a:ea typeface="黑体" pitchFamily="2" charset="-122"/>
              </a:rPr>
              <a:t>中可以非常方便的查看</a:t>
            </a:r>
            <a:endParaRPr lang="en-US" altLang="zh-CN" sz="2000">
              <a:ea typeface="黑体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185" y="2312760"/>
            <a:ext cx="4464958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449944" y="549954"/>
            <a:ext cx="3686628" cy="62570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 BKCI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的价值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151237" y="307767"/>
            <a:ext cx="1553630" cy="1672715"/>
            <a:chOff x="1349832" y="1888010"/>
            <a:chExt cx="1553630" cy="167271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83166" y="1888010"/>
              <a:ext cx="1374549" cy="1363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1349832" y="3222171"/>
              <a:ext cx="15536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3.2 </a:t>
              </a:r>
              <a:r>
                <a:rPr lang="zh-CN" altLang="en-US" sz="1600" b="1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对科研人员</a:t>
              </a:r>
              <a:endParaRPr lang="zh-CN" altLang="en-US" sz="16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pic>
        <p:nvPicPr>
          <p:cNvPr id="6" name="图片 3" descr="jigsaw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7945" y="3514272"/>
            <a:ext cx="2609169" cy="224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11199" y="1538513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3.2.1 </a:t>
            </a:r>
            <a:r>
              <a:rPr lang="zh-CN" altLang="en-US" sz="24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完善知识拼图</a:t>
            </a:r>
            <a:endParaRPr lang="zh-CN" altLang="zh-CN" sz="2400" b="1" dirty="0" smtClean="0">
              <a:solidFill>
                <a:schemeClr val="tx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9304" cy="734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24107" y="319308"/>
            <a:ext cx="8389257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从</a:t>
            </a:r>
            <a:r>
              <a:rPr lang="en-US" altLang="zh-CN" sz="2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WOS</a:t>
            </a:r>
            <a:r>
              <a:rPr lang="zh-CN" altLang="en-US" sz="2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覆盖的文献类型来看，</a:t>
            </a:r>
            <a:r>
              <a:rPr lang="en-US" altLang="zh-CN" sz="2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BKCI</a:t>
            </a:r>
            <a:r>
              <a:rPr lang="zh-CN" altLang="en-US" sz="2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的加入完善了知识拼图</a:t>
            </a:r>
            <a:endParaRPr lang="zh-CN" altLang="en-US" sz="24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" name="Rounded Rectangle 4"/>
          <p:cNvSpPr/>
          <p:nvPr/>
        </p:nvSpPr>
        <p:spPr bwMode="auto">
          <a:xfrm>
            <a:off x="203642" y="1175658"/>
            <a:ext cx="2147672" cy="319314"/>
          </a:xfrm>
          <a:prstGeom prst="roundRect">
            <a:avLst/>
          </a:prstGeom>
          <a:noFill/>
          <a:ln w="34925">
            <a:solidFill>
              <a:srgbClr val="FF9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769257" y="4775199"/>
            <a:ext cx="3309258" cy="44994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62003" y="5232393"/>
            <a:ext cx="4172854" cy="28303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69263" y="5515418"/>
            <a:ext cx="4455880" cy="29029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093032" y="47752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tx2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期刊</a:t>
            </a:r>
            <a:endParaRPr lang="zh-CN" altLang="en-US" b="1" dirty="0">
              <a:solidFill>
                <a:schemeClr val="tx2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6631" y="51598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tx2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会议</a:t>
            </a:r>
            <a:endParaRPr lang="zh-CN" altLang="en-US" b="1" dirty="0">
              <a:solidFill>
                <a:schemeClr val="tx2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68686" y="552994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tx2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图书</a:t>
            </a:r>
            <a:endParaRPr lang="zh-CN" altLang="en-US" b="1" dirty="0">
              <a:solidFill>
                <a:schemeClr val="tx2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85372" y="4557487"/>
            <a:ext cx="203200" cy="142239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1465937" y="2743200"/>
            <a:ext cx="6417141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tx2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主题：</a:t>
            </a:r>
            <a:r>
              <a:rPr lang="en-US" altLang="zh-CN" b="1" dirty="0" smtClean="0">
                <a:solidFill>
                  <a:schemeClr val="tx2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(“Climate change”</a:t>
            </a:r>
            <a:r>
              <a:rPr lang="zh-CN" altLang="en-US" b="1" dirty="0" smtClean="0">
                <a:solidFill>
                  <a:schemeClr val="tx2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b="1" dirty="0" smtClean="0">
                <a:solidFill>
                  <a:schemeClr val="tx2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or “global warming”) and economic*</a:t>
            </a:r>
          </a:p>
          <a:p>
            <a:r>
              <a:rPr lang="zh-CN" altLang="en-US" b="1" dirty="0" smtClean="0">
                <a:solidFill>
                  <a:schemeClr val="tx2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目标数据库：全部勾选</a:t>
            </a:r>
            <a:endParaRPr lang="en-US" altLang="zh-CN" b="1" dirty="0" smtClean="0">
              <a:solidFill>
                <a:schemeClr val="tx2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7575" y="419329"/>
            <a:ext cx="7369175" cy="836612"/>
          </a:xfrm>
        </p:spPr>
        <p:txBody>
          <a:bodyPr/>
          <a:lstStyle/>
          <a:p>
            <a:r>
              <a:rPr lang="zh-CN" altLang="en-US" sz="3200" b="1" dirty="0" smtClean="0"/>
              <a:t>主要内容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74033" y="1663473"/>
            <a:ext cx="7282996" cy="186349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altLang="zh-CN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BKCI</a:t>
            </a:r>
            <a:r>
              <a:rPr lang="zh-CN" altLang="en-US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与</a:t>
            </a:r>
            <a:r>
              <a:rPr lang="en-US" altLang="zh-CN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Web of Science</a:t>
            </a:r>
            <a:r>
              <a:rPr lang="zh-CN" altLang="en-US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数据库的关系</a:t>
            </a:r>
            <a:endParaRPr lang="en-US" altLang="zh-CN" sz="28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buAutoNum type="arabicPeriod"/>
            </a:pPr>
            <a:r>
              <a:rPr lang="en-US" altLang="zh-CN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BKCI</a:t>
            </a:r>
            <a:r>
              <a:rPr lang="zh-CN" altLang="en-US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简介</a:t>
            </a:r>
            <a:endParaRPr lang="en-US" altLang="zh-CN" sz="28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buAutoNum type="arabicPeriod"/>
            </a:pPr>
            <a:r>
              <a:rPr lang="en-US" altLang="zh-CN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BKCI</a:t>
            </a:r>
            <a:r>
              <a:rPr lang="zh-CN" altLang="en-US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价值</a:t>
            </a:r>
          </a:p>
        </p:txBody>
      </p:sp>
      <p:sp>
        <p:nvSpPr>
          <p:cNvPr id="4" name="Rectangle 15"/>
          <p:cNvSpPr/>
          <p:nvPr/>
        </p:nvSpPr>
        <p:spPr>
          <a:xfrm>
            <a:off x="522514" y="1523991"/>
            <a:ext cx="7736115" cy="667666"/>
          </a:xfrm>
          <a:prstGeom prst="rect">
            <a:avLst/>
          </a:prstGeom>
          <a:solidFill>
            <a:schemeClr val="accent1">
              <a:lumMod val="20000"/>
              <a:lumOff val="80000"/>
              <a:alpha val="22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Results.jpg"/>
          <p:cNvPicPr>
            <a:picLocks noChangeAspect="1"/>
          </p:cNvPicPr>
          <p:nvPr/>
        </p:nvPicPr>
        <p:blipFill>
          <a:blip r:embed="rId3" cstate="print"/>
          <a:srcRect t="8565" b="36777"/>
          <a:stretch>
            <a:fillRect/>
          </a:stretch>
        </p:blipFill>
        <p:spPr bwMode="auto">
          <a:xfrm>
            <a:off x="838415" y="785813"/>
            <a:ext cx="700087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 bwMode="auto">
          <a:xfrm>
            <a:off x="1052727" y="1000125"/>
            <a:ext cx="3896644" cy="364218"/>
          </a:xfrm>
          <a:prstGeom prst="roundRect">
            <a:avLst/>
          </a:prstGeom>
          <a:noFill/>
          <a:ln w="34925">
            <a:solidFill>
              <a:srgbClr val="FF9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7267790" y="2071688"/>
            <a:ext cx="1831975" cy="2786062"/>
            <a:chOff x="5210628" y="2815770"/>
            <a:chExt cx="2438402" cy="3331029"/>
          </a:xfrm>
        </p:grpSpPr>
        <p:sp>
          <p:nvSpPr>
            <p:cNvPr id="25615" name="Rectangle 7"/>
            <p:cNvSpPr>
              <a:spLocks noChangeArrowheads="1"/>
            </p:cNvSpPr>
            <p:nvPr/>
          </p:nvSpPr>
          <p:spPr bwMode="auto">
            <a:xfrm>
              <a:off x="6266544" y="4261984"/>
              <a:ext cx="1382486" cy="589359"/>
            </a:xfrm>
            <a:prstGeom prst="rect">
              <a:avLst/>
            </a:prstGeom>
            <a:solidFill>
              <a:srgbClr val="FF9100"/>
            </a:solidFill>
            <a:ln w="19050">
              <a:noFill/>
              <a:miter lim="800000"/>
              <a:headEnd/>
              <a:tailEnd/>
            </a:ln>
          </p:spPr>
          <p:txBody>
            <a:bodyPr tIns="91440" bIns="91440">
              <a:spAutoFit/>
            </a:bodyPr>
            <a:lstStyle/>
            <a:p>
              <a:pPr algn="ctr">
                <a:lnSpc>
                  <a:spcPts val="2200"/>
                </a:lnSpc>
                <a:spcBef>
                  <a:spcPts val="600"/>
                </a:spcBef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期刊文献</a:t>
              </a:r>
              <a:endParaRPr lang="en-US" altLang="zh-CN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Right Brace 8"/>
            <p:cNvSpPr/>
            <p:nvPr/>
          </p:nvSpPr>
          <p:spPr>
            <a:xfrm>
              <a:off x="5210628" y="2815770"/>
              <a:ext cx="1174828" cy="3331029"/>
            </a:xfrm>
            <a:prstGeom prst="rightBrace">
              <a:avLst>
                <a:gd name="adj1" fmla="val 46931"/>
                <a:gd name="adj2" fmla="val 49674"/>
              </a:avLst>
            </a:prstGeom>
            <a:ln w="22225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 w="1905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124790" y="5214938"/>
            <a:ext cx="1892300" cy="307975"/>
            <a:chOff x="6124790" y="5214938"/>
            <a:chExt cx="1892300" cy="307975"/>
          </a:xfrm>
        </p:grpSpPr>
        <p:sp>
          <p:nvSpPr>
            <p:cNvPr id="25610" name="Rectangle 9"/>
            <p:cNvSpPr>
              <a:spLocks noChangeArrowheads="1"/>
            </p:cNvSpPr>
            <p:nvPr/>
          </p:nvSpPr>
          <p:spPr bwMode="auto">
            <a:xfrm>
              <a:off x="6910602" y="5214938"/>
              <a:ext cx="1106488" cy="307975"/>
            </a:xfrm>
            <a:prstGeom prst="rect">
              <a:avLst/>
            </a:prstGeom>
            <a:solidFill>
              <a:srgbClr val="FF9100"/>
            </a:solidFill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</a:rPr>
                <a:t>会议文献</a:t>
              </a:r>
              <a:endParaRPr lang="en-US" altLang="zh-CN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6124790" y="5357813"/>
              <a:ext cx="660400" cy="1587"/>
            </a:xfrm>
            <a:prstGeom prst="straightConnector1">
              <a:avLst/>
            </a:prstGeom>
            <a:ln w="19050"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>
            <a:off x="2767227" y="5857875"/>
            <a:ext cx="3811588" cy="1000125"/>
            <a:chOff x="2767227" y="5857875"/>
            <a:chExt cx="3811588" cy="1000125"/>
          </a:xfrm>
        </p:grpSpPr>
        <p:sp>
          <p:nvSpPr>
            <p:cNvPr id="15" name="Oval 14"/>
            <p:cNvSpPr/>
            <p:nvPr/>
          </p:nvSpPr>
          <p:spPr>
            <a:xfrm>
              <a:off x="2767227" y="5857875"/>
              <a:ext cx="3811588" cy="658813"/>
            </a:xfrm>
            <a:prstGeom prst="ellipse">
              <a:avLst/>
            </a:prstGeom>
            <a:noFill/>
            <a:ln w="57150">
              <a:solidFill>
                <a:srgbClr val="FF91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612" name="Rectangle 25"/>
            <p:cNvSpPr>
              <a:spLocks noChangeArrowheads="1"/>
            </p:cNvSpPr>
            <p:nvPr/>
          </p:nvSpPr>
          <p:spPr bwMode="auto">
            <a:xfrm>
              <a:off x="4838915" y="6550025"/>
              <a:ext cx="1008062" cy="307975"/>
            </a:xfrm>
            <a:prstGeom prst="rect">
              <a:avLst/>
            </a:prstGeom>
            <a:solidFill>
              <a:srgbClr val="FF9100"/>
            </a:solidFill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</a:rPr>
                <a:t>图书文献</a:t>
              </a:r>
              <a:endParaRPr lang="en-US" altLang="zh-CN" sz="14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5400000">
              <a:off x="4763509" y="6361906"/>
              <a:ext cx="152400" cy="1587"/>
            </a:xfrm>
            <a:prstGeom prst="straightConnector1">
              <a:avLst/>
            </a:prstGeom>
            <a:ln w="19050"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14" name="Rectangle 3"/>
          <p:cNvSpPr>
            <a:spLocks noChangeArrowheads="1"/>
          </p:cNvSpPr>
          <p:nvPr/>
        </p:nvSpPr>
        <p:spPr bwMode="auto">
          <a:xfrm>
            <a:off x="6696290" y="1214438"/>
            <a:ext cx="2474912" cy="338137"/>
          </a:xfrm>
          <a:prstGeom prst="rect">
            <a:avLst/>
          </a:prstGeom>
          <a:solidFill>
            <a:srgbClr val="FF9100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600" b="1">
                <a:solidFill>
                  <a:schemeClr val="bg1"/>
                </a:solidFill>
              </a:rPr>
              <a:t>结果概要页面</a:t>
            </a:r>
            <a:endParaRPr lang="en-US" altLang="zh-CN" sz="1600" b="1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6744" y="275762"/>
            <a:ext cx="8389257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从</a:t>
            </a:r>
            <a:r>
              <a:rPr lang="en-US" altLang="zh-CN" sz="2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WOS</a:t>
            </a:r>
            <a:r>
              <a:rPr lang="zh-CN" altLang="en-US" sz="2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覆盖的文献类型来看，</a:t>
            </a:r>
            <a:r>
              <a:rPr lang="en-US" altLang="zh-CN" sz="2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BKCI</a:t>
            </a:r>
            <a:r>
              <a:rPr lang="zh-CN" altLang="en-US" sz="2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的加入</a:t>
            </a:r>
            <a:r>
              <a:rPr lang="zh-CN" altLang="en-US" sz="2400" b="1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完善了知识拼图</a:t>
            </a:r>
            <a:endParaRPr lang="zh-CN" altLang="en-US" sz="2400" b="1" dirty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6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49944" y="549954"/>
            <a:ext cx="3686628" cy="62570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 BKCI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的价值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1319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11"/>
          <p:cNvGrpSpPr/>
          <p:nvPr/>
        </p:nvGrpSpPr>
        <p:grpSpPr>
          <a:xfrm>
            <a:off x="7300686" y="75542"/>
            <a:ext cx="1374549" cy="1643687"/>
            <a:chOff x="1383166" y="1888010"/>
            <a:chExt cx="1374549" cy="164368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83166" y="1888010"/>
              <a:ext cx="1374549" cy="1363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1397680" y="3193143"/>
              <a:ext cx="135605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Researcher</a:t>
              </a:r>
              <a:endParaRPr lang="zh-CN" altLang="en-US" sz="16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82175" y="290277"/>
            <a:ext cx="609599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3.2.2 </a:t>
            </a:r>
            <a:r>
              <a:rPr lang="zh-CN" altLang="zh-CN" sz="2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快速锁定</a:t>
            </a:r>
            <a:r>
              <a:rPr lang="zh-CN" altLang="en-US" sz="2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高影响力研究</a:t>
            </a:r>
            <a:endParaRPr lang="zh-CN" altLang="en-US" sz="24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2980" y="2488162"/>
            <a:ext cx="844098" cy="137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5"/>
          <p:cNvSpPr/>
          <p:nvPr/>
        </p:nvSpPr>
        <p:spPr>
          <a:xfrm>
            <a:off x="7944330" y="2971266"/>
            <a:ext cx="1008694" cy="11654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8"/>
          <p:cNvCxnSpPr/>
          <p:nvPr/>
        </p:nvCxnSpPr>
        <p:spPr>
          <a:xfrm>
            <a:off x="5283201" y="725716"/>
            <a:ext cx="2622001" cy="2312292"/>
          </a:xfrm>
          <a:prstGeom prst="straightConnector1">
            <a:avLst/>
          </a:prstGeom>
          <a:ln w="57150">
            <a:solidFill>
              <a:schemeClr val="tx2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30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组合 13"/>
          <p:cNvGrpSpPr/>
          <p:nvPr/>
        </p:nvGrpSpPr>
        <p:grpSpPr>
          <a:xfrm>
            <a:off x="2299286" y="3556282"/>
            <a:ext cx="1627417" cy="2350571"/>
            <a:chOff x="2293174" y="3327114"/>
            <a:chExt cx="1627417" cy="2350571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2329568" y="3327114"/>
              <a:ext cx="1560044" cy="294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2318195" y="4120958"/>
              <a:ext cx="1585065" cy="666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2293174" y="4942098"/>
              <a:ext cx="1585065" cy="666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2335526" y="5677019"/>
              <a:ext cx="1585065" cy="666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直接箭头连接符 15"/>
          <p:cNvCxnSpPr/>
          <p:nvPr/>
        </p:nvCxnSpPr>
        <p:spPr>
          <a:xfrm flipH="1">
            <a:off x="2029446" y="3210444"/>
            <a:ext cx="0" cy="354841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标注 8"/>
          <p:cNvSpPr>
            <a:spLocks noChangeArrowheads="1"/>
          </p:cNvSpPr>
          <p:nvPr/>
        </p:nvSpPr>
        <p:spPr bwMode="auto">
          <a:xfrm>
            <a:off x="1045037" y="3814818"/>
            <a:ext cx="7721600" cy="646331"/>
          </a:xfrm>
          <a:prstGeom prst="wedgeRectCallout">
            <a:avLst>
              <a:gd name="adj1" fmla="val 2679"/>
              <a:gd name="adj2" fmla="val -94050"/>
            </a:avLst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著名气象学家、中科院院士秦大河</a:t>
            </a:r>
            <a:r>
              <a:rPr lang="en-US" altLang="zh-CN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2007</a:t>
            </a:r>
            <a:r>
              <a:rPr lang="zh-CN" altLang="en-US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年出版的题名为</a:t>
            </a:r>
            <a:r>
              <a:rPr lang="en-US" altLang="zh-CN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《 CLIMATE CHANGE 2007: THE PHYSICAL SCIENCE BASIS  》</a:t>
            </a:r>
            <a:r>
              <a:rPr lang="zh-CN" altLang="en-US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图书中的一个章节</a:t>
            </a:r>
            <a:endParaRPr lang="en-US" altLang="zh-CN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595429" cy="883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24"/>
          <p:cNvGrpSpPr/>
          <p:nvPr/>
        </p:nvGrpSpPr>
        <p:grpSpPr>
          <a:xfrm>
            <a:off x="391862" y="362857"/>
            <a:ext cx="1188720" cy="1323439"/>
            <a:chOff x="4731633" y="1814274"/>
            <a:chExt cx="1188720" cy="1323439"/>
          </a:xfrm>
        </p:grpSpPr>
        <p:sp>
          <p:nvSpPr>
            <p:cNvPr id="5" name="Oval 23"/>
            <p:cNvSpPr/>
            <p:nvPr/>
          </p:nvSpPr>
          <p:spPr>
            <a:xfrm>
              <a:off x="4731633" y="1886855"/>
              <a:ext cx="1188720" cy="118872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48640" bIns="274320" rtlCol="0" anchor="ctr"/>
            <a:lstStyle/>
            <a:p>
              <a:pPr algn="ctr"/>
              <a:endParaRPr lang="zh-CN" altLang="en-US" dirty="0">
                <a:solidFill>
                  <a:schemeClr val="tx2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18741" y="1814274"/>
              <a:ext cx="1074059" cy="132343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altLang="zh-CN" sz="1600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</a:endParaRPr>
            </a:p>
            <a:p>
              <a:pPr algn="ctr"/>
              <a:r>
                <a:rPr lang="zh-CN" altLang="en-US" sz="1600" dirty="0" smtClean="0">
                  <a:ln>
                    <a:solidFill>
                      <a:schemeClr val="bg1"/>
                    </a:solidFill>
                  </a:ln>
                  <a:solidFill>
                    <a:schemeClr val="tx2"/>
                  </a:solidFill>
                </a:rPr>
                <a:t>单篇文献的全记录页面</a:t>
              </a:r>
              <a:endParaRPr lang="en-US" altLang="zh-CN" sz="1600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</a:endParaRPr>
            </a:p>
            <a:p>
              <a:pPr algn="ctr"/>
              <a:endParaRPr lang="zh-CN" altLang="en-US" sz="1600" dirty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</a:endParaRPr>
            </a:p>
          </p:txBody>
        </p:sp>
      </p:grpSp>
      <p:sp>
        <p:nvSpPr>
          <p:cNvPr id="7" name="矩形 5"/>
          <p:cNvSpPr/>
          <p:nvPr/>
        </p:nvSpPr>
        <p:spPr>
          <a:xfrm>
            <a:off x="185034" y="2278737"/>
            <a:ext cx="2471080" cy="30480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8" name="矩形 5"/>
          <p:cNvSpPr/>
          <p:nvPr/>
        </p:nvSpPr>
        <p:spPr>
          <a:xfrm>
            <a:off x="221320" y="3156852"/>
            <a:ext cx="2173536" cy="38463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0689" y="420904"/>
            <a:ext cx="609599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3.2.3 </a:t>
            </a:r>
            <a:r>
              <a:rPr lang="zh-CN" altLang="en-US" sz="2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可查看某文献的前世今生</a:t>
            </a:r>
            <a:endParaRPr lang="zh-CN" altLang="en-US" sz="24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7794" name="Picture 18" descr="WoSfullre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8738" y="990600"/>
            <a:ext cx="1465262" cy="16764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867778" name="Picture 2" descr="WoSfullre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228600"/>
            <a:ext cx="998538" cy="1143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67779" name="Text Box 3"/>
          <p:cNvSpPr txBox="1">
            <a:spLocks noChangeArrowheads="1"/>
          </p:cNvSpPr>
          <p:nvPr/>
        </p:nvSpPr>
        <p:spPr bwMode="auto">
          <a:xfrm>
            <a:off x="7399338" y="609600"/>
            <a:ext cx="457200" cy="182563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200" b="1">
                <a:latin typeface="Times New Roman" pitchFamily="18" charset="0"/>
              </a:rPr>
              <a:t>2004</a:t>
            </a:r>
          </a:p>
        </p:txBody>
      </p:sp>
      <p:pic>
        <p:nvPicPr>
          <p:cNvPr id="1867781" name="Picture 5" descr="WoSfullre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987675"/>
            <a:ext cx="998538" cy="1143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67782" name="Picture 6" descr="WoSfullre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378075"/>
            <a:ext cx="998538" cy="1143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67783" name="Picture 7" descr="WoSfullre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9725" y="914400"/>
            <a:ext cx="998538" cy="1143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67784" name="Picture 8" descr="WoSfullre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9463" y="4724400"/>
            <a:ext cx="998537" cy="1143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67785" name="Picture 9" descr="WoSfullre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73863" y="4343400"/>
            <a:ext cx="998537" cy="1143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67786" name="Picture 10" descr="WoSfullre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3444875"/>
            <a:ext cx="998538" cy="1143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67787" name="Line 11"/>
          <p:cNvSpPr>
            <a:spLocks noChangeShapeType="1"/>
          </p:cNvSpPr>
          <p:nvPr/>
        </p:nvSpPr>
        <p:spPr bwMode="auto">
          <a:xfrm flipH="1">
            <a:off x="2209800" y="2307102"/>
            <a:ext cx="1602545" cy="81709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67788" name="Text Box 12"/>
          <p:cNvSpPr txBox="1">
            <a:spLocks noChangeArrowheads="1"/>
          </p:cNvSpPr>
          <p:nvPr/>
        </p:nvSpPr>
        <p:spPr bwMode="auto">
          <a:xfrm>
            <a:off x="2667000" y="2359025"/>
            <a:ext cx="914400" cy="460375"/>
          </a:xfrm>
          <a:prstGeom prst="rect">
            <a:avLst/>
          </a:prstGeom>
          <a:solidFill>
            <a:srgbClr val="C0C0C0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altLang="zh-CN" sz="1400" b="1" i="1" dirty="0">
                <a:solidFill>
                  <a:srgbClr val="006600"/>
                </a:solidFill>
                <a:latin typeface="Times New Roman" pitchFamily="18" charset="0"/>
              </a:rPr>
              <a:t>Cited References</a:t>
            </a:r>
          </a:p>
        </p:txBody>
      </p:sp>
      <p:sp>
        <p:nvSpPr>
          <p:cNvPr id="1867789" name="Text Box 13"/>
          <p:cNvSpPr txBox="1">
            <a:spLocks noChangeArrowheads="1"/>
          </p:cNvSpPr>
          <p:nvPr/>
        </p:nvSpPr>
        <p:spPr bwMode="auto">
          <a:xfrm>
            <a:off x="381000" y="3825875"/>
            <a:ext cx="457200" cy="182563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200" b="1" dirty="0">
                <a:latin typeface="Times New Roman" pitchFamily="18" charset="0"/>
              </a:rPr>
              <a:t>1993</a:t>
            </a:r>
          </a:p>
        </p:txBody>
      </p:sp>
      <p:sp>
        <p:nvSpPr>
          <p:cNvPr id="1867790" name="Text Box 14"/>
          <p:cNvSpPr txBox="1">
            <a:spLocks noChangeArrowheads="1"/>
          </p:cNvSpPr>
          <p:nvPr/>
        </p:nvSpPr>
        <p:spPr bwMode="auto">
          <a:xfrm>
            <a:off x="1676400" y="3932238"/>
            <a:ext cx="457200" cy="182562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200" b="1">
                <a:latin typeface="Times New Roman" pitchFamily="18" charset="0"/>
              </a:rPr>
              <a:t>1991</a:t>
            </a:r>
          </a:p>
        </p:txBody>
      </p:sp>
      <p:sp>
        <p:nvSpPr>
          <p:cNvPr id="1867791" name="Text Box 15"/>
          <p:cNvSpPr txBox="1">
            <a:spLocks noChangeArrowheads="1"/>
          </p:cNvSpPr>
          <p:nvPr/>
        </p:nvSpPr>
        <p:spPr bwMode="auto">
          <a:xfrm>
            <a:off x="1143000" y="3186113"/>
            <a:ext cx="457200" cy="182562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200" b="1" dirty="0">
                <a:latin typeface="Times New Roman" pitchFamily="18" charset="0"/>
              </a:rPr>
              <a:t>1995</a:t>
            </a:r>
          </a:p>
        </p:txBody>
      </p:sp>
      <p:pic>
        <p:nvPicPr>
          <p:cNvPr id="1867792" name="Picture 16" descr="WoSfullre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263" y="4191000"/>
            <a:ext cx="998537" cy="1143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67793" name="Text Box 17"/>
          <p:cNvSpPr txBox="1">
            <a:spLocks noChangeArrowheads="1"/>
          </p:cNvSpPr>
          <p:nvPr/>
        </p:nvSpPr>
        <p:spPr bwMode="auto">
          <a:xfrm>
            <a:off x="1058863" y="4922838"/>
            <a:ext cx="457200" cy="182562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200" b="1" dirty="0">
                <a:latin typeface="Times New Roman" pitchFamily="18" charset="0"/>
              </a:rPr>
              <a:t>1980</a:t>
            </a:r>
          </a:p>
        </p:txBody>
      </p:sp>
      <p:sp>
        <p:nvSpPr>
          <p:cNvPr id="1867795" name="Text Box 19"/>
          <p:cNvSpPr txBox="1">
            <a:spLocks noChangeArrowheads="1"/>
          </p:cNvSpPr>
          <p:nvPr/>
        </p:nvSpPr>
        <p:spPr bwMode="auto">
          <a:xfrm>
            <a:off x="6858000" y="1676400"/>
            <a:ext cx="457200" cy="182563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200" b="1">
                <a:latin typeface="Times New Roman" pitchFamily="18" charset="0"/>
              </a:rPr>
              <a:t>2003</a:t>
            </a:r>
          </a:p>
        </p:txBody>
      </p:sp>
      <p:sp>
        <p:nvSpPr>
          <p:cNvPr id="1867780" name="Line 4"/>
          <p:cNvSpPr>
            <a:spLocks noChangeShapeType="1"/>
          </p:cNvSpPr>
          <p:nvPr/>
        </p:nvSpPr>
        <p:spPr bwMode="auto">
          <a:xfrm flipV="1">
            <a:off x="5345722" y="1447800"/>
            <a:ext cx="1283677" cy="56388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67796" name="Text Box 20"/>
          <p:cNvSpPr txBox="1">
            <a:spLocks noChangeArrowheads="1"/>
          </p:cNvSpPr>
          <p:nvPr/>
        </p:nvSpPr>
        <p:spPr bwMode="auto">
          <a:xfrm>
            <a:off x="5581842" y="1595150"/>
            <a:ext cx="598605" cy="445120"/>
          </a:xfrm>
          <a:prstGeom prst="rect">
            <a:avLst/>
          </a:prstGeom>
          <a:solidFill>
            <a:srgbClr val="C0C0C0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altLang="zh-CN" sz="1400" b="1" i="1" dirty="0">
                <a:solidFill>
                  <a:srgbClr val="006600"/>
                </a:solidFill>
                <a:latin typeface="Times New Roman" pitchFamily="18" charset="0"/>
              </a:rPr>
              <a:t>Times Cited</a:t>
            </a:r>
          </a:p>
        </p:txBody>
      </p:sp>
      <p:sp>
        <p:nvSpPr>
          <p:cNvPr id="1867797" name="Line 21"/>
          <p:cNvSpPr>
            <a:spLocks noChangeShapeType="1"/>
          </p:cNvSpPr>
          <p:nvPr/>
        </p:nvSpPr>
        <p:spPr bwMode="auto">
          <a:xfrm flipH="1" flipV="1">
            <a:off x="4953000" y="2667000"/>
            <a:ext cx="1447800" cy="1905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67798" name="Text Box 22"/>
          <p:cNvSpPr txBox="1">
            <a:spLocks noChangeArrowheads="1"/>
          </p:cNvSpPr>
          <p:nvPr/>
        </p:nvSpPr>
        <p:spPr bwMode="auto">
          <a:xfrm>
            <a:off x="5257800" y="3276600"/>
            <a:ext cx="762000" cy="546100"/>
          </a:xfrm>
          <a:prstGeom prst="rect">
            <a:avLst/>
          </a:prstGeom>
          <a:solidFill>
            <a:srgbClr val="C0C0C0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400" b="1" i="1">
                <a:solidFill>
                  <a:srgbClr val="006600"/>
                </a:solidFill>
                <a:latin typeface="Times New Roman" pitchFamily="18" charset="0"/>
              </a:rPr>
              <a:t>Related Records</a:t>
            </a:r>
          </a:p>
        </p:txBody>
      </p:sp>
      <p:pic>
        <p:nvPicPr>
          <p:cNvPr id="1867799" name="Picture 23" descr="WoSfullre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3063" y="533400"/>
            <a:ext cx="998537" cy="1143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67800" name="Text Box 24"/>
          <p:cNvSpPr txBox="1">
            <a:spLocks noChangeArrowheads="1"/>
          </p:cNvSpPr>
          <p:nvPr/>
        </p:nvSpPr>
        <p:spPr bwMode="auto">
          <a:xfrm>
            <a:off x="8229600" y="914400"/>
            <a:ext cx="457200" cy="182563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200" b="1">
                <a:latin typeface="Times New Roman" pitchFamily="18" charset="0"/>
              </a:rPr>
              <a:t>2003</a:t>
            </a:r>
          </a:p>
        </p:txBody>
      </p:sp>
      <p:sp>
        <p:nvSpPr>
          <p:cNvPr id="1867801" name="Text Box 25"/>
          <p:cNvSpPr txBox="1">
            <a:spLocks noChangeArrowheads="1"/>
          </p:cNvSpPr>
          <p:nvPr/>
        </p:nvSpPr>
        <p:spPr bwMode="auto">
          <a:xfrm>
            <a:off x="7002463" y="4572000"/>
            <a:ext cx="457200" cy="182563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200" b="1">
                <a:latin typeface="Times New Roman" pitchFamily="18" charset="0"/>
              </a:rPr>
              <a:t>2004</a:t>
            </a:r>
          </a:p>
        </p:txBody>
      </p:sp>
      <p:sp>
        <p:nvSpPr>
          <p:cNvPr id="1867802" name="Text Box 26"/>
          <p:cNvSpPr txBox="1">
            <a:spLocks noChangeArrowheads="1"/>
          </p:cNvSpPr>
          <p:nvPr/>
        </p:nvSpPr>
        <p:spPr bwMode="auto">
          <a:xfrm>
            <a:off x="6172200" y="5456238"/>
            <a:ext cx="457200" cy="182562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200" b="1">
                <a:latin typeface="Times New Roman" pitchFamily="18" charset="0"/>
              </a:rPr>
              <a:t>1999</a:t>
            </a:r>
          </a:p>
        </p:txBody>
      </p:sp>
      <p:pic>
        <p:nvPicPr>
          <p:cNvPr id="1867803" name="Picture 27" descr="WoSfullre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8263" y="4495800"/>
            <a:ext cx="998537" cy="1143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67804" name="Text Box 28"/>
          <p:cNvSpPr txBox="1">
            <a:spLocks noChangeArrowheads="1"/>
          </p:cNvSpPr>
          <p:nvPr/>
        </p:nvSpPr>
        <p:spPr bwMode="auto">
          <a:xfrm>
            <a:off x="7916863" y="4922838"/>
            <a:ext cx="457200" cy="182562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200" b="1">
                <a:latin typeface="Times New Roman" pitchFamily="18" charset="0"/>
              </a:rPr>
              <a:t>2002</a:t>
            </a:r>
          </a:p>
        </p:txBody>
      </p:sp>
      <p:sp>
        <p:nvSpPr>
          <p:cNvPr id="1867805" name="Line 29"/>
          <p:cNvSpPr>
            <a:spLocks noChangeShapeType="1"/>
          </p:cNvSpPr>
          <p:nvPr/>
        </p:nvSpPr>
        <p:spPr bwMode="auto">
          <a:xfrm flipH="1" flipV="1">
            <a:off x="2286000" y="4800600"/>
            <a:ext cx="24384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67806" name="Line 30"/>
          <p:cNvSpPr>
            <a:spLocks noChangeShapeType="1"/>
          </p:cNvSpPr>
          <p:nvPr/>
        </p:nvSpPr>
        <p:spPr bwMode="auto">
          <a:xfrm flipH="1" flipV="1">
            <a:off x="2590800" y="4191000"/>
            <a:ext cx="2133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867807" name="Picture 31" descr="WoSfullre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5562600"/>
            <a:ext cx="998538" cy="1143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67808" name="Text Box 32"/>
          <p:cNvSpPr txBox="1">
            <a:spLocks noChangeArrowheads="1"/>
          </p:cNvSpPr>
          <p:nvPr/>
        </p:nvSpPr>
        <p:spPr bwMode="auto">
          <a:xfrm>
            <a:off x="7239000" y="6142038"/>
            <a:ext cx="457200" cy="182562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200" b="1">
                <a:latin typeface="Times New Roman" pitchFamily="18" charset="0"/>
              </a:rPr>
              <a:t>1994</a:t>
            </a:r>
          </a:p>
        </p:txBody>
      </p:sp>
      <p:pic>
        <p:nvPicPr>
          <p:cNvPr id="1867809" name="Picture 33" descr="WoSfullre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35863" y="1524000"/>
            <a:ext cx="998537" cy="1143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67810" name="Text Box 34"/>
          <p:cNvSpPr txBox="1">
            <a:spLocks noChangeArrowheads="1"/>
          </p:cNvSpPr>
          <p:nvPr/>
        </p:nvSpPr>
        <p:spPr bwMode="auto">
          <a:xfrm>
            <a:off x="7772400" y="2255838"/>
            <a:ext cx="457200" cy="182562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200" b="1">
                <a:latin typeface="Times New Roman" pitchFamily="18" charset="0"/>
              </a:rPr>
              <a:t>2004</a:t>
            </a:r>
          </a:p>
        </p:txBody>
      </p:sp>
      <p:sp>
        <p:nvSpPr>
          <p:cNvPr id="1867811" name="Text Box 35"/>
          <p:cNvSpPr txBox="1">
            <a:spLocks noChangeArrowheads="1"/>
          </p:cNvSpPr>
          <p:nvPr/>
        </p:nvSpPr>
        <p:spPr bwMode="auto">
          <a:xfrm>
            <a:off x="4724400" y="4992688"/>
            <a:ext cx="1219200" cy="265112"/>
          </a:xfrm>
          <a:prstGeom prst="rect">
            <a:avLst/>
          </a:prstGeom>
          <a:solidFill>
            <a:srgbClr val="C0C0C0"/>
          </a:solidFill>
          <a:ln w="31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zh-CN" altLang="en-US" sz="1400" b="1">
                <a:sym typeface="Wingdings" pitchFamily="2" charset="2"/>
              </a:rPr>
              <a:t></a:t>
            </a:r>
            <a:r>
              <a:rPr lang="zh-CN" altLang="en-US" sz="1400" b="1"/>
              <a:t> </a:t>
            </a:r>
            <a:r>
              <a:rPr lang="en-US" altLang="zh-CN" sz="1400" b="1"/>
              <a:t>Citing </a:t>
            </a:r>
            <a:r>
              <a:rPr lang="en-US" altLang="zh-CN" sz="1400" b="1">
                <a:sym typeface="Wingdings" pitchFamily="2" charset="2"/>
              </a:rPr>
              <a:t></a:t>
            </a:r>
            <a:endParaRPr lang="en-US" altLang="zh-CN" sz="1400" b="1"/>
          </a:p>
        </p:txBody>
      </p:sp>
      <p:sp>
        <p:nvSpPr>
          <p:cNvPr id="1867814" name="Text Box 38"/>
          <p:cNvSpPr txBox="1">
            <a:spLocks noChangeArrowheads="1"/>
          </p:cNvSpPr>
          <p:nvPr/>
        </p:nvSpPr>
        <p:spPr bwMode="auto">
          <a:xfrm>
            <a:off x="4267200" y="2057400"/>
            <a:ext cx="457200" cy="182563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200" b="1">
                <a:latin typeface="Times New Roman" pitchFamily="18" charset="0"/>
              </a:rPr>
              <a:t>1998</a:t>
            </a:r>
          </a:p>
        </p:txBody>
      </p:sp>
      <p:sp>
        <p:nvSpPr>
          <p:cNvPr id="42" name="Text Box 36"/>
          <p:cNvSpPr txBox="1">
            <a:spLocks noChangeArrowheads="1"/>
          </p:cNvSpPr>
          <p:nvPr/>
        </p:nvSpPr>
        <p:spPr bwMode="auto">
          <a:xfrm>
            <a:off x="562708" y="1895622"/>
            <a:ext cx="1139483" cy="341141"/>
          </a:xfrm>
          <a:prstGeom prst="rect">
            <a:avLst/>
          </a:prstGeom>
          <a:solidFill>
            <a:srgbClr val="008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b="1" dirty="0" smtClean="0">
                <a:solidFill>
                  <a:schemeClr val="bg1"/>
                </a:solidFill>
                <a:latin typeface="华文仿宋" pitchFamily="2" charset="-122"/>
                <a:ea typeface="华文仿宋" pitchFamily="2" charset="-122"/>
              </a:rPr>
              <a:t>参考文献</a:t>
            </a:r>
            <a:endParaRPr lang="en-US" altLang="zh-CN" b="1" dirty="0">
              <a:solidFill>
                <a:schemeClr val="bg1"/>
              </a:solidFill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43" name="Text Box 36"/>
          <p:cNvSpPr txBox="1">
            <a:spLocks noChangeArrowheads="1"/>
          </p:cNvSpPr>
          <p:nvPr/>
        </p:nvSpPr>
        <p:spPr bwMode="auto">
          <a:xfrm>
            <a:off x="5964700" y="140676"/>
            <a:ext cx="1139483" cy="341141"/>
          </a:xfrm>
          <a:prstGeom prst="rect">
            <a:avLst/>
          </a:prstGeom>
          <a:solidFill>
            <a:srgbClr val="008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b="1" dirty="0" smtClean="0">
                <a:solidFill>
                  <a:schemeClr val="bg1"/>
                </a:solidFill>
                <a:latin typeface="华文仿宋" pitchFamily="2" charset="-122"/>
                <a:ea typeface="华文仿宋" pitchFamily="2" charset="-122"/>
              </a:rPr>
              <a:t>施引文献</a:t>
            </a:r>
            <a:endParaRPr lang="en-US" altLang="zh-CN" b="1" dirty="0">
              <a:solidFill>
                <a:schemeClr val="bg1"/>
              </a:solidFill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44" name="Text Box 36"/>
          <p:cNvSpPr txBox="1">
            <a:spLocks noChangeArrowheads="1"/>
          </p:cNvSpPr>
          <p:nvPr/>
        </p:nvSpPr>
        <p:spPr bwMode="auto">
          <a:xfrm>
            <a:off x="6738423" y="3894405"/>
            <a:ext cx="1139483" cy="341141"/>
          </a:xfrm>
          <a:prstGeom prst="rect">
            <a:avLst/>
          </a:prstGeom>
          <a:solidFill>
            <a:srgbClr val="008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b="1" dirty="0" smtClean="0">
                <a:solidFill>
                  <a:schemeClr val="bg1"/>
                </a:solidFill>
                <a:latin typeface="华文仿宋" pitchFamily="2" charset="-122"/>
                <a:ea typeface="华文仿宋" pitchFamily="2" charset="-122"/>
              </a:rPr>
              <a:t>相关记录</a:t>
            </a:r>
            <a:endParaRPr lang="en-US" altLang="zh-CN" b="1" dirty="0">
              <a:solidFill>
                <a:schemeClr val="bg1"/>
              </a:solidFill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45" name="Text Box 36"/>
          <p:cNvSpPr txBox="1">
            <a:spLocks noChangeArrowheads="1"/>
          </p:cNvSpPr>
          <p:nvPr/>
        </p:nvSpPr>
        <p:spPr bwMode="auto">
          <a:xfrm>
            <a:off x="0" y="266114"/>
            <a:ext cx="3429000" cy="923330"/>
          </a:xfrm>
          <a:prstGeom prst="rect">
            <a:avLst/>
          </a:prstGeom>
          <a:solidFill>
            <a:srgbClr val="008000"/>
          </a:solidFill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从单篇文献出发，揭示它与参考文献、施引文献及相关文献之间的关系</a:t>
            </a:r>
            <a:endParaRPr lang="en-US" altLang="zh-CN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1" name="Text Box 37"/>
          <p:cNvSpPr txBox="1">
            <a:spLocks noChangeArrowheads="1"/>
          </p:cNvSpPr>
          <p:nvPr/>
        </p:nvSpPr>
        <p:spPr bwMode="auto">
          <a:xfrm>
            <a:off x="202095" y="5754895"/>
            <a:ext cx="5029200" cy="840230"/>
          </a:xfrm>
          <a:prstGeom prst="rect">
            <a:avLst/>
          </a:prstGeom>
          <a:solidFill>
            <a:srgbClr val="008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</a:pPr>
            <a:r>
              <a:rPr lang="en-US" altLang="zh-CN" b="1" dirty="0" smtClean="0">
                <a:solidFill>
                  <a:schemeClr val="bg1"/>
                </a:solidFill>
                <a:latin typeface="Times New Roman" pitchFamily="18" charset="0"/>
              </a:rPr>
              <a:t>Cited </a:t>
            </a:r>
            <a:r>
              <a:rPr lang="en-US" altLang="zh-CN" b="1" dirty="0">
                <a:solidFill>
                  <a:schemeClr val="bg1"/>
                </a:solidFill>
                <a:latin typeface="Times New Roman" pitchFamily="18" charset="0"/>
              </a:rPr>
              <a:t>References </a:t>
            </a:r>
            <a:r>
              <a:rPr lang="zh-CN" altLang="en-US" b="1" dirty="0">
                <a:solidFill>
                  <a:schemeClr val="bg1"/>
                </a:solidFill>
                <a:latin typeface="Times New Roman" pitchFamily="18" charset="0"/>
              </a:rPr>
              <a:t>越查越</a:t>
            </a:r>
            <a:r>
              <a:rPr lang="zh-CN" altLang="en-US" b="1" dirty="0" smtClean="0">
                <a:solidFill>
                  <a:schemeClr val="bg1"/>
                </a:solidFill>
                <a:latin typeface="Times New Roman" pitchFamily="18" charset="0"/>
              </a:rPr>
              <a:t>深</a:t>
            </a:r>
            <a:endParaRPr lang="en-US" altLang="zh-CN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spcBef>
                <a:spcPts val="0"/>
              </a:spcBef>
            </a:pPr>
            <a:r>
              <a:rPr lang="en-US" altLang="zh-CN" b="1" dirty="0" smtClean="0">
                <a:solidFill>
                  <a:schemeClr val="bg1"/>
                </a:solidFill>
                <a:latin typeface="Times New Roman" pitchFamily="18" charset="0"/>
              </a:rPr>
              <a:t>Times </a:t>
            </a:r>
            <a:r>
              <a:rPr lang="en-US" altLang="zh-CN" b="1" dirty="0">
                <a:solidFill>
                  <a:schemeClr val="bg1"/>
                </a:solidFill>
                <a:latin typeface="Times New Roman" pitchFamily="18" charset="0"/>
              </a:rPr>
              <a:t>Cited </a:t>
            </a:r>
            <a:r>
              <a:rPr lang="zh-CN" altLang="en-US" b="1" dirty="0">
                <a:solidFill>
                  <a:schemeClr val="bg1"/>
                </a:solidFill>
                <a:latin typeface="Times New Roman" pitchFamily="18" charset="0"/>
              </a:rPr>
              <a:t>越查越新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</a:pPr>
            <a:r>
              <a:rPr lang="en-US" altLang="zh-CN" b="1" dirty="0">
                <a:solidFill>
                  <a:schemeClr val="bg1"/>
                </a:solidFill>
                <a:latin typeface="Times New Roman" pitchFamily="18" charset="0"/>
              </a:rPr>
              <a:t>Related Records </a:t>
            </a:r>
            <a:r>
              <a:rPr lang="zh-CN" altLang="en-US" b="1" dirty="0">
                <a:solidFill>
                  <a:schemeClr val="bg1"/>
                </a:solidFill>
                <a:latin typeface="Times New Roman" pitchFamily="18" charset="0"/>
              </a:rPr>
              <a:t>越查越广</a:t>
            </a:r>
            <a:endParaRPr lang="en-US" altLang="zh-CN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595429" cy="883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4"/>
          <p:cNvGrpSpPr/>
          <p:nvPr/>
        </p:nvGrpSpPr>
        <p:grpSpPr>
          <a:xfrm>
            <a:off x="391862" y="362857"/>
            <a:ext cx="1188720" cy="1323439"/>
            <a:chOff x="4731633" y="1814274"/>
            <a:chExt cx="1188720" cy="1323439"/>
          </a:xfrm>
        </p:grpSpPr>
        <p:sp>
          <p:nvSpPr>
            <p:cNvPr id="5" name="Oval 23"/>
            <p:cNvSpPr/>
            <p:nvPr/>
          </p:nvSpPr>
          <p:spPr>
            <a:xfrm>
              <a:off x="4731633" y="1886855"/>
              <a:ext cx="1188720" cy="118872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48640" bIns="274320" rtlCol="0" anchor="ctr"/>
            <a:lstStyle/>
            <a:p>
              <a:pPr algn="ctr"/>
              <a:endParaRPr lang="zh-CN" altLang="en-US" dirty="0">
                <a:solidFill>
                  <a:schemeClr val="tx2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18741" y="1814274"/>
              <a:ext cx="1074059" cy="132343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altLang="zh-CN" sz="1600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</a:endParaRPr>
            </a:p>
            <a:p>
              <a:pPr algn="ctr"/>
              <a:r>
                <a:rPr lang="zh-CN" altLang="en-US" sz="1600" dirty="0" smtClean="0">
                  <a:ln>
                    <a:solidFill>
                      <a:schemeClr val="bg1"/>
                    </a:solidFill>
                  </a:ln>
                  <a:solidFill>
                    <a:schemeClr val="tx2"/>
                  </a:solidFill>
                </a:rPr>
                <a:t>单篇文献的全记录页面</a:t>
              </a:r>
              <a:endParaRPr lang="en-US" altLang="zh-CN" sz="1600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</a:endParaRPr>
            </a:p>
            <a:p>
              <a:pPr algn="ctr"/>
              <a:endParaRPr lang="zh-CN" altLang="en-US" sz="1600" dirty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</a:endParaRPr>
            </a:p>
          </p:txBody>
        </p:sp>
      </p:grpSp>
      <p:sp>
        <p:nvSpPr>
          <p:cNvPr id="7" name="矩形 5"/>
          <p:cNvSpPr/>
          <p:nvPr/>
        </p:nvSpPr>
        <p:spPr>
          <a:xfrm>
            <a:off x="185034" y="2278737"/>
            <a:ext cx="2471080" cy="30480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8" name="矩形 5"/>
          <p:cNvSpPr/>
          <p:nvPr/>
        </p:nvSpPr>
        <p:spPr>
          <a:xfrm>
            <a:off x="221320" y="3156852"/>
            <a:ext cx="1897766" cy="21046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0689" y="420904"/>
            <a:ext cx="609599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3.2.3 </a:t>
            </a:r>
            <a:r>
              <a:rPr lang="zh-CN" altLang="en-US" sz="2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可查看某文献的前世今生</a:t>
            </a:r>
            <a:endParaRPr lang="zh-CN" altLang="en-US" sz="24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1352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567545" y="304791"/>
            <a:ext cx="7097484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“分析检索结果”：受哪些国家、机构或个人的关注</a:t>
            </a:r>
            <a:endParaRPr lang="zh-CN" altLang="en-US" sz="24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1" name="矩形 5"/>
          <p:cNvSpPr/>
          <p:nvPr/>
        </p:nvSpPr>
        <p:spPr>
          <a:xfrm>
            <a:off x="7794171" y="3519712"/>
            <a:ext cx="1161143" cy="22497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tx2"/>
                </a:solidFill>
              </a:ln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5146" y="2334078"/>
            <a:ext cx="6052683" cy="316894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3839" y="3000829"/>
            <a:ext cx="5988503" cy="327887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1312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5"/>
          <p:cNvSpPr/>
          <p:nvPr/>
        </p:nvSpPr>
        <p:spPr>
          <a:xfrm>
            <a:off x="264861" y="3280230"/>
            <a:ext cx="1491367" cy="29028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9" name="矩形 5"/>
          <p:cNvSpPr/>
          <p:nvPr/>
        </p:nvSpPr>
        <p:spPr>
          <a:xfrm>
            <a:off x="7413147" y="3272973"/>
            <a:ext cx="1542167" cy="26851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7545" y="304791"/>
            <a:ext cx="6923311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“被引频次降序”：锁定后续进展中最有价值文献</a:t>
            </a:r>
            <a:endParaRPr lang="zh-CN" altLang="en-US" sz="24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7494" y="3373515"/>
            <a:ext cx="844098" cy="137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5"/>
          <p:cNvSpPr/>
          <p:nvPr/>
        </p:nvSpPr>
        <p:spPr>
          <a:xfrm>
            <a:off x="7929816" y="3856620"/>
            <a:ext cx="1008694" cy="11654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8"/>
          <p:cNvCxnSpPr>
            <a:endCxn id="12" idx="1"/>
          </p:cNvCxnSpPr>
          <p:nvPr/>
        </p:nvCxnSpPr>
        <p:spPr>
          <a:xfrm>
            <a:off x="5007429" y="653143"/>
            <a:ext cx="2922387" cy="3261750"/>
          </a:xfrm>
          <a:prstGeom prst="straightConnector1">
            <a:avLst/>
          </a:prstGeom>
          <a:ln w="57150">
            <a:solidFill>
              <a:schemeClr val="tx2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1352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567545" y="304791"/>
            <a:ext cx="6923311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“被引频次降序”：锁定后续进展中最有价值文献</a:t>
            </a:r>
            <a:endParaRPr lang="zh-CN" altLang="en-US" sz="24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5" name="组合 13"/>
          <p:cNvGrpSpPr/>
          <p:nvPr/>
        </p:nvGrpSpPr>
        <p:grpSpPr>
          <a:xfrm>
            <a:off x="2312610" y="4383580"/>
            <a:ext cx="1658827" cy="2169142"/>
            <a:chOff x="2306498" y="3327114"/>
            <a:chExt cx="1658827" cy="2169142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2329568" y="3327114"/>
              <a:ext cx="1560044" cy="294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2361738" y="4004843"/>
              <a:ext cx="1585065" cy="666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2380260" y="4695355"/>
              <a:ext cx="1585065" cy="666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2306498" y="5495590"/>
              <a:ext cx="1585065" cy="666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直接箭头连接符 15"/>
          <p:cNvCxnSpPr/>
          <p:nvPr/>
        </p:nvCxnSpPr>
        <p:spPr>
          <a:xfrm flipH="1">
            <a:off x="2029446" y="4037742"/>
            <a:ext cx="0" cy="354841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1352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5"/>
          <p:cNvSpPr/>
          <p:nvPr/>
        </p:nvSpPr>
        <p:spPr>
          <a:xfrm>
            <a:off x="7866743" y="3715656"/>
            <a:ext cx="1088571" cy="18868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7545" y="304791"/>
            <a:ext cx="7097484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“创建引文报告”：哪些是热点研究</a:t>
            </a:r>
            <a:endParaRPr lang="zh-CN" altLang="en-US" sz="24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085" y="457200"/>
            <a:ext cx="7369175" cy="836612"/>
          </a:xfrm>
        </p:spPr>
        <p:txBody>
          <a:bodyPr/>
          <a:lstStyle/>
          <a:p>
            <a:pPr lvl="1"/>
            <a:r>
              <a:rPr lang="en-US" altLang="zh-CN" b="1" dirty="0" smtClean="0"/>
              <a:t>1.1 Web of Science</a:t>
            </a:r>
            <a:r>
              <a:rPr lang="zh-CN" altLang="en-US" b="1" dirty="0" smtClean="0"/>
              <a:t>数据库</a:t>
            </a:r>
            <a:r>
              <a:rPr lang="en-US" altLang="zh-CN" b="1" dirty="0" smtClean="0"/>
              <a:t>——</a:t>
            </a:r>
            <a:r>
              <a:rPr lang="zh-CN" altLang="en-US" b="1" dirty="0" smtClean="0"/>
              <a:t>广度</a:t>
            </a:r>
            <a:endParaRPr lang="zh-CN" altLang="en-US" dirty="0"/>
          </a:p>
        </p:txBody>
      </p:sp>
      <p:pic>
        <p:nvPicPr>
          <p:cNvPr id="6" name="内容占位符 5" descr="期刊（英文）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517595"/>
            <a:ext cx="2392776" cy="1923738"/>
          </a:xfrm>
        </p:spPr>
      </p:pic>
      <p:grpSp>
        <p:nvGrpSpPr>
          <p:cNvPr id="3" name="组合 27"/>
          <p:cNvGrpSpPr/>
          <p:nvPr/>
        </p:nvGrpSpPr>
        <p:grpSpPr>
          <a:xfrm>
            <a:off x="419913" y="4521879"/>
            <a:ext cx="1094096" cy="965284"/>
            <a:chOff x="506104" y="2071048"/>
            <a:chExt cx="1094096" cy="965284"/>
          </a:xfrm>
        </p:grpSpPr>
        <p:sp>
          <p:nvSpPr>
            <p:cNvPr id="10" name="TextBox 9"/>
            <p:cNvSpPr txBox="1"/>
            <p:nvPr/>
          </p:nvSpPr>
          <p:spPr>
            <a:xfrm>
              <a:off x="506104" y="2071048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zh-CN" b="1" dirty="0" smtClean="0">
                  <a:solidFill>
                    <a:srgbClr val="0070C0"/>
                  </a:solidFill>
                </a:rPr>
                <a:t>SCI</a:t>
              </a:r>
              <a:endParaRPr lang="zh-CN" alt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3400" y="23622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zh-CN" b="1" dirty="0" smtClean="0">
                  <a:solidFill>
                    <a:srgbClr val="0070C0"/>
                  </a:solidFill>
                </a:rPr>
                <a:t>SSCI</a:t>
              </a:r>
              <a:endParaRPr lang="zh-CN" alt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3400" y="26670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zh-CN" b="1" dirty="0" smtClean="0">
                  <a:solidFill>
                    <a:srgbClr val="0070C0"/>
                  </a:solidFill>
                </a:rPr>
                <a:t>A&amp;HCI</a:t>
              </a:r>
              <a:endParaRPr lang="zh-CN" altLang="en-US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7" name="图片 6" descr="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0301" y="2412751"/>
            <a:ext cx="2084881" cy="1942185"/>
          </a:xfrm>
          <a:prstGeom prst="rect">
            <a:avLst/>
          </a:prstGeom>
        </p:spPr>
      </p:pic>
      <p:pic>
        <p:nvPicPr>
          <p:cNvPr id="9" name="图片 8" descr="InternationalConference（剪裁后）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6740" y="2515190"/>
            <a:ext cx="2579875" cy="1879760"/>
          </a:xfrm>
          <a:prstGeom prst="rect">
            <a:avLst/>
          </a:prstGeom>
        </p:spPr>
      </p:pic>
      <p:pic>
        <p:nvPicPr>
          <p:cNvPr id="32" name="图片 31" descr="水分子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40249" y="2606679"/>
            <a:ext cx="1903751" cy="1519852"/>
          </a:xfrm>
          <a:prstGeom prst="rect">
            <a:avLst/>
          </a:prstGeom>
        </p:spPr>
      </p:pic>
      <p:grpSp>
        <p:nvGrpSpPr>
          <p:cNvPr id="25" name="组合 27"/>
          <p:cNvGrpSpPr/>
          <p:nvPr/>
        </p:nvGrpSpPr>
        <p:grpSpPr>
          <a:xfrm>
            <a:off x="3103478" y="4555010"/>
            <a:ext cx="1733565" cy="656211"/>
            <a:chOff x="519357" y="2044544"/>
            <a:chExt cx="1733565" cy="656211"/>
          </a:xfrm>
        </p:grpSpPr>
        <p:sp>
          <p:nvSpPr>
            <p:cNvPr id="26" name="TextBox 25"/>
            <p:cNvSpPr txBox="1"/>
            <p:nvPr/>
          </p:nvSpPr>
          <p:spPr>
            <a:xfrm>
              <a:off x="519357" y="2044544"/>
              <a:ext cx="10086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zh-CN" sz="1600" b="1" dirty="0" smtClean="0">
                  <a:solidFill>
                    <a:srgbClr val="0070C0"/>
                  </a:solidFill>
                </a:rPr>
                <a:t> CPCI-S</a:t>
              </a:r>
              <a:endParaRPr lang="zh-CN" alt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3399" y="2362201"/>
              <a:ext cx="17195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zh-CN" sz="1600" b="1" dirty="0" smtClean="0">
                  <a:solidFill>
                    <a:srgbClr val="0070C0"/>
                  </a:solidFill>
                </a:rPr>
                <a:t> CPCI-SSH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614766" y="4521881"/>
            <a:ext cx="1733565" cy="656211"/>
            <a:chOff x="519357" y="2044544"/>
            <a:chExt cx="1733565" cy="656211"/>
          </a:xfrm>
        </p:grpSpPr>
        <p:sp>
          <p:nvSpPr>
            <p:cNvPr id="29" name="TextBox 28"/>
            <p:cNvSpPr txBox="1"/>
            <p:nvPr/>
          </p:nvSpPr>
          <p:spPr>
            <a:xfrm>
              <a:off x="519357" y="2044544"/>
              <a:ext cx="9861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zh-CN" sz="1600" b="1" dirty="0" smtClean="0">
                  <a:solidFill>
                    <a:srgbClr val="0070C0"/>
                  </a:solidFill>
                </a:rPr>
                <a:t> </a:t>
              </a:r>
              <a:r>
                <a:rPr lang="en-US" altLang="zh-CN" sz="1600" b="1" dirty="0" err="1" smtClean="0">
                  <a:solidFill>
                    <a:srgbClr val="0070C0"/>
                  </a:solidFill>
                </a:rPr>
                <a:t>BkCI</a:t>
              </a:r>
              <a:r>
                <a:rPr lang="en-US" altLang="zh-CN" sz="1600" b="1" dirty="0" smtClean="0">
                  <a:solidFill>
                    <a:srgbClr val="0070C0"/>
                  </a:solidFill>
                </a:rPr>
                <a:t>-S</a:t>
              </a:r>
              <a:endParaRPr lang="zh-CN" alt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3399" y="2362201"/>
              <a:ext cx="17195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zh-CN" sz="1600" b="1" dirty="0" smtClean="0">
                  <a:solidFill>
                    <a:srgbClr val="0070C0"/>
                  </a:solidFill>
                </a:rPr>
                <a:t> </a:t>
              </a:r>
              <a:r>
                <a:rPr lang="en-US" altLang="zh-CN" sz="1600" b="1" dirty="0" err="1" smtClean="0">
                  <a:solidFill>
                    <a:srgbClr val="0070C0"/>
                  </a:solidFill>
                </a:rPr>
                <a:t>BkCI</a:t>
              </a:r>
              <a:r>
                <a:rPr lang="en-US" altLang="zh-CN" sz="1600" b="1" dirty="0" smtClean="0">
                  <a:solidFill>
                    <a:srgbClr val="0070C0"/>
                  </a:solidFill>
                </a:rPr>
                <a:t>-SSH</a:t>
              </a:r>
            </a:p>
          </p:txBody>
        </p:sp>
      </p:grpSp>
      <p:grpSp>
        <p:nvGrpSpPr>
          <p:cNvPr id="31" name="组合 27"/>
          <p:cNvGrpSpPr/>
          <p:nvPr/>
        </p:nvGrpSpPr>
        <p:grpSpPr>
          <a:xfrm>
            <a:off x="7410435" y="4502003"/>
            <a:ext cx="1733565" cy="616455"/>
            <a:chOff x="519357" y="2044544"/>
            <a:chExt cx="1733565" cy="616455"/>
          </a:xfrm>
        </p:grpSpPr>
        <p:sp>
          <p:nvSpPr>
            <p:cNvPr id="33" name="TextBox 32"/>
            <p:cNvSpPr txBox="1"/>
            <p:nvPr/>
          </p:nvSpPr>
          <p:spPr>
            <a:xfrm>
              <a:off x="519357" y="2044544"/>
              <a:ext cx="7569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zh-CN" sz="1600" b="1" dirty="0" smtClean="0">
                  <a:solidFill>
                    <a:srgbClr val="0070C0"/>
                  </a:solidFill>
                </a:rPr>
                <a:t> CCR</a:t>
              </a:r>
              <a:endParaRPr lang="zh-CN" alt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3399" y="2322445"/>
              <a:ext cx="17195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zh-CN" sz="1600" b="1" dirty="0" smtClean="0">
                  <a:solidFill>
                    <a:srgbClr val="0070C0"/>
                  </a:solidFill>
                </a:rPr>
                <a:t> IC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65828"/>
            <a:ext cx="9144000" cy="1222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13"/>
          <p:cNvSpPr/>
          <p:nvPr/>
        </p:nvSpPr>
        <p:spPr>
          <a:xfrm>
            <a:off x="275771" y="2264229"/>
            <a:ext cx="8490860" cy="545737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14"/>
          <p:cNvSpPr/>
          <p:nvPr/>
        </p:nvSpPr>
        <p:spPr>
          <a:xfrm>
            <a:off x="6328230" y="2371123"/>
            <a:ext cx="2365827" cy="520860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15"/>
          <p:cNvSpPr/>
          <p:nvPr/>
        </p:nvSpPr>
        <p:spPr>
          <a:xfrm>
            <a:off x="6952799" y="2984835"/>
            <a:ext cx="667202" cy="173230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15"/>
          <p:cNvSpPr/>
          <p:nvPr/>
        </p:nvSpPr>
        <p:spPr>
          <a:xfrm>
            <a:off x="6931028" y="5791200"/>
            <a:ext cx="667202" cy="94342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88681" y="4339796"/>
            <a:ext cx="4557491" cy="707886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20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高影响力是对总被引频次的关注；</a:t>
            </a:r>
            <a:endParaRPr lang="en-US" altLang="zh-CN" sz="2000" dirty="0" smtClean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lvl="1"/>
            <a:r>
              <a:rPr lang="zh-CN" altLang="en-US" sz="20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高热点是对最近几年被引频次的关注</a:t>
            </a:r>
            <a:endParaRPr lang="en-US" altLang="zh-CN" sz="2000" dirty="0" smtClean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0619260" cy="862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24"/>
          <p:cNvGrpSpPr/>
          <p:nvPr/>
        </p:nvGrpSpPr>
        <p:grpSpPr>
          <a:xfrm>
            <a:off x="391862" y="362857"/>
            <a:ext cx="1188720" cy="1323439"/>
            <a:chOff x="4731633" y="1814274"/>
            <a:chExt cx="1188720" cy="1323439"/>
          </a:xfrm>
        </p:grpSpPr>
        <p:sp>
          <p:nvSpPr>
            <p:cNvPr id="5" name="Oval 23"/>
            <p:cNvSpPr/>
            <p:nvPr/>
          </p:nvSpPr>
          <p:spPr>
            <a:xfrm>
              <a:off x="4731633" y="1886855"/>
              <a:ext cx="1188720" cy="118872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48640" bIns="274320" rtlCol="0" anchor="ctr"/>
            <a:lstStyle/>
            <a:p>
              <a:pPr algn="ctr"/>
              <a:endParaRPr lang="zh-CN" altLang="en-US" dirty="0">
                <a:solidFill>
                  <a:schemeClr val="tx2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18741" y="1814274"/>
              <a:ext cx="1074059" cy="132343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altLang="zh-CN" sz="1600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</a:endParaRPr>
            </a:p>
            <a:p>
              <a:pPr algn="ctr"/>
              <a:r>
                <a:rPr lang="zh-CN" altLang="en-US" sz="1600" dirty="0" smtClean="0">
                  <a:ln>
                    <a:solidFill>
                      <a:schemeClr val="bg1"/>
                    </a:solidFill>
                  </a:ln>
                  <a:solidFill>
                    <a:schemeClr val="tx2"/>
                  </a:solidFill>
                </a:rPr>
                <a:t>单篇文献的全记录页面</a:t>
              </a:r>
              <a:endParaRPr lang="en-US" altLang="zh-CN" sz="1600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</a:endParaRPr>
            </a:p>
            <a:p>
              <a:pPr algn="ctr"/>
              <a:endParaRPr lang="zh-CN" altLang="en-US" sz="1600" dirty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</a:endParaRPr>
            </a:p>
          </p:txBody>
        </p:sp>
      </p:grpSp>
      <p:sp>
        <p:nvSpPr>
          <p:cNvPr id="7" name="矩形 5"/>
          <p:cNvSpPr/>
          <p:nvPr/>
        </p:nvSpPr>
        <p:spPr>
          <a:xfrm>
            <a:off x="185034" y="2278737"/>
            <a:ext cx="2471080" cy="30480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0689" y="377362"/>
            <a:ext cx="609599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3.2.4 </a:t>
            </a:r>
            <a:r>
              <a:rPr lang="zh-CN" altLang="en-US" sz="24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可实现章节与书之间的自由切换</a:t>
            </a:r>
            <a:endParaRPr lang="zh-CN" altLang="en-US" sz="24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04801" y="3149600"/>
            <a:ext cx="3280228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919781" cy="828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5"/>
          <p:cNvSpPr/>
          <p:nvPr/>
        </p:nvSpPr>
        <p:spPr>
          <a:xfrm>
            <a:off x="203201" y="2598058"/>
            <a:ext cx="3991428" cy="31931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5" name="矩形 5"/>
          <p:cNvSpPr/>
          <p:nvPr/>
        </p:nvSpPr>
        <p:spPr>
          <a:xfrm>
            <a:off x="181430" y="4187372"/>
            <a:ext cx="1219200" cy="2902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tx2"/>
                </a:solidFill>
              </a:ln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99674" cy="1297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5"/>
          <p:cNvSpPr/>
          <p:nvPr/>
        </p:nvSpPr>
        <p:spPr>
          <a:xfrm>
            <a:off x="232229" y="2206172"/>
            <a:ext cx="1219200" cy="2902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3714" y="3962401"/>
            <a:ext cx="5123543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可实现章节与书之间的自由切换，并且被引频次可以深度揭示图书不同章节的研究价值</a:t>
            </a:r>
            <a:endParaRPr lang="zh-CN" altLang="en-US" sz="2000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20916" y="477382"/>
            <a:ext cx="3686628" cy="62570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 BKCI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的价值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8857" y="1654628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3.3.1 </a:t>
            </a:r>
            <a:r>
              <a:rPr lang="zh-CN" altLang="en-US" sz="24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科研评估</a:t>
            </a:r>
            <a:endParaRPr lang="zh-CN" altLang="zh-CN" sz="2400" b="1" dirty="0" smtClean="0">
              <a:solidFill>
                <a:schemeClr val="tx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2" name="组合 14"/>
          <p:cNvGrpSpPr/>
          <p:nvPr/>
        </p:nvGrpSpPr>
        <p:grpSpPr>
          <a:xfrm>
            <a:off x="6673945" y="203196"/>
            <a:ext cx="1963999" cy="2196316"/>
            <a:chOff x="5730519" y="1748518"/>
            <a:chExt cx="1963999" cy="2196316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79634" y="1748518"/>
              <a:ext cx="1637166" cy="168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5730519" y="3360059"/>
              <a:ext cx="19639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3.3 </a:t>
              </a:r>
              <a:r>
                <a:rPr lang="zh-CN" altLang="en-US" sz="1600" b="1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对科研管理人员</a:t>
              </a:r>
              <a:endParaRPr lang="en-US" altLang="zh-CN" sz="16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  <a:p>
              <a:pPr algn="ctr"/>
              <a:r>
                <a:rPr lang="zh-CN" altLang="en-US" sz="1600" b="1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或图书馆员</a:t>
              </a:r>
              <a:endParaRPr lang="zh-CN" altLang="en-US" sz="16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pic>
        <p:nvPicPr>
          <p:cNvPr id="13" name="内容占位符 5" descr="期刊（英文）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82706" y="2822405"/>
            <a:ext cx="1815123" cy="1459318"/>
          </a:xfrm>
        </p:spPr>
      </p:pic>
      <p:sp>
        <p:nvSpPr>
          <p:cNvPr id="16" name="TextBox 15"/>
          <p:cNvSpPr txBox="1"/>
          <p:nvPr/>
        </p:nvSpPr>
        <p:spPr>
          <a:xfrm>
            <a:off x="2249716" y="429623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期刊</a:t>
            </a:r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678781" y="2790140"/>
            <a:ext cx="1649451" cy="1752067"/>
            <a:chOff x="4838435" y="3631952"/>
            <a:chExt cx="1649451" cy="1752067"/>
          </a:xfrm>
        </p:grpSpPr>
        <p:pic>
          <p:nvPicPr>
            <p:cNvPr id="15" name="图片 14" descr="book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8435" y="3631952"/>
              <a:ext cx="1649451" cy="153655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450114" y="5014687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图书</a:t>
              </a:r>
              <a:endPara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20916" y="477382"/>
            <a:ext cx="3686628" cy="62570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 BKCI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的价值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9256" y="478970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3.3.1 </a:t>
            </a:r>
            <a:r>
              <a:rPr lang="zh-CN" altLang="en-US" sz="24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科研评估</a:t>
            </a:r>
            <a:endParaRPr lang="zh-CN" altLang="zh-CN" sz="2400" b="1" dirty="0" smtClean="0">
              <a:solidFill>
                <a:schemeClr val="tx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2379"/>
            <a:ext cx="9818736" cy="4075566"/>
          </a:xfrm>
          <a:prstGeom prst="rect">
            <a:avLst/>
          </a:prstGeom>
          <a:noFill/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</p:pic>
      <p:grpSp>
        <p:nvGrpSpPr>
          <p:cNvPr id="2" name="组合 14"/>
          <p:cNvGrpSpPr/>
          <p:nvPr/>
        </p:nvGrpSpPr>
        <p:grpSpPr>
          <a:xfrm>
            <a:off x="6673945" y="203196"/>
            <a:ext cx="1963999" cy="2196316"/>
            <a:chOff x="5730519" y="1748518"/>
            <a:chExt cx="1963999" cy="2196316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79634" y="1748518"/>
              <a:ext cx="1637166" cy="168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5730519" y="3360059"/>
              <a:ext cx="19639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3.3 </a:t>
              </a:r>
              <a:r>
                <a:rPr lang="zh-CN" altLang="en-US" sz="1600" b="1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对科研管理人员</a:t>
              </a:r>
              <a:endParaRPr lang="en-US" altLang="zh-CN" sz="16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  <a:p>
              <a:pPr algn="ctr"/>
              <a:r>
                <a:rPr lang="zh-CN" altLang="en-US" sz="1600" b="1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或图书馆员</a:t>
              </a:r>
              <a:endParaRPr lang="zh-CN" altLang="en-US" sz="16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4171" y="1523773"/>
            <a:ext cx="6183086" cy="414337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zh-CN" altLang="en-US" sz="24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中国目前被</a:t>
            </a:r>
            <a:r>
              <a:rPr lang="en-US" altLang="zh-CN" sz="2400" dirty="0" err="1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BkCI</a:t>
            </a:r>
            <a:r>
              <a:rPr lang="en-US" altLang="zh-CN" sz="24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-SSH</a:t>
            </a:r>
            <a:r>
              <a:rPr lang="zh-CN" altLang="en-US" sz="24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收录的文献</a:t>
            </a:r>
            <a:r>
              <a:rPr lang="en-US" altLang="zh-CN" sz="24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(2005-</a:t>
            </a:r>
            <a:r>
              <a:rPr lang="zh-CN" altLang="en-US" sz="24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至今</a:t>
            </a:r>
            <a:r>
              <a:rPr lang="en-US" altLang="zh-CN" sz="240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</a:t>
            </a:r>
          </a:p>
        </p:txBody>
      </p:sp>
      <p:sp>
        <p:nvSpPr>
          <p:cNvPr id="10" name="矩形 5"/>
          <p:cNvSpPr/>
          <p:nvPr/>
        </p:nvSpPr>
        <p:spPr>
          <a:xfrm>
            <a:off x="297544" y="3969658"/>
            <a:ext cx="1219200" cy="2902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tx2"/>
                </a:solidFill>
              </a:ln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226" y="941388"/>
            <a:ext cx="5849258" cy="497300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4" name="Title 8"/>
          <p:cNvSpPr txBox="1">
            <a:spLocks/>
          </p:cNvSpPr>
          <p:nvPr/>
        </p:nvSpPr>
        <p:spPr bwMode="auto">
          <a:xfrm>
            <a:off x="696686" y="493258"/>
            <a:ext cx="5979888" cy="4143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BkCI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-SSH</a:t>
            </a:r>
            <a:r>
              <a:rPr lang="zh-CN" altLang="en-US" sz="2400" kern="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收录的中国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文献的主要贡献者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矩形标注 8"/>
          <p:cNvSpPr>
            <a:spLocks noChangeArrowheads="1"/>
          </p:cNvSpPr>
          <p:nvPr/>
        </p:nvSpPr>
        <p:spPr bwMode="auto">
          <a:xfrm>
            <a:off x="2714169" y="2363391"/>
            <a:ext cx="5834744" cy="646331"/>
          </a:xfrm>
          <a:prstGeom prst="wedgeRectCallout">
            <a:avLst>
              <a:gd name="adj1" fmla="val 2679"/>
              <a:gd name="adj2" fmla="val -94050"/>
            </a:avLst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Chan, </a:t>
            </a:r>
            <a:r>
              <a:rPr lang="en-US" altLang="zh-TW" b="1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Zenobia</a:t>
            </a:r>
            <a:r>
              <a:rPr lang="en-US" altLang="zh-TW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C. Y.</a:t>
            </a:r>
            <a:r>
              <a:rPr lang="zh-CN" altLang="en-US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：香港理工大学应用社会科学学系</a:t>
            </a:r>
            <a:endParaRPr lang="en-US" altLang="zh-CN" b="1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defRPr/>
            </a:pPr>
            <a:r>
              <a:rPr lang="en-US" altLang="zh-CN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Cheng, Yin Cheong</a:t>
            </a:r>
            <a:r>
              <a:rPr lang="zh-CN" altLang="en-US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：香港教育学院郑燕祥教授</a:t>
            </a:r>
            <a:endParaRPr lang="en-US" altLang="zh-CN" b="1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25" y="938439"/>
            <a:ext cx="7134484" cy="573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8"/>
          <p:cNvSpPr txBox="1">
            <a:spLocks/>
          </p:cNvSpPr>
          <p:nvPr/>
        </p:nvSpPr>
        <p:spPr bwMode="auto">
          <a:xfrm>
            <a:off x="435429" y="435428"/>
            <a:ext cx="7242628" cy="45765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BkCI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-SSH</a:t>
            </a:r>
            <a:r>
              <a:rPr lang="zh-CN" altLang="en-US" sz="2400" kern="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收录的中国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文献</a:t>
            </a:r>
            <a:r>
              <a:rPr lang="zh-CN" altLang="en-US" sz="2400" kern="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主要来自哪些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机构？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055" y="923697"/>
            <a:ext cx="7028233" cy="571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8"/>
          <p:cNvSpPr txBox="1">
            <a:spLocks/>
          </p:cNvSpPr>
          <p:nvPr/>
        </p:nvSpPr>
        <p:spPr bwMode="auto">
          <a:xfrm>
            <a:off x="435429" y="435428"/>
            <a:ext cx="7242628" cy="45765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BkCI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-SSH</a:t>
            </a:r>
            <a:r>
              <a:rPr lang="zh-CN" altLang="en-US" sz="2400" kern="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收录的中国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文献</a:t>
            </a:r>
            <a:r>
              <a:rPr lang="zh-CN" altLang="en-US" sz="2400" kern="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主要来自哪些学科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？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97922"/>
            <a:ext cx="10378208" cy="430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8"/>
          <p:cNvSpPr txBox="1">
            <a:spLocks/>
          </p:cNvSpPr>
          <p:nvPr/>
        </p:nvSpPr>
        <p:spPr bwMode="auto">
          <a:xfrm>
            <a:off x="798287" y="1073831"/>
            <a:ext cx="6183086" cy="4143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中国目前被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SSCI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收录的文献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(2005-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至今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</a:t>
            </a:r>
          </a:p>
        </p:txBody>
      </p:sp>
      <p:sp>
        <p:nvSpPr>
          <p:cNvPr id="6" name="矩形 5"/>
          <p:cNvSpPr/>
          <p:nvPr/>
        </p:nvSpPr>
        <p:spPr>
          <a:xfrm>
            <a:off x="297544" y="3577772"/>
            <a:ext cx="1219200" cy="2902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tx2"/>
                </a:solidFill>
              </a:ln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 bwMode="auto">
          <a:xfrm>
            <a:off x="910772" y="431958"/>
            <a:ext cx="7159171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</a:rPr>
              <a:t>1.2 Web of Science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</a:rPr>
              <a:t>数据库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</a:rPr>
              <a:t>——</a:t>
            </a:r>
            <a:r>
              <a:rPr lang="zh-CN" altLang="en-US" sz="2800" b="1" kern="0" dirty="0" smtClean="0">
                <a:solidFill>
                  <a:schemeClr val="tx2"/>
                </a:solidFill>
              </a:rPr>
              <a:t>深度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" name="Right Arrow 3"/>
          <p:cNvSpPr/>
          <p:nvPr/>
        </p:nvSpPr>
        <p:spPr>
          <a:xfrm rot="21600000">
            <a:off x="942172" y="3048002"/>
            <a:ext cx="6400800" cy="182880"/>
          </a:xfrm>
          <a:prstGeom prst="rightArrow">
            <a:avLst/>
          </a:prstGeom>
          <a:solidFill>
            <a:schemeClr val="tx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 rot="2160000">
            <a:off x="780444" y="3383087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2"/>
                </a:solidFill>
              </a:rPr>
              <a:t>1900</a:t>
            </a:r>
            <a:r>
              <a:rPr lang="zh-CN" altLang="en-US" sz="1600" b="1" dirty="0" smtClean="0">
                <a:solidFill>
                  <a:schemeClr val="tx2"/>
                </a:solidFill>
              </a:rPr>
              <a:t>年</a:t>
            </a:r>
            <a:endParaRPr lang="zh-CN" altLang="en-US" sz="16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1547" y="2675677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2"/>
                </a:solidFill>
              </a:rPr>
              <a:t>SCI</a:t>
            </a:r>
            <a:endParaRPr lang="zh-CN" altLang="en-US" sz="1600" b="1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6692" y="3047997"/>
            <a:ext cx="53009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8072" y="2393277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2"/>
                </a:solidFill>
              </a:rPr>
              <a:t>SSCI</a:t>
            </a:r>
            <a:endParaRPr lang="zh-CN" altLang="en-US" sz="1600" b="1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160000">
            <a:off x="5054861" y="3346172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2"/>
                </a:solidFill>
              </a:rPr>
              <a:t>1975</a:t>
            </a:r>
            <a:r>
              <a:rPr lang="zh-CN" altLang="en-US" sz="1600" b="1" dirty="0" smtClean="0">
                <a:solidFill>
                  <a:schemeClr val="tx2"/>
                </a:solidFill>
              </a:rPr>
              <a:t>年</a:t>
            </a:r>
            <a:endParaRPr lang="zh-CN" altLang="en-US" sz="1600" b="1" dirty="0">
              <a:solidFill>
                <a:schemeClr val="tx2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08596" y="3041377"/>
            <a:ext cx="53009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526120" y="3034753"/>
            <a:ext cx="53009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6071" y="2650428"/>
            <a:ext cx="8322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2"/>
                </a:solidFill>
              </a:rPr>
              <a:t>A&amp;HCI</a:t>
            </a:r>
            <a:endParaRPr lang="zh-CN" altLang="en-US" sz="1600" b="1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785060" y="3048005"/>
            <a:ext cx="53009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160000">
            <a:off x="5936129" y="3405807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2"/>
                </a:solidFill>
              </a:rPr>
              <a:t>1990</a:t>
            </a:r>
            <a:r>
              <a:rPr lang="zh-CN" altLang="en-US" sz="1600" b="1" dirty="0" smtClean="0">
                <a:solidFill>
                  <a:schemeClr val="tx2"/>
                </a:solidFill>
              </a:rPr>
              <a:t>年</a:t>
            </a:r>
            <a:endParaRPr lang="zh-CN" altLang="en-US" sz="1600" b="1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70714" y="2663684"/>
            <a:ext cx="673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2"/>
                </a:solidFill>
              </a:rPr>
              <a:t>CPCI</a:t>
            </a:r>
            <a:endParaRPr lang="zh-CN" altLang="en-US" sz="1600" b="1" dirty="0">
              <a:solidFill>
                <a:schemeClr val="tx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2160000">
            <a:off x="6618614" y="3425686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2"/>
                </a:solidFill>
              </a:rPr>
              <a:t>2005</a:t>
            </a:r>
            <a:r>
              <a:rPr lang="zh-CN" altLang="en-US" sz="1600" b="1" dirty="0" smtClean="0">
                <a:solidFill>
                  <a:schemeClr val="tx2"/>
                </a:solidFill>
              </a:rPr>
              <a:t>年</a:t>
            </a:r>
            <a:endParaRPr lang="zh-CN" altLang="en-US" sz="1600" b="1" dirty="0">
              <a:solidFill>
                <a:schemeClr val="tx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39949" y="2643809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err="1" smtClean="0">
                <a:solidFill>
                  <a:schemeClr val="tx2"/>
                </a:solidFill>
              </a:rPr>
              <a:t>BkCI</a:t>
            </a:r>
            <a:endParaRPr lang="zh-CN" altLang="en-US" sz="1600" b="1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80614" y="2968486"/>
            <a:ext cx="1176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tx2"/>
                </a:solidFill>
              </a:rPr>
              <a:t>Up to now</a:t>
            </a:r>
            <a:endParaRPr lang="zh-CN" altLang="en-US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1" grpId="0"/>
      <p:bldP spid="28" grpId="0"/>
      <p:bldP spid="30" grpId="0" animBg="1"/>
      <p:bldP spid="31" grpId="0" animBg="1"/>
      <p:bldP spid="32" grpId="0"/>
      <p:bldP spid="33" grpId="0" animBg="1"/>
      <p:bldP spid="34" grpId="0"/>
      <p:bldP spid="35" grpId="0"/>
      <p:bldP spid="36" grpId="0"/>
      <p:bldP spid="3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803" y="1023826"/>
            <a:ext cx="6782707" cy="552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8"/>
          <p:cNvSpPr txBox="1">
            <a:spLocks/>
          </p:cNvSpPr>
          <p:nvPr/>
        </p:nvSpPr>
        <p:spPr bwMode="auto">
          <a:xfrm>
            <a:off x="682169" y="624120"/>
            <a:ext cx="7126517" cy="4576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SSCI</a:t>
            </a:r>
            <a:r>
              <a:rPr lang="zh-CN" altLang="en-US" sz="2400" kern="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收录的中国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文献</a:t>
            </a:r>
            <a:r>
              <a:rPr lang="zh-CN" altLang="en-US" sz="2400" kern="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主要来自哪些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机构？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420" y="1166131"/>
            <a:ext cx="6810071" cy="551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8"/>
          <p:cNvSpPr txBox="1">
            <a:spLocks/>
          </p:cNvSpPr>
          <p:nvPr/>
        </p:nvSpPr>
        <p:spPr bwMode="auto">
          <a:xfrm>
            <a:off x="667659" y="682172"/>
            <a:ext cx="7242628" cy="4576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SSCI</a:t>
            </a:r>
            <a:r>
              <a:rPr lang="zh-CN" altLang="en-US" sz="2400" kern="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收录的中国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文献</a:t>
            </a:r>
            <a:r>
              <a:rPr lang="zh-CN" altLang="en-US" sz="2400" kern="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主要来自哪些学科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？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28937"/>
            <a:ext cx="9753600" cy="3848602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Title 8"/>
          <p:cNvSpPr txBox="1">
            <a:spLocks/>
          </p:cNvSpPr>
          <p:nvPr/>
        </p:nvSpPr>
        <p:spPr bwMode="auto">
          <a:xfrm>
            <a:off x="2670631" y="3628571"/>
            <a:ext cx="5994398" cy="45765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kern="0" noProof="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北京大学被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SSCI</a:t>
            </a:r>
            <a:r>
              <a:rPr lang="zh-CN" altLang="en-US" sz="2400" kern="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收录的文献（</a:t>
            </a:r>
            <a:r>
              <a:rPr lang="en-US" altLang="zh-CN" sz="2400" kern="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2005</a:t>
            </a:r>
            <a:r>
              <a:rPr lang="zh-CN" altLang="en-US" sz="2400" kern="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年至今）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73301"/>
            <a:ext cx="9681029" cy="3819966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Title 8"/>
          <p:cNvSpPr txBox="1">
            <a:spLocks/>
          </p:cNvSpPr>
          <p:nvPr/>
        </p:nvSpPr>
        <p:spPr bwMode="auto">
          <a:xfrm>
            <a:off x="2598037" y="-58056"/>
            <a:ext cx="6183086" cy="414337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kern="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北京大学被</a:t>
            </a:r>
            <a:r>
              <a:rPr kumimoji="0" lang="en-US" altLang="zh-CN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BkCI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-SSH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收录的文献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(2005-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至今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)</a:t>
            </a:r>
          </a:p>
        </p:txBody>
      </p:sp>
      <p:sp>
        <p:nvSpPr>
          <p:cNvPr id="8" name="矩形 7"/>
          <p:cNvSpPr/>
          <p:nvPr/>
        </p:nvSpPr>
        <p:spPr>
          <a:xfrm>
            <a:off x="254001" y="1952172"/>
            <a:ext cx="1219200" cy="2902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6745" y="5965372"/>
            <a:ext cx="1219200" cy="2902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tx2"/>
                </a:solidFill>
              </a:ln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38" y="58057"/>
            <a:ext cx="7697333" cy="3252878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824" y="3506038"/>
            <a:ext cx="7742690" cy="3308792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Title 8"/>
          <p:cNvSpPr txBox="1">
            <a:spLocks/>
          </p:cNvSpPr>
          <p:nvPr/>
        </p:nvSpPr>
        <p:spPr bwMode="auto">
          <a:xfrm>
            <a:off x="2104593" y="3468917"/>
            <a:ext cx="5994398" cy="45765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kern="0" noProof="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北京大学被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SSCI</a:t>
            </a:r>
            <a:r>
              <a:rPr lang="zh-CN" altLang="en-US" sz="2400" kern="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收录文献的学术影响力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auto">
          <a:xfrm>
            <a:off x="2075543" y="43542"/>
            <a:ext cx="6284674" cy="414337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kern="0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北京大学被</a:t>
            </a:r>
            <a:r>
              <a:rPr kumimoji="0" lang="en-US" altLang="zh-CN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BkCI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-SSH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收录文献的学术影响力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35315"/>
            <a:ext cx="10130971" cy="707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420916" y="477382"/>
            <a:ext cx="3686628" cy="62570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 BKCI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的价值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9256" y="478970"/>
            <a:ext cx="3724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24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3.3.2 </a:t>
            </a:r>
            <a:r>
              <a:rPr lang="zh-CN" altLang="en-US" sz="24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提高馆藏资源利用率</a:t>
            </a:r>
            <a:endParaRPr lang="zh-CN" altLang="zh-CN" sz="2400" b="1" dirty="0" smtClean="0">
              <a:solidFill>
                <a:schemeClr val="tx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2" name="组合 14"/>
          <p:cNvGrpSpPr/>
          <p:nvPr/>
        </p:nvGrpSpPr>
        <p:grpSpPr>
          <a:xfrm>
            <a:off x="7181935" y="-87084"/>
            <a:ext cx="1963999" cy="2196316"/>
            <a:chOff x="5730519" y="1748518"/>
            <a:chExt cx="1963999" cy="2196316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79634" y="1748518"/>
              <a:ext cx="1637166" cy="168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5730519" y="3360059"/>
              <a:ext cx="19639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3.3 </a:t>
              </a:r>
              <a:r>
                <a:rPr lang="zh-CN" altLang="en-US" sz="1600" b="1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对科研管理人员</a:t>
              </a:r>
              <a:endParaRPr lang="en-US" altLang="zh-CN" sz="16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  <a:p>
              <a:pPr algn="ctr"/>
              <a:r>
                <a:rPr lang="zh-CN" altLang="en-US" sz="1600" b="1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或图书馆员</a:t>
              </a:r>
              <a:endParaRPr lang="zh-CN" altLang="en-US" sz="16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82174" y="1451419"/>
            <a:ext cx="6836225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ea typeface="黑体" pitchFamily="2" charset="-122"/>
              </a:rPr>
              <a:t>可实现</a:t>
            </a:r>
            <a:r>
              <a:rPr lang="en-US" altLang="zh-CN" sz="2400" dirty="0" smtClean="0">
                <a:solidFill>
                  <a:schemeClr val="bg1"/>
                </a:solidFill>
                <a:ea typeface="黑体" pitchFamily="2" charset="-122"/>
              </a:rPr>
              <a:t>BKCI</a:t>
            </a:r>
            <a:r>
              <a:rPr lang="zh-CN" altLang="en-US" sz="2400" dirty="0" smtClean="0">
                <a:solidFill>
                  <a:schemeClr val="bg1"/>
                </a:solidFill>
                <a:ea typeface="黑体" pitchFamily="2" charset="-122"/>
              </a:rPr>
              <a:t>中文献、图书馆馆藏图书、电子书集成商之间的无缝链接：</a:t>
            </a:r>
            <a:r>
              <a:rPr lang="en-US" altLang="zh-CN" sz="2400" dirty="0" smtClean="0">
                <a:solidFill>
                  <a:schemeClr val="bg1"/>
                </a:solidFill>
                <a:ea typeface="黑体" pitchFamily="2" charset="-122"/>
              </a:rPr>
              <a:t> DOI </a:t>
            </a:r>
            <a:r>
              <a:rPr lang="zh-CN" altLang="en-US" sz="2400" dirty="0" smtClean="0">
                <a:solidFill>
                  <a:schemeClr val="bg1"/>
                </a:solidFill>
                <a:ea typeface="黑体" pitchFamily="2" charset="-122"/>
              </a:rPr>
              <a:t>和</a:t>
            </a:r>
            <a:r>
              <a:rPr lang="en-US" altLang="zh-CN" sz="2400" dirty="0" err="1" smtClean="0">
                <a:solidFill>
                  <a:schemeClr val="bg1"/>
                </a:solidFill>
                <a:ea typeface="黑体" pitchFamily="2" charset="-122"/>
              </a:rPr>
              <a:t>OpenUrl</a:t>
            </a:r>
            <a:endParaRPr lang="zh-CN" altLang="en-US" sz="24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525489" y="4688115"/>
            <a:ext cx="1335312" cy="2322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503717" y="5566230"/>
            <a:ext cx="1335312" cy="2322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54516" y="6458857"/>
            <a:ext cx="1335312" cy="2322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tx2"/>
                </a:solidFill>
              </a:ln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5" grpId="0" animBg="1"/>
      <p:bldP spid="16" grpId="0" animBg="1"/>
      <p:bldP spid="1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5315"/>
            <a:ext cx="10130971" cy="707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420916" y="477382"/>
            <a:ext cx="3686628" cy="62570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 BKCI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的价值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9256" y="478970"/>
            <a:ext cx="3331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2400" b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3.3.3</a:t>
            </a:r>
            <a:r>
              <a:rPr lang="zh-CN" altLang="en-US" sz="24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优化外文图书采购</a:t>
            </a:r>
            <a:endParaRPr lang="zh-CN" altLang="zh-CN" sz="2400" b="1" dirty="0" smtClean="0">
              <a:solidFill>
                <a:schemeClr val="tx2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2" name="组合 14"/>
          <p:cNvGrpSpPr/>
          <p:nvPr/>
        </p:nvGrpSpPr>
        <p:grpSpPr>
          <a:xfrm>
            <a:off x="7181935" y="-87084"/>
            <a:ext cx="1963999" cy="2196316"/>
            <a:chOff x="5730519" y="1748518"/>
            <a:chExt cx="1963999" cy="2196316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79634" y="1748518"/>
              <a:ext cx="1637166" cy="168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5730519" y="3360059"/>
              <a:ext cx="19639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3.3 </a:t>
              </a:r>
              <a:r>
                <a:rPr lang="zh-CN" altLang="en-US" sz="1600" b="1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对科研管理人员</a:t>
              </a:r>
              <a:endParaRPr lang="en-US" altLang="zh-CN" sz="16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  <a:p>
              <a:pPr algn="ctr"/>
              <a:r>
                <a:rPr lang="zh-CN" altLang="en-US" sz="1600" b="1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或图书馆员</a:t>
              </a:r>
              <a:endParaRPr lang="zh-CN" altLang="en-US" sz="16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91889" y="1712674"/>
            <a:ext cx="683622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ea typeface="黑体" pitchFamily="2" charset="-122"/>
              </a:rPr>
              <a:t>被引频次可以为英文图书采购提供参考依据</a:t>
            </a:r>
            <a:endParaRPr lang="zh-CN" altLang="en-US" sz="24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9" name="Oval 11"/>
          <p:cNvSpPr/>
          <p:nvPr/>
        </p:nvSpPr>
        <p:spPr>
          <a:xfrm>
            <a:off x="2512063" y="4488682"/>
            <a:ext cx="1101994" cy="330061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11"/>
          <p:cNvSpPr/>
          <p:nvPr/>
        </p:nvSpPr>
        <p:spPr>
          <a:xfrm>
            <a:off x="2438401" y="5420631"/>
            <a:ext cx="1161142" cy="26896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1"/>
          <p:cNvSpPr/>
          <p:nvPr/>
        </p:nvSpPr>
        <p:spPr>
          <a:xfrm>
            <a:off x="2452915" y="6270172"/>
            <a:ext cx="1161142" cy="26896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7575" y="419329"/>
            <a:ext cx="7369175" cy="836612"/>
          </a:xfrm>
        </p:spPr>
        <p:txBody>
          <a:bodyPr/>
          <a:lstStyle/>
          <a:p>
            <a:r>
              <a:rPr lang="zh-CN" altLang="en-US" sz="3200" b="1" dirty="0" smtClean="0"/>
              <a:t>主要内容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74033" y="1663473"/>
            <a:ext cx="7282996" cy="3793898"/>
          </a:xfrm>
        </p:spPr>
        <p:txBody>
          <a:bodyPr/>
          <a:lstStyle/>
          <a:p>
            <a:pPr marL="457200" indent="-457200">
              <a:buNone/>
            </a:pPr>
            <a:r>
              <a:rPr lang="en-US" altLang="zh-CN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1. BKCI</a:t>
            </a:r>
            <a:r>
              <a:rPr lang="zh-CN" altLang="en-US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与</a:t>
            </a:r>
            <a:r>
              <a:rPr lang="en-US" altLang="zh-CN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Web of Science</a:t>
            </a:r>
            <a:r>
              <a:rPr lang="zh-CN" altLang="en-US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数据库的关系</a:t>
            </a:r>
            <a:endParaRPr lang="en-US" altLang="zh-CN" sz="28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buNone/>
            </a:pPr>
            <a:endParaRPr lang="en-US" altLang="zh-CN" sz="28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buNone/>
            </a:pPr>
            <a:r>
              <a:rPr lang="en-US" altLang="zh-CN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2. BKCI</a:t>
            </a:r>
            <a:r>
              <a:rPr lang="zh-CN" altLang="en-US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简介</a:t>
            </a:r>
            <a:endParaRPr lang="en-US" altLang="zh-CN" sz="28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buNone/>
            </a:pPr>
            <a:endParaRPr lang="en-US" altLang="zh-CN" sz="28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buNone/>
            </a:pPr>
            <a:endParaRPr lang="en-US" altLang="zh-CN" sz="28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buNone/>
            </a:pPr>
            <a:r>
              <a:rPr lang="en-US" altLang="zh-CN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3. BKCI</a:t>
            </a:r>
            <a:r>
              <a:rPr lang="zh-CN" altLang="en-US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价值</a:t>
            </a:r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3091542" y="2708501"/>
            <a:ext cx="4731657" cy="102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 indent="-457200" eaLnBrk="0" hangingPunct="0">
              <a:spcBef>
                <a:spcPts val="0"/>
              </a:spcBef>
              <a:buClr>
                <a:schemeClr val="tx2"/>
              </a:buClr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2.1 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文献量、</a:t>
            </a:r>
            <a:r>
              <a:rPr lang="zh-CN" altLang="en-US" sz="2000" b="1" kern="0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学科分布、国家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/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地区分布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R="0" lvl="0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2.2 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合作的出版社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R="0" lvl="0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2.3 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收录的图书类型及原则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541488" y="4001281"/>
            <a:ext cx="987278" cy="1211514"/>
            <a:chOff x="1383167" y="2286781"/>
            <a:chExt cx="987278" cy="1211514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83167" y="2286781"/>
              <a:ext cx="972455" cy="964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1480458" y="3236685"/>
              <a:ext cx="88998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b="1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对科研人员</a:t>
              </a:r>
              <a:endParaRPr lang="zh-CN" altLang="en-US" sz="11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  <p:grpSp>
        <p:nvGrpSpPr>
          <p:cNvPr id="9" name="组合 14"/>
          <p:cNvGrpSpPr/>
          <p:nvPr/>
        </p:nvGrpSpPr>
        <p:grpSpPr>
          <a:xfrm>
            <a:off x="3534679" y="5297714"/>
            <a:ext cx="1172116" cy="1281664"/>
            <a:chOff x="5951325" y="2243695"/>
            <a:chExt cx="1522387" cy="1681762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43561" y="2243695"/>
              <a:ext cx="1137496" cy="1170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5951325" y="3360060"/>
              <a:ext cx="1522387" cy="5653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100" b="1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对科研管理人员</a:t>
              </a:r>
              <a:endParaRPr lang="en-US" altLang="zh-CN" sz="11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  <a:p>
              <a:pPr algn="ctr"/>
              <a:r>
                <a:rPr lang="zh-CN" altLang="en-US" sz="1100" b="1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或图书馆员</a:t>
              </a:r>
              <a:endParaRPr lang="zh-CN" altLang="en-US" sz="1100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ECEMBER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110" y="331108"/>
            <a:ext cx="8588148" cy="316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448050"/>
            <a:ext cx="8382000" cy="81915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chemeClr val="tx2"/>
                </a:solidFill>
              </a:rPr>
              <a:t>Q&amp;A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14313" y="4430258"/>
            <a:ext cx="8466137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技术支持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: </a:t>
            </a:r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hlinkClick r:id="rId3"/>
              </a:rPr>
              <a:t>ts.support.china@thomsonreuters.com</a:t>
            </a:r>
            <a:endParaRPr lang="en-US" altLang="zh-CN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Tel: 010-57601259</a:t>
            </a:r>
          </a:p>
          <a:p>
            <a:r>
              <a:rPr lang="en-US" altLang="zh-CN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Fax: 010-82862088</a:t>
            </a:r>
          </a:p>
          <a:p>
            <a:endParaRPr lang="en-US" altLang="zh-CN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zh-CN" altLang="en-US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北京市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海淀区科学院南路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号    融科资讯中心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座北楼</a:t>
            </a:r>
            <a:r>
              <a:rPr lang="en-US" altLang="zh-CN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610</a:t>
            </a:r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室</a:t>
            </a:r>
          </a:p>
          <a:p>
            <a:r>
              <a:rPr lang="zh-CN" altLang="en-US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汤森路透知识产权与科技集团</a:t>
            </a:r>
            <a:endParaRPr lang="en-US" altLang="zh-CN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zh-CN" altLang="en-US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519519" y="337932"/>
            <a:ext cx="6331225" cy="762000"/>
          </a:xfrm>
        </p:spPr>
        <p:txBody>
          <a:bodyPr/>
          <a:lstStyle/>
          <a:p>
            <a:pPr lvl="1"/>
            <a:r>
              <a:rPr lang="en-US" altLang="zh-CN" b="1" dirty="0" smtClean="0"/>
              <a:t>1.3 Web of Science</a:t>
            </a:r>
            <a:r>
              <a:rPr lang="zh-CN" altLang="en-US" b="1" dirty="0" smtClean="0"/>
              <a:t>数据库</a:t>
            </a:r>
            <a:r>
              <a:rPr lang="en-US" altLang="zh-CN" b="1" dirty="0" smtClean="0"/>
              <a:t>——</a:t>
            </a:r>
            <a:r>
              <a:rPr lang="zh-CN" altLang="en-US" b="1" dirty="0" smtClean="0"/>
              <a:t>独特性</a:t>
            </a:r>
            <a:endParaRPr lang="zh-CN" altLang="en-US" dirty="0"/>
          </a:p>
        </p:txBody>
      </p:sp>
      <p:sp>
        <p:nvSpPr>
          <p:cNvPr id="7" name="内容占位符 13"/>
          <p:cNvSpPr>
            <a:spLocks noGrp="1"/>
          </p:cNvSpPr>
          <p:nvPr>
            <p:ph idx="1"/>
          </p:nvPr>
        </p:nvSpPr>
        <p:spPr>
          <a:xfrm>
            <a:off x="293517" y="1501481"/>
            <a:ext cx="5654675" cy="1508557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en-US" altLang="zh-CN" sz="2000" dirty="0" smtClean="0">
                <a:solidFill>
                  <a:schemeClr val="tx1">
                    <a:lumMod val="50000"/>
                  </a:schemeClr>
                </a:solidFill>
                <a:latin typeface="华文仿宋" pitchFamily="2" charset="-122"/>
                <a:ea typeface="华文仿宋" pitchFamily="2" charset="-122"/>
              </a:rPr>
              <a:t>    Dr. Garfield 1955</a:t>
            </a:r>
            <a:r>
              <a:rPr lang="zh-CN" altLang="en-US" sz="2000" dirty="0" smtClean="0">
                <a:solidFill>
                  <a:schemeClr val="tx1">
                    <a:lumMod val="50000"/>
                  </a:schemeClr>
                </a:solidFill>
                <a:latin typeface="华文仿宋" pitchFamily="2" charset="-122"/>
                <a:ea typeface="华文仿宋" pitchFamily="2" charset="-122"/>
              </a:rPr>
              <a:t>年在 </a:t>
            </a:r>
            <a:r>
              <a:rPr lang="en-US" altLang="zh-CN" sz="2000" dirty="0" smtClean="0">
                <a:solidFill>
                  <a:schemeClr val="tx1">
                    <a:lumMod val="50000"/>
                  </a:schemeClr>
                </a:solidFill>
                <a:latin typeface="华文仿宋" pitchFamily="2" charset="-122"/>
                <a:ea typeface="华文仿宋" pitchFamily="2" charset="-122"/>
              </a:rPr>
              <a:t>Science </a:t>
            </a:r>
            <a:r>
              <a:rPr lang="zh-CN" altLang="en-US" sz="2000" dirty="0" smtClean="0">
                <a:solidFill>
                  <a:schemeClr val="tx1">
                    <a:lumMod val="50000"/>
                  </a:schemeClr>
                </a:solidFill>
                <a:latin typeface="华文仿宋" pitchFamily="2" charset="-122"/>
                <a:ea typeface="华文仿宋" pitchFamily="2" charset="-122"/>
              </a:rPr>
              <a:t>发表论文提出将引文索引作为一种新的文献检索与分类工具。将一个文献作为检索字段从而跟踪一个</a:t>
            </a:r>
            <a:r>
              <a:rPr lang="en-US" altLang="zh-CN" sz="2000" dirty="0" smtClean="0">
                <a:solidFill>
                  <a:schemeClr val="tx1">
                    <a:lumMod val="50000"/>
                  </a:schemeClr>
                </a:solidFill>
                <a:latin typeface="华文仿宋" pitchFamily="2" charset="-122"/>
                <a:ea typeface="华文仿宋" pitchFamily="2" charset="-122"/>
              </a:rPr>
              <a:t>Idea</a:t>
            </a:r>
            <a:r>
              <a:rPr lang="zh-CN" altLang="en-US" sz="2000" dirty="0" smtClean="0">
                <a:solidFill>
                  <a:schemeClr val="tx1">
                    <a:lumMod val="50000"/>
                  </a:schemeClr>
                </a:solidFill>
                <a:latin typeface="华文仿宋" pitchFamily="2" charset="-122"/>
                <a:ea typeface="华文仿宋" pitchFamily="2" charset="-122"/>
              </a:rPr>
              <a:t>的发展过程。</a:t>
            </a:r>
            <a:endParaRPr lang="en-US" altLang="zh-CN" sz="2000" dirty="0" smtClean="0">
              <a:solidFill>
                <a:schemeClr val="tx1">
                  <a:lumMod val="50000"/>
                </a:schemeClr>
              </a:solidFill>
              <a:latin typeface="华文仿宋" pitchFamily="2" charset="-122"/>
              <a:ea typeface="华文仿宋" pitchFamily="2" charset="-122"/>
            </a:endParaRPr>
          </a:p>
          <a:p>
            <a:pPr eaLnBrk="1" hangingPunct="1">
              <a:defRPr/>
            </a:pPr>
            <a:endParaRPr lang="en-US" altLang="zh-CN" sz="2000" dirty="0" smtClean="0">
              <a:solidFill>
                <a:schemeClr val="tx1">
                  <a:lumMod val="50000"/>
                </a:schemeClr>
              </a:solidFill>
              <a:latin typeface="华文仿宋" pitchFamily="2" charset="-122"/>
              <a:ea typeface="华文仿宋" pitchFamily="2" charset="-122"/>
            </a:endParaRPr>
          </a:p>
          <a:p>
            <a:pPr eaLnBrk="1" hangingPunct="1">
              <a:buNone/>
              <a:defRPr/>
            </a:pPr>
            <a:endParaRPr lang="zh-CN" altLang="en-US" sz="2000" dirty="0" smtClean="0">
              <a:solidFill>
                <a:schemeClr val="tx1">
                  <a:lumMod val="50000"/>
                </a:schemeClr>
              </a:solidFill>
              <a:latin typeface="华文仿宋" pitchFamily="2" charset="-122"/>
              <a:ea typeface="华文仿宋" pitchFamily="2" charset="-122"/>
            </a:endParaRPr>
          </a:p>
          <a:p>
            <a:pPr eaLnBrk="1" hangingPunct="1">
              <a:defRPr/>
            </a:pPr>
            <a:endParaRPr lang="zh-CN" altLang="en-US" sz="2000" dirty="0" smtClean="0">
              <a:solidFill>
                <a:schemeClr val="tx1">
                  <a:lumMod val="50000"/>
                </a:schemeClr>
              </a:solidFill>
              <a:latin typeface="华文仿宋" pitchFamily="2" charset="-122"/>
              <a:ea typeface="华文仿宋" pitchFamily="2" charset="-122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629400" y="1524000"/>
            <a:ext cx="2286000" cy="4267200"/>
            <a:chOff x="4105" y="572"/>
            <a:chExt cx="1440" cy="2688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4105" y="572"/>
              <a:ext cx="1440" cy="2688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zh-CN"/>
            </a:p>
          </p:txBody>
        </p:sp>
        <p:pic>
          <p:nvPicPr>
            <p:cNvPr id="10" name="Picture 4" descr="egpica2"/>
            <p:cNvPicPr>
              <a:picLocks noChangeAspect="1" noChangeArrowheads="1"/>
            </p:cNvPicPr>
            <p:nvPr/>
          </p:nvPicPr>
          <p:blipFill>
            <a:blip r:embed="rId3" cstate="print"/>
            <a:srcRect l="6667" t="2919" r="13335" b="9489"/>
            <a:stretch>
              <a:fillRect/>
            </a:stretch>
          </p:blipFill>
          <p:spPr bwMode="auto">
            <a:xfrm>
              <a:off x="4241" y="618"/>
              <a:ext cx="1114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4105" y="2069"/>
              <a:ext cx="1440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altLang="zh-CN" sz="1600" b="1" dirty="0">
                  <a:solidFill>
                    <a:schemeClr val="bg1"/>
                  </a:solidFill>
                </a:rPr>
                <a:t>Dr. Eugene Garfield</a:t>
              </a:r>
            </a:p>
            <a:p>
              <a:pPr eaLnBrk="0" hangingPunct="0">
                <a:spcBef>
                  <a:spcPct val="35000"/>
                </a:spcBef>
              </a:pPr>
              <a:r>
                <a:rPr lang="en-US" altLang="zh-CN" sz="1100" b="1" dirty="0">
                  <a:solidFill>
                    <a:schemeClr val="bg1"/>
                  </a:solidFill>
                </a:rPr>
                <a:t>Founder &amp; Chairman Emeritus </a:t>
              </a:r>
              <a:br>
                <a:rPr lang="en-US" altLang="zh-CN" sz="1100" b="1" dirty="0">
                  <a:solidFill>
                    <a:schemeClr val="bg1"/>
                  </a:solidFill>
                </a:rPr>
              </a:br>
              <a:r>
                <a:rPr lang="en-US" altLang="zh-CN" sz="1100" b="1" dirty="0">
                  <a:solidFill>
                    <a:schemeClr val="bg1"/>
                  </a:solidFill>
                </a:rPr>
                <a:t>ISI, Thomson Scientific </a:t>
              </a:r>
            </a:p>
            <a:p>
              <a:pPr eaLnBrk="0" hangingPunct="0">
                <a:spcBef>
                  <a:spcPct val="35000"/>
                </a:spcBef>
              </a:pPr>
              <a:r>
                <a:rPr lang="en-US" altLang="zh-CN" sz="1100" b="1" dirty="0">
                  <a:solidFill>
                    <a:schemeClr val="bg1"/>
                  </a:solidFill>
                </a:rPr>
                <a:t>“Our ultimate goal is to extend our retrospective coverage of the scientific literature back to the twentieth century.  The Century of Science initiative makes that dream come true.”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907" y="2830992"/>
            <a:ext cx="5213075" cy="386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667193" y="675860"/>
            <a:ext cx="2217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2"/>
                </a:solidFill>
              </a:rPr>
              <a:t>Citation Index</a:t>
            </a:r>
            <a:endParaRPr lang="zh-CN" altLang="en-US" sz="2400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7575" y="419329"/>
            <a:ext cx="7369175" cy="836612"/>
          </a:xfrm>
        </p:spPr>
        <p:txBody>
          <a:bodyPr/>
          <a:lstStyle/>
          <a:p>
            <a:r>
              <a:rPr lang="zh-CN" altLang="en-US" sz="3200" b="1" dirty="0" smtClean="0"/>
              <a:t>主要内容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74033" y="1663473"/>
            <a:ext cx="7282996" cy="186349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altLang="zh-CN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BKCI</a:t>
            </a:r>
            <a:r>
              <a:rPr lang="zh-CN" altLang="en-US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与</a:t>
            </a:r>
            <a:r>
              <a:rPr lang="en-US" altLang="zh-CN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Web of Science</a:t>
            </a:r>
            <a:r>
              <a:rPr lang="zh-CN" altLang="en-US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数据库的关系</a:t>
            </a:r>
            <a:endParaRPr lang="en-US" altLang="zh-CN" sz="28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buAutoNum type="arabicPeriod"/>
            </a:pPr>
            <a:r>
              <a:rPr lang="en-US" altLang="zh-CN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BKCI</a:t>
            </a:r>
            <a:r>
              <a:rPr lang="zh-CN" altLang="en-US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简介</a:t>
            </a:r>
            <a:endParaRPr lang="en-US" altLang="zh-CN" sz="28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buAutoNum type="arabicPeriod"/>
            </a:pPr>
            <a:r>
              <a:rPr lang="en-US" altLang="zh-CN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BKCI</a:t>
            </a:r>
            <a:r>
              <a:rPr lang="zh-CN" altLang="en-US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价值</a:t>
            </a:r>
          </a:p>
        </p:txBody>
      </p:sp>
      <p:sp>
        <p:nvSpPr>
          <p:cNvPr id="4" name="Rectangle 15"/>
          <p:cNvSpPr/>
          <p:nvPr/>
        </p:nvSpPr>
        <p:spPr>
          <a:xfrm>
            <a:off x="522514" y="2177121"/>
            <a:ext cx="7736115" cy="667666"/>
          </a:xfrm>
          <a:prstGeom prst="rect">
            <a:avLst/>
          </a:prstGeom>
          <a:solidFill>
            <a:schemeClr val="accent1">
              <a:lumMod val="20000"/>
              <a:lumOff val="80000"/>
              <a:alpha val="22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3730171" y="3071359"/>
            <a:ext cx="4731657" cy="102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 indent="-457200" eaLnBrk="0" hangingPunct="0">
              <a:spcBef>
                <a:spcPts val="0"/>
              </a:spcBef>
              <a:buClr>
                <a:schemeClr val="tx2"/>
              </a:buClr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2.1 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文献量、</a:t>
            </a:r>
            <a:r>
              <a:rPr lang="zh-CN" altLang="en-US" sz="2000" b="1" kern="0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学科分布、国家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/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地区分布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R="0" lvl="0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2.2 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合作的出版社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R="0" lvl="0" indent="-4572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2.3 </a:t>
            </a: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收录的图书类型及原则</a:t>
            </a:r>
            <a:endParaRPr kumimoji="0" lang="en-US" altLang="zh-CN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7371" y="404815"/>
            <a:ext cx="8766629" cy="836612"/>
          </a:xfrm>
        </p:spPr>
        <p:txBody>
          <a:bodyPr/>
          <a:lstStyle/>
          <a:p>
            <a:r>
              <a:rPr lang="en-US" altLang="zh-CN" sz="3200" b="1" dirty="0" smtClean="0"/>
              <a:t>2.1</a:t>
            </a:r>
            <a:r>
              <a:rPr lang="en-US" altLang="zh-CN" sz="3200" b="1" dirty="0" smtClean="0">
                <a:solidFill>
                  <a:schemeClr val="tx2">
                    <a:lumMod val="75000"/>
                  </a:schemeClr>
                </a:solidFill>
              </a:rPr>
              <a:t>BKCI</a:t>
            </a:r>
            <a:r>
              <a:rPr lang="zh-CN" altLang="en-US" sz="32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文献量</a:t>
            </a:r>
            <a:r>
              <a:rPr lang="zh-CN" altLang="en-US" sz="32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、 学科分布、国家</a:t>
            </a:r>
            <a:r>
              <a:rPr lang="en-US" altLang="zh-CN" sz="32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/</a:t>
            </a:r>
            <a:r>
              <a:rPr lang="zh-CN" altLang="en-US" sz="32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地区分布</a:t>
            </a:r>
            <a:endParaRPr lang="zh-CN" alt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056" y="1524000"/>
            <a:ext cx="67056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全球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360</a:t>
            </a:r>
            <a:r>
              <a:rPr lang="zh-CN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多家出版社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+</a:t>
            </a:r>
            <a:r>
              <a:rPr lang="zh-CN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超过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40,000</a:t>
            </a:r>
            <a:r>
              <a:rPr lang="zh-CN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册学术图书（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41364</a:t>
            </a:r>
            <a: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册</a:t>
            </a:r>
            <a:r>
              <a:rPr lang="zh-CN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）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+</a:t>
            </a:r>
            <a:r>
              <a:rPr lang="zh-CN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预计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2013</a:t>
            </a:r>
            <a:r>
              <a:rPr lang="zh-CN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年内，增加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10,000</a:t>
            </a:r>
            <a:r>
              <a:rPr lang="zh-CN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多册图书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收录特点：图书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+</a:t>
            </a:r>
            <a:r>
              <a:rPr lang="zh-CN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图书章节（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4</a:t>
            </a:r>
            <a: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万多册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57</a:t>
            </a:r>
            <a:r>
              <a:rPr lang="zh-CN" altLang="en-US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Wingdings" pitchFamily="2" charset="2"/>
              </a:rPr>
              <a:t>万多条文献</a:t>
            </a:r>
            <a:r>
              <a:rPr lang="zh-CN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）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zh-CN" altLang="en-US" sz="20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96748" y="2691037"/>
            <a:ext cx="7941602" cy="4177978"/>
            <a:chOff x="1196748" y="2691037"/>
            <a:chExt cx="7941602" cy="417797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96748" y="2691037"/>
              <a:ext cx="6452280" cy="392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6821690" y="6561238"/>
              <a:ext cx="23166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检索时间：</a:t>
              </a:r>
              <a:r>
                <a:rPr lang="en-US" altLang="zh-CN" sz="1400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2013</a:t>
              </a:r>
              <a:r>
                <a:rPr lang="zh-CN" altLang="en-US" sz="1400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年</a:t>
              </a:r>
              <a:r>
                <a:rPr lang="en-US" altLang="zh-CN" sz="1400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3</a:t>
              </a:r>
              <a:r>
                <a:rPr lang="zh-CN" altLang="en-US" sz="1400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月</a:t>
              </a:r>
              <a:r>
                <a:rPr lang="en-US" altLang="zh-CN" sz="1400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20</a:t>
              </a:r>
              <a:r>
                <a:rPr lang="zh-CN" altLang="en-US" sz="1400" dirty="0" smtClean="0"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日</a:t>
              </a:r>
              <a:endParaRPr lang="zh-CN" altLang="en-US" sz="1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77371" y="404815"/>
            <a:ext cx="8766629" cy="836612"/>
          </a:xfrm>
        </p:spPr>
        <p:txBody>
          <a:bodyPr/>
          <a:lstStyle/>
          <a:p>
            <a:r>
              <a:rPr lang="en-US" altLang="zh-CN" sz="3200" b="1" dirty="0" smtClean="0"/>
              <a:t>2.1BKCI</a:t>
            </a:r>
            <a:r>
              <a:rPr lang="zh-CN" altLang="en-US" sz="32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文献量、</a:t>
            </a:r>
            <a:r>
              <a:rPr lang="zh-CN" altLang="en-US" sz="32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学科分布</a:t>
            </a:r>
            <a:r>
              <a:rPr lang="zh-CN" altLang="en-US" sz="32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、国家</a:t>
            </a:r>
            <a:r>
              <a:rPr lang="en-US" altLang="zh-CN" sz="32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/</a:t>
            </a:r>
            <a:r>
              <a:rPr lang="zh-CN" altLang="en-US" sz="32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地区分布</a:t>
            </a:r>
            <a:endParaRPr lang="zh-CN" altLang="en-U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4174" y="2348368"/>
            <a:ext cx="7093826" cy="390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8056" y="1524000"/>
            <a:ext cx="6705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社会科学与艺术人文类：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61%</a:t>
            </a:r>
            <a:endParaRPr lang="zh-CN" altLang="zh-CN" sz="20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自然科学类图书：</a:t>
            </a:r>
            <a:r>
              <a:rPr lang="en-US" altLang="zh-CN" sz="20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39%</a:t>
            </a:r>
            <a:endParaRPr lang="zh-CN" altLang="zh-CN" sz="20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478" y="1558924"/>
            <a:ext cx="6455792" cy="421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77372" y="404815"/>
            <a:ext cx="7953828" cy="836612"/>
          </a:xfrm>
        </p:spPr>
        <p:txBody>
          <a:bodyPr/>
          <a:lstStyle/>
          <a:p>
            <a:r>
              <a:rPr lang="en-US" altLang="zh-CN" sz="3200" b="1" dirty="0" smtClean="0"/>
              <a:t>2.1BKCI</a:t>
            </a:r>
            <a:r>
              <a:rPr lang="zh-CN" altLang="en-US" sz="32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文献量、 学科分布、</a:t>
            </a:r>
            <a:r>
              <a:rPr lang="zh-CN" altLang="en-US" sz="32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国家</a:t>
            </a:r>
            <a:r>
              <a:rPr lang="en-US" altLang="zh-CN" sz="32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/</a:t>
            </a:r>
            <a:r>
              <a:rPr lang="zh-CN" altLang="en-US" sz="32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地区分布</a:t>
            </a:r>
            <a:endParaRPr lang="zh-CN" alt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tr_presentation_template_05-01-08">
  <a:themeElements>
    <a:clrScheme name="tr_presentation_template_05-01-08 1">
      <a:dk1>
        <a:srgbClr val="4B4B4B"/>
      </a:dk1>
      <a:lt1>
        <a:srgbClr val="FFFFFF"/>
      </a:lt1>
      <a:dk2>
        <a:srgbClr val="FF8000"/>
      </a:dk2>
      <a:lt2>
        <a:srgbClr val="A0968C"/>
      </a:lt2>
      <a:accent1>
        <a:srgbClr val="005A84"/>
      </a:accent1>
      <a:accent2>
        <a:srgbClr val="6234A4"/>
      </a:accent2>
      <a:accent3>
        <a:srgbClr val="FFFFFF"/>
      </a:accent3>
      <a:accent4>
        <a:srgbClr val="3F3F3F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tr_presentation_template_05-01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_presentation_template_05-01-08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0_Default Design">
  <a:themeElements>
    <a:clrScheme name="10_Default Design 5">
      <a:dk1>
        <a:srgbClr val="A0968C"/>
      </a:dk1>
      <a:lt1>
        <a:srgbClr val="FFFFFF"/>
      </a:lt1>
      <a:dk2>
        <a:srgbClr val="5F5F5F"/>
      </a:dk2>
      <a:lt2>
        <a:srgbClr val="FFFFFF"/>
      </a:lt2>
      <a:accent1>
        <a:srgbClr val="005A84"/>
      </a:accent1>
      <a:accent2>
        <a:srgbClr val="6234A4"/>
      </a:accent2>
      <a:accent3>
        <a:srgbClr val="B6B6B6"/>
      </a:accent3>
      <a:accent4>
        <a:srgbClr val="DADADA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10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Default Design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32702</TotalTime>
  <Words>2789</Words>
  <Application>Microsoft Office PowerPoint</Application>
  <PresentationFormat>On-screen Show (4:3)</PresentationFormat>
  <Paragraphs>304</Paragraphs>
  <Slides>47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tr_presentation_template_05-01-08</vt:lpstr>
      <vt:lpstr>10_Default Design</vt:lpstr>
      <vt:lpstr>Slide 1</vt:lpstr>
      <vt:lpstr>主要内容</vt:lpstr>
      <vt:lpstr>1.1 Web of Science数据库——广度</vt:lpstr>
      <vt:lpstr>Slide 4</vt:lpstr>
      <vt:lpstr>1.3 Web of Science数据库——独特性</vt:lpstr>
      <vt:lpstr>主要内容</vt:lpstr>
      <vt:lpstr>2.1BKCI文献量、 学科分布、国家/地区分布</vt:lpstr>
      <vt:lpstr>2.1BKCI文献量、 学科分布、国家/地区分布</vt:lpstr>
      <vt:lpstr>2.1BKCI文献量、 学科分布、国家/地区分布</vt:lpstr>
      <vt:lpstr>Slide 10</vt:lpstr>
      <vt:lpstr>Slide 11</vt:lpstr>
      <vt:lpstr>2.3 收录的图书类型及原则</vt:lpstr>
      <vt:lpstr>主要内容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中国目前被BkCI-SSH收录的文献(2005-至今)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主要内容</vt:lpstr>
      <vt:lpstr>Q&amp;A</vt:lpstr>
    </vt:vector>
  </TitlesOfParts>
  <Company>The Thomson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THOMSON REUTERS  PRESENTATION TEMPLATE</dc:title>
  <dc:creator>lori.marino</dc:creator>
  <cp:lastModifiedBy>fan.zhang</cp:lastModifiedBy>
  <cp:revision>4186</cp:revision>
  <dcterms:created xsi:type="dcterms:W3CDTF">2008-05-05T00:46:29Z</dcterms:created>
  <dcterms:modified xsi:type="dcterms:W3CDTF">2013-04-22T13:58:38Z</dcterms:modified>
</cp:coreProperties>
</file>