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</p:sldMasterIdLst>
  <p:notesMasterIdLst>
    <p:notesMasterId r:id="rId25"/>
  </p:notesMasterIdLst>
  <p:sldIdLst>
    <p:sldId id="256" r:id="rId2"/>
    <p:sldId id="453" r:id="rId3"/>
    <p:sldId id="460" r:id="rId4"/>
    <p:sldId id="462" r:id="rId5"/>
    <p:sldId id="464" r:id="rId6"/>
    <p:sldId id="465" r:id="rId7"/>
    <p:sldId id="463" r:id="rId8"/>
    <p:sldId id="466" r:id="rId9"/>
    <p:sldId id="470" r:id="rId10"/>
    <p:sldId id="467" r:id="rId11"/>
    <p:sldId id="473" r:id="rId12"/>
    <p:sldId id="474" r:id="rId13"/>
    <p:sldId id="461" r:id="rId14"/>
    <p:sldId id="452" r:id="rId15"/>
    <p:sldId id="476" r:id="rId16"/>
    <p:sldId id="475" r:id="rId17"/>
    <p:sldId id="477" r:id="rId18"/>
    <p:sldId id="478" r:id="rId19"/>
    <p:sldId id="480" r:id="rId20"/>
    <p:sldId id="479" r:id="rId21"/>
    <p:sldId id="471" r:id="rId22"/>
    <p:sldId id="472" r:id="rId23"/>
    <p:sldId id="45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0A0A6"/>
    <a:srgbClr val="133FA1"/>
    <a:srgbClr val="125CAE"/>
    <a:srgbClr val="752B29"/>
    <a:srgbClr val="7E3526"/>
    <a:srgbClr val="A3A3A3"/>
    <a:srgbClr val="1467C2"/>
    <a:srgbClr val="063EAE"/>
    <a:srgbClr val="064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86874" autoAdjust="0"/>
  </p:normalViewPr>
  <p:slideViewPr>
    <p:cSldViewPr snapToObjects="1">
      <p:cViewPr varScale="1">
        <p:scale>
          <a:sx n="97" d="100"/>
          <a:sy n="97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-7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B5243F2-131C-4ADB-8079-811B26A95C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15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243F2-131C-4ADB-8079-811B26A95CB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55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243F2-131C-4ADB-8079-811B26A95CB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263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243F2-131C-4ADB-8079-811B26A95CB1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263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243F2-131C-4ADB-8079-811B26A95CB1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263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243F2-131C-4ADB-8079-811B26A95CB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64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382"/>
            <a:ext cx="9144000" cy="5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7835"/>
            <a:ext cx="1190364" cy="11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Rectangle 6"/>
          <p:cNvPicPr>
            <a:picLocks noChangeAspect="1"/>
          </p:cNvPicPr>
          <p:nvPr/>
        </p:nvPicPr>
        <p:blipFill rotWithShape="1">
          <a:blip r:embed="rId4"/>
          <a:srcRect t="25565" b="2865"/>
          <a:stretch/>
        </p:blipFill>
        <p:spPr>
          <a:xfrm>
            <a:off x="0" y="1"/>
            <a:ext cx="9144000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1"/>
            <a:ext cx="9144000" cy="4581127"/>
          </a:xfrm>
          <a:prstGeom prst="rect">
            <a:avLst/>
          </a:prstGeom>
          <a:solidFill>
            <a:srgbClr val="752B29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382"/>
            <a:ext cx="9144000" cy="5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290"/>
            <a:ext cx="914400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4869160"/>
            <a:ext cx="8638728" cy="648072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algn="ctr" eaLnBrk="1" hangingPunct="1"/>
            <a:r>
              <a:rPr lang="zh-CN" altLang="en-US" sz="3600" b="1" dirty="0" smtClean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5720308"/>
            <a:ext cx="5830416" cy="805036"/>
          </a:xfrm>
        </p:spPr>
        <p:txBody>
          <a:bodyPr>
            <a:normAutofit fontScale="85000" lnSpcReduction="10000"/>
          </a:bodyPr>
          <a:lstStyle>
            <a:lvl1pPr marL="0" indent="0" algn="r">
              <a:buNone/>
              <a:defRPr/>
            </a:lvl1pPr>
          </a:lstStyle>
          <a:p>
            <a:r>
              <a:rPr lang="zh-CN" altLang="en-US" sz="1800" dirty="0" smtClean="0"/>
              <a:t>单击此处编辑母版副标题样式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2095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5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2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2493CAB-4735-4A61-875D-F08B521AB7FE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865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2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E0FF8BF-824A-4ED0-9369-6B060E05E273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86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2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242BC00-5336-460B-8B00-486A86ECCB47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9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标题 1"/>
          <p:cNvSpPr txBox="1">
            <a:spLocks/>
          </p:cNvSpPr>
          <p:nvPr userDrawn="1"/>
        </p:nvSpPr>
        <p:spPr>
          <a:xfrm>
            <a:off x="0" y="1138436"/>
            <a:ext cx="9144000" cy="4581127"/>
          </a:xfrm>
          <a:prstGeom prst="rect">
            <a:avLst/>
          </a:prstGeom>
          <a:solidFill>
            <a:srgbClr val="014B9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7629"/>
            <a:ext cx="9144000" cy="5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496"/>
            <a:ext cx="9144000" cy="5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35312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22313" y="2852936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1</a:t>
            </a:r>
            <a:endParaRPr lang="zh-CN" altLang="en-US" dirty="0" smtClean="0"/>
          </a:p>
        </p:txBody>
      </p:sp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126"/>
            <a:ext cx="9144000" cy="98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" y="6091063"/>
            <a:ext cx="72231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2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4131F87-CDBF-4E57-815D-1DBD78D3C2FD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927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1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8B6D9F7-EFF6-467C-93A9-FBE6331ECF31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7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2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F3802E0-1A30-4B2E-9E09-8F9B1DBEBC3A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46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2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142C0E17-3169-4DE3-A3F6-F01D7785166A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387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A7682A3-C00A-4D52-A191-9A0827F7DAB4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5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F79F3ED-5AB4-4A1D-A99E-373E957217EA}" type="datetime5">
              <a:rPr lang="zh-CN" altLang="en-US" smtClean="0"/>
              <a:t>2014/3/6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52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A01-06-07.jpg - Windows Live 照片库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22339" r="71449" b="57202"/>
          <a:stretch/>
        </p:blipFill>
        <p:spPr>
          <a:xfrm>
            <a:off x="3" y="-4395"/>
            <a:ext cx="9143997" cy="1057131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8"/>
          <a:stretch/>
        </p:blipFill>
        <p:spPr bwMode="auto">
          <a:xfrm>
            <a:off x="3" y="6508471"/>
            <a:ext cx="9143997" cy="35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5"/>
          <a:stretch/>
        </p:blipFill>
        <p:spPr bwMode="auto">
          <a:xfrm>
            <a:off x="-4273" y="6508471"/>
            <a:ext cx="1547663" cy="3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71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" y="1052736"/>
            <a:ext cx="9143999" cy="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2"/>
          </p:nvPr>
        </p:nvSpPr>
        <p:spPr>
          <a:xfrm>
            <a:off x="3491880" y="6525344"/>
            <a:ext cx="2133600" cy="288032"/>
          </a:xfrm>
          <a:prstGeom prst="rect">
            <a:avLst/>
          </a:prstGeom>
        </p:spPr>
        <p:txBody>
          <a:bodyPr/>
          <a:lstStyle>
            <a:lvl1pPr algn="ctr">
              <a:defRPr lang="en-US" altLang="zh-CN" sz="1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5BA29B09-CB0C-432B-9157-9CC027B542CC}" type="datetime5">
              <a:rPr lang="zh-CN" altLang="en-US" smtClean="0"/>
              <a:t>2014/3/6</a:t>
            </a:fld>
            <a:endParaRPr lang="zh-CN" alt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8"/>
          <a:stretch/>
        </p:blipFill>
        <p:spPr bwMode="auto">
          <a:xfrm>
            <a:off x="3" y="6508471"/>
            <a:ext cx="9143997" cy="35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5"/>
          <a:stretch/>
        </p:blipFill>
        <p:spPr bwMode="auto">
          <a:xfrm>
            <a:off x="3" y="6508471"/>
            <a:ext cx="1543387" cy="3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" y="1052736"/>
            <a:ext cx="9143999" cy="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46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56792"/>
            <a:ext cx="9036496" cy="25202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spc="200" dirty="0" smtClean="0">
                <a:solidFill>
                  <a:srgbClr val="FFC000"/>
                </a:solidFill>
                <a:latin typeface="+mj-ea"/>
              </a:rPr>
              <a:t>安徽省</a:t>
            </a:r>
            <a:r>
              <a:rPr lang="zh-CN" altLang="en-US" sz="4200" spc="200" dirty="0">
                <a:solidFill>
                  <a:srgbClr val="FFC000"/>
                </a:solidFill>
                <a:latin typeface="+mj-ea"/>
              </a:rPr>
              <a:t>高校数字</a:t>
            </a:r>
            <a:r>
              <a:rPr lang="zh-CN" altLang="en-US" sz="4200" spc="200" dirty="0" smtClean="0">
                <a:solidFill>
                  <a:srgbClr val="FFC000"/>
                </a:solidFill>
                <a:latin typeface="+mj-ea"/>
              </a:rPr>
              <a:t>图书馆二期</a:t>
            </a:r>
            <a:r>
              <a:rPr lang="en-US" altLang="zh-CN" sz="4200" spc="200" dirty="0" smtClean="0">
                <a:solidFill>
                  <a:srgbClr val="FFC000"/>
                </a:solidFill>
                <a:latin typeface="+mj-ea"/>
              </a:rPr>
              <a:t/>
            </a:r>
            <a:br>
              <a:rPr lang="en-US" altLang="zh-CN" sz="4200" spc="200" dirty="0" smtClean="0">
                <a:solidFill>
                  <a:srgbClr val="FFC000"/>
                </a:solidFill>
                <a:latin typeface="+mj-ea"/>
              </a:rPr>
            </a:br>
            <a:r>
              <a:rPr lang="zh-CN" altLang="en-US" sz="4200" spc="200" dirty="0" smtClean="0">
                <a:solidFill>
                  <a:srgbClr val="FFC000"/>
                </a:solidFill>
                <a:latin typeface="+mj-ea"/>
              </a:rPr>
              <a:t>资源建设框架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797152"/>
            <a:ext cx="6768752" cy="1152128"/>
          </a:xfrm>
        </p:spPr>
        <p:txBody>
          <a:bodyPr>
            <a:normAutofit/>
          </a:bodyPr>
          <a:lstStyle/>
          <a:p>
            <a:pPr algn="ctr"/>
            <a:r>
              <a:rPr lang="zh-CN" altLang="en-US" sz="2200" dirty="0" smtClean="0">
                <a:latin typeface="+mj-ea"/>
                <a:ea typeface="+mj-ea"/>
              </a:rPr>
              <a:t>宁劲</a:t>
            </a:r>
            <a:r>
              <a:rPr lang="zh-CN" altLang="en-US" sz="2200" dirty="0">
                <a:latin typeface="+mj-ea"/>
              </a:rPr>
              <a:t>（中国科学技术大学图书馆</a:t>
            </a:r>
            <a:r>
              <a:rPr lang="zh-CN" altLang="en-US" sz="2200" dirty="0" smtClean="0">
                <a:latin typeface="+mj-ea"/>
              </a:rPr>
              <a:t>）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院校联采</a:t>
            </a:r>
            <a:r>
              <a:rPr lang="zh-CN" altLang="en-US" dirty="0"/>
              <a:t>资源</a:t>
            </a:r>
            <a:r>
              <a:rPr lang="zh-CN" altLang="en-US" dirty="0" smtClean="0"/>
              <a:t>现状（国内）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7170" name="Picture 2" descr="E:\yunpan\数图安徽资源联采\140306\0 超星读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8" y="1557842"/>
            <a:ext cx="4320480" cy="27352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yunpan\数图安徽资源联采\140306\0 墨香华文数字报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20" y="3212977"/>
            <a:ext cx="4255486" cy="2815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 rot="5400000">
            <a:off x="-631359" y="2695949"/>
            <a:ext cx="2762243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超星读秀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2587526" y="4404601"/>
            <a:ext cx="2815296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墨香华文数字报纸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院校联采</a:t>
            </a:r>
            <a:r>
              <a:rPr lang="zh-CN" altLang="en-US" dirty="0"/>
              <a:t>资源</a:t>
            </a:r>
            <a:r>
              <a:rPr lang="zh-CN" altLang="en-US" dirty="0" smtClean="0"/>
              <a:t>现状（国外）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9218" name="Picture 2" descr="E:\yunpan\数图安徽资源联采\140306\0 springer jou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8125"/>
            <a:ext cx="4248472" cy="19028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yunpan\数图安徽资源联采\140306\0 eb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8126"/>
            <a:ext cx="4248472" cy="19028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yunpan\数图安徽资源联采\140306\0 wsn jour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3"/>
            <a:ext cx="4248472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yunpan\数图安徽资源联采\140306\0 oxford jour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71" y="3717033"/>
            <a:ext cx="4243009" cy="20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3140968"/>
            <a:ext cx="4248472" cy="432048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Springer Journal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3150328"/>
            <a:ext cx="4253935" cy="432048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EBSCO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ea"/>
                <a:ea typeface="+mj-ea"/>
              </a:rPr>
              <a:t>asp+bsp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5733257"/>
            <a:ext cx="4248472" cy="432048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WSN Journal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44008" y="5733257"/>
            <a:ext cx="4248472" cy="432048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Oxford Journal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813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院校联采</a:t>
            </a:r>
            <a:r>
              <a:rPr lang="zh-CN" altLang="en-US" dirty="0"/>
              <a:t>资源</a:t>
            </a:r>
            <a:r>
              <a:rPr lang="zh-CN" altLang="en-US" dirty="0" smtClean="0"/>
              <a:t>现状（国外）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pic>
        <p:nvPicPr>
          <p:cNvPr id="10242" name="Picture 2" descr="E:\yunpan\数图安徽资源联采\140306\0 di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81354"/>
            <a:ext cx="4104455" cy="20931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yunpan\数图安徽资源联采\140306\0 springer 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2658"/>
            <a:ext cx="4176465" cy="2013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yunpan\数图安徽资源联采\140306\0 rsc 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21" y="3862658"/>
            <a:ext cx="4230102" cy="20316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80892" y="5894101"/>
            <a:ext cx="4178829" cy="432048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Springer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ea"/>
                <a:ea typeface="+mj-ea"/>
              </a:rPr>
              <a:t>Ebook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5776" y="3291503"/>
            <a:ext cx="4104455" cy="355131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Dialog </a:t>
            </a:r>
            <a:r>
              <a:rPr lang="zh-CN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联机检索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08003" y="5912779"/>
            <a:ext cx="4230102" cy="41504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+mj-ea"/>
                <a:ea typeface="+mj-ea"/>
              </a:rPr>
              <a:t>RSC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ea"/>
                <a:ea typeface="+mj-ea"/>
              </a:rPr>
              <a:t>Ebook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831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>
                <a:latin typeface="+mj-ea"/>
                <a:ea typeface="+mj-ea"/>
              </a:rPr>
              <a:t>文献</a:t>
            </a:r>
            <a:r>
              <a:rPr lang="zh-CN" altLang="en-US" sz="2200" dirty="0" smtClean="0">
                <a:latin typeface="+mj-ea"/>
                <a:ea typeface="+mj-ea"/>
              </a:rPr>
              <a:t>类型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语种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适用院校类型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参与学校数量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不足（部分院校尚不知晓、镜像访问故障</a:t>
            </a:r>
            <a:r>
              <a:rPr lang="en-US" altLang="zh-CN" sz="2200" dirty="0">
                <a:latin typeface="+mj-ea"/>
                <a:ea typeface="+mj-ea"/>
              </a:rPr>
              <a:t>……</a:t>
            </a:r>
            <a:r>
              <a:rPr lang="zh-CN" altLang="en-US" sz="2200" dirty="0" smtClean="0">
                <a:latin typeface="+mj-ea"/>
                <a:ea typeface="+mj-ea"/>
              </a:rPr>
              <a:t>）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2200" dirty="0" smtClean="0">
                <a:latin typeface="+mj-ea"/>
              </a:rPr>
              <a:t>    致谢</a:t>
            </a:r>
            <a:r>
              <a:rPr lang="zh-CN" altLang="en-US" sz="2200" dirty="0">
                <a:latin typeface="+mj-ea"/>
              </a:rPr>
              <a:t>安大、工大、农大、</a:t>
            </a:r>
            <a:r>
              <a:rPr lang="zh-CN" altLang="en-US" sz="2200" dirty="0" smtClean="0">
                <a:latin typeface="+mj-ea"/>
              </a:rPr>
              <a:t>医大、师大。</a:t>
            </a:r>
            <a:endParaRPr lang="en-US" altLang="zh-CN" sz="2200" dirty="0">
              <a:latin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联</a:t>
            </a:r>
            <a:r>
              <a:rPr lang="zh-CN" altLang="en-US" dirty="0"/>
              <a:t>采资源</a:t>
            </a:r>
            <a:r>
              <a:rPr lang="zh-CN" altLang="en-US" dirty="0" smtClean="0"/>
              <a:t>现状（简单总结）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89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2013</a:t>
            </a:r>
            <a:r>
              <a:rPr lang="zh-CN" altLang="zh-CN" sz="2200" dirty="0">
                <a:latin typeface="+mj-ea"/>
                <a:ea typeface="+mj-ea"/>
              </a:rPr>
              <a:t>年</a:t>
            </a:r>
            <a:r>
              <a:rPr lang="en-US" altLang="zh-CN" sz="2200" dirty="0">
                <a:latin typeface="+mj-ea"/>
                <a:ea typeface="+mj-ea"/>
              </a:rPr>
              <a:t>11</a:t>
            </a:r>
            <a:r>
              <a:rPr lang="zh-CN" altLang="zh-CN" sz="2200" dirty="0">
                <a:latin typeface="+mj-ea"/>
                <a:ea typeface="+mj-ea"/>
              </a:rPr>
              <a:t>月开始启动的省数图二期，总体经费支持较一期大为提高，其中电子资源建设方面预算总</a:t>
            </a:r>
            <a:r>
              <a:rPr lang="zh-CN" altLang="zh-CN" sz="2200" dirty="0" smtClean="0">
                <a:latin typeface="+mj-ea"/>
                <a:ea typeface="+mj-ea"/>
              </a:rPr>
              <a:t>投入</a:t>
            </a:r>
            <a:r>
              <a:rPr lang="zh-CN" altLang="en-US" sz="2200" dirty="0">
                <a:latin typeface="+mj-ea"/>
                <a:ea typeface="+mj-ea"/>
              </a:rPr>
              <a:t>能</a:t>
            </a:r>
            <a:r>
              <a:rPr lang="zh-CN" altLang="zh-CN" sz="2200" dirty="0" smtClean="0">
                <a:latin typeface="+mj-ea"/>
                <a:ea typeface="+mj-ea"/>
              </a:rPr>
              <a:t>达到</a:t>
            </a:r>
            <a:r>
              <a:rPr lang="en-US" altLang="zh-CN" sz="2200" dirty="0" smtClean="0">
                <a:latin typeface="+mj-ea"/>
                <a:ea typeface="+mj-ea"/>
              </a:rPr>
              <a:t> 300</a:t>
            </a:r>
            <a:r>
              <a:rPr lang="zh-CN" altLang="zh-CN" sz="2200" dirty="0">
                <a:latin typeface="+mj-ea"/>
                <a:ea typeface="+mj-ea"/>
              </a:rPr>
              <a:t>万</a:t>
            </a:r>
            <a:r>
              <a:rPr lang="zh-CN" altLang="zh-CN" sz="2200" dirty="0" smtClean="0">
                <a:latin typeface="+mj-ea"/>
                <a:ea typeface="+mj-ea"/>
              </a:rPr>
              <a:t>元</a:t>
            </a:r>
            <a:r>
              <a:rPr lang="zh-CN" altLang="en-US" sz="2200" dirty="0" smtClean="0">
                <a:latin typeface="+mj-ea"/>
                <a:ea typeface="+mj-ea"/>
              </a:rPr>
              <a:t>以上。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在这样的条件下，</a:t>
            </a:r>
            <a:r>
              <a:rPr lang="zh-CN" altLang="zh-CN" sz="2200" dirty="0">
                <a:latin typeface="+mj-ea"/>
                <a:ea typeface="+mj-ea"/>
              </a:rPr>
              <a:t>可以综合考虑各类型学校需求，兼顾各种类型文献，引进更多资源。</a:t>
            </a:r>
            <a:r>
              <a:rPr lang="zh-CN" altLang="en-US" sz="2200" dirty="0" smtClean="0">
                <a:latin typeface="+mj-ea"/>
                <a:ea typeface="+mj-ea"/>
              </a:rPr>
              <a:t>总馆根据对</a:t>
            </a:r>
            <a:r>
              <a:rPr lang="zh-CN" altLang="zh-CN" sz="2200" dirty="0" smtClean="0">
                <a:latin typeface="+mj-ea"/>
                <a:ea typeface="+mj-ea"/>
              </a:rPr>
              <a:t>出版商</a:t>
            </a:r>
            <a:r>
              <a:rPr lang="zh-CN" altLang="en-US" sz="2200" dirty="0">
                <a:latin typeface="+mj-ea"/>
                <a:ea typeface="+mj-ea"/>
              </a:rPr>
              <a:t>和</a:t>
            </a:r>
            <a:r>
              <a:rPr lang="zh-CN" altLang="zh-CN" sz="2200" dirty="0" smtClean="0">
                <a:latin typeface="+mj-ea"/>
                <a:ea typeface="+mj-ea"/>
              </a:rPr>
              <a:t>部分</a:t>
            </a:r>
            <a:r>
              <a:rPr lang="zh-CN" altLang="zh-CN" sz="2200" dirty="0">
                <a:latin typeface="+mj-ea"/>
                <a:ea typeface="+mj-ea"/>
              </a:rPr>
              <a:t>学校的调研</a:t>
            </a:r>
            <a:r>
              <a:rPr lang="zh-CN" altLang="zh-CN" sz="2200" dirty="0" smtClean="0">
                <a:latin typeface="+mj-ea"/>
                <a:ea typeface="+mj-ea"/>
              </a:rPr>
              <a:t>，</a:t>
            </a:r>
            <a:r>
              <a:rPr lang="zh-CN" altLang="en-US" sz="2200" dirty="0" smtClean="0">
                <a:latin typeface="+mj-ea"/>
                <a:ea typeface="+mj-ea"/>
              </a:rPr>
              <a:t>在省内高校目前试用库中初</a:t>
            </a:r>
            <a:r>
              <a:rPr lang="zh-CN" altLang="zh-CN" sz="2200" dirty="0" smtClean="0">
                <a:latin typeface="+mj-ea"/>
                <a:ea typeface="+mj-ea"/>
              </a:rPr>
              <a:t>选了一些意向</a:t>
            </a:r>
            <a:r>
              <a:rPr lang="zh-CN" altLang="zh-CN" sz="2200" dirty="0">
                <a:latin typeface="+mj-ea"/>
                <a:ea typeface="+mj-ea"/>
              </a:rPr>
              <a:t>对全省高校开放</a:t>
            </a:r>
            <a:r>
              <a:rPr lang="zh-CN" altLang="zh-CN" sz="2200" dirty="0" smtClean="0">
                <a:latin typeface="+mj-ea"/>
                <a:ea typeface="+mj-ea"/>
              </a:rPr>
              <a:t>的</a:t>
            </a:r>
            <a:r>
              <a:rPr lang="zh-CN" altLang="en-US" sz="2200" dirty="0" smtClean="0">
                <a:latin typeface="+mj-ea"/>
                <a:ea typeface="+mj-ea"/>
              </a:rPr>
              <a:t>资源。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2014</a:t>
            </a:r>
            <a:r>
              <a:rPr lang="zh-CN" altLang="zh-CN" sz="2200" dirty="0">
                <a:latin typeface="+mj-ea"/>
                <a:ea typeface="+mj-ea"/>
              </a:rPr>
              <a:t>年</a:t>
            </a:r>
            <a:r>
              <a:rPr lang="en-US" altLang="zh-CN" sz="2200" dirty="0">
                <a:latin typeface="+mj-ea"/>
                <a:ea typeface="+mj-ea"/>
              </a:rPr>
              <a:t>1</a:t>
            </a:r>
            <a:r>
              <a:rPr lang="zh-CN" altLang="zh-CN" sz="2200" dirty="0">
                <a:latin typeface="+mj-ea"/>
                <a:ea typeface="+mj-ea"/>
              </a:rPr>
              <a:t>月</a:t>
            </a:r>
            <a:r>
              <a:rPr lang="en-US" altLang="zh-CN" sz="2200" dirty="0">
                <a:latin typeface="+mj-ea"/>
                <a:ea typeface="+mj-ea"/>
              </a:rPr>
              <a:t>15</a:t>
            </a:r>
            <a:r>
              <a:rPr lang="zh-CN" altLang="zh-CN" sz="2200" dirty="0">
                <a:latin typeface="+mj-ea"/>
                <a:ea typeface="+mj-ea"/>
              </a:rPr>
              <a:t>日</a:t>
            </a:r>
            <a:r>
              <a:rPr lang="zh-CN" altLang="zh-CN" sz="2200" dirty="0" smtClean="0">
                <a:latin typeface="+mj-ea"/>
                <a:ea typeface="+mj-ea"/>
              </a:rPr>
              <a:t>，召开了数</a:t>
            </a:r>
            <a:r>
              <a:rPr lang="zh-CN" altLang="zh-CN" sz="2200" dirty="0">
                <a:latin typeface="+mj-ea"/>
                <a:ea typeface="+mj-ea"/>
              </a:rPr>
              <a:t>图二期电子资源建设</a:t>
            </a:r>
            <a:r>
              <a:rPr lang="zh-CN" altLang="zh-CN" sz="2200" dirty="0" smtClean="0">
                <a:latin typeface="+mj-ea"/>
                <a:ea typeface="+mj-ea"/>
              </a:rPr>
              <a:t>方案论证会</a:t>
            </a:r>
            <a:r>
              <a:rPr lang="zh-CN" altLang="en-US" sz="2200" dirty="0">
                <a:latin typeface="+mj-ea"/>
                <a:ea typeface="+mj-ea"/>
              </a:rPr>
              <a:t>，</a:t>
            </a:r>
            <a:r>
              <a:rPr lang="zh-CN" altLang="zh-CN" sz="2200" dirty="0" smtClean="0">
                <a:latin typeface="+mj-ea"/>
                <a:ea typeface="+mj-ea"/>
              </a:rPr>
              <a:t>总</a:t>
            </a:r>
            <a:r>
              <a:rPr lang="zh-CN" altLang="zh-CN" sz="2200" dirty="0">
                <a:latin typeface="+mj-ea"/>
                <a:ea typeface="+mj-ea"/>
              </a:rPr>
              <a:t>馆和九个分中心</a:t>
            </a:r>
            <a:r>
              <a:rPr lang="zh-CN" altLang="zh-CN" sz="2200" dirty="0" smtClean="0">
                <a:latin typeface="+mj-ea"/>
                <a:ea typeface="+mj-ea"/>
              </a:rPr>
              <a:t>馆结合</a:t>
            </a:r>
            <a:r>
              <a:rPr lang="zh-CN" altLang="en-US" sz="2200" dirty="0" smtClean="0">
                <a:latin typeface="+mj-ea"/>
                <a:ea typeface="+mj-ea"/>
              </a:rPr>
              <a:t>各类学校</a:t>
            </a:r>
            <a:r>
              <a:rPr lang="zh-CN" altLang="zh-CN" sz="2200" dirty="0" smtClean="0">
                <a:latin typeface="+mj-ea"/>
                <a:ea typeface="+mj-ea"/>
              </a:rPr>
              <a:t>用户需求、资源</a:t>
            </a:r>
            <a:r>
              <a:rPr lang="zh-CN" altLang="en-US" sz="2200" dirty="0" smtClean="0">
                <a:latin typeface="+mj-ea"/>
                <a:ea typeface="+mj-ea"/>
              </a:rPr>
              <a:t>内容和</a:t>
            </a:r>
            <a:r>
              <a:rPr lang="zh-CN" altLang="zh-CN" sz="2200" dirty="0" smtClean="0">
                <a:latin typeface="+mj-ea"/>
                <a:ea typeface="+mj-ea"/>
              </a:rPr>
              <a:t>覆盖面</a:t>
            </a:r>
            <a:r>
              <a:rPr lang="zh-CN" altLang="en-US" sz="2200" dirty="0" smtClean="0">
                <a:latin typeface="+mj-ea"/>
                <a:ea typeface="+mj-ea"/>
              </a:rPr>
              <a:t>、资源</a:t>
            </a:r>
            <a:r>
              <a:rPr lang="zh-CN" altLang="zh-CN" sz="2200" dirty="0" smtClean="0">
                <a:latin typeface="+mj-ea"/>
                <a:ea typeface="+mj-ea"/>
              </a:rPr>
              <a:t>购置费用等因素</a:t>
            </a:r>
            <a:r>
              <a:rPr lang="zh-CN" altLang="zh-CN" sz="2200" dirty="0">
                <a:latin typeface="+mj-ea"/>
                <a:ea typeface="+mj-ea"/>
              </a:rPr>
              <a:t>，进行分析论证</a:t>
            </a:r>
            <a:r>
              <a:rPr lang="zh-CN" altLang="zh-CN" sz="2200" dirty="0" smtClean="0">
                <a:latin typeface="+mj-ea"/>
                <a:ea typeface="+mj-ea"/>
              </a:rPr>
              <a:t>，</a:t>
            </a:r>
            <a:r>
              <a:rPr lang="zh-CN" altLang="en-US" sz="2200" dirty="0" smtClean="0">
                <a:latin typeface="+mj-ea"/>
                <a:ea typeface="+mj-ea"/>
              </a:rPr>
              <a:t>达成共识，</a:t>
            </a:r>
            <a:r>
              <a:rPr lang="zh-CN" altLang="zh-CN" sz="2200" dirty="0" smtClean="0">
                <a:latin typeface="+mj-ea"/>
                <a:ea typeface="+mj-ea"/>
              </a:rPr>
              <a:t>形成</a:t>
            </a:r>
            <a:r>
              <a:rPr lang="zh-CN" altLang="en-US" sz="2200" dirty="0" smtClean="0">
                <a:latin typeface="+mj-ea"/>
                <a:ea typeface="+mj-ea"/>
              </a:rPr>
              <a:t>数图二期</a:t>
            </a:r>
            <a:r>
              <a:rPr lang="zh-CN" altLang="zh-CN" sz="2200" dirty="0" smtClean="0">
                <a:latin typeface="+mj-ea"/>
                <a:ea typeface="+mj-ea"/>
              </a:rPr>
              <a:t>资源建设</a:t>
            </a:r>
            <a:r>
              <a:rPr lang="zh-CN" altLang="en-US" sz="2200" dirty="0" smtClean="0">
                <a:latin typeface="+mj-ea"/>
                <a:ea typeface="+mj-ea"/>
              </a:rPr>
              <a:t>的</a:t>
            </a:r>
            <a:r>
              <a:rPr lang="zh-CN" altLang="zh-CN" sz="2200" dirty="0" smtClean="0">
                <a:latin typeface="+mj-ea"/>
                <a:ea typeface="+mj-ea"/>
              </a:rPr>
              <a:t>框架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r>
              <a:rPr lang="zh-CN" altLang="en-US" sz="2200" dirty="0" smtClean="0"/>
              <a:t>    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56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11268" name="Picture 4" descr="E:\yunpan\数图安徽资源联采\资源与数字化加工会议照片\IMG_2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r>
              <a:rPr lang="zh-CN" altLang="zh-CN" sz="2200" dirty="0" smtClean="0">
                <a:latin typeface="+mj-ea"/>
                <a:ea typeface="+mj-ea"/>
              </a:rPr>
              <a:t>万方期刊</a:t>
            </a:r>
            <a:r>
              <a:rPr lang="zh-CN" altLang="en-US" sz="2200" dirty="0" smtClean="0">
                <a:latin typeface="+mj-ea"/>
                <a:ea typeface="+mj-ea"/>
              </a:rPr>
              <a:t>：</a:t>
            </a:r>
            <a:r>
              <a:rPr lang="zh-CN" altLang="zh-CN" sz="2200" dirty="0" smtClean="0">
                <a:latin typeface="+mj-ea"/>
                <a:ea typeface="+mj-ea"/>
              </a:rPr>
              <a:t>继续</a:t>
            </a:r>
            <a:r>
              <a:rPr lang="zh-CN" altLang="zh-CN" sz="2200" dirty="0">
                <a:latin typeface="+mj-ea"/>
                <a:ea typeface="+mj-ea"/>
              </a:rPr>
              <a:t>订购保持</a:t>
            </a:r>
            <a:r>
              <a:rPr lang="zh-CN" altLang="zh-CN" sz="2200" dirty="0" smtClean="0">
                <a:latin typeface="+mj-ea"/>
                <a:ea typeface="+mj-ea"/>
              </a:rPr>
              <a:t>更新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zh-CN" sz="2200" dirty="0" smtClean="0">
                <a:latin typeface="+mj-ea"/>
                <a:ea typeface="+mj-ea"/>
              </a:rPr>
              <a:t>超</a:t>
            </a:r>
            <a:r>
              <a:rPr lang="zh-CN" altLang="zh-CN" sz="2200" dirty="0">
                <a:latin typeface="+mj-ea"/>
                <a:ea typeface="+mj-ea"/>
              </a:rPr>
              <a:t>星中文</a:t>
            </a:r>
            <a:r>
              <a:rPr lang="zh-CN" altLang="zh-CN" sz="2200" dirty="0" smtClean="0">
                <a:latin typeface="+mj-ea"/>
                <a:ea typeface="+mj-ea"/>
              </a:rPr>
              <a:t>电子图书</a:t>
            </a:r>
            <a:r>
              <a:rPr lang="zh-CN" altLang="en-US" sz="2200" dirty="0" smtClean="0">
                <a:latin typeface="+mj-ea"/>
                <a:ea typeface="+mj-ea"/>
              </a:rPr>
              <a:t>：增加</a:t>
            </a:r>
            <a:r>
              <a:rPr lang="zh-CN" altLang="zh-CN" sz="2200" dirty="0" smtClean="0">
                <a:latin typeface="+mj-ea"/>
                <a:ea typeface="+mj-ea"/>
              </a:rPr>
              <a:t>镜像数据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endParaRPr lang="zh-CN" altLang="zh-CN" sz="2200" dirty="0">
              <a:latin typeface="+mj-ea"/>
              <a:ea typeface="+mj-ea"/>
            </a:endParaRPr>
          </a:p>
          <a:p>
            <a:pPr lvl="0"/>
            <a:r>
              <a:rPr lang="zh-CN" altLang="zh-CN" sz="2200" dirty="0">
                <a:latin typeface="+mj-ea"/>
                <a:ea typeface="+mj-ea"/>
              </a:rPr>
              <a:t>方略学科</a:t>
            </a:r>
            <a:r>
              <a:rPr lang="zh-CN" altLang="zh-CN" sz="2200" dirty="0" smtClean="0">
                <a:latin typeface="+mj-ea"/>
                <a:ea typeface="+mj-ea"/>
              </a:rPr>
              <a:t>导航</a:t>
            </a:r>
            <a:r>
              <a:rPr lang="zh-CN" altLang="en-US" sz="2200" dirty="0" smtClean="0">
                <a:latin typeface="+mj-ea"/>
                <a:ea typeface="+mj-ea"/>
              </a:rPr>
              <a:t>：由前两年的</a:t>
            </a:r>
            <a:r>
              <a:rPr lang="zh-CN" altLang="zh-CN" sz="2200" dirty="0" smtClean="0">
                <a:latin typeface="+mj-ea"/>
                <a:ea typeface="+mj-ea"/>
              </a:rPr>
              <a:t>四</a:t>
            </a:r>
            <a:r>
              <a:rPr lang="zh-CN" altLang="zh-CN" sz="2200" dirty="0">
                <a:latin typeface="+mj-ea"/>
                <a:ea typeface="+mj-ea"/>
              </a:rPr>
              <a:t>校分摊</a:t>
            </a:r>
            <a:r>
              <a:rPr lang="zh-CN" altLang="zh-CN" sz="2200" dirty="0" smtClean="0">
                <a:latin typeface="+mj-ea"/>
                <a:ea typeface="+mj-ea"/>
              </a:rPr>
              <a:t>改</a:t>
            </a:r>
            <a:r>
              <a:rPr lang="zh-CN" altLang="en-US" sz="2200" dirty="0" smtClean="0">
                <a:latin typeface="+mj-ea"/>
                <a:ea typeface="+mj-ea"/>
              </a:rPr>
              <a:t>成</a:t>
            </a:r>
            <a:r>
              <a:rPr lang="zh-CN" altLang="zh-CN" sz="2200" dirty="0" smtClean="0">
                <a:latin typeface="+mj-ea"/>
                <a:ea typeface="+mj-ea"/>
              </a:rPr>
              <a:t>数图</a:t>
            </a:r>
            <a:r>
              <a:rPr lang="zh-CN" altLang="en-US" sz="2200" dirty="0" smtClean="0">
                <a:latin typeface="+mj-ea"/>
                <a:ea typeface="+mj-ea"/>
              </a:rPr>
              <a:t>购买。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en-US" altLang="zh-CN" sz="2200" dirty="0">
                <a:latin typeface="+mj-ea"/>
                <a:ea typeface="+mj-ea"/>
              </a:rPr>
              <a:t>e</a:t>
            </a:r>
            <a:r>
              <a:rPr lang="zh-CN" altLang="zh-CN" sz="2200" dirty="0">
                <a:latin typeface="+mj-ea"/>
                <a:ea typeface="+mj-ea"/>
              </a:rPr>
              <a:t>线图</a:t>
            </a:r>
            <a:r>
              <a:rPr lang="zh-CN" altLang="zh-CN" sz="2200" dirty="0" smtClean="0">
                <a:latin typeface="+mj-ea"/>
                <a:ea typeface="+mj-ea"/>
              </a:rPr>
              <a:t>情</a:t>
            </a:r>
            <a:r>
              <a:rPr lang="zh-CN" altLang="en-US" sz="2200" dirty="0" smtClean="0">
                <a:latin typeface="+mj-ea"/>
                <a:ea typeface="+mj-ea"/>
              </a:rPr>
              <a:t>：由现在的五校分摊改成</a:t>
            </a:r>
            <a:r>
              <a:rPr lang="zh-CN" altLang="zh-CN" sz="2200" dirty="0" smtClean="0">
                <a:latin typeface="+mj-ea"/>
                <a:ea typeface="+mj-ea"/>
              </a:rPr>
              <a:t>数图</a:t>
            </a:r>
            <a:r>
              <a:rPr lang="zh-CN" altLang="en-US" sz="2200" dirty="0" smtClean="0">
                <a:latin typeface="+mj-ea"/>
                <a:ea typeface="+mj-ea"/>
              </a:rPr>
              <a:t>购买。</a:t>
            </a:r>
            <a:endParaRPr lang="en-US" altLang="zh-CN" sz="2200" dirty="0" smtClean="0">
              <a:latin typeface="+mj-ea"/>
              <a:ea typeface="+mj-ea"/>
            </a:endParaRPr>
          </a:p>
          <a:p>
            <a:endParaRPr lang="zh-CN" altLang="zh-CN" sz="2200" dirty="0">
              <a:latin typeface="+mj-ea"/>
              <a:ea typeface="+mj-ea"/>
            </a:endParaRPr>
          </a:p>
          <a:p>
            <a:pPr lvl="0"/>
            <a:r>
              <a:rPr lang="zh-CN" altLang="zh-CN" sz="2200" dirty="0">
                <a:latin typeface="+mj-ea"/>
                <a:ea typeface="+mj-ea"/>
              </a:rPr>
              <a:t>博看期刊和职业全能培训</a:t>
            </a:r>
            <a:r>
              <a:rPr lang="zh-CN" altLang="zh-CN" sz="2200" dirty="0" smtClean="0">
                <a:latin typeface="+mj-ea"/>
                <a:ea typeface="+mj-ea"/>
              </a:rPr>
              <a:t>平台</a:t>
            </a:r>
            <a:r>
              <a:rPr lang="zh-CN" altLang="en-US" sz="2200" dirty="0" smtClean="0">
                <a:latin typeface="+mj-ea"/>
                <a:ea typeface="+mj-ea"/>
              </a:rPr>
              <a:t>：</a:t>
            </a:r>
            <a:r>
              <a:rPr lang="zh-CN" altLang="zh-CN" sz="2200" dirty="0" smtClean="0">
                <a:latin typeface="+mj-ea"/>
                <a:ea typeface="+mj-ea"/>
              </a:rPr>
              <a:t>继续</a:t>
            </a:r>
            <a:r>
              <a:rPr lang="zh-CN" altLang="zh-CN" sz="2200" dirty="0">
                <a:latin typeface="+mj-ea"/>
                <a:ea typeface="+mj-ea"/>
              </a:rPr>
              <a:t>订购</a:t>
            </a:r>
            <a:r>
              <a:rPr lang="zh-CN" altLang="zh-CN" sz="2200" dirty="0" smtClean="0">
                <a:latin typeface="+mj-ea"/>
                <a:ea typeface="+mj-ea"/>
              </a:rPr>
              <a:t>，</a:t>
            </a:r>
            <a:r>
              <a:rPr lang="zh-CN" altLang="en-US" sz="2200" dirty="0" smtClean="0">
                <a:latin typeface="+mj-ea"/>
                <a:ea typeface="+mj-ea"/>
              </a:rPr>
              <a:t>拟增加</a:t>
            </a:r>
            <a:r>
              <a:rPr lang="zh-CN" altLang="zh-CN" sz="2200" dirty="0" smtClean="0">
                <a:latin typeface="+mj-ea"/>
                <a:ea typeface="+mj-ea"/>
              </a:rPr>
              <a:t>期刊</a:t>
            </a:r>
            <a:r>
              <a:rPr lang="zh-CN" altLang="zh-CN" sz="2200" dirty="0">
                <a:latin typeface="+mj-ea"/>
                <a:ea typeface="+mj-ea"/>
              </a:rPr>
              <a:t>种数和子库</a:t>
            </a:r>
            <a:r>
              <a:rPr lang="zh-CN" altLang="zh-CN" sz="2200" dirty="0" smtClean="0">
                <a:latin typeface="+mj-ea"/>
                <a:ea typeface="+mj-ea"/>
              </a:rPr>
              <a:t>模块</a:t>
            </a:r>
            <a:r>
              <a:rPr lang="zh-CN" altLang="en-US" sz="2200" dirty="0" smtClean="0">
                <a:latin typeface="+mj-ea"/>
                <a:ea typeface="+mj-ea"/>
              </a:rPr>
              <a:t>数量。</a:t>
            </a:r>
            <a:endParaRPr lang="en-US" altLang="zh-CN" sz="2200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建设（原</a:t>
            </a:r>
            <a:r>
              <a:rPr lang="zh-CN" altLang="en-US" dirty="0" smtClean="0">
                <a:latin typeface="+mj-ea"/>
              </a:rPr>
              <a:t>有</a:t>
            </a:r>
            <a:r>
              <a:rPr lang="zh-CN" altLang="en-US" dirty="0">
                <a:latin typeface="+mj-ea"/>
              </a:rPr>
              <a:t>全省开放</a:t>
            </a:r>
            <a:r>
              <a:rPr lang="zh-CN" altLang="en-US" dirty="0" smtClean="0">
                <a:latin typeface="+mj-ea"/>
              </a:rPr>
              <a:t>资源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2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en-US" altLang="zh-CN" sz="2200" dirty="0" smtClean="0">
                <a:latin typeface="+mj-ea"/>
                <a:ea typeface="+mj-ea"/>
              </a:rPr>
              <a:t>CSCD</a:t>
            </a:r>
            <a:r>
              <a:rPr lang="zh-CN" altLang="en-US" sz="2200" dirty="0" smtClean="0">
                <a:latin typeface="+mj-ea"/>
                <a:ea typeface="+mj-ea"/>
              </a:rPr>
              <a:t>：</a:t>
            </a:r>
            <a:r>
              <a:rPr lang="zh-CN" altLang="zh-CN" sz="2200" dirty="0" smtClean="0">
                <a:latin typeface="+mj-ea"/>
                <a:ea typeface="+mj-ea"/>
              </a:rPr>
              <a:t>中国</a:t>
            </a:r>
            <a:r>
              <a:rPr lang="zh-CN" altLang="zh-CN" sz="2200" dirty="0">
                <a:latin typeface="+mj-ea"/>
                <a:ea typeface="+mj-ea"/>
              </a:rPr>
              <a:t>科学引文</a:t>
            </a:r>
            <a:r>
              <a:rPr lang="zh-CN" altLang="zh-CN" sz="2200" dirty="0" smtClean="0">
                <a:latin typeface="+mj-ea"/>
                <a:ea typeface="+mj-ea"/>
              </a:rPr>
              <a:t>数据库</a:t>
            </a:r>
            <a:r>
              <a:rPr lang="zh-CN" altLang="en-US" sz="2200" dirty="0" smtClean="0">
                <a:latin typeface="+mj-ea"/>
                <a:ea typeface="+mj-ea"/>
              </a:rPr>
              <a:t>（不含指标集）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r>
              <a:rPr lang="zh-CN" altLang="en-US" sz="2200" dirty="0" smtClean="0">
                <a:latin typeface="+mj-ea"/>
                <a:ea typeface="+mj-ea"/>
              </a:rPr>
              <a:t>新</a:t>
            </a:r>
            <a:r>
              <a:rPr lang="zh-CN" altLang="en-US" sz="2200" dirty="0" smtClean="0">
                <a:latin typeface="+mj-ea"/>
                <a:ea typeface="+mj-ea"/>
              </a:rPr>
              <a:t>东方：英语</a:t>
            </a:r>
            <a:r>
              <a:rPr lang="en-US" altLang="zh-CN" sz="2200" dirty="0" smtClean="0">
                <a:latin typeface="+mj-ea"/>
                <a:ea typeface="+mj-ea"/>
              </a:rPr>
              <a:t>A/B</a:t>
            </a:r>
            <a:r>
              <a:rPr lang="zh-CN" altLang="en-US" sz="2200" dirty="0" smtClean="0">
                <a:latin typeface="+mj-ea"/>
                <a:ea typeface="+mj-ea"/>
              </a:rPr>
              <a:t>级</a:t>
            </a:r>
            <a:r>
              <a:rPr lang="en-US" altLang="zh-CN" sz="2200" dirty="0" smtClean="0">
                <a:latin typeface="+mj-ea"/>
                <a:ea typeface="+mj-ea"/>
              </a:rPr>
              <a:t>+</a:t>
            </a:r>
            <a:r>
              <a:rPr lang="zh-CN" altLang="en-US" sz="2200" dirty="0" smtClean="0">
                <a:latin typeface="+mj-ea"/>
                <a:ea typeface="+mj-ea"/>
              </a:rPr>
              <a:t>（职称、行业、商务、语法、互动等）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lvl="0"/>
            <a:r>
              <a:rPr lang="zh-CN" altLang="en-US" sz="2200" dirty="0" smtClean="0">
                <a:latin typeface="+mj-ea"/>
                <a:ea typeface="+mj-ea"/>
              </a:rPr>
              <a:t>超星刊世界：含</a:t>
            </a:r>
            <a:r>
              <a:rPr lang="zh-CN" altLang="zh-CN" sz="2200" dirty="0" smtClean="0">
                <a:latin typeface="+mj-ea"/>
                <a:ea typeface="+mj-ea"/>
              </a:rPr>
              <a:t>台湾</a:t>
            </a:r>
            <a:r>
              <a:rPr lang="zh-CN" altLang="zh-CN" sz="2200" dirty="0">
                <a:latin typeface="+mj-ea"/>
                <a:ea typeface="+mj-ea"/>
              </a:rPr>
              <a:t>学术期刊和博硕士</a:t>
            </a:r>
            <a:r>
              <a:rPr lang="zh-CN" altLang="zh-CN" sz="2200" dirty="0" smtClean="0">
                <a:latin typeface="+mj-ea"/>
                <a:ea typeface="+mj-ea"/>
              </a:rPr>
              <a:t>论文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</a:t>
            </a:r>
            <a:r>
              <a:rPr lang="zh-CN" altLang="en-US" dirty="0"/>
              <a:t>（评估中拟新增</a:t>
            </a:r>
            <a:r>
              <a:rPr lang="zh-CN" altLang="en-US" dirty="0">
                <a:latin typeface="+mj-ea"/>
              </a:rPr>
              <a:t>全省开放</a:t>
            </a:r>
            <a:r>
              <a:rPr lang="zh-CN" altLang="en-US" dirty="0" smtClean="0">
                <a:latin typeface="+mj-ea"/>
              </a:rPr>
              <a:t>资源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44" y="1772816"/>
            <a:ext cx="5557986" cy="864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44" y="3391583"/>
            <a:ext cx="2552700" cy="794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44" y="5085184"/>
            <a:ext cx="4543425" cy="762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03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zh-CN" altLang="en-US" sz="2200" dirty="0" smtClean="0">
                <a:latin typeface="+mj-ea"/>
                <a:ea typeface="+mj-ea"/>
              </a:rPr>
              <a:t>口语</a:t>
            </a:r>
            <a:r>
              <a:rPr lang="zh-CN" altLang="en-US" sz="2200" dirty="0" smtClean="0">
                <a:latin typeface="+mj-ea"/>
                <a:ea typeface="+mj-ea"/>
              </a:rPr>
              <a:t>伙伴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zh-CN" sz="2200" dirty="0" smtClean="0">
                <a:latin typeface="+mj-ea"/>
              </a:rPr>
              <a:t>乐学</a:t>
            </a:r>
            <a:r>
              <a:rPr lang="en-US" altLang="zh-CN" sz="2200" dirty="0">
                <a:latin typeface="+mj-ea"/>
              </a:rPr>
              <a:t>or</a:t>
            </a:r>
            <a:r>
              <a:rPr lang="zh-CN" altLang="zh-CN" sz="2200" dirty="0" smtClean="0">
                <a:latin typeface="+mj-ea"/>
              </a:rPr>
              <a:t>乐</a:t>
            </a:r>
            <a:r>
              <a:rPr lang="zh-CN" altLang="zh-CN" sz="2200" dirty="0">
                <a:latin typeface="+mj-ea"/>
              </a:rPr>
              <a:t>考网络平台</a:t>
            </a:r>
            <a:r>
              <a:rPr lang="zh-CN" altLang="en-US" sz="2200" dirty="0">
                <a:latin typeface="+mj-ea"/>
              </a:rPr>
              <a:t>。</a:t>
            </a:r>
            <a:endParaRPr lang="en-US" altLang="zh-CN" sz="2200" dirty="0">
              <a:latin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dirty="0">
                <a:latin typeface="+mj-ea"/>
              </a:rPr>
              <a:t>外文电子图书（</a:t>
            </a:r>
            <a:r>
              <a:rPr lang="en-US" altLang="zh-CN" sz="2200" dirty="0" err="1">
                <a:latin typeface="+mj-ea"/>
              </a:rPr>
              <a:t>Ureader</a:t>
            </a:r>
            <a:r>
              <a:rPr lang="zh-CN" altLang="en-US" sz="2200" dirty="0">
                <a:latin typeface="+mj-ea"/>
              </a:rPr>
              <a:t>）。</a:t>
            </a:r>
            <a:endParaRPr lang="en-US" altLang="zh-CN" sz="2200" dirty="0">
              <a:latin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建设（评估中拟新增</a:t>
            </a:r>
            <a:r>
              <a:rPr lang="zh-CN" altLang="en-US" dirty="0" smtClean="0">
                <a:latin typeface="+mj-ea"/>
              </a:rPr>
              <a:t>全省</a:t>
            </a:r>
            <a:r>
              <a:rPr lang="zh-CN" altLang="en-US" dirty="0">
                <a:latin typeface="+mj-ea"/>
              </a:rPr>
              <a:t>开放</a:t>
            </a:r>
            <a:r>
              <a:rPr lang="zh-CN" altLang="en-US" dirty="0" smtClean="0">
                <a:latin typeface="+mj-ea"/>
              </a:rPr>
              <a:t>资源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5048250" cy="864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427090"/>
            <a:ext cx="2428875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67" y="3427090"/>
            <a:ext cx="2352675" cy="735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85184"/>
            <a:ext cx="1809750" cy="695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9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zh-CN" altLang="en-US" sz="2200" dirty="0">
                <a:latin typeface="+mj-ea"/>
              </a:rPr>
              <a:t>蔚秀报告厅。</a:t>
            </a:r>
            <a:endParaRPr lang="en-US" altLang="zh-CN" sz="2200" dirty="0">
              <a:latin typeface="+mj-ea"/>
            </a:endParaRPr>
          </a:p>
          <a:p>
            <a:pPr marL="0" lv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r>
              <a:rPr lang="en-US" altLang="zh-CN" sz="2200" dirty="0" smtClean="0">
                <a:latin typeface="+mj-ea"/>
                <a:ea typeface="+mj-ea"/>
              </a:rPr>
              <a:t>X-OPAC</a:t>
            </a:r>
            <a:r>
              <a:rPr lang="zh-CN" altLang="en-US" sz="2200" dirty="0" smtClean="0">
                <a:latin typeface="+mj-ea"/>
                <a:ea typeface="+mj-ea"/>
              </a:rPr>
              <a:t>（联图</a:t>
            </a:r>
            <a:r>
              <a:rPr lang="en-US" altLang="zh-CN" sz="2200" dirty="0" smtClean="0">
                <a:latin typeface="+mj-ea"/>
                <a:ea typeface="+mj-ea"/>
              </a:rPr>
              <a:t>OPAC</a:t>
            </a:r>
            <a:r>
              <a:rPr lang="zh-CN" altLang="en-US" sz="2200" dirty="0" smtClean="0">
                <a:latin typeface="+mj-ea"/>
                <a:ea typeface="+mj-ea"/>
              </a:rPr>
              <a:t>书目信息增强工具）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r>
              <a:rPr lang="en-US" altLang="zh-CN" sz="2200" dirty="0" smtClean="0">
                <a:latin typeface="+mj-ea"/>
                <a:ea typeface="+mj-ea"/>
              </a:rPr>
              <a:t>CSSCI</a:t>
            </a:r>
            <a:r>
              <a:rPr lang="zh-CN" altLang="en-US" sz="2200" dirty="0" smtClean="0">
                <a:latin typeface="+mj-ea"/>
                <a:ea typeface="+mj-ea"/>
              </a:rPr>
              <a:t>（情况比较特殊）。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</a:t>
            </a:r>
            <a:r>
              <a:rPr lang="zh-CN" altLang="en-US" dirty="0"/>
              <a:t>（评估中拟新增</a:t>
            </a:r>
            <a:r>
              <a:rPr lang="zh-CN" altLang="en-US" dirty="0">
                <a:latin typeface="+mj-ea"/>
              </a:rPr>
              <a:t>全省开放资源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013176"/>
            <a:ext cx="3457575" cy="733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90900"/>
            <a:ext cx="1685925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20" y="1808237"/>
            <a:ext cx="23145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r>
              <a:rPr lang="zh-CN" altLang="en-US" sz="2200" dirty="0" smtClean="0"/>
              <a:t>时间节点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/>
              <a:t> </a:t>
            </a:r>
            <a:r>
              <a:rPr lang="en-US" altLang="zh-CN" sz="2200" dirty="0" smtClean="0"/>
              <a:t>   </a:t>
            </a:r>
            <a:r>
              <a:rPr lang="zh-CN" altLang="en-US" sz="2200" dirty="0" smtClean="0"/>
              <a:t>数图</a:t>
            </a:r>
            <a:r>
              <a:rPr lang="zh-CN" altLang="en-US" sz="2200" dirty="0" smtClean="0">
                <a:latin typeface="+mj-ea"/>
                <a:ea typeface="+mj-ea"/>
              </a:rPr>
              <a:t>之前（始于</a:t>
            </a:r>
            <a:r>
              <a:rPr lang="en-US" altLang="zh-CN" sz="2200" dirty="0" smtClean="0">
                <a:latin typeface="+mj-ea"/>
                <a:ea typeface="+mj-ea"/>
              </a:rPr>
              <a:t>2003</a:t>
            </a:r>
            <a:r>
              <a:rPr lang="zh-CN" altLang="en-US" sz="2200" dirty="0" smtClean="0">
                <a:latin typeface="+mj-ea"/>
                <a:ea typeface="+mj-ea"/>
              </a:rPr>
              <a:t>年）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数图一期（</a:t>
            </a:r>
            <a:r>
              <a:rPr lang="en-US" altLang="zh-CN" sz="2200" dirty="0" smtClean="0">
                <a:latin typeface="+mj-ea"/>
                <a:ea typeface="+mj-ea"/>
              </a:rPr>
              <a:t>2010</a:t>
            </a:r>
            <a:r>
              <a:rPr lang="zh-CN" altLang="en-US" sz="2200" dirty="0" smtClean="0">
                <a:latin typeface="+mj-ea"/>
                <a:ea typeface="+mj-ea"/>
              </a:rPr>
              <a:t>年</a:t>
            </a:r>
            <a:r>
              <a:rPr lang="en-US" altLang="zh-CN" sz="2200" dirty="0" smtClean="0">
                <a:latin typeface="+mj-ea"/>
                <a:ea typeface="+mj-ea"/>
              </a:rPr>
              <a:t>-2013</a:t>
            </a:r>
            <a:r>
              <a:rPr lang="zh-CN" altLang="en-US" sz="2200" dirty="0" smtClean="0">
                <a:latin typeface="+mj-ea"/>
                <a:ea typeface="+mj-ea"/>
              </a:rPr>
              <a:t>年）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数图二期（</a:t>
            </a:r>
            <a:r>
              <a:rPr lang="en-US" altLang="zh-CN" sz="2200" dirty="0" smtClean="0">
                <a:latin typeface="+mj-ea"/>
                <a:ea typeface="+mj-ea"/>
              </a:rPr>
              <a:t>2014</a:t>
            </a:r>
            <a:r>
              <a:rPr lang="zh-CN" altLang="en-US" sz="2200" dirty="0" smtClean="0">
                <a:latin typeface="+mj-ea"/>
                <a:ea typeface="+mj-ea"/>
              </a:rPr>
              <a:t>年起）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/>
          </a:p>
          <a:p>
            <a:r>
              <a:rPr lang="zh-CN" altLang="en-US" sz="2200" dirty="0" smtClean="0"/>
              <a:t>牵头单位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/>
              <a:t> </a:t>
            </a:r>
            <a:r>
              <a:rPr lang="en-US" altLang="zh-CN" sz="2200" dirty="0" smtClean="0"/>
              <a:t>   </a:t>
            </a:r>
            <a:r>
              <a:rPr lang="zh-CN" altLang="en-US" sz="2200" dirty="0" smtClean="0"/>
              <a:t>图工委（安大）、合工大、科大（数图）</a:t>
            </a: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r>
              <a:rPr lang="zh-CN" altLang="en-US" sz="2200" dirty="0" smtClean="0"/>
              <a:t>资源概括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/>
              <a:t> </a:t>
            </a:r>
            <a:r>
              <a:rPr lang="en-US" altLang="zh-CN" sz="2200" dirty="0" smtClean="0"/>
              <a:t>   </a:t>
            </a:r>
            <a:r>
              <a:rPr lang="zh-CN" altLang="en-US" sz="2200" dirty="0" smtClean="0"/>
              <a:t>全省开放资源：</a:t>
            </a:r>
            <a:r>
              <a:rPr lang="en-US" altLang="zh-CN" sz="2200" dirty="0" smtClean="0"/>
              <a:t>6</a:t>
            </a:r>
            <a:r>
              <a:rPr lang="zh-CN" altLang="en-US" sz="2200" dirty="0" smtClean="0"/>
              <a:t>个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/>
              <a:t> </a:t>
            </a:r>
            <a:r>
              <a:rPr lang="en-US" altLang="zh-CN" sz="2200" dirty="0" smtClean="0"/>
              <a:t>   </a:t>
            </a:r>
            <a:r>
              <a:rPr lang="zh-CN" altLang="en-US" sz="2200" dirty="0" smtClean="0"/>
              <a:t>院校联采资源：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个</a:t>
            </a: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联采资源现状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7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lvl="0"/>
            <a:endParaRPr lang="en-US" altLang="zh-CN" sz="2200" dirty="0" smtClean="0">
              <a:latin typeface="+mj-ea"/>
              <a:ea typeface="+mj-ea"/>
            </a:endParaRPr>
          </a:p>
          <a:p>
            <a:pPr lvl="0"/>
            <a:r>
              <a:rPr lang="en-US" altLang="zh-CN" sz="2200" dirty="0" smtClean="0">
                <a:latin typeface="+mj-ea"/>
                <a:ea typeface="+mj-ea"/>
              </a:rPr>
              <a:t>EBSCO ASC+BSC</a:t>
            </a:r>
          </a:p>
          <a:p>
            <a:pPr marL="0" lv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对参加</a:t>
            </a:r>
            <a:r>
              <a:rPr lang="en-US" altLang="zh-CN" sz="2200" dirty="0" smtClean="0">
                <a:latin typeface="+mj-ea"/>
                <a:ea typeface="+mj-ea"/>
              </a:rPr>
              <a:t>EBSCO P</a:t>
            </a:r>
            <a:r>
              <a:rPr lang="zh-CN" altLang="en-US" sz="2200" dirty="0" smtClean="0">
                <a:latin typeface="+mj-ea"/>
                <a:ea typeface="+mj-ea"/>
              </a:rPr>
              <a:t>版联采的院校进行集团升级</a:t>
            </a:r>
            <a:r>
              <a:rPr lang="zh-CN" altLang="en-US" sz="2200" dirty="0" smtClean="0">
                <a:latin typeface="+mj-ea"/>
                <a:ea typeface="+mj-ea"/>
              </a:rPr>
              <a:t>，增加</a:t>
            </a:r>
            <a:r>
              <a:rPr lang="zh-CN" altLang="en-US" sz="2200" dirty="0" smtClean="0">
                <a:latin typeface="+mj-ea"/>
                <a:ea typeface="+mj-ea"/>
              </a:rPr>
              <a:t>可访问全文数量。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现有的</a:t>
            </a:r>
            <a:r>
              <a:rPr lang="en-US" altLang="zh-CN" sz="2200" dirty="0" smtClean="0">
                <a:latin typeface="+mj-ea"/>
                <a:ea typeface="+mj-ea"/>
              </a:rPr>
              <a:t>13</a:t>
            </a:r>
            <a:r>
              <a:rPr lang="zh-CN" altLang="en-US" sz="2200" dirty="0" smtClean="0">
                <a:latin typeface="+mj-ea"/>
                <a:ea typeface="+mj-ea"/>
              </a:rPr>
              <a:t>个</a:t>
            </a:r>
            <a:r>
              <a:rPr lang="zh-CN" altLang="zh-CN" sz="2200" dirty="0" smtClean="0">
                <a:latin typeface="+mj-ea"/>
                <a:ea typeface="+mj-ea"/>
              </a:rPr>
              <a:t>资源</a:t>
            </a:r>
            <a:r>
              <a:rPr lang="zh-CN" altLang="en-US" sz="2200" dirty="0" smtClean="0">
                <a:latin typeface="+mj-ea"/>
                <a:ea typeface="+mj-ea"/>
              </a:rPr>
              <a:t>：院校可以自行选择加入。</a:t>
            </a:r>
            <a:endParaRPr lang="en-US" altLang="zh-CN" sz="2200" dirty="0" smtClean="0">
              <a:latin typeface="+mj-ea"/>
              <a:ea typeface="+mj-ea"/>
            </a:endParaRPr>
          </a:p>
          <a:p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其余在试用资源，通过评估，</a:t>
            </a:r>
            <a:r>
              <a:rPr lang="zh-CN" altLang="zh-CN" sz="2200" dirty="0" smtClean="0">
                <a:latin typeface="+mj-ea"/>
                <a:ea typeface="+mj-ea"/>
              </a:rPr>
              <a:t>如</a:t>
            </a:r>
            <a:r>
              <a:rPr lang="zh-CN" altLang="zh-CN" sz="2200" dirty="0">
                <a:latin typeface="+mj-ea"/>
                <a:ea typeface="+mj-ea"/>
              </a:rPr>
              <a:t>有适用且条件成熟的产品，</a:t>
            </a:r>
            <a:r>
              <a:rPr lang="zh-CN" altLang="zh-CN" sz="2200" dirty="0" smtClean="0">
                <a:latin typeface="+mj-ea"/>
                <a:ea typeface="+mj-ea"/>
              </a:rPr>
              <a:t>可以增加</a:t>
            </a:r>
            <a:r>
              <a:rPr lang="zh-CN" altLang="en-US" sz="2200" dirty="0" smtClean="0">
                <a:latin typeface="+mj-ea"/>
                <a:ea typeface="+mj-ea"/>
              </a:rPr>
              <a:t>新的联采</a:t>
            </a:r>
            <a:r>
              <a:rPr lang="zh-CN" altLang="zh-CN" sz="2200" dirty="0" smtClean="0">
                <a:latin typeface="+mj-ea"/>
                <a:ea typeface="+mj-ea"/>
              </a:rPr>
              <a:t>。</a:t>
            </a:r>
            <a:endParaRPr lang="zh-CN" altLang="zh-CN" sz="2200" dirty="0">
              <a:latin typeface="+mj-ea"/>
              <a:ea typeface="+mj-ea"/>
            </a:endParaRPr>
          </a:p>
          <a:p>
            <a:pPr lvl="0"/>
            <a:endParaRPr lang="en-US" altLang="zh-CN" sz="2200" dirty="0" smtClean="0">
              <a:latin typeface="+mj-ea"/>
            </a:endParaRPr>
          </a:p>
          <a:p>
            <a:pPr marL="0" lvl="0" indent="0">
              <a:buNone/>
            </a:pPr>
            <a:endParaRPr lang="en-US" altLang="zh-CN" sz="2200" dirty="0">
              <a:latin typeface="+mj-ea"/>
            </a:endParaRPr>
          </a:p>
          <a:p>
            <a:pPr marL="0" lvl="0" indent="0">
              <a:buNone/>
            </a:pPr>
            <a:endParaRPr lang="en-US" altLang="zh-CN" sz="2200" dirty="0">
              <a:latin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</a:t>
            </a:r>
            <a:r>
              <a:rPr lang="zh-CN" altLang="en-US" dirty="0" smtClean="0"/>
              <a:t>建设（院校联采</a:t>
            </a:r>
            <a:r>
              <a:rPr lang="zh-CN" altLang="en-US" dirty="0" smtClean="0">
                <a:latin typeface="+mj-ea"/>
              </a:rPr>
              <a:t>资源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35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资源评估人员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方案谈判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</a:t>
            </a:r>
            <a:r>
              <a:rPr lang="zh-CN" altLang="en-US" sz="2200" dirty="0" smtClean="0">
                <a:latin typeface="+mj-ea"/>
                <a:ea typeface="+mj-ea"/>
              </a:rPr>
              <a:t>以数图为主体，</a:t>
            </a:r>
            <a:r>
              <a:rPr lang="en-US" altLang="zh-CN" sz="2200" dirty="0" smtClean="0">
                <a:latin typeface="+mj-ea"/>
                <a:ea typeface="+mj-ea"/>
              </a:rPr>
              <a:t>1+9</a:t>
            </a:r>
            <a:r>
              <a:rPr lang="zh-CN" altLang="en-US" sz="2200" dirty="0" smtClean="0">
                <a:latin typeface="+mj-ea"/>
                <a:ea typeface="+mj-ea"/>
              </a:rPr>
              <a:t>，吸收相关院校。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方案公布方式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开通使用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</a:t>
            </a:r>
            <a:r>
              <a:rPr lang="zh-CN" altLang="en-US" sz="2200" dirty="0" smtClean="0">
                <a:latin typeface="+mj-ea"/>
                <a:ea typeface="+mj-ea"/>
              </a:rPr>
              <a:t>主站访问（数据库方设定）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</a:t>
            </a:r>
            <a:r>
              <a:rPr lang="zh-CN" altLang="en-US" sz="2200" dirty="0" smtClean="0">
                <a:latin typeface="+mj-ea"/>
                <a:ea typeface="+mj-ea"/>
              </a:rPr>
              <a:t>镜像访问（科大、安大、工大，医大、师大等）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>
                <a:latin typeface="+mj-ea"/>
                <a:ea typeface="+mj-ea"/>
              </a:rPr>
              <a:t>文化厅知识共享工程</a:t>
            </a:r>
            <a:r>
              <a:rPr lang="zh-CN" altLang="en-US" sz="2200" dirty="0" smtClean="0">
                <a:latin typeface="+mj-ea"/>
                <a:ea typeface="+mj-ea"/>
              </a:rPr>
              <a:t>资源</a:t>
            </a:r>
            <a:endParaRPr lang="en-US" altLang="zh-CN" sz="2200" dirty="0" smtClean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数图二期资源建设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84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信息发布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</a:t>
            </a:r>
            <a:r>
              <a:rPr lang="zh-CN" altLang="en-US" sz="2200" dirty="0" smtClean="0">
                <a:latin typeface="+mj-ea"/>
                <a:ea typeface="+mj-ea"/>
              </a:rPr>
              <a:t>数图主站首页，会不定期发布资源动态：资源开通、资源试用、培训通知、反馈调查等。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2200" dirty="0" smtClean="0">
                <a:latin typeface="+mj-ea"/>
                <a:ea typeface="+mj-ea"/>
              </a:rPr>
              <a:t>    </a:t>
            </a:r>
            <a:r>
              <a:rPr lang="en-US" altLang="zh-CN" sz="2200" dirty="0" smtClean="0">
                <a:latin typeface="+mj-ea"/>
                <a:ea typeface="+mj-ea"/>
              </a:rPr>
              <a:t>    </a:t>
            </a:r>
          </a:p>
          <a:p>
            <a:r>
              <a:rPr lang="zh-CN" altLang="en-US" sz="2200" dirty="0" smtClean="0">
                <a:latin typeface="+mj-ea"/>
                <a:ea typeface="+mj-ea"/>
              </a:rPr>
              <a:t>交流活动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    </a:t>
            </a:r>
            <a:r>
              <a:rPr lang="zh-CN" altLang="en-US" sz="2200" dirty="0" smtClean="0">
                <a:latin typeface="+mj-ea"/>
                <a:ea typeface="+mj-ea"/>
              </a:rPr>
              <a:t>增强与出版商、资源提供商的沟通，不定期举办培训和交流。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>
                <a:latin typeface="+mj-ea"/>
                <a:ea typeface="+mj-ea"/>
              </a:rPr>
              <a:t>馆员</a:t>
            </a:r>
            <a:r>
              <a:rPr lang="zh-CN" altLang="en-US" sz="2200" dirty="0" smtClean="0">
                <a:latin typeface="+mj-ea"/>
                <a:ea typeface="+mj-ea"/>
              </a:rPr>
              <a:t>联系沟通</a:t>
            </a:r>
            <a:endParaRPr lang="en-US" altLang="zh-CN" sz="2200" dirty="0" smtClean="0">
              <a:latin typeface="+mj-ea"/>
              <a:ea typeface="+mj-ea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2200" dirty="0">
                <a:latin typeface="+mj-ea"/>
                <a:ea typeface="+mj-ea"/>
              </a:rPr>
              <a:t> </a:t>
            </a:r>
            <a:r>
              <a:rPr lang="en-US" altLang="zh-CN" sz="2200" dirty="0" smtClean="0">
                <a:latin typeface="+mj-ea"/>
                <a:ea typeface="+mj-ea"/>
              </a:rPr>
              <a:t>   </a:t>
            </a:r>
            <a:r>
              <a:rPr lang="zh-CN" altLang="en-US" sz="2200" dirty="0" smtClean="0">
                <a:latin typeface="+mj-ea"/>
                <a:ea typeface="+mj-ea"/>
              </a:rPr>
              <a:t>数图</a:t>
            </a:r>
            <a:r>
              <a:rPr lang="en-US" altLang="zh-CN" sz="2200" dirty="0" smtClean="0">
                <a:latin typeface="+mj-ea"/>
                <a:ea typeface="+mj-ea"/>
              </a:rPr>
              <a:t>QQ</a:t>
            </a:r>
            <a:r>
              <a:rPr lang="zh-CN" altLang="en-US" sz="2200" dirty="0" smtClean="0">
                <a:latin typeface="+mj-ea"/>
                <a:ea typeface="+mj-ea"/>
              </a:rPr>
              <a:t>群：</a:t>
            </a:r>
            <a:r>
              <a:rPr lang="en-US" altLang="zh-CN" sz="2200" dirty="0">
                <a:latin typeface="+mj-ea"/>
                <a:ea typeface="+mj-ea"/>
              </a:rPr>
              <a:t>147998657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2200" dirty="0">
                <a:latin typeface="+mj-ea"/>
                <a:ea typeface="+mj-ea"/>
              </a:rPr>
              <a:t>    </a:t>
            </a:r>
            <a:r>
              <a:rPr lang="zh-CN" altLang="en-US" sz="2200" dirty="0">
                <a:latin typeface="+mj-ea"/>
                <a:ea typeface="+mj-ea"/>
              </a:rPr>
              <a:t>电子资源建设</a:t>
            </a:r>
            <a:r>
              <a:rPr lang="en-US" altLang="zh-CN" sz="2200" dirty="0">
                <a:latin typeface="+mj-ea"/>
                <a:ea typeface="+mj-ea"/>
              </a:rPr>
              <a:t>QQ</a:t>
            </a:r>
            <a:r>
              <a:rPr lang="zh-CN" altLang="en-US" sz="2200" dirty="0">
                <a:latin typeface="+mj-ea"/>
                <a:ea typeface="+mj-ea"/>
              </a:rPr>
              <a:t>群：</a:t>
            </a:r>
            <a:r>
              <a:rPr lang="en-US" altLang="zh-CN" sz="2200" dirty="0">
                <a:latin typeface="+mj-ea"/>
                <a:ea typeface="+mj-ea"/>
              </a:rPr>
              <a:t>58269714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数图二期资源建设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4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56792"/>
            <a:ext cx="9036496" cy="21602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spc="200" dirty="0" smtClean="0">
                <a:solidFill>
                  <a:srgbClr val="FFC000"/>
                </a:solidFill>
                <a:latin typeface="+mj-ea"/>
              </a:rPr>
              <a:t>谢谢各位老师！</a:t>
            </a:r>
            <a:endParaRPr lang="en-US" altLang="zh-CN" sz="4400" spc="5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797152"/>
            <a:ext cx="5830416" cy="805036"/>
          </a:xfrm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/>
              <a:t>   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539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全省开放资源</a:t>
            </a:r>
            <a:r>
              <a:rPr lang="zh-CN" altLang="en-US" dirty="0"/>
              <a:t>现状</a:t>
            </a:r>
            <a:r>
              <a:rPr lang="zh-CN" altLang="en-US" dirty="0" smtClean="0"/>
              <a:t>（万方电子期刊）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1026" name="Picture 2" descr="E:\yunpan\数图安徽资源联采\140306\0 万方期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全省开放资源</a:t>
            </a:r>
            <a:r>
              <a:rPr lang="zh-CN" altLang="en-US" dirty="0"/>
              <a:t>现状</a:t>
            </a:r>
            <a:r>
              <a:rPr lang="zh-CN" altLang="en-US" dirty="0" smtClean="0"/>
              <a:t>（超星电子图书）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2050" name="Picture 2" descr="E:\yunpan\数图安徽资源联采\140306\0 超星图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39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全省开放</a:t>
            </a:r>
            <a:r>
              <a:rPr lang="zh-CN" altLang="en-US" dirty="0" smtClean="0"/>
              <a:t>资源</a:t>
            </a:r>
            <a:r>
              <a:rPr lang="zh-CN" altLang="en-US" dirty="0"/>
              <a:t>现状</a:t>
            </a:r>
            <a:r>
              <a:rPr lang="zh-CN" altLang="en-US" dirty="0" smtClean="0"/>
              <a:t>（博看电子期刊）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4098" name="Picture 2" descr="E:\yunpan\数图安徽资源联采\140306\0 博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全省开放</a:t>
            </a:r>
            <a:r>
              <a:rPr lang="zh-CN" altLang="en-US" dirty="0" smtClean="0"/>
              <a:t>资源</a:t>
            </a:r>
            <a:r>
              <a:rPr lang="zh-CN" altLang="en-US" dirty="0"/>
              <a:t>现状</a:t>
            </a:r>
            <a:r>
              <a:rPr lang="zh-CN" altLang="en-US" dirty="0" smtClean="0"/>
              <a:t>（职业全能培训平台）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5122" name="Picture 2" descr="E:\yunpan\数图安徽资源联采\140306\0 职业全能培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全省开放</a:t>
            </a:r>
            <a:r>
              <a:rPr lang="zh-CN" altLang="en-US" dirty="0" smtClean="0"/>
              <a:t>资源</a:t>
            </a:r>
            <a:r>
              <a:rPr lang="zh-CN" altLang="en-US" dirty="0"/>
              <a:t>现状</a:t>
            </a:r>
            <a:r>
              <a:rPr lang="zh-CN" altLang="en-US" dirty="0" smtClean="0"/>
              <a:t>（方略学科导航）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3074" name="Picture 2" descr="E:\yunpan\数图安徽资源联采\140306\0 方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全省开放</a:t>
            </a:r>
            <a:r>
              <a:rPr lang="zh-CN" altLang="en-US" dirty="0" smtClean="0"/>
              <a:t>资源</a:t>
            </a:r>
            <a:r>
              <a:rPr lang="zh-CN" altLang="en-US" dirty="0"/>
              <a:t>现状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</a:t>
            </a:r>
            <a:r>
              <a:rPr lang="zh-CN" altLang="en-US" dirty="0" smtClean="0"/>
              <a:t>线图情）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6146" name="Picture 2" descr="E:\yunpan\数图安徽资源联采\140306\0 e线图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院校联采</a:t>
            </a:r>
            <a:r>
              <a:rPr lang="zh-CN" altLang="en-US" dirty="0"/>
              <a:t>资源</a:t>
            </a:r>
            <a:r>
              <a:rPr lang="zh-CN" altLang="en-US" dirty="0" smtClean="0"/>
              <a:t>现状（国内）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BDE1E4-B7C7-40B8-8296-4C5283BF69D1}" type="datetime5">
              <a:rPr lang="zh-CN" altLang="en-US" smtClean="0"/>
              <a:t>2014/3/6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4DC6A2-9384-4667-B1CC-538E6562B31E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8194" name="Picture 2" descr="E:\yunpan\数图安徽资源联采\140306\0 网上报告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2" y="1214777"/>
            <a:ext cx="2812201" cy="2070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yunpan\数图安徽资源联采\140306\0 库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83" y="2718511"/>
            <a:ext cx="3096344" cy="2459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yunpan\数图安徽资源联采\140306\0 超星学术视频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8295"/>
            <a:ext cx="3058480" cy="2352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yunpan\数图安徽资源联采\140306\0 实训视频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9324"/>
            <a:ext cx="3176593" cy="2376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 rot="5400000">
            <a:off x="-722112" y="2023893"/>
            <a:ext cx="2050278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网上报告厅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583475" y="3714211"/>
            <a:ext cx="2459567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库克数字</a:t>
            </a:r>
            <a:r>
              <a:rPr lang="zh-CN" altLang="en-US" sz="2000" dirty="0" smtClean="0">
                <a:solidFill>
                  <a:schemeClr val="tx1"/>
                </a:solidFill>
              </a:rPr>
              <a:t>音乐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3756404" y="4907907"/>
            <a:ext cx="2351272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超星学术视频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4377340" y="2194158"/>
            <a:ext cx="2390809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实训视频数据库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</Template>
  <TotalTime>6476</TotalTime>
  <Words>892</Words>
  <Application>Microsoft Office PowerPoint</Application>
  <PresentationFormat>全屏显示(4:3)</PresentationFormat>
  <Paragraphs>203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 Unicode MS</vt:lpstr>
      <vt:lpstr>宋体</vt:lpstr>
      <vt:lpstr>微软雅黑</vt:lpstr>
      <vt:lpstr>Arial</vt:lpstr>
      <vt:lpstr>Verdana</vt:lpstr>
      <vt:lpstr>主题3</vt:lpstr>
      <vt:lpstr>安徽省高校数字图书馆二期 资源建设框架</vt:lpstr>
      <vt:lpstr>联采资源现状</vt:lpstr>
      <vt:lpstr>全省开放资源现状（万方电子期刊）</vt:lpstr>
      <vt:lpstr>全省开放资源现状（超星电子图书）</vt:lpstr>
      <vt:lpstr>全省开放资源现状（博看电子期刊）</vt:lpstr>
      <vt:lpstr>全省开放资源现状（职业全能培训平台）</vt:lpstr>
      <vt:lpstr>全省开放资源现状（方略学科导航）</vt:lpstr>
      <vt:lpstr>全省开放资源现状（e线图情）</vt:lpstr>
      <vt:lpstr>院校联采资源现状（国内）</vt:lpstr>
      <vt:lpstr>院校联采资源现状（国内）</vt:lpstr>
      <vt:lpstr>院校联采资源现状（国外）</vt:lpstr>
      <vt:lpstr>院校联采资源现状（国外）</vt:lpstr>
      <vt:lpstr>联采资源现状（简单总结）</vt:lpstr>
      <vt:lpstr>数图二期资源建设</vt:lpstr>
      <vt:lpstr>数图二期资源建设</vt:lpstr>
      <vt:lpstr>数图二期资源建设（原有全省开放资源）</vt:lpstr>
      <vt:lpstr>数图二期资源建设（评估中拟新增全省开放资源）</vt:lpstr>
      <vt:lpstr>数图二期资源建设（评估中拟新增全省开放资源）</vt:lpstr>
      <vt:lpstr>数图二期资源建设（评估中拟新增全省开放资源）</vt:lpstr>
      <vt:lpstr>数图二期资源建设（院校联采资源）</vt:lpstr>
      <vt:lpstr>数图二期资源建设</vt:lpstr>
      <vt:lpstr>数图二期资源建设</vt:lpstr>
      <vt:lpstr>谢谢各位老师！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借助SSCI和A&amp;HCI进行人文社会科学研究</dc:title>
  <dc:creator>Administrator</dc:creator>
  <cp:lastModifiedBy>DaChu</cp:lastModifiedBy>
  <cp:revision>1465</cp:revision>
  <dcterms:created xsi:type="dcterms:W3CDTF">2010-10-31T15:42:21Z</dcterms:created>
  <dcterms:modified xsi:type="dcterms:W3CDTF">2014-03-06T04:44:02Z</dcterms:modified>
</cp:coreProperties>
</file>