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3" r:id="rId1"/>
    <p:sldMasterId id="2147484367" r:id="rId2"/>
  </p:sldMasterIdLst>
  <p:notesMasterIdLst>
    <p:notesMasterId r:id="rId70"/>
  </p:notesMasterIdLst>
  <p:sldIdLst>
    <p:sldId id="949" r:id="rId3"/>
    <p:sldId id="1249" r:id="rId4"/>
    <p:sldId id="1286" r:id="rId5"/>
    <p:sldId id="1287" r:id="rId6"/>
    <p:sldId id="1291" r:id="rId7"/>
    <p:sldId id="1115" r:id="rId8"/>
    <p:sldId id="875" r:id="rId9"/>
    <p:sldId id="1426" r:id="rId10"/>
    <p:sldId id="1427" r:id="rId11"/>
    <p:sldId id="1398" r:id="rId12"/>
    <p:sldId id="1376" r:id="rId13"/>
    <p:sldId id="1378" r:id="rId14"/>
    <p:sldId id="1377" r:id="rId15"/>
    <p:sldId id="1379" r:id="rId16"/>
    <p:sldId id="1218" r:id="rId17"/>
    <p:sldId id="1401" r:id="rId18"/>
    <p:sldId id="1381" r:id="rId19"/>
    <p:sldId id="1406" r:id="rId20"/>
    <p:sldId id="1407" r:id="rId21"/>
    <p:sldId id="1408" r:id="rId22"/>
    <p:sldId id="1382" r:id="rId23"/>
    <p:sldId id="1400" r:id="rId24"/>
    <p:sldId id="1424" r:id="rId25"/>
    <p:sldId id="1399" r:id="rId26"/>
    <p:sldId id="1388" r:id="rId27"/>
    <p:sldId id="1389" r:id="rId28"/>
    <p:sldId id="1390" r:id="rId29"/>
    <p:sldId id="1391" r:id="rId30"/>
    <p:sldId id="1392" r:id="rId31"/>
    <p:sldId id="1394" r:id="rId32"/>
    <p:sldId id="1409" r:id="rId33"/>
    <p:sldId id="1410" r:id="rId34"/>
    <p:sldId id="1412" r:id="rId35"/>
    <p:sldId id="1414" r:id="rId36"/>
    <p:sldId id="1415" r:id="rId37"/>
    <p:sldId id="1416" r:id="rId38"/>
    <p:sldId id="1417" r:id="rId39"/>
    <p:sldId id="1405" r:id="rId40"/>
    <p:sldId id="1423" r:id="rId41"/>
    <p:sldId id="1354" r:id="rId42"/>
    <p:sldId id="1356" r:id="rId43"/>
    <p:sldId id="1418" r:id="rId44"/>
    <p:sldId id="1419" r:id="rId45"/>
    <p:sldId id="1265" r:id="rId46"/>
    <p:sldId id="1362" r:id="rId47"/>
    <p:sldId id="1204" r:id="rId48"/>
    <p:sldId id="1269" r:id="rId49"/>
    <p:sldId id="1341" r:id="rId50"/>
    <p:sldId id="1342" r:id="rId51"/>
    <p:sldId id="1338" r:id="rId52"/>
    <p:sldId id="1339" r:id="rId53"/>
    <p:sldId id="1271" r:id="rId54"/>
    <p:sldId id="1334" r:id="rId55"/>
    <p:sldId id="1357" r:id="rId56"/>
    <p:sldId id="1358" r:id="rId57"/>
    <p:sldId id="1359" r:id="rId58"/>
    <p:sldId id="1299" r:id="rId59"/>
    <p:sldId id="1298" r:id="rId60"/>
    <p:sldId id="1300" r:id="rId61"/>
    <p:sldId id="1301" r:id="rId62"/>
    <p:sldId id="1422" r:id="rId63"/>
    <p:sldId id="1420" r:id="rId64"/>
    <p:sldId id="1304" r:id="rId65"/>
    <p:sldId id="1281" r:id="rId66"/>
    <p:sldId id="1425" r:id="rId67"/>
    <p:sldId id="1239" r:id="rId68"/>
    <p:sldId id="1264" r:id="rId69"/>
  </p:sldIdLst>
  <p:sldSz cx="4608513" cy="2592388"/>
  <p:notesSz cx="6858000" cy="9144000"/>
  <p:defaultTextStyle>
    <a:defPPr>
      <a:defRPr lang="zh-CN"/>
    </a:defPPr>
    <a:lvl1pPr marL="0" algn="l" defTabSz="456194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1pPr>
    <a:lvl2pPr marL="228097" algn="l" defTabSz="456194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2pPr>
    <a:lvl3pPr marL="456194" algn="l" defTabSz="456194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3pPr>
    <a:lvl4pPr marL="684291" algn="l" defTabSz="456194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4pPr>
    <a:lvl5pPr marL="912388" algn="l" defTabSz="456194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5pPr>
    <a:lvl6pPr marL="1140485" algn="l" defTabSz="456194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6pPr>
    <a:lvl7pPr marL="1368582" algn="l" defTabSz="456194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7pPr>
    <a:lvl8pPr marL="1596680" algn="l" defTabSz="456194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8pPr>
    <a:lvl9pPr marL="1824777" algn="l" defTabSz="456194" rtl="0" eaLnBrk="1" latinLnBrk="0" hangingPunct="1">
      <a:defRPr sz="8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博 刘" initials="博" lastIdx="1" clrIdx="0">
    <p:extLst>
      <p:ext uri="{19B8F6BF-5375-455C-9EA6-DF929625EA0E}">
        <p15:presenceInfo xmlns:p15="http://schemas.microsoft.com/office/powerpoint/2012/main" userId="cef55a3f931282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FF"/>
    <a:srgbClr val="2A93FB"/>
    <a:srgbClr val="757575"/>
    <a:srgbClr val="66FFFF"/>
    <a:srgbClr val="07ED6F"/>
    <a:srgbClr val="ED7D31"/>
    <a:srgbClr val="B000B0"/>
    <a:srgbClr val="DEB400"/>
    <a:srgbClr val="FF00FF"/>
    <a:srgbClr val="036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9" autoAdjust="0"/>
    <p:restoredTop sz="94469" autoAdjust="0"/>
  </p:normalViewPr>
  <p:slideViewPr>
    <p:cSldViewPr snapToGrid="0">
      <p:cViewPr varScale="1">
        <p:scale>
          <a:sx n="112" d="100"/>
          <a:sy n="112" d="100"/>
        </p:scale>
        <p:origin x="3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DB1E85-1396-41D3-A263-C82A76B2DB36}" type="doc">
      <dgm:prSet loTypeId="urn:microsoft.com/office/officeart/2009/3/layout/PieProcess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AC8C0C19-2854-402F-B3CF-8600FE23578F}">
      <dgm:prSet phldrT="[文本]" custT="1"/>
      <dgm:spPr/>
      <dgm:t>
        <a:bodyPr/>
        <a:lstStyle/>
        <a:p>
          <a:r>
            <a:rPr lang="zh-CN" altLang="en-US" sz="1200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全场景</a:t>
          </a:r>
          <a:endParaRPr lang="zh-CN" altLang="en-US" sz="1200" b="1" dirty="0">
            <a:solidFill>
              <a:srgbClr val="FFFF00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34BECC74-53F4-47D2-8860-E85841517745}" type="parTrans" cxnId="{FC49D550-18D0-4F36-A06D-EE217EC29459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0E3F281E-BF25-46F2-9BE8-32637ADB7157}" type="sibTrans" cxnId="{FC49D550-18D0-4F36-A06D-EE217EC29459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94766FCF-DBE2-4D4D-B0EF-C0941BCD1D13}">
      <dgm:prSet phldrT="[文本]" custT="1"/>
      <dgm:spPr/>
      <dgm:t>
        <a:bodyPr/>
        <a:lstStyle/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线上线下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纸电一体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馆内馆外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教学科研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校园生活</a:t>
          </a:r>
          <a:endParaRPr lang="zh-CN" altLang="en-US" sz="1200" b="1" dirty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D8CA86C1-FC7B-405E-A970-06BF5E8CE5CE}" type="parTrans" cxnId="{75D6B7D9-6866-40A9-97FA-5615D83EA823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ED0BC6F7-7423-463E-BCB5-8D6538554BF9}" type="sibTrans" cxnId="{75D6B7D9-6866-40A9-97FA-5615D83EA823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4F00CBAD-4947-4A05-B432-2CCA8E8A24D3}">
      <dgm:prSet phldrT="[文本]" custT="1"/>
      <dgm:spPr/>
      <dgm:t>
        <a:bodyPr/>
        <a:lstStyle/>
        <a:p>
          <a:r>
            <a:rPr lang="zh-CN" altLang="en-US" sz="1200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全流程</a:t>
          </a:r>
          <a:endParaRPr lang="zh-CN" altLang="en-US" sz="1200" b="1" dirty="0">
            <a:solidFill>
              <a:srgbClr val="FFFF00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3FD43A77-A89A-4BD0-939F-C15F5C418190}" type="parTrans" cxnId="{A590D7FB-084A-408E-BDF0-09D9E626CF0F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EC1FA97A-0655-469D-94C9-8FBD24816718}" type="sibTrans" cxnId="{A590D7FB-084A-408E-BDF0-09D9E626CF0F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EFE1C870-CFCA-4D2A-A237-8A8B076C34FE}">
      <dgm:prSet phldrT="[文本]" custT="1"/>
      <dgm:spPr/>
      <dgm:t>
        <a:bodyPr/>
        <a:lstStyle/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采访编目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流通阅览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移动服务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网站服务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自助服务</a:t>
          </a:r>
          <a:endParaRPr lang="zh-CN" altLang="en-US" sz="1200" b="1" dirty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E89B1328-36BE-4A87-B27E-B1181CE1E7A0}" type="parTrans" cxnId="{DFC6DA01-865E-4FDC-998C-8968BED7A040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40027ABF-B64C-4844-A6E0-EF20E84B89D4}" type="sibTrans" cxnId="{DFC6DA01-865E-4FDC-998C-8968BED7A040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BA31B733-2FC1-4768-96B2-0272F1BC357D}">
      <dgm:prSet phldrT="[文本]" custT="1"/>
      <dgm:spPr/>
      <dgm:t>
        <a:bodyPr/>
        <a:lstStyle/>
        <a:p>
          <a:r>
            <a:rPr lang="zh-CN" altLang="en-US" sz="1200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个性化</a:t>
          </a:r>
          <a:endParaRPr lang="zh-CN" altLang="en-US" sz="2400" b="1" dirty="0">
            <a:solidFill>
              <a:srgbClr val="FFFF00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D5BB385D-D39E-4E98-A793-B6414D0A664C}" type="parTrans" cxnId="{AFB3646A-B187-45FC-A553-9FC0B1D8041C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093E53E0-0C2C-49DA-8674-23C557812990}" type="sibTrans" cxnId="{AFB3646A-B187-45FC-A553-9FC0B1D8041C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CDF731CF-F144-44EF-81B6-7AF165355FCE}">
      <dgm:prSet phldrT="[文本]" custT="1"/>
      <dgm:spPr/>
      <dgm:t>
        <a:bodyPr/>
        <a:lstStyle/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应用自选</a:t>
          </a:r>
          <a:endParaRPr lang="zh-CN" altLang="en-US" sz="1200" b="1" dirty="0">
            <a:solidFill>
              <a:schemeClr val="bg1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0A4085C1-FC52-4CFA-ABC5-20D336449C99}" type="parTrans" cxnId="{5C2EBC27-0633-4163-A41E-2B20151B4ACF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FB119306-63FA-435A-8118-83CE6D6DC651}" type="sibTrans" cxnId="{5C2EBC27-0633-4163-A41E-2B20151B4ACF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AF598D42-E6E2-4189-8035-A121BE70CCE4}">
      <dgm:prSet phldrT="[文本]" custT="1"/>
      <dgm:spPr/>
      <dgm:t>
        <a:bodyPr/>
        <a:lstStyle/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服务自选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空间定制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界面定制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r>
            <a:rPr lang="zh-CN" altLang="en-US" sz="1200" b="1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资源定制</a:t>
          </a:r>
          <a:endParaRPr lang="en-US" altLang="zh-CN" sz="1200" b="1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599EA2AB-4229-4838-96EC-0B0998A42B02}" type="parTrans" cxnId="{2D43870E-4472-4AE5-85A8-596789D077FD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0DFEE647-2C45-4097-9FF6-030AAAE30CF4}" type="sibTrans" cxnId="{2D43870E-4472-4AE5-85A8-596789D077FD}">
      <dgm:prSet/>
      <dgm:spPr/>
      <dgm:t>
        <a:bodyPr/>
        <a:lstStyle/>
        <a:p>
          <a:endParaRPr lang="zh-CN" altLang="en-US" sz="11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84606CD0-2758-4727-8C3A-7A9740C3F616}" type="pres">
      <dgm:prSet presAssocID="{28DB1E85-1396-41D3-A263-C82A76B2DB36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884AAF9A-D3E4-4BBD-9E0B-A0DBACC06CEC}" type="pres">
      <dgm:prSet presAssocID="{AC8C0C19-2854-402F-B3CF-8600FE23578F}" presName="ParentComposite" presStyleCnt="0"/>
      <dgm:spPr/>
    </dgm:pt>
    <dgm:pt modelId="{F3D64280-57AA-40A4-9D02-7BB21FE6D2EF}" type="pres">
      <dgm:prSet presAssocID="{AC8C0C19-2854-402F-B3CF-8600FE23578F}" presName="Chord" presStyleLbl="bgShp" presStyleIdx="0" presStyleCnt="3" custLinFactX="-14591" custLinFactNeighborX="-100000" custLinFactNeighborY="-195"/>
      <dgm:spPr/>
    </dgm:pt>
    <dgm:pt modelId="{16F2177F-9B95-4F0C-AD32-8EA4E66ACAE0}" type="pres">
      <dgm:prSet presAssocID="{AC8C0C19-2854-402F-B3CF-8600FE23578F}" presName="Pie" presStyleLbl="alignNode1" presStyleIdx="0" presStyleCnt="3" custScaleX="103290" custScaleY="130984" custLinFactX="-40158" custLinFactNeighborX="-100000" custLinFactNeighborY="35039"/>
      <dgm:spPr/>
    </dgm:pt>
    <dgm:pt modelId="{AB1A5236-B871-4874-828E-17B06F24071F}" type="pres">
      <dgm:prSet presAssocID="{AC8C0C19-2854-402F-B3CF-8600FE23578F}" presName="Parent" presStyleLbl="revTx" presStyleIdx="0" presStyleCnt="6" custLinFactX="-67635" custLinFactNeighborX="-100000" custLinFactNeighborY="4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CB34A-1436-48C2-BEA3-FD67D9FF600D}" type="pres">
      <dgm:prSet presAssocID="{ED0BC6F7-7423-463E-BCB5-8D6538554BF9}" presName="negSibTrans" presStyleCnt="0"/>
      <dgm:spPr/>
    </dgm:pt>
    <dgm:pt modelId="{236B5113-2A5F-49DF-8753-F49644378F2E}" type="pres">
      <dgm:prSet presAssocID="{AC8C0C19-2854-402F-B3CF-8600FE23578F}" presName="composite" presStyleCnt="0"/>
      <dgm:spPr/>
    </dgm:pt>
    <dgm:pt modelId="{C6D69BF2-D2CA-43A0-9F0B-EF5BE2B7770F}" type="pres">
      <dgm:prSet presAssocID="{AC8C0C19-2854-402F-B3CF-8600FE23578F}" presName="Child" presStyleLbl="revTx" presStyleIdx="1" presStyleCnt="6" custScaleY="89779" custLinFactNeighborX="-50296" custLinFactNeighborY="3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2D25443-939D-4EBE-B6CA-DDA56732226B}" type="pres">
      <dgm:prSet presAssocID="{0E3F281E-BF25-46F2-9BE8-32637ADB7157}" presName="sibTrans" presStyleCnt="0"/>
      <dgm:spPr/>
    </dgm:pt>
    <dgm:pt modelId="{39F7769B-4509-4E98-9AE0-8FDE30F5CC7B}" type="pres">
      <dgm:prSet presAssocID="{4F00CBAD-4947-4A05-B432-2CCA8E8A24D3}" presName="ParentComposite" presStyleCnt="0"/>
      <dgm:spPr/>
    </dgm:pt>
    <dgm:pt modelId="{7125E25F-7094-4A7D-9AB9-651B0D5036A2}" type="pres">
      <dgm:prSet presAssocID="{4F00CBAD-4947-4A05-B432-2CCA8E8A24D3}" presName="Chord" presStyleLbl="bgShp" presStyleIdx="1" presStyleCnt="3" custLinFactNeighborX="-22192"/>
      <dgm:spPr/>
    </dgm:pt>
    <dgm:pt modelId="{5EE78862-B457-4D89-8BF0-B90F495E39BA}" type="pres">
      <dgm:prSet presAssocID="{4F00CBAD-4947-4A05-B432-2CCA8E8A24D3}" presName="Pie" presStyleLbl="alignNode1" presStyleIdx="1" presStyleCnt="3" custAng="19480792" custLinFactNeighborX="-25064" custLinFactNeighborY="2919"/>
      <dgm:spPr/>
      <dgm:t>
        <a:bodyPr/>
        <a:lstStyle/>
        <a:p>
          <a:endParaRPr lang="zh-CN" altLang="en-US"/>
        </a:p>
      </dgm:t>
    </dgm:pt>
    <dgm:pt modelId="{D1334904-D56B-436B-8A11-4FD1E3FABD36}" type="pres">
      <dgm:prSet presAssocID="{4F00CBAD-4947-4A05-B432-2CCA8E8A24D3}" presName="Parent" presStyleLbl="revTx" presStyleIdx="2" presStyleCnt="6" custLinFactNeighborX="-61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377C1C8-8507-4CA3-83AC-BDE4528399CB}" type="pres">
      <dgm:prSet presAssocID="{40027ABF-B64C-4844-A6E0-EF20E84B89D4}" presName="negSibTrans" presStyleCnt="0"/>
      <dgm:spPr/>
    </dgm:pt>
    <dgm:pt modelId="{7AAF69D2-F74D-4667-BA42-DAA3B964EAEC}" type="pres">
      <dgm:prSet presAssocID="{4F00CBAD-4947-4A05-B432-2CCA8E8A24D3}" presName="composite" presStyleCnt="0"/>
      <dgm:spPr/>
    </dgm:pt>
    <dgm:pt modelId="{7B13168B-1754-46C4-A10E-F35A87E61313}" type="pres">
      <dgm:prSet presAssocID="{4F00CBAD-4947-4A05-B432-2CCA8E8A24D3}" presName="Child" presStyleLbl="revTx" presStyleIdx="3" presStyleCnt="6" custScaleX="102533" custScaleY="87346" custLinFactNeighborX="-18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3A8B2A-FF90-4649-8D95-EF28E8D69C03}" type="pres">
      <dgm:prSet presAssocID="{EC1FA97A-0655-469D-94C9-8FBD24816718}" presName="sibTrans" presStyleCnt="0"/>
      <dgm:spPr/>
    </dgm:pt>
    <dgm:pt modelId="{9B821C1A-F037-4854-A5F8-C91A9E265945}" type="pres">
      <dgm:prSet presAssocID="{BA31B733-2FC1-4768-96B2-0272F1BC357D}" presName="ParentComposite" presStyleCnt="0"/>
      <dgm:spPr/>
    </dgm:pt>
    <dgm:pt modelId="{DA2DF859-6AA5-4E58-A57A-C0623BBC2351}" type="pres">
      <dgm:prSet presAssocID="{BA31B733-2FC1-4768-96B2-0272F1BC357D}" presName="Chord" presStyleLbl="bgShp" presStyleIdx="2" presStyleCnt="3" custLinFactX="42489" custLinFactNeighborX="100000"/>
      <dgm:spPr/>
    </dgm:pt>
    <dgm:pt modelId="{7D163377-66AE-443A-97AC-5D5D81A01CBD}" type="pres">
      <dgm:prSet presAssocID="{BA31B733-2FC1-4768-96B2-0272F1BC357D}" presName="Pie" presStyleLbl="alignNode1" presStyleIdx="2" presStyleCnt="3" custLinFactX="78107" custLinFactNeighborX="100000"/>
      <dgm:spPr/>
      <dgm:t>
        <a:bodyPr/>
        <a:lstStyle/>
        <a:p>
          <a:endParaRPr lang="zh-CN" altLang="en-US"/>
        </a:p>
      </dgm:t>
    </dgm:pt>
    <dgm:pt modelId="{3416F2C5-94C4-4694-970B-7A41DB54515B}" type="pres">
      <dgm:prSet presAssocID="{BA31B733-2FC1-4768-96B2-0272F1BC357D}" presName="Parent" presStyleLbl="revTx" presStyleIdx="4" presStyleCnt="6" custLinFactX="100000" custLinFactNeighborX="1374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B71131C-B9E4-4B15-9D34-7BE9AF3C58C3}" type="pres">
      <dgm:prSet presAssocID="{FB119306-63FA-435A-8118-83CE6D6DC651}" presName="negSibTrans" presStyleCnt="0"/>
      <dgm:spPr/>
    </dgm:pt>
    <dgm:pt modelId="{A08D0999-C508-4325-98B1-006ADBF92FF3}" type="pres">
      <dgm:prSet presAssocID="{BA31B733-2FC1-4768-96B2-0272F1BC357D}" presName="composite" presStyleCnt="0"/>
      <dgm:spPr/>
    </dgm:pt>
    <dgm:pt modelId="{08197CFE-A03F-41E6-A39B-ACFFCE035E79}" type="pres">
      <dgm:prSet presAssocID="{BA31B733-2FC1-4768-96B2-0272F1BC357D}" presName="Child" presStyleLbl="revTx" presStyleIdx="5" presStyleCnt="6" custAng="0" custScaleY="92017" custLinFactNeighborX="729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55B1535-1ACA-4383-922F-F285ACEE8C82}" type="presOf" srcId="{4F00CBAD-4947-4A05-B432-2CCA8E8A24D3}" destId="{D1334904-D56B-436B-8A11-4FD1E3FABD36}" srcOrd="0" destOrd="0" presId="urn:microsoft.com/office/officeart/2009/3/layout/PieProcess"/>
    <dgm:cxn modelId="{5E2FEE8E-A56A-4B24-81E9-88917E600207}" type="presOf" srcId="{CDF731CF-F144-44EF-81B6-7AF165355FCE}" destId="{08197CFE-A03F-41E6-A39B-ACFFCE035E79}" srcOrd="0" destOrd="0" presId="urn:microsoft.com/office/officeart/2009/3/layout/PieProcess"/>
    <dgm:cxn modelId="{191809AB-C796-48C1-85A9-E26E745894DB}" type="presOf" srcId="{BA31B733-2FC1-4768-96B2-0272F1BC357D}" destId="{3416F2C5-94C4-4694-970B-7A41DB54515B}" srcOrd="0" destOrd="0" presId="urn:microsoft.com/office/officeart/2009/3/layout/PieProcess"/>
    <dgm:cxn modelId="{783174E4-F285-428F-A4AE-2DC0E1057B30}" type="presOf" srcId="{AC8C0C19-2854-402F-B3CF-8600FE23578F}" destId="{AB1A5236-B871-4874-828E-17B06F24071F}" srcOrd="0" destOrd="0" presId="urn:microsoft.com/office/officeart/2009/3/layout/PieProcess"/>
    <dgm:cxn modelId="{16508A37-3D18-4EEF-90BE-A49174474C28}" type="presOf" srcId="{EFE1C870-CFCA-4D2A-A237-8A8B076C34FE}" destId="{7B13168B-1754-46C4-A10E-F35A87E61313}" srcOrd="0" destOrd="0" presId="urn:microsoft.com/office/officeart/2009/3/layout/PieProcess"/>
    <dgm:cxn modelId="{5C2EBC27-0633-4163-A41E-2B20151B4ACF}" srcId="{BA31B733-2FC1-4768-96B2-0272F1BC357D}" destId="{CDF731CF-F144-44EF-81B6-7AF165355FCE}" srcOrd="0" destOrd="0" parTransId="{0A4085C1-FC52-4CFA-ABC5-20D336449C99}" sibTransId="{FB119306-63FA-435A-8118-83CE6D6DC651}"/>
    <dgm:cxn modelId="{A590D7FB-084A-408E-BDF0-09D9E626CF0F}" srcId="{28DB1E85-1396-41D3-A263-C82A76B2DB36}" destId="{4F00CBAD-4947-4A05-B432-2CCA8E8A24D3}" srcOrd="1" destOrd="0" parTransId="{3FD43A77-A89A-4BD0-939F-C15F5C418190}" sibTransId="{EC1FA97A-0655-469D-94C9-8FBD24816718}"/>
    <dgm:cxn modelId="{0E801435-AAF9-4A9C-A383-928BE21439C3}" type="presOf" srcId="{28DB1E85-1396-41D3-A263-C82A76B2DB36}" destId="{84606CD0-2758-4727-8C3A-7A9740C3F616}" srcOrd="0" destOrd="0" presId="urn:microsoft.com/office/officeart/2009/3/layout/PieProcess"/>
    <dgm:cxn modelId="{75D6B7D9-6866-40A9-97FA-5615D83EA823}" srcId="{AC8C0C19-2854-402F-B3CF-8600FE23578F}" destId="{94766FCF-DBE2-4D4D-B0EF-C0941BCD1D13}" srcOrd="0" destOrd="0" parTransId="{D8CA86C1-FC7B-405E-A970-06BF5E8CE5CE}" sibTransId="{ED0BC6F7-7423-463E-BCB5-8D6538554BF9}"/>
    <dgm:cxn modelId="{1A909DBE-55D1-49DE-8481-31FFFD9D12E2}" type="presOf" srcId="{AF598D42-E6E2-4189-8035-A121BE70CCE4}" destId="{08197CFE-A03F-41E6-A39B-ACFFCE035E79}" srcOrd="0" destOrd="1" presId="urn:microsoft.com/office/officeart/2009/3/layout/PieProcess"/>
    <dgm:cxn modelId="{DFC6DA01-865E-4FDC-998C-8968BED7A040}" srcId="{4F00CBAD-4947-4A05-B432-2CCA8E8A24D3}" destId="{EFE1C870-CFCA-4D2A-A237-8A8B076C34FE}" srcOrd="0" destOrd="0" parTransId="{E89B1328-36BE-4A87-B27E-B1181CE1E7A0}" sibTransId="{40027ABF-B64C-4844-A6E0-EF20E84B89D4}"/>
    <dgm:cxn modelId="{FC49D550-18D0-4F36-A06D-EE217EC29459}" srcId="{28DB1E85-1396-41D3-A263-C82A76B2DB36}" destId="{AC8C0C19-2854-402F-B3CF-8600FE23578F}" srcOrd="0" destOrd="0" parTransId="{34BECC74-53F4-47D2-8860-E85841517745}" sibTransId="{0E3F281E-BF25-46F2-9BE8-32637ADB7157}"/>
    <dgm:cxn modelId="{2D43870E-4472-4AE5-85A8-596789D077FD}" srcId="{BA31B733-2FC1-4768-96B2-0272F1BC357D}" destId="{AF598D42-E6E2-4189-8035-A121BE70CCE4}" srcOrd="1" destOrd="0" parTransId="{599EA2AB-4229-4838-96EC-0B0998A42B02}" sibTransId="{0DFEE647-2C45-4097-9FF6-030AAAE30CF4}"/>
    <dgm:cxn modelId="{AFB3646A-B187-45FC-A553-9FC0B1D8041C}" srcId="{28DB1E85-1396-41D3-A263-C82A76B2DB36}" destId="{BA31B733-2FC1-4768-96B2-0272F1BC357D}" srcOrd="2" destOrd="0" parTransId="{D5BB385D-D39E-4E98-A793-B6414D0A664C}" sibTransId="{093E53E0-0C2C-49DA-8674-23C557812990}"/>
    <dgm:cxn modelId="{3BC31348-08D7-458C-A51F-72757C9DB95D}" type="presOf" srcId="{94766FCF-DBE2-4D4D-B0EF-C0941BCD1D13}" destId="{C6D69BF2-D2CA-43A0-9F0B-EF5BE2B7770F}" srcOrd="0" destOrd="0" presId="urn:microsoft.com/office/officeart/2009/3/layout/PieProcess"/>
    <dgm:cxn modelId="{432F2C5E-D7D9-460A-8142-A7BF6A9F5E14}" type="presParOf" srcId="{84606CD0-2758-4727-8C3A-7A9740C3F616}" destId="{884AAF9A-D3E4-4BBD-9E0B-A0DBACC06CEC}" srcOrd="0" destOrd="0" presId="urn:microsoft.com/office/officeart/2009/3/layout/PieProcess"/>
    <dgm:cxn modelId="{7F318894-0BE8-430A-A8DC-1510278A7140}" type="presParOf" srcId="{884AAF9A-D3E4-4BBD-9E0B-A0DBACC06CEC}" destId="{F3D64280-57AA-40A4-9D02-7BB21FE6D2EF}" srcOrd="0" destOrd="0" presId="urn:microsoft.com/office/officeart/2009/3/layout/PieProcess"/>
    <dgm:cxn modelId="{3D6ECAB6-37DF-45B5-ADF9-FDDCE70F83C5}" type="presParOf" srcId="{884AAF9A-D3E4-4BBD-9E0B-A0DBACC06CEC}" destId="{16F2177F-9B95-4F0C-AD32-8EA4E66ACAE0}" srcOrd="1" destOrd="0" presId="urn:microsoft.com/office/officeart/2009/3/layout/PieProcess"/>
    <dgm:cxn modelId="{93EB972F-3079-4421-B2E2-CC4441C78645}" type="presParOf" srcId="{884AAF9A-D3E4-4BBD-9E0B-A0DBACC06CEC}" destId="{AB1A5236-B871-4874-828E-17B06F24071F}" srcOrd="2" destOrd="0" presId="urn:microsoft.com/office/officeart/2009/3/layout/PieProcess"/>
    <dgm:cxn modelId="{4203B54C-5071-4DBB-B8F1-2F7D20363552}" type="presParOf" srcId="{84606CD0-2758-4727-8C3A-7A9740C3F616}" destId="{F92CB34A-1436-48C2-BEA3-FD67D9FF600D}" srcOrd="1" destOrd="0" presId="urn:microsoft.com/office/officeart/2009/3/layout/PieProcess"/>
    <dgm:cxn modelId="{30B5A137-A4B4-4226-B627-DF3131DA3AB6}" type="presParOf" srcId="{84606CD0-2758-4727-8C3A-7A9740C3F616}" destId="{236B5113-2A5F-49DF-8753-F49644378F2E}" srcOrd="2" destOrd="0" presId="urn:microsoft.com/office/officeart/2009/3/layout/PieProcess"/>
    <dgm:cxn modelId="{D7506418-5E8B-4996-92A0-AB8CC63E5CDB}" type="presParOf" srcId="{236B5113-2A5F-49DF-8753-F49644378F2E}" destId="{C6D69BF2-D2CA-43A0-9F0B-EF5BE2B7770F}" srcOrd="0" destOrd="0" presId="urn:microsoft.com/office/officeart/2009/3/layout/PieProcess"/>
    <dgm:cxn modelId="{848A2F6D-FB4E-48A0-8E19-F7E65C8DA02D}" type="presParOf" srcId="{84606CD0-2758-4727-8C3A-7A9740C3F616}" destId="{52D25443-939D-4EBE-B6CA-DDA56732226B}" srcOrd="3" destOrd="0" presId="urn:microsoft.com/office/officeart/2009/3/layout/PieProcess"/>
    <dgm:cxn modelId="{FD2222C0-1A6C-4C2D-A957-414E87C5C474}" type="presParOf" srcId="{84606CD0-2758-4727-8C3A-7A9740C3F616}" destId="{39F7769B-4509-4E98-9AE0-8FDE30F5CC7B}" srcOrd="4" destOrd="0" presId="urn:microsoft.com/office/officeart/2009/3/layout/PieProcess"/>
    <dgm:cxn modelId="{BF9C8778-0326-42E3-B25D-8A946DDDEA73}" type="presParOf" srcId="{39F7769B-4509-4E98-9AE0-8FDE30F5CC7B}" destId="{7125E25F-7094-4A7D-9AB9-651B0D5036A2}" srcOrd="0" destOrd="0" presId="urn:microsoft.com/office/officeart/2009/3/layout/PieProcess"/>
    <dgm:cxn modelId="{63AEB573-DA91-4664-8777-D2B4A21195C2}" type="presParOf" srcId="{39F7769B-4509-4E98-9AE0-8FDE30F5CC7B}" destId="{5EE78862-B457-4D89-8BF0-B90F495E39BA}" srcOrd="1" destOrd="0" presId="urn:microsoft.com/office/officeart/2009/3/layout/PieProcess"/>
    <dgm:cxn modelId="{3D969C49-979A-47F3-A950-60621453F64B}" type="presParOf" srcId="{39F7769B-4509-4E98-9AE0-8FDE30F5CC7B}" destId="{D1334904-D56B-436B-8A11-4FD1E3FABD36}" srcOrd="2" destOrd="0" presId="urn:microsoft.com/office/officeart/2009/3/layout/PieProcess"/>
    <dgm:cxn modelId="{504C9BF3-C277-4376-AAD5-F7025E1FC54C}" type="presParOf" srcId="{84606CD0-2758-4727-8C3A-7A9740C3F616}" destId="{F377C1C8-8507-4CA3-83AC-BDE4528399CB}" srcOrd="5" destOrd="0" presId="urn:microsoft.com/office/officeart/2009/3/layout/PieProcess"/>
    <dgm:cxn modelId="{77933A70-59D6-4638-81E6-D1F7C6F6F930}" type="presParOf" srcId="{84606CD0-2758-4727-8C3A-7A9740C3F616}" destId="{7AAF69D2-F74D-4667-BA42-DAA3B964EAEC}" srcOrd="6" destOrd="0" presId="urn:microsoft.com/office/officeart/2009/3/layout/PieProcess"/>
    <dgm:cxn modelId="{E2990CFF-6D9C-420A-B8C0-4F1C406B070F}" type="presParOf" srcId="{7AAF69D2-F74D-4667-BA42-DAA3B964EAEC}" destId="{7B13168B-1754-46C4-A10E-F35A87E61313}" srcOrd="0" destOrd="0" presId="urn:microsoft.com/office/officeart/2009/3/layout/PieProcess"/>
    <dgm:cxn modelId="{16FB7D33-2EB1-4617-B245-0EE4BF7EFF72}" type="presParOf" srcId="{84606CD0-2758-4727-8C3A-7A9740C3F616}" destId="{1C3A8B2A-FF90-4649-8D95-EF28E8D69C03}" srcOrd="7" destOrd="0" presId="urn:microsoft.com/office/officeart/2009/3/layout/PieProcess"/>
    <dgm:cxn modelId="{46CE5A7B-7657-448E-97D8-DC9530AAFD2F}" type="presParOf" srcId="{84606CD0-2758-4727-8C3A-7A9740C3F616}" destId="{9B821C1A-F037-4854-A5F8-C91A9E265945}" srcOrd="8" destOrd="0" presId="urn:microsoft.com/office/officeart/2009/3/layout/PieProcess"/>
    <dgm:cxn modelId="{B7F5CE0C-C364-464E-85B9-D1A3B9E33FFA}" type="presParOf" srcId="{9B821C1A-F037-4854-A5F8-C91A9E265945}" destId="{DA2DF859-6AA5-4E58-A57A-C0623BBC2351}" srcOrd="0" destOrd="0" presId="urn:microsoft.com/office/officeart/2009/3/layout/PieProcess"/>
    <dgm:cxn modelId="{F197CFC9-ECDC-4B77-9DBA-4FC0C1261088}" type="presParOf" srcId="{9B821C1A-F037-4854-A5F8-C91A9E265945}" destId="{7D163377-66AE-443A-97AC-5D5D81A01CBD}" srcOrd="1" destOrd="0" presId="urn:microsoft.com/office/officeart/2009/3/layout/PieProcess"/>
    <dgm:cxn modelId="{9DAFB044-75C6-4569-909D-9EC4F4BA6CE1}" type="presParOf" srcId="{9B821C1A-F037-4854-A5F8-C91A9E265945}" destId="{3416F2C5-94C4-4694-970B-7A41DB54515B}" srcOrd="2" destOrd="0" presId="urn:microsoft.com/office/officeart/2009/3/layout/PieProcess"/>
    <dgm:cxn modelId="{BC7854A4-FB11-49F5-9109-2FDC6BA34533}" type="presParOf" srcId="{84606CD0-2758-4727-8C3A-7A9740C3F616}" destId="{AB71131C-B9E4-4B15-9D34-7BE9AF3C58C3}" srcOrd="9" destOrd="0" presId="urn:microsoft.com/office/officeart/2009/3/layout/PieProcess"/>
    <dgm:cxn modelId="{FCDD8576-F95C-40B0-9979-F2EEE48F52CB}" type="presParOf" srcId="{84606CD0-2758-4727-8C3A-7A9740C3F616}" destId="{A08D0999-C508-4325-98B1-006ADBF92FF3}" srcOrd="10" destOrd="0" presId="urn:microsoft.com/office/officeart/2009/3/layout/PieProcess"/>
    <dgm:cxn modelId="{63C2B796-58D9-4694-964B-95578451E8A0}" type="presParOf" srcId="{A08D0999-C508-4325-98B1-006ADBF92FF3}" destId="{08197CFE-A03F-41E6-A39B-ACFFCE035E79}" srcOrd="0" destOrd="0" presId="urn:microsoft.com/office/officeart/2009/3/layout/PieProcess"/>
  </dgm:cxnLst>
  <dgm:bg>
    <a:solidFill>
      <a:srgbClr val="2A93FB">
        <a:alpha val="36000"/>
      </a:srgb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64280-57AA-40A4-9D02-7BB21FE6D2EF}">
      <dsp:nvSpPr>
        <dsp:cNvPr id="0" name=""/>
        <dsp:cNvSpPr/>
      </dsp:nvSpPr>
      <dsp:spPr>
        <a:xfrm>
          <a:off x="269778" y="4274"/>
          <a:ext cx="356976" cy="356976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2177F-9B95-4F0C-AD32-8EA4E66ACAE0}">
      <dsp:nvSpPr>
        <dsp:cNvPr id="0" name=""/>
        <dsp:cNvSpPr/>
      </dsp:nvSpPr>
      <dsp:spPr>
        <a:xfrm>
          <a:off x="309576" y="96490"/>
          <a:ext cx="294976" cy="374065"/>
        </a:xfrm>
        <a:prstGeom prst="pie">
          <a:avLst>
            <a:gd name="adj1" fmla="val 126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1A5236-B871-4874-828E-17B06F24071F}">
      <dsp:nvSpPr>
        <dsp:cNvPr id="0" name=""/>
        <dsp:cNvSpPr/>
      </dsp:nvSpPr>
      <dsp:spPr>
        <a:xfrm rot="16200000">
          <a:off x="-90732" y="808166"/>
          <a:ext cx="1035231" cy="21418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全场景</a:t>
          </a:r>
          <a:endParaRPr lang="zh-CN" altLang="en-US" sz="1200" b="1" kern="1200" dirty="0">
            <a:solidFill>
              <a:srgbClr val="FFFF00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sp:txBody>
      <dsp:txXfrm>
        <a:off x="-90732" y="808166"/>
        <a:ext cx="1035231" cy="214185"/>
      </dsp:txXfrm>
    </dsp:sp>
    <dsp:sp modelId="{C6D69BF2-D2CA-43A0-9F0B-EF5BE2B7770F}">
      <dsp:nvSpPr>
        <dsp:cNvPr id="0" name=""/>
        <dsp:cNvSpPr/>
      </dsp:nvSpPr>
      <dsp:spPr>
        <a:xfrm>
          <a:off x="569634" y="78540"/>
          <a:ext cx="713952" cy="128195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线上线下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纸电一体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馆内馆外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教学科研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校园生活</a:t>
          </a:r>
          <a:endParaRPr lang="zh-CN" altLang="en-US" sz="1200" b="1" kern="1200" dirty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sp:txBody>
      <dsp:txXfrm>
        <a:off x="569634" y="78540"/>
        <a:ext cx="713952" cy="1281959"/>
      </dsp:txXfrm>
    </dsp:sp>
    <dsp:sp modelId="{7125E25F-7094-4A7D-9AB9-651B0D5036A2}">
      <dsp:nvSpPr>
        <dsp:cNvPr id="0" name=""/>
        <dsp:cNvSpPr/>
      </dsp:nvSpPr>
      <dsp:spPr>
        <a:xfrm>
          <a:off x="1761452" y="697"/>
          <a:ext cx="356976" cy="356976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78862-B457-4D89-8BF0-B90F495E39BA}">
      <dsp:nvSpPr>
        <dsp:cNvPr id="0" name=""/>
        <dsp:cNvSpPr/>
      </dsp:nvSpPr>
      <dsp:spPr>
        <a:xfrm rot="19480792">
          <a:off x="1804791" y="44731"/>
          <a:ext cx="285581" cy="285581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334904-D56B-436B-8A11-4FD1E3FABD36}">
      <dsp:nvSpPr>
        <dsp:cNvPr id="0" name=""/>
        <dsp:cNvSpPr/>
      </dsp:nvSpPr>
      <dsp:spPr>
        <a:xfrm rot="16200000">
          <a:off x="1416906" y="803894"/>
          <a:ext cx="1035231" cy="21418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全流程</a:t>
          </a:r>
          <a:endParaRPr lang="zh-CN" altLang="en-US" sz="1200" b="1" kern="1200" dirty="0">
            <a:solidFill>
              <a:srgbClr val="FFFF00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sp:txBody>
      <dsp:txXfrm>
        <a:off x="1416906" y="803894"/>
        <a:ext cx="1035231" cy="214185"/>
      </dsp:txXfrm>
    </dsp:sp>
    <dsp:sp modelId="{7B13168B-1754-46C4-A10E-F35A87E61313}">
      <dsp:nvSpPr>
        <dsp:cNvPr id="0" name=""/>
        <dsp:cNvSpPr/>
      </dsp:nvSpPr>
      <dsp:spPr>
        <a:xfrm>
          <a:off x="2077304" y="91041"/>
          <a:ext cx="732037" cy="12472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采访编目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流通阅览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移动服务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网站服务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自助服务</a:t>
          </a:r>
          <a:endParaRPr lang="zh-CN" altLang="en-US" sz="1200" b="1" kern="1200" dirty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sp:txBody>
      <dsp:txXfrm>
        <a:off x="2077304" y="91041"/>
        <a:ext cx="732037" cy="1247218"/>
      </dsp:txXfrm>
    </dsp:sp>
    <dsp:sp modelId="{DA2DF859-6AA5-4E58-A57A-C0623BBC2351}">
      <dsp:nvSpPr>
        <dsp:cNvPr id="0" name=""/>
        <dsp:cNvSpPr/>
      </dsp:nvSpPr>
      <dsp:spPr>
        <a:xfrm>
          <a:off x="3529239" y="697"/>
          <a:ext cx="356976" cy="356976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63377-66AE-443A-97AC-5D5D81A01CBD}">
      <dsp:nvSpPr>
        <dsp:cNvPr id="0" name=""/>
        <dsp:cNvSpPr/>
      </dsp:nvSpPr>
      <dsp:spPr>
        <a:xfrm>
          <a:off x="3564925" y="36395"/>
          <a:ext cx="285581" cy="285581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16F2C5-94C4-4694-970B-7A41DB54515B}">
      <dsp:nvSpPr>
        <dsp:cNvPr id="0" name=""/>
        <dsp:cNvSpPr/>
      </dsp:nvSpPr>
      <dsp:spPr>
        <a:xfrm rot="16200000">
          <a:off x="3118683" y="803894"/>
          <a:ext cx="1035231" cy="21418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个性化</a:t>
          </a:r>
          <a:endParaRPr lang="zh-CN" altLang="en-US" sz="2400" b="1" kern="1200" dirty="0">
            <a:solidFill>
              <a:srgbClr val="FFFF00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sp:txBody>
      <dsp:txXfrm>
        <a:off x="3118683" y="803894"/>
        <a:ext cx="1035231" cy="214185"/>
      </dsp:txXfrm>
    </dsp:sp>
    <dsp:sp modelId="{08197CFE-A03F-41E6-A39B-ACFFCE035E79}">
      <dsp:nvSpPr>
        <dsp:cNvPr id="0" name=""/>
        <dsp:cNvSpPr/>
      </dsp:nvSpPr>
      <dsp:spPr>
        <a:xfrm>
          <a:off x="3791563" y="57692"/>
          <a:ext cx="713952" cy="13139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应用自选</a:t>
          </a:r>
          <a:endParaRPr lang="zh-CN" altLang="en-US" sz="1200" b="1" kern="1200" dirty="0">
            <a:solidFill>
              <a:schemeClr val="bg1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服务自选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空间定制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界面定制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资源定制</a:t>
          </a:r>
          <a:endParaRPr lang="en-US" altLang="zh-CN" sz="1200" b="1" kern="1200" dirty="0" smtClean="0">
            <a:solidFill>
              <a:srgbClr val="FFFEFF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sp:txBody>
      <dsp:txXfrm>
        <a:off x="3791563" y="57692"/>
        <a:ext cx="713952" cy="1313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BAB12-B04C-47CE-8A7C-160B0F0F237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0F9B8-0476-400F-B9BE-B9C5FB54B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7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194" rtl="0" eaLnBrk="1" latinLnBrk="0" hangingPunct="1">
      <a:defRPr sz="599" kern="1200">
        <a:solidFill>
          <a:schemeClr val="tx1"/>
        </a:solidFill>
        <a:latin typeface="+mn-lt"/>
        <a:ea typeface="+mn-ea"/>
        <a:cs typeface="+mn-cs"/>
      </a:defRPr>
    </a:lvl1pPr>
    <a:lvl2pPr marL="228097" algn="l" defTabSz="456194" rtl="0" eaLnBrk="1" latinLnBrk="0" hangingPunct="1">
      <a:defRPr sz="599" kern="1200">
        <a:solidFill>
          <a:schemeClr val="tx1"/>
        </a:solidFill>
        <a:latin typeface="+mn-lt"/>
        <a:ea typeface="+mn-ea"/>
        <a:cs typeface="+mn-cs"/>
      </a:defRPr>
    </a:lvl2pPr>
    <a:lvl3pPr marL="456194" algn="l" defTabSz="456194" rtl="0" eaLnBrk="1" latinLnBrk="0" hangingPunct="1">
      <a:defRPr sz="599" kern="1200">
        <a:solidFill>
          <a:schemeClr val="tx1"/>
        </a:solidFill>
        <a:latin typeface="+mn-lt"/>
        <a:ea typeface="+mn-ea"/>
        <a:cs typeface="+mn-cs"/>
      </a:defRPr>
    </a:lvl3pPr>
    <a:lvl4pPr marL="684291" algn="l" defTabSz="456194" rtl="0" eaLnBrk="1" latinLnBrk="0" hangingPunct="1">
      <a:defRPr sz="599" kern="1200">
        <a:solidFill>
          <a:schemeClr val="tx1"/>
        </a:solidFill>
        <a:latin typeface="+mn-lt"/>
        <a:ea typeface="+mn-ea"/>
        <a:cs typeface="+mn-cs"/>
      </a:defRPr>
    </a:lvl4pPr>
    <a:lvl5pPr marL="912388" algn="l" defTabSz="456194" rtl="0" eaLnBrk="1" latinLnBrk="0" hangingPunct="1">
      <a:defRPr sz="599" kern="1200">
        <a:solidFill>
          <a:schemeClr val="tx1"/>
        </a:solidFill>
        <a:latin typeface="+mn-lt"/>
        <a:ea typeface="+mn-ea"/>
        <a:cs typeface="+mn-cs"/>
      </a:defRPr>
    </a:lvl5pPr>
    <a:lvl6pPr marL="1140485" algn="l" defTabSz="456194" rtl="0" eaLnBrk="1" latinLnBrk="0" hangingPunct="1">
      <a:defRPr sz="599" kern="1200">
        <a:solidFill>
          <a:schemeClr val="tx1"/>
        </a:solidFill>
        <a:latin typeface="+mn-lt"/>
        <a:ea typeface="+mn-ea"/>
        <a:cs typeface="+mn-cs"/>
      </a:defRPr>
    </a:lvl6pPr>
    <a:lvl7pPr marL="1368582" algn="l" defTabSz="456194" rtl="0" eaLnBrk="1" latinLnBrk="0" hangingPunct="1">
      <a:defRPr sz="599" kern="1200">
        <a:solidFill>
          <a:schemeClr val="tx1"/>
        </a:solidFill>
        <a:latin typeface="+mn-lt"/>
        <a:ea typeface="+mn-ea"/>
        <a:cs typeface="+mn-cs"/>
      </a:defRPr>
    </a:lvl7pPr>
    <a:lvl8pPr marL="1596680" algn="l" defTabSz="456194" rtl="0" eaLnBrk="1" latinLnBrk="0" hangingPunct="1">
      <a:defRPr sz="599" kern="1200">
        <a:solidFill>
          <a:schemeClr val="tx1"/>
        </a:solidFill>
        <a:latin typeface="+mn-lt"/>
        <a:ea typeface="+mn-ea"/>
        <a:cs typeface="+mn-cs"/>
      </a:defRPr>
    </a:lvl8pPr>
    <a:lvl9pPr marL="1824777" algn="l" defTabSz="456194" rtl="0" eaLnBrk="1" latinLnBrk="0" hangingPunct="1">
      <a:defRPr sz="5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05C05-261D-4B42-B312-C5D3DBC1BC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860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0F9B8-0476-400F-B9BE-B9C5FB54BA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93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778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778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196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首先手机端门户，通过刚才我们提到的微应用的管理，随机即生成了我们手机端的门户，而且是不同权限的用户看到不同的微应用，我们图书馆认证过的读者，登录学习通就可以直接看到这个首页门户，无需输入邀请码等，这样学习通就变成了我们图书馆自己的App。当然陆续我们还会提供更多的手机端门户模版，图书馆也可以自主选择。</a:t>
            </a:r>
          </a:p>
        </p:txBody>
      </p:sp>
    </p:spTree>
    <p:extLst>
      <p:ext uri="{BB962C8B-B14F-4D97-AF65-F5344CB8AC3E}">
        <p14:creationId xmlns:p14="http://schemas.microsoft.com/office/powerpoint/2010/main" val="856733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98607-4F91-4139-B035-DFFFE106F37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666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0345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899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智慧无处不在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0F9B8-0476-400F-B9BE-B9C5FB54BA0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9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502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>
            <a:extLst>
              <a:ext uri="{FF2B5EF4-FFF2-40B4-BE49-F238E27FC236}">
                <a16:creationId xmlns:a16="http://schemas.microsoft.com/office/drawing/2014/main" id="{EE28F612-13A5-43C2-94F1-670DF96CDCA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文本占位符 2">
            <a:extLst>
              <a:ext uri="{FF2B5EF4-FFF2-40B4-BE49-F238E27FC236}">
                <a16:creationId xmlns:a16="http://schemas.microsoft.com/office/drawing/2014/main" id="{C4C1228E-ED74-4854-9FA0-5C2F4B56DD7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483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49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745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CN" altLang="en-US">
              <a:ea typeface="宋体" pitchFamily="2" charset="-122"/>
            </a:endParaRPr>
          </a:p>
        </p:txBody>
      </p:sp>
      <p:sp>
        <p:nvSpPr>
          <p:cNvPr id="1474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D9EE5654-9467-4BFE-BBB7-B7BD99EDA8C3}" type="slidenum">
              <a:rPr kumimoji="0" lang="zh-CN" altLang="en-US" smtClean="0"/>
              <a:pPr eaLnBrk="1" hangingPunct="1">
                <a:spcBef>
                  <a:spcPct val="0"/>
                </a:spcBef>
              </a:pPr>
              <a:t>14</a:t>
            </a:fld>
            <a:endParaRPr kumimoji="0" lang="en-US" altLang="zh-CN"/>
          </a:p>
        </p:txBody>
      </p:sp>
    </p:spTree>
    <p:extLst>
      <p:ext uri="{BB962C8B-B14F-4D97-AF65-F5344CB8AC3E}">
        <p14:creationId xmlns:p14="http://schemas.microsoft.com/office/powerpoint/2010/main" val="3921095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957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0F9B8-0476-400F-B9BE-B9C5FB54BA0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57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33DCF-755D-4C09-8C77-B4C66B47F2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337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ABB8AA-FAA8-4EA1-B72E-8B4CC9DB85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015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3835-5FA0-4497-8FBE-4A089E5F9A35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54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8" y="739775"/>
            <a:ext cx="658018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CN" altLang="en-US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9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8" y="739775"/>
            <a:ext cx="658018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34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795DA5-0325-4BF1-AF31-A7BDF608537A}" type="slidenum">
              <a:rPr lang="zh-CN" altLang="en-US" smtClean="0">
                <a:latin typeface="Century Schoolbook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zh-CN" altLang="en-US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70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33DCF-755D-4C09-8C77-B4C66B47F236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67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0F9B8-0476-400F-B9BE-B9C5FB54BA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33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0F9B8-0476-400F-B9BE-B9C5FB54BA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64" y="424264"/>
            <a:ext cx="3456385" cy="902535"/>
          </a:xfrm>
        </p:spPr>
        <p:txBody>
          <a:bodyPr anchor="b"/>
          <a:lstStyle>
            <a:lvl1pPr algn="ctr">
              <a:defRPr sz="226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64" y="1361604"/>
            <a:ext cx="3456385" cy="625893"/>
          </a:xfrm>
        </p:spPr>
        <p:txBody>
          <a:bodyPr/>
          <a:lstStyle>
            <a:lvl1pPr marL="0" indent="0" algn="ctr">
              <a:buNone/>
              <a:defRPr sz="907"/>
            </a:lvl1pPr>
            <a:lvl2pPr marL="172822" indent="0" algn="ctr">
              <a:buNone/>
              <a:defRPr sz="756"/>
            </a:lvl2pPr>
            <a:lvl3pPr marL="345643" indent="0" algn="ctr">
              <a:buNone/>
              <a:defRPr sz="680"/>
            </a:lvl3pPr>
            <a:lvl4pPr marL="518465" indent="0" algn="ctr">
              <a:buNone/>
              <a:defRPr sz="605"/>
            </a:lvl4pPr>
            <a:lvl5pPr marL="691286" indent="0" algn="ctr">
              <a:buNone/>
              <a:defRPr sz="605"/>
            </a:lvl5pPr>
            <a:lvl6pPr marL="864108" indent="0" algn="ctr">
              <a:buNone/>
              <a:defRPr sz="605"/>
            </a:lvl6pPr>
            <a:lvl7pPr marL="1036930" indent="0" algn="ctr">
              <a:buNone/>
              <a:defRPr sz="605"/>
            </a:lvl7pPr>
            <a:lvl8pPr marL="1209751" indent="0" algn="ctr">
              <a:buNone/>
              <a:defRPr sz="605"/>
            </a:lvl8pPr>
            <a:lvl9pPr marL="1382573" indent="0" algn="ctr">
              <a:buNone/>
              <a:defRPr sz="605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11197"/>
                    </a14:imgEffect>
                    <a14:imgEffect>
                      <a14:saturation sat="0"/>
                    </a14:imgEffect>
                    <a14:imgEffect>
                      <a14:brightnessContrast bright="-53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72" y="14803"/>
            <a:ext cx="4629087" cy="25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27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97967" y="138021"/>
            <a:ext cx="993711" cy="219692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6835" y="138021"/>
            <a:ext cx="2923525" cy="219692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82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5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 txBox="1">
            <a:spLocks/>
          </p:cNvSpPr>
          <p:nvPr userDrawn="1"/>
        </p:nvSpPr>
        <p:spPr>
          <a:xfrm>
            <a:off x="3297167" y="2378757"/>
            <a:ext cx="748883" cy="115217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9pPr>
          </a:lstStyle>
          <a:p>
            <a:pPr marL="0" marR="0" lvl="0" indent="0" algn="r" defTabSz="345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n-cs"/>
              </a:rPr>
              <a:t> </a:t>
            </a:r>
            <a:r>
              <a:rPr kumimoji="0" lang="en-US" altLang="zh-CN" sz="2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n-cs"/>
              </a:rPr>
              <a:t>Page   </a:t>
            </a:r>
            <a:fld id="{E70E9B35-359A-434B-B72F-0A14A74CA4A5}" type="slidenum">
              <a:rPr kumimoji="0" lang="zh-CN" altLang="en-US" sz="284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宋体" charset="-122"/>
                <a:ea typeface="华文宋体" charset="-122"/>
                <a:cs typeface="+mn-cs"/>
              </a:rPr>
              <a:pPr marL="0" marR="0" lvl="0" indent="0" algn="r" defTabSz="3456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宋体" charset="-122"/>
              <a:ea typeface="华文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44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 txBox="1">
            <a:spLocks/>
          </p:cNvSpPr>
          <p:nvPr userDrawn="1"/>
        </p:nvSpPr>
        <p:spPr>
          <a:xfrm>
            <a:off x="3297167" y="2378757"/>
            <a:ext cx="748883" cy="115217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9pPr>
          </a:lstStyle>
          <a:p>
            <a:pPr marL="0" marR="0" lvl="0" indent="0" algn="r" defTabSz="345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n-cs"/>
              </a:rPr>
              <a:t> </a:t>
            </a:r>
            <a:r>
              <a:rPr kumimoji="0" lang="en-US" altLang="zh-CN" sz="2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n-cs"/>
              </a:rPr>
              <a:t>Page   </a:t>
            </a:r>
            <a:fld id="{E70E9B35-359A-434B-B72F-0A14A74CA4A5}" type="slidenum">
              <a:rPr kumimoji="0" lang="zh-CN" altLang="en-US" sz="284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宋体" charset="-122"/>
                <a:ea typeface="华文宋体" charset="-122"/>
                <a:cs typeface="+mn-cs"/>
              </a:rPr>
              <a:pPr marL="0" marR="0" lvl="0" indent="0" algn="r" defTabSz="3456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宋体" charset="-122"/>
              <a:ea typeface="华文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549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 txBox="1">
            <a:spLocks/>
          </p:cNvSpPr>
          <p:nvPr userDrawn="1"/>
        </p:nvSpPr>
        <p:spPr>
          <a:xfrm>
            <a:off x="3297167" y="2378757"/>
            <a:ext cx="748883" cy="115217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9pPr>
          </a:lstStyle>
          <a:p>
            <a:pPr marL="0" marR="0" lvl="0" indent="0" algn="r" defTabSz="3456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n-cs"/>
              </a:rPr>
              <a:t> </a:t>
            </a:r>
            <a:r>
              <a:rPr kumimoji="0" lang="en-US" altLang="zh-CN" sz="2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charset="-122"/>
                <a:ea typeface="微软雅黑" charset="-122"/>
                <a:cs typeface="+mn-cs"/>
              </a:rPr>
              <a:t>Page   </a:t>
            </a:r>
            <a:fld id="{E70E9B35-359A-434B-B72F-0A14A74CA4A5}" type="slidenum">
              <a:rPr kumimoji="0" lang="zh-CN" altLang="en-US" sz="284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宋体" charset="-122"/>
                <a:ea typeface="华文宋体" charset="-122"/>
                <a:cs typeface="+mn-cs"/>
              </a:rPr>
              <a:pPr marL="0" marR="0" lvl="0" indent="0" algn="r" defTabSz="3456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8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宋体" charset="-122"/>
              <a:ea typeface="华文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969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 txBox="1">
            <a:spLocks/>
          </p:cNvSpPr>
          <p:nvPr userDrawn="1"/>
        </p:nvSpPr>
        <p:spPr>
          <a:xfrm>
            <a:off x="3297167" y="2378757"/>
            <a:ext cx="748883" cy="115217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9pPr>
          </a:lstStyle>
          <a:p>
            <a:pPr algn="r" eaLnBrk="1" hangingPunct="1">
              <a:defRPr/>
            </a:pPr>
            <a:r>
              <a:rPr lang="zh-CN" altLang="en-US" sz="284">
                <a:solidFill>
                  <a:srgbClr val="FFFFFF"/>
                </a:solidFill>
                <a:latin typeface="微软雅黑" charset="-122"/>
                <a:ea typeface="微软雅黑" charset="-122"/>
              </a:rPr>
              <a:t> </a:t>
            </a:r>
            <a:r>
              <a:rPr lang="en-US" altLang="zh-CN" sz="284">
                <a:solidFill>
                  <a:srgbClr val="FFFFFF"/>
                </a:solidFill>
                <a:latin typeface="微软雅黑" charset="-122"/>
                <a:ea typeface="微软雅黑" charset="-122"/>
              </a:rPr>
              <a:t>Page   </a:t>
            </a:r>
            <a:fld id="{E70E9B35-359A-434B-B72F-0A14A74CA4A5}" type="slidenum">
              <a:rPr lang="zh-CN" altLang="en-US" sz="284" smtClean="0">
                <a:solidFill>
                  <a:srgbClr val="FFFFFF"/>
                </a:solidFill>
                <a:latin typeface="华文宋体" charset="-122"/>
                <a:ea typeface="华文宋体" charset="-122"/>
              </a:rPr>
              <a:pPr algn="r" eaLnBrk="1" hangingPunct="1">
                <a:defRPr/>
              </a:pPr>
              <a:t>‹#›</a:t>
            </a:fld>
            <a:endParaRPr lang="zh-CN" altLang="en-US" sz="284">
              <a:solidFill>
                <a:srgbClr val="FFFFFF"/>
              </a:solidFill>
              <a:latin typeface="华文宋体" charset="-122"/>
              <a:ea typeface="华文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8127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03"/>
          <p:cNvSpPr/>
          <p:nvPr userDrawn="1"/>
        </p:nvSpPr>
        <p:spPr>
          <a:xfrm>
            <a:off x="77019" y="82061"/>
            <a:ext cx="234503" cy="137092"/>
          </a:xfrm>
          <a:custGeom>
            <a:avLst/>
            <a:gdLst>
              <a:gd name="connsiteX0" fmla="*/ 0 w 620387"/>
              <a:gd name="connsiteY0" fmla="*/ 0 h 363265"/>
              <a:gd name="connsiteX1" fmla="*/ 620387 w 620387"/>
              <a:gd name="connsiteY1" fmla="*/ 0 h 363265"/>
              <a:gd name="connsiteX2" fmla="*/ 620387 w 620387"/>
              <a:gd name="connsiteY2" fmla="*/ 363265 h 363265"/>
              <a:gd name="connsiteX3" fmla="*/ 0 w 620387"/>
              <a:gd name="connsiteY3" fmla="*/ 363265 h 363265"/>
              <a:gd name="connsiteX4" fmla="*/ 0 w 620387"/>
              <a:gd name="connsiteY4" fmla="*/ 0 h 363265"/>
              <a:gd name="connsiteX0" fmla="*/ 0 w 620387"/>
              <a:gd name="connsiteY0" fmla="*/ 0 h 363265"/>
              <a:gd name="connsiteX1" fmla="*/ 620387 w 620387"/>
              <a:gd name="connsiteY1" fmla="*/ 0 h 363265"/>
              <a:gd name="connsiteX2" fmla="*/ 421211 w 620387"/>
              <a:gd name="connsiteY2" fmla="*/ 336104 h 363265"/>
              <a:gd name="connsiteX3" fmla="*/ 0 w 620387"/>
              <a:gd name="connsiteY3" fmla="*/ 363265 h 363265"/>
              <a:gd name="connsiteX4" fmla="*/ 0 w 620387"/>
              <a:gd name="connsiteY4" fmla="*/ 0 h 363265"/>
              <a:gd name="connsiteX0" fmla="*/ 0 w 620387"/>
              <a:gd name="connsiteY0" fmla="*/ 0 h 363265"/>
              <a:gd name="connsiteX1" fmla="*/ 620387 w 620387"/>
              <a:gd name="connsiteY1" fmla="*/ 0 h 363265"/>
              <a:gd name="connsiteX2" fmla="*/ 484585 w 620387"/>
              <a:gd name="connsiteY2" fmla="*/ 354211 h 363265"/>
              <a:gd name="connsiteX3" fmla="*/ 0 w 620387"/>
              <a:gd name="connsiteY3" fmla="*/ 363265 h 363265"/>
              <a:gd name="connsiteX4" fmla="*/ 0 w 620387"/>
              <a:gd name="connsiteY4" fmla="*/ 0 h 363265"/>
              <a:gd name="connsiteX0" fmla="*/ 0 w 620387"/>
              <a:gd name="connsiteY0" fmla="*/ 0 h 363279"/>
              <a:gd name="connsiteX1" fmla="*/ 620387 w 620387"/>
              <a:gd name="connsiteY1" fmla="*/ 0 h 363279"/>
              <a:gd name="connsiteX2" fmla="*/ 475531 w 620387"/>
              <a:gd name="connsiteY2" fmla="*/ 363279 h 363279"/>
              <a:gd name="connsiteX3" fmla="*/ 0 w 620387"/>
              <a:gd name="connsiteY3" fmla="*/ 363265 h 363279"/>
              <a:gd name="connsiteX4" fmla="*/ 0 w 620387"/>
              <a:gd name="connsiteY4" fmla="*/ 0 h 363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387" h="363279">
                <a:moveTo>
                  <a:pt x="0" y="0"/>
                </a:moveTo>
                <a:lnTo>
                  <a:pt x="620387" y="0"/>
                </a:lnTo>
                <a:lnTo>
                  <a:pt x="475531" y="363279"/>
                </a:lnTo>
                <a:lnTo>
                  <a:pt x="0" y="3632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">
              <a:solidFill>
                <a:srgbClr val="FFFFFF"/>
              </a:solidFill>
            </a:endParaRPr>
          </a:p>
        </p:txBody>
      </p:sp>
      <p:sp>
        <p:nvSpPr>
          <p:cNvPr id="12" name="平行四边形 304"/>
          <p:cNvSpPr/>
          <p:nvPr userDrawn="1"/>
        </p:nvSpPr>
        <p:spPr>
          <a:xfrm>
            <a:off x="300069" y="83432"/>
            <a:ext cx="103217" cy="135717"/>
          </a:xfrm>
          <a:custGeom>
            <a:avLst/>
            <a:gdLst>
              <a:gd name="connsiteX0" fmla="*/ 0 w 155368"/>
              <a:gd name="connsiteY0" fmla="*/ 369454 h 369454"/>
              <a:gd name="connsiteX1" fmla="*/ 38842 w 155368"/>
              <a:gd name="connsiteY1" fmla="*/ 0 h 369454"/>
              <a:gd name="connsiteX2" fmla="*/ 155368 w 155368"/>
              <a:gd name="connsiteY2" fmla="*/ 0 h 369454"/>
              <a:gd name="connsiteX3" fmla="*/ 116526 w 155368"/>
              <a:gd name="connsiteY3" fmla="*/ 369454 h 369454"/>
              <a:gd name="connsiteX4" fmla="*/ 0 w 155368"/>
              <a:gd name="connsiteY4" fmla="*/ 369454 h 369454"/>
              <a:gd name="connsiteX0" fmla="*/ 0 w 300224"/>
              <a:gd name="connsiteY0" fmla="*/ 387561 h 387561"/>
              <a:gd name="connsiteX1" fmla="*/ 38842 w 300224"/>
              <a:gd name="connsiteY1" fmla="*/ 18107 h 387561"/>
              <a:gd name="connsiteX2" fmla="*/ 300224 w 300224"/>
              <a:gd name="connsiteY2" fmla="*/ 0 h 387561"/>
              <a:gd name="connsiteX3" fmla="*/ 116526 w 300224"/>
              <a:gd name="connsiteY3" fmla="*/ 387561 h 387561"/>
              <a:gd name="connsiteX4" fmla="*/ 0 w 300224"/>
              <a:gd name="connsiteY4" fmla="*/ 387561 h 387561"/>
              <a:gd name="connsiteX0" fmla="*/ 0 w 300224"/>
              <a:gd name="connsiteY0" fmla="*/ 387561 h 387561"/>
              <a:gd name="connsiteX1" fmla="*/ 219911 w 300224"/>
              <a:gd name="connsiteY1" fmla="*/ 27160 h 387561"/>
              <a:gd name="connsiteX2" fmla="*/ 300224 w 300224"/>
              <a:gd name="connsiteY2" fmla="*/ 0 h 387561"/>
              <a:gd name="connsiteX3" fmla="*/ 116526 w 300224"/>
              <a:gd name="connsiteY3" fmla="*/ 387561 h 387561"/>
              <a:gd name="connsiteX4" fmla="*/ 0 w 300224"/>
              <a:gd name="connsiteY4" fmla="*/ 387561 h 387561"/>
              <a:gd name="connsiteX0" fmla="*/ 0 w 300224"/>
              <a:gd name="connsiteY0" fmla="*/ 387561 h 387561"/>
              <a:gd name="connsiteX1" fmla="*/ 156537 w 300224"/>
              <a:gd name="connsiteY1" fmla="*/ 9053 h 387561"/>
              <a:gd name="connsiteX2" fmla="*/ 300224 w 300224"/>
              <a:gd name="connsiteY2" fmla="*/ 0 h 387561"/>
              <a:gd name="connsiteX3" fmla="*/ 116526 w 300224"/>
              <a:gd name="connsiteY3" fmla="*/ 387561 h 387561"/>
              <a:gd name="connsiteX4" fmla="*/ 0 w 300224"/>
              <a:gd name="connsiteY4" fmla="*/ 387561 h 387561"/>
              <a:gd name="connsiteX0" fmla="*/ 0 w 300224"/>
              <a:gd name="connsiteY0" fmla="*/ 397850 h 397850"/>
              <a:gd name="connsiteX1" fmla="*/ 165591 w 300224"/>
              <a:gd name="connsiteY1" fmla="*/ 0 h 397850"/>
              <a:gd name="connsiteX2" fmla="*/ 300224 w 300224"/>
              <a:gd name="connsiteY2" fmla="*/ 10289 h 397850"/>
              <a:gd name="connsiteX3" fmla="*/ 116526 w 300224"/>
              <a:gd name="connsiteY3" fmla="*/ 397850 h 397850"/>
              <a:gd name="connsiteX4" fmla="*/ 0 w 300224"/>
              <a:gd name="connsiteY4" fmla="*/ 397850 h 397850"/>
              <a:gd name="connsiteX0" fmla="*/ 0 w 300224"/>
              <a:gd name="connsiteY0" fmla="*/ 397850 h 397850"/>
              <a:gd name="connsiteX1" fmla="*/ 165591 w 300224"/>
              <a:gd name="connsiteY1" fmla="*/ 0 h 397850"/>
              <a:gd name="connsiteX2" fmla="*/ 300224 w 300224"/>
              <a:gd name="connsiteY2" fmla="*/ 10289 h 397850"/>
              <a:gd name="connsiteX3" fmla="*/ 134633 w 300224"/>
              <a:gd name="connsiteY3" fmla="*/ 397850 h 397850"/>
              <a:gd name="connsiteX4" fmla="*/ 0 w 300224"/>
              <a:gd name="connsiteY4" fmla="*/ 397850 h 397850"/>
              <a:gd name="connsiteX0" fmla="*/ 0 w 300224"/>
              <a:gd name="connsiteY0" fmla="*/ 408142 h 408142"/>
              <a:gd name="connsiteX1" fmla="*/ 138431 w 300224"/>
              <a:gd name="connsiteY1" fmla="*/ 0 h 408142"/>
              <a:gd name="connsiteX2" fmla="*/ 300224 w 300224"/>
              <a:gd name="connsiteY2" fmla="*/ 20581 h 408142"/>
              <a:gd name="connsiteX3" fmla="*/ 134633 w 300224"/>
              <a:gd name="connsiteY3" fmla="*/ 408142 h 408142"/>
              <a:gd name="connsiteX4" fmla="*/ 0 w 300224"/>
              <a:gd name="connsiteY4" fmla="*/ 408142 h 408142"/>
              <a:gd name="connsiteX0" fmla="*/ 0 w 318331"/>
              <a:gd name="connsiteY0" fmla="*/ 408142 h 408142"/>
              <a:gd name="connsiteX1" fmla="*/ 138431 w 318331"/>
              <a:gd name="connsiteY1" fmla="*/ 0 h 408142"/>
              <a:gd name="connsiteX2" fmla="*/ 318331 w 318331"/>
              <a:gd name="connsiteY2" fmla="*/ 10290 h 408142"/>
              <a:gd name="connsiteX3" fmla="*/ 134633 w 318331"/>
              <a:gd name="connsiteY3" fmla="*/ 408142 h 408142"/>
              <a:gd name="connsiteX4" fmla="*/ 0 w 318331"/>
              <a:gd name="connsiteY4" fmla="*/ 408142 h 408142"/>
              <a:gd name="connsiteX0" fmla="*/ 0 w 273063"/>
              <a:gd name="connsiteY0" fmla="*/ 408143 h 408143"/>
              <a:gd name="connsiteX1" fmla="*/ 138431 w 273063"/>
              <a:gd name="connsiteY1" fmla="*/ 1 h 408143"/>
              <a:gd name="connsiteX2" fmla="*/ 273063 w 273063"/>
              <a:gd name="connsiteY2" fmla="*/ 0 h 408143"/>
              <a:gd name="connsiteX3" fmla="*/ 134633 w 273063"/>
              <a:gd name="connsiteY3" fmla="*/ 408143 h 408143"/>
              <a:gd name="connsiteX4" fmla="*/ 0 w 273063"/>
              <a:gd name="connsiteY4" fmla="*/ 408143 h 40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63" h="408143">
                <a:moveTo>
                  <a:pt x="0" y="408143"/>
                </a:moveTo>
                <a:lnTo>
                  <a:pt x="138431" y="1"/>
                </a:lnTo>
                <a:lnTo>
                  <a:pt x="273063" y="0"/>
                </a:lnTo>
                <a:lnTo>
                  <a:pt x="134633" y="408143"/>
                </a:lnTo>
                <a:lnTo>
                  <a:pt x="0" y="4081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">
              <a:solidFill>
                <a:srgbClr val="FFFFFF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0" y="2489772"/>
            <a:ext cx="4608513" cy="102616"/>
            <a:chOff x="383315" y="6586537"/>
            <a:chExt cx="11083926" cy="271463"/>
          </a:xfrm>
        </p:grpSpPr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195153" y="6586537"/>
              <a:ext cx="5272088" cy="271463"/>
            </a:xfrm>
            <a:custGeom>
              <a:avLst/>
              <a:gdLst>
                <a:gd name="T0" fmla="*/ 131 w 14632"/>
                <a:gd name="T1" fmla="*/ 0 h 750"/>
                <a:gd name="T2" fmla="*/ 14632 w 14632"/>
                <a:gd name="T3" fmla="*/ 0 h 750"/>
                <a:gd name="T4" fmla="*/ 14632 w 14632"/>
                <a:gd name="T5" fmla="*/ 750 h 750"/>
                <a:gd name="T6" fmla="*/ 0 w 14632"/>
                <a:gd name="T7" fmla="*/ 750 h 750"/>
                <a:gd name="T8" fmla="*/ 131 w 14632"/>
                <a:gd name="T9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32" h="750">
                  <a:moveTo>
                    <a:pt x="131" y="0"/>
                  </a:moveTo>
                  <a:lnTo>
                    <a:pt x="14632" y="0"/>
                  </a:lnTo>
                  <a:lnTo>
                    <a:pt x="14632" y="750"/>
                  </a:lnTo>
                  <a:lnTo>
                    <a:pt x="0" y="75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39">
                <a:solidFill>
                  <a:srgbClr val="2F3F4A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383315" y="6586537"/>
              <a:ext cx="5780088" cy="271463"/>
            </a:xfrm>
            <a:custGeom>
              <a:avLst/>
              <a:gdLst>
                <a:gd name="T0" fmla="*/ 0 w 16040"/>
                <a:gd name="T1" fmla="*/ 0 h 753"/>
                <a:gd name="T2" fmla="*/ 16040 w 16040"/>
                <a:gd name="T3" fmla="*/ 0 h 753"/>
                <a:gd name="T4" fmla="*/ 15924 w 16040"/>
                <a:gd name="T5" fmla="*/ 753 h 753"/>
                <a:gd name="T6" fmla="*/ 0 w 16040"/>
                <a:gd name="T7" fmla="*/ 753 h 753"/>
                <a:gd name="T8" fmla="*/ 0 w 16040"/>
                <a:gd name="T9" fmla="*/ 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0" h="753">
                  <a:moveTo>
                    <a:pt x="0" y="0"/>
                  </a:moveTo>
                  <a:lnTo>
                    <a:pt x="16040" y="0"/>
                  </a:lnTo>
                  <a:lnTo>
                    <a:pt x="15924" y="753"/>
                  </a:lnTo>
                  <a:lnTo>
                    <a:pt x="0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39">
                <a:solidFill>
                  <a:srgbClr val="2F3F4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54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0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34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6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3240797" y="2356771"/>
            <a:ext cx="61971" cy="919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077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D861-3181-4459-A29B-1A518961D0D7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7E2A-EC18-466D-9858-1370A4DB5F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D861-3181-4459-A29B-1A518961D0D7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7E2A-EC18-466D-9858-1370A4DB5F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D861-3181-4459-A29B-1A518961D0D7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7E2A-EC18-466D-9858-1370A4DB5F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9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 txBox="1">
            <a:spLocks/>
          </p:cNvSpPr>
          <p:nvPr userDrawn="1"/>
        </p:nvSpPr>
        <p:spPr>
          <a:xfrm>
            <a:off x="3297167" y="2378756"/>
            <a:ext cx="748883" cy="115217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宋体" charset="-122"/>
              </a:defRPr>
            </a:lvl9pPr>
          </a:lstStyle>
          <a:p>
            <a:pPr algn="r" eaLnBrk="1" hangingPunct="1">
              <a:defRPr/>
            </a:pPr>
            <a:r>
              <a:rPr lang="zh-CN" altLang="en-US" sz="284">
                <a:solidFill>
                  <a:srgbClr val="FFFFFF"/>
                </a:solidFill>
                <a:latin typeface="微软雅黑" charset="-122"/>
                <a:ea typeface="微软雅黑" charset="-122"/>
              </a:rPr>
              <a:t> </a:t>
            </a:r>
            <a:r>
              <a:rPr lang="en-US" altLang="zh-CN" sz="284">
                <a:solidFill>
                  <a:srgbClr val="FFFFFF"/>
                </a:solidFill>
                <a:latin typeface="微软雅黑" charset="-122"/>
                <a:ea typeface="微软雅黑" charset="-122"/>
              </a:rPr>
              <a:t>Page   </a:t>
            </a:r>
            <a:fld id="{E70E9B35-359A-434B-B72F-0A14A74CA4A5}" type="slidenum">
              <a:rPr lang="zh-CN" altLang="en-US" sz="284" smtClean="0">
                <a:solidFill>
                  <a:srgbClr val="FFFFFF"/>
                </a:solidFill>
                <a:latin typeface="华文宋体" charset="-122"/>
                <a:ea typeface="华文宋体" charset="-122"/>
              </a:rPr>
              <a:pPr algn="r" eaLnBrk="1" hangingPunct="1">
                <a:defRPr/>
              </a:pPr>
              <a:t>‹#›</a:t>
            </a:fld>
            <a:endParaRPr lang="zh-CN" altLang="en-US" sz="284">
              <a:solidFill>
                <a:srgbClr val="FFFFFF"/>
              </a:solidFill>
              <a:latin typeface="华文宋体" charset="-122"/>
              <a:ea typeface="华文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27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840455" y="12651"/>
            <a:ext cx="900609" cy="122869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605" b="1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pPr fontAlgn="auto"/>
            <a:r>
              <a:rPr lang="en-US" strike="noStrike" noProof="1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840455" y="1261505"/>
            <a:ext cx="900609" cy="130683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605" b="1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pPr fontAlgn="auto"/>
            <a:r>
              <a:rPr lang="en-US" strike="noStrike" noProof="1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761656" y="913235"/>
            <a:ext cx="900609" cy="165510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605" b="1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pPr fontAlgn="auto"/>
            <a:r>
              <a:rPr lang="en-US" strike="noStrike" noProof="1"/>
              <a:t>Drag &amp; Drop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82858" y="1737277"/>
            <a:ext cx="900609" cy="83106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605" b="1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pPr fontAlgn="auto"/>
            <a:r>
              <a:rPr lang="en-US" strike="noStrike" noProof="1"/>
              <a:t>Drag &amp; Drop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761656" y="12651"/>
            <a:ext cx="900609" cy="8814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605" b="1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pPr fontAlgn="auto"/>
            <a:r>
              <a:rPr lang="en-US" strike="noStrike" noProof="1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682858" y="12651"/>
            <a:ext cx="900609" cy="170540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605" b="1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pPr fontAlgn="auto"/>
            <a:r>
              <a:rPr lang="en-US" strike="noStrike" noProof="1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5346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13"/>
          </p:nvPr>
        </p:nvSpPr>
        <p:spPr>
          <a:xfrm>
            <a:off x="590800" y="127220"/>
            <a:ext cx="3427582" cy="16514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/>
          </p:nvPr>
        </p:nvSpPr>
        <p:spPr>
          <a:xfrm>
            <a:off x="120014" y="1797870"/>
            <a:ext cx="4368486" cy="379257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20014" y="2162725"/>
            <a:ext cx="4368486" cy="30004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765"/>
            </a:lvl1pPr>
            <a:lvl2pPr marL="0" indent="0" algn="ctr">
              <a:spcBef>
                <a:spcPts val="0"/>
              </a:spcBef>
              <a:buSzTx/>
              <a:buNone/>
              <a:defRPr sz="765"/>
            </a:lvl2pPr>
            <a:lvl3pPr marL="0" indent="0" algn="ctr">
              <a:spcBef>
                <a:spcPts val="0"/>
              </a:spcBef>
              <a:buSzTx/>
              <a:buNone/>
              <a:defRPr sz="765"/>
            </a:lvl3pPr>
            <a:lvl4pPr marL="0" indent="0" algn="ctr">
              <a:spcBef>
                <a:spcPts val="0"/>
              </a:spcBef>
              <a:buSzTx/>
              <a:buNone/>
              <a:defRPr sz="765"/>
            </a:lvl4pPr>
            <a:lvl5pPr marL="0" indent="0" algn="ctr">
              <a:spcBef>
                <a:spcPts val="0"/>
              </a:spcBef>
              <a:buSzTx/>
              <a:buNone/>
              <a:defRPr sz="765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326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76064" y="424264"/>
            <a:ext cx="3456385" cy="902535"/>
          </a:xfrm>
        </p:spPr>
        <p:txBody>
          <a:bodyPr anchor="b"/>
          <a:lstStyle>
            <a:lvl1pPr algn="ctr">
              <a:defRPr sz="226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76064" y="1361604"/>
            <a:ext cx="3456385" cy="625893"/>
          </a:xfrm>
        </p:spPr>
        <p:txBody>
          <a:bodyPr/>
          <a:lstStyle>
            <a:lvl1pPr marL="0" indent="0" algn="ctr">
              <a:buNone/>
              <a:defRPr sz="907"/>
            </a:lvl1pPr>
            <a:lvl2pPr marL="172822" indent="0" algn="ctr">
              <a:buNone/>
              <a:defRPr sz="756"/>
            </a:lvl2pPr>
            <a:lvl3pPr marL="345643" indent="0" algn="ctr">
              <a:buNone/>
              <a:defRPr sz="680"/>
            </a:lvl3pPr>
            <a:lvl4pPr marL="518465" indent="0" algn="ctr">
              <a:buNone/>
              <a:defRPr sz="605"/>
            </a:lvl4pPr>
            <a:lvl5pPr marL="691286" indent="0" algn="ctr">
              <a:buNone/>
              <a:defRPr sz="605"/>
            </a:lvl5pPr>
            <a:lvl6pPr marL="864108" indent="0" algn="ctr">
              <a:buNone/>
              <a:defRPr sz="605"/>
            </a:lvl6pPr>
            <a:lvl7pPr marL="1036930" indent="0" algn="ctr">
              <a:buNone/>
              <a:defRPr sz="605"/>
            </a:lvl7pPr>
            <a:lvl8pPr marL="1209751" indent="0" algn="ctr">
              <a:buNone/>
              <a:defRPr sz="605"/>
            </a:lvl8pPr>
            <a:lvl9pPr marL="1382573" indent="0" algn="ctr">
              <a:buNone/>
              <a:defRPr sz="605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5643"/>
            <a:fld id="{27488ED1-95B7-44CE-A12E-9AE24D363B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5643"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56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5643"/>
            <a:fld id="{93CAEF5B-32AE-4564-9C2B-25E12F42EC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56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73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5643"/>
            <a:fld id="{27488ED1-95B7-44CE-A12E-9AE24D363B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5643"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56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5643"/>
            <a:fld id="{93CAEF5B-32AE-4564-9C2B-25E12F42EC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56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2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435" y="646297"/>
            <a:ext cx="3974842" cy="1078361"/>
          </a:xfrm>
        </p:spPr>
        <p:txBody>
          <a:bodyPr anchor="b"/>
          <a:lstStyle>
            <a:lvl1pPr>
              <a:defRPr sz="226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435" y="1734860"/>
            <a:ext cx="3974842" cy="567085"/>
          </a:xfrm>
        </p:spPr>
        <p:txBody>
          <a:bodyPr/>
          <a:lstStyle>
            <a:lvl1pPr marL="0" indent="0">
              <a:buNone/>
              <a:defRPr sz="907">
                <a:solidFill>
                  <a:schemeClr val="tx1">
                    <a:tint val="75000"/>
                  </a:schemeClr>
                </a:solidFill>
              </a:defRPr>
            </a:lvl1pPr>
            <a:lvl2pPr marL="172822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2pPr>
            <a:lvl3pPr marL="345643" indent="0">
              <a:buNone/>
              <a:defRPr sz="680">
                <a:solidFill>
                  <a:schemeClr val="tx1">
                    <a:tint val="75000"/>
                  </a:schemeClr>
                </a:solidFill>
              </a:defRPr>
            </a:lvl3pPr>
            <a:lvl4pPr marL="518465" indent="0">
              <a:buNone/>
              <a:defRPr sz="605">
                <a:solidFill>
                  <a:schemeClr val="tx1">
                    <a:tint val="75000"/>
                  </a:schemeClr>
                </a:solidFill>
              </a:defRPr>
            </a:lvl4pPr>
            <a:lvl5pPr marL="691286" indent="0">
              <a:buNone/>
              <a:defRPr sz="605">
                <a:solidFill>
                  <a:schemeClr val="tx1">
                    <a:tint val="75000"/>
                  </a:schemeClr>
                </a:solidFill>
              </a:defRPr>
            </a:lvl5pPr>
            <a:lvl6pPr marL="864108" indent="0">
              <a:buNone/>
              <a:defRPr sz="605">
                <a:solidFill>
                  <a:schemeClr val="tx1">
                    <a:tint val="75000"/>
                  </a:schemeClr>
                </a:solidFill>
              </a:defRPr>
            </a:lvl6pPr>
            <a:lvl7pPr marL="1036930" indent="0">
              <a:buNone/>
              <a:defRPr sz="605">
                <a:solidFill>
                  <a:schemeClr val="tx1">
                    <a:tint val="75000"/>
                  </a:schemeClr>
                </a:solidFill>
              </a:defRPr>
            </a:lvl7pPr>
            <a:lvl8pPr marL="1209751" indent="0">
              <a:buNone/>
              <a:defRPr sz="605">
                <a:solidFill>
                  <a:schemeClr val="tx1">
                    <a:tint val="75000"/>
                  </a:schemeClr>
                </a:solidFill>
              </a:defRPr>
            </a:lvl8pPr>
            <a:lvl9pPr marL="1382573" indent="0">
              <a:buNone/>
              <a:defRPr sz="6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6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5643"/>
            <a:fld id="{27488ED1-95B7-44CE-A12E-9AE24D363B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5643"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56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5643"/>
            <a:fld id="{93CAEF5B-32AE-4564-9C2B-25E12F42EC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56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43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75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835" y="690103"/>
            <a:ext cx="1958618" cy="164484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3060" y="690103"/>
            <a:ext cx="1958618" cy="164484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6" y="138021"/>
            <a:ext cx="3974842" cy="5010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436" y="635496"/>
            <a:ext cx="1949617" cy="311446"/>
          </a:xfrm>
        </p:spPr>
        <p:txBody>
          <a:bodyPr anchor="b"/>
          <a:lstStyle>
            <a:lvl1pPr marL="0" indent="0">
              <a:buNone/>
              <a:defRPr sz="907" b="1"/>
            </a:lvl1pPr>
            <a:lvl2pPr marL="172822" indent="0">
              <a:buNone/>
              <a:defRPr sz="756" b="1"/>
            </a:lvl2pPr>
            <a:lvl3pPr marL="345643" indent="0">
              <a:buNone/>
              <a:defRPr sz="680" b="1"/>
            </a:lvl3pPr>
            <a:lvl4pPr marL="518465" indent="0">
              <a:buNone/>
              <a:defRPr sz="605" b="1"/>
            </a:lvl4pPr>
            <a:lvl5pPr marL="691286" indent="0">
              <a:buNone/>
              <a:defRPr sz="605" b="1"/>
            </a:lvl5pPr>
            <a:lvl6pPr marL="864108" indent="0">
              <a:buNone/>
              <a:defRPr sz="605" b="1"/>
            </a:lvl6pPr>
            <a:lvl7pPr marL="1036930" indent="0">
              <a:buNone/>
              <a:defRPr sz="605" b="1"/>
            </a:lvl7pPr>
            <a:lvl8pPr marL="1209751" indent="0">
              <a:buNone/>
              <a:defRPr sz="605" b="1"/>
            </a:lvl8pPr>
            <a:lvl9pPr marL="1382573" indent="0">
              <a:buNone/>
              <a:defRPr sz="605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436" y="946942"/>
            <a:ext cx="1949617" cy="139280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33060" y="635496"/>
            <a:ext cx="1959218" cy="311446"/>
          </a:xfrm>
        </p:spPr>
        <p:txBody>
          <a:bodyPr anchor="b"/>
          <a:lstStyle>
            <a:lvl1pPr marL="0" indent="0">
              <a:buNone/>
              <a:defRPr sz="907" b="1"/>
            </a:lvl1pPr>
            <a:lvl2pPr marL="172822" indent="0">
              <a:buNone/>
              <a:defRPr sz="756" b="1"/>
            </a:lvl2pPr>
            <a:lvl3pPr marL="345643" indent="0">
              <a:buNone/>
              <a:defRPr sz="680" b="1"/>
            </a:lvl3pPr>
            <a:lvl4pPr marL="518465" indent="0">
              <a:buNone/>
              <a:defRPr sz="605" b="1"/>
            </a:lvl4pPr>
            <a:lvl5pPr marL="691286" indent="0">
              <a:buNone/>
              <a:defRPr sz="605" b="1"/>
            </a:lvl5pPr>
            <a:lvl6pPr marL="864108" indent="0">
              <a:buNone/>
              <a:defRPr sz="605" b="1"/>
            </a:lvl6pPr>
            <a:lvl7pPr marL="1036930" indent="0">
              <a:buNone/>
              <a:defRPr sz="605" b="1"/>
            </a:lvl7pPr>
            <a:lvl8pPr marL="1209751" indent="0">
              <a:buNone/>
              <a:defRPr sz="605" b="1"/>
            </a:lvl8pPr>
            <a:lvl9pPr marL="1382573" indent="0">
              <a:buNone/>
              <a:defRPr sz="605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33060" y="946942"/>
            <a:ext cx="1959218" cy="139280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6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44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64F5B2-86AC-4F38-91BB-9D6CAB8E5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6" r="3216"/>
          <a:stretch/>
        </p:blipFill>
        <p:spPr>
          <a:xfrm>
            <a:off x="0" y="0"/>
            <a:ext cx="4608513" cy="259238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3684E1F-9F84-463E-AD21-B3216C7E2EEF}"/>
              </a:ext>
            </a:extLst>
          </p:cNvPr>
          <p:cNvSpPr/>
          <p:nvPr userDrawn="1"/>
        </p:nvSpPr>
        <p:spPr>
          <a:xfrm>
            <a:off x="0" y="0"/>
            <a:ext cx="4608513" cy="2592388"/>
          </a:xfrm>
          <a:prstGeom prst="rect">
            <a:avLst/>
          </a:prstGeom>
          <a:gradFill flip="none" rotWithShape="1">
            <a:gsLst>
              <a:gs pos="0">
                <a:srgbClr val="000927">
                  <a:alpha val="70000"/>
                </a:srgbClr>
              </a:gs>
              <a:gs pos="100000">
                <a:srgbClr val="00092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3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6" y="172826"/>
            <a:ext cx="1486365" cy="604891"/>
          </a:xfrm>
        </p:spPr>
        <p:txBody>
          <a:bodyPr anchor="b"/>
          <a:lstStyle>
            <a:lvl1pPr>
              <a:defRPr sz="121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218" y="373256"/>
            <a:ext cx="2333060" cy="1842276"/>
          </a:xfrm>
        </p:spPr>
        <p:txBody>
          <a:bodyPr/>
          <a:lstStyle>
            <a:lvl1pPr>
              <a:defRPr sz="1210"/>
            </a:lvl1pPr>
            <a:lvl2pPr>
              <a:defRPr sz="1058"/>
            </a:lvl2pPr>
            <a:lvl3pPr>
              <a:defRPr sz="907"/>
            </a:lvl3pPr>
            <a:lvl4pPr>
              <a:defRPr sz="756"/>
            </a:lvl4pPr>
            <a:lvl5pPr>
              <a:defRPr sz="756"/>
            </a:lvl5pPr>
            <a:lvl6pPr>
              <a:defRPr sz="756"/>
            </a:lvl6pPr>
            <a:lvl7pPr>
              <a:defRPr sz="756"/>
            </a:lvl7pPr>
            <a:lvl8pPr>
              <a:defRPr sz="756"/>
            </a:lvl8pPr>
            <a:lvl9pPr>
              <a:defRPr sz="756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436" y="777716"/>
            <a:ext cx="1486365" cy="1440816"/>
          </a:xfrm>
        </p:spPr>
        <p:txBody>
          <a:bodyPr/>
          <a:lstStyle>
            <a:lvl1pPr marL="0" indent="0">
              <a:buNone/>
              <a:defRPr sz="605"/>
            </a:lvl1pPr>
            <a:lvl2pPr marL="172822" indent="0">
              <a:buNone/>
              <a:defRPr sz="529"/>
            </a:lvl2pPr>
            <a:lvl3pPr marL="345643" indent="0">
              <a:buNone/>
              <a:defRPr sz="454"/>
            </a:lvl3pPr>
            <a:lvl4pPr marL="518465" indent="0">
              <a:buNone/>
              <a:defRPr sz="378"/>
            </a:lvl4pPr>
            <a:lvl5pPr marL="691286" indent="0">
              <a:buNone/>
              <a:defRPr sz="378"/>
            </a:lvl5pPr>
            <a:lvl6pPr marL="864108" indent="0">
              <a:buNone/>
              <a:defRPr sz="378"/>
            </a:lvl6pPr>
            <a:lvl7pPr marL="1036930" indent="0">
              <a:buNone/>
              <a:defRPr sz="378"/>
            </a:lvl7pPr>
            <a:lvl8pPr marL="1209751" indent="0">
              <a:buNone/>
              <a:defRPr sz="378"/>
            </a:lvl8pPr>
            <a:lvl9pPr marL="1382573" indent="0">
              <a:buNone/>
              <a:defRPr sz="37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8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6" y="172826"/>
            <a:ext cx="1486365" cy="604891"/>
          </a:xfrm>
        </p:spPr>
        <p:txBody>
          <a:bodyPr anchor="b"/>
          <a:lstStyle>
            <a:lvl1pPr>
              <a:defRPr sz="121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59218" y="373256"/>
            <a:ext cx="2333060" cy="1842276"/>
          </a:xfrm>
        </p:spPr>
        <p:txBody>
          <a:bodyPr anchor="t"/>
          <a:lstStyle>
            <a:lvl1pPr marL="0" indent="0">
              <a:buNone/>
              <a:defRPr sz="1210"/>
            </a:lvl1pPr>
            <a:lvl2pPr marL="172822" indent="0">
              <a:buNone/>
              <a:defRPr sz="1058"/>
            </a:lvl2pPr>
            <a:lvl3pPr marL="345643" indent="0">
              <a:buNone/>
              <a:defRPr sz="907"/>
            </a:lvl3pPr>
            <a:lvl4pPr marL="518465" indent="0">
              <a:buNone/>
              <a:defRPr sz="756"/>
            </a:lvl4pPr>
            <a:lvl5pPr marL="691286" indent="0">
              <a:buNone/>
              <a:defRPr sz="756"/>
            </a:lvl5pPr>
            <a:lvl6pPr marL="864108" indent="0">
              <a:buNone/>
              <a:defRPr sz="756"/>
            </a:lvl6pPr>
            <a:lvl7pPr marL="1036930" indent="0">
              <a:buNone/>
              <a:defRPr sz="756"/>
            </a:lvl7pPr>
            <a:lvl8pPr marL="1209751" indent="0">
              <a:buNone/>
              <a:defRPr sz="756"/>
            </a:lvl8pPr>
            <a:lvl9pPr marL="1382573" indent="0">
              <a:buNone/>
              <a:defRPr sz="756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436" y="777716"/>
            <a:ext cx="1486365" cy="1440816"/>
          </a:xfrm>
        </p:spPr>
        <p:txBody>
          <a:bodyPr/>
          <a:lstStyle>
            <a:lvl1pPr marL="0" indent="0">
              <a:buNone/>
              <a:defRPr sz="605"/>
            </a:lvl1pPr>
            <a:lvl2pPr marL="172822" indent="0">
              <a:buNone/>
              <a:defRPr sz="529"/>
            </a:lvl2pPr>
            <a:lvl3pPr marL="345643" indent="0">
              <a:buNone/>
              <a:defRPr sz="454"/>
            </a:lvl3pPr>
            <a:lvl4pPr marL="518465" indent="0">
              <a:buNone/>
              <a:defRPr sz="378"/>
            </a:lvl4pPr>
            <a:lvl5pPr marL="691286" indent="0">
              <a:buNone/>
              <a:defRPr sz="378"/>
            </a:lvl5pPr>
            <a:lvl6pPr marL="864108" indent="0">
              <a:buNone/>
              <a:defRPr sz="378"/>
            </a:lvl6pPr>
            <a:lvl7pPr marL="1036930" indent="0">
              <a:buNone/>
              <a:defRPr sz="378"/>
            </a:lvl7pPr>
            <a:lvl8pPr marL="1209751" indent="0">
              <a:buNone/>
              <a:defRPr sz="378"/>
            </a:lvl8pPr>
            <a:lvl9pPr marL="1382573" indent="0">
              <a:buNone/>
              <a:defRPr sz="37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B0542-A83C-4C3F-9F5C-46C9098197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BEF0-EC4C-4490-89CF-79029746BE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2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6836" y="138021"/>
            <a:ext cx="3974842" cy="50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836" y="690103"/>
            <a:ext cx="3974842" cy="1644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6835" y="2402760"/>
            <a:ext cx="1036915" cy="138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C3B04-3F82-4571-8386-2451C37C38C5}" type="datetimeFigureOut">
              <a:rPr lang="zh-CN" altLang="en-US" smtClean="0">
                <a:solidFill>
                  <a:srgbClr val="2F3F4A">
                    <a:tint val="75000"/>
                  </a:srgbClr>
                </a:solidFill>
              </a:rPr>
              <a:pPr/>
              <a:t>2019/12/2</a:t>
            </a:fld>
            <a:endParaRPr lang="zh-CN" altLang="en-US">
              <a:solidFill>
                <a:srgbClr val="2F3F4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6570" y="2402760"/>
            <a:ext cx="1555373" cy="138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2F3F4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54763" y="2402760"/>
            <a:ext cx="1036915" cy="138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97F53-D520-4F7C-ACFF-5A66CE8AC454}" type="slidenum">
              <a:rPr lang="zh-CN" altLang="en-US" smtClean="0">
                <a:solidFill>
                  <a:srgbClr val="2F3F4A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2F3F4A">
                  <a:tint val="75000"/>
                </a:srgb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112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2" r="5532"/>
          <a:stretch>
            <a:fillRect/>
          </a:stretch>
        </p:blipFill>
        <p:spPr>
          <a:xfrm>
            <a:off x="-6172" y="0"/>
            <a:ext cx="4629087" cy="25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4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6" r:id="rId12"/>
    <p:sldLayoutId id="2147484318" r:id="rId13"/>
    <p:sldLayoutId id="2147484319" r:id="rId14"/>
    <p:sldLayoutId id="2147484321" r:id="rId15"/>
    <p:sldLayoutId id="2147484322" r:id="rId16"/>
    <p:sldLayoutId id="2147484170" r:id="rId17"/>
    <p:sldLayoutId id="2147483718" r:id="rId18"/>
    <p:sldLayoutId id="2147483719" r:id="rId19"/>
    <p:sldLayoutId id="2147484218" r:id="rId20"/>
    <p:sldLayoutId id="2147484324" r:id="rId21"/>
    <p:sldLayoutId id="2147484373" r:id="rId22"/>
    <p:sldLayoutId id="2147484375" r:id="rId23"/>
    <p:sldLayoutId id="2147484376" r:id="rId24"/>
    <p:sldLayoutId id="2147484378" r:id="rId25"/>
    <p:sldLayoutId id="2147484379" r:id="rId26"/>
    <p:sldLayoutId id="2147484380" r:id="rId27"/>
  </p:sldLayoutIdLst>
  <p:txStyles>
    <p:titleStyle>
      <a:lvl1pPr algn="l" defTabSz="345643" rtl="0" eaLnBrk="1" latinLnBrk="0" hangingPunct="1">
        <a:lnSpc>
          <a:spcPct val="90000"/>
        </a:lnSpc>
        <a:spcBef>
          <a:spcPct val="0"/>
        </a:spcBef>
        <a:buNone/>
        <a:defRPr sz="16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6411" indent="-86411" algn="l" defTabSz="345643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058" kern="1200">
          <a:solidFill>
            <a:schemeClr val="tx1"/>
          </a:solidFill>
          <a:latin typeface="+mn-lt"/>
          <a:ea typeface="+mn-ea"/>
          <a:cs typeface="+mn-cs"/>
        </a:defRPr>
      </a:lvl1pPr>
      <a:lvl2pPr marL="259232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907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756" kern="1200">
          <a:solidFill>
            <a:schemeClr val="tx1"/>
          </a:solidFill>
          <a:latin typeface="+mn-lt"/>
          <a:ea typeface="+mn-ea"/>
          <a:cs typeface="+mn-cs"/>
        </a:defRPr>
      </a:lvl3pPr>
      <a:lvl4pPr marL="604876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4pPr>
      <a:lvl5pPr marL="777697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5pPr>
      <a:lvl6pPr marL="950519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6pPr>
      <a:lvl7pPr marL="1123340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7pPr>
      <a:lvl8pPr marL="1296162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8pPr>
      <a:lvl9pPr marL="1468984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1pPr>
      <a:lvl2pPr marL="172822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2pPr>
      <a:lvl3pPr marL="345643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3pPr>
      <a:lvl4pPr marL="518465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4pPr>
      <a:lvl5pPr marL="691286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5pPr>
      <a:lvl6pPr marL="864108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6pPr>
      <a:lvl7pPr marL="1036930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7pPr>
      <a:lvl8pPr marL="1209751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8pPr>
      <a:lvl9pPr marL="1382573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16836" y="138021"/>
            <a:ext cx="3974842" cy="50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16836" y="690103"/>
            <a:ext cx="3974842" cy="1644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16835" y="2402760"/>
            <a:ext cx="1036915" cy="138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5643"/>
            <a:fld id="{27488ED1-95B7-44CE-A12E-9AE24D363B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5643"/>
              <a:t>2019/12/2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26570" y="2402760"/>
            <a:ext cx="1555373" cy="138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56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254763" y="2402760"/>
            <a:ext cx="1036915" cy="138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5643"/>
            <a:fld id="{93CAEF5B-32AE-4564-9C2B-25E12F42EC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56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7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</p:sldLayoutIdLst>
  <p:txStyles>
    <p:titleStyle>
      <a:lvl1pPr algn="l" defTabSz="345643" rtl="0" eaLnBrk="1" latinLnBrk="0" hangingPunct="1">
        <a:lnSpc>
          <a:spcPct val="90000"/>
        </a:lnSpc>
        <a:spcBef>
          <a:spcPct val="0"/>
        </a:spcBef>
        <a:buNone/>
        <a:defRPr sz="16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6411" indent="-86411" algn="l" defTabSz="345643" rtl="0" eaLnBrk="1" latinLnBrk="0" hangingPunct="1">
        <a:lnSpc>
          <a:spcPct val="90000"/>
        </a:lnSpc>
        <a:spcBef>
          <a:spcPts val="378"/>
        </a:spcBef>
        <a:buFont typeface="Arial" panose="020B0604020202020204" pitchFamily="34" charset="0"/>
        <a:buChar char="•"/>
        <a:defRPr sz="1058" kern="1200">
          <a:solidFill>
            <a:schemeClr val="tx1"/>
          </a:solidFill>
          <a:latin typeface="+mn-lt"/>
          <a:ea typeface="+mn-ea"/>
          <a:cs typeface="+mn-cs"/>
        </a:defRPr>
      </a:lvl1pPr>
      <a:lvl2pPr marL="259232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907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756" kern="1200">
          <a:solidFill>
            <a:schemeClr val="tx1"/>
          </a:solidFill>
          <a:latin typeface="+mn-lt"/>
          <a:ea typeface="+mn-ea"/>
          <a:cs typeface="+mn-cs"/>
        </a:defRPr>
      </a:lvl3pPr>
      <a:lvl4pPr marL="604876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4pPr>
      <a:lvl5pPr marL="777697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5pPr>
      <a:lvl6pPr marL="950519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6pPr>
      <a:lvl7pPr marL="1123340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7pPr>
      <a:lvl8pPr marL="1296162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8pPr>
      <a:lvl9pPr marL="1468984" indent="-86411" algn="l" defTabSz="345643" rtl="0" eaLnBrk="1" latinLnBrk="0" hangingPunct="1">
        <a:lnSpc>
          <a:spcPct val="90000"/>
        </a:lnSpc>
        <a:spcBef>
          <a:spcPts val="189"/>
        </a:spcBef>
        <a:buFont typeface="Arial" panose="020B0604020202020204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1pPr>
      <a:lvl2pPr marL="172822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2pPr>
      <a:lvl3pPr marL="345643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3pPr>
      <a:lvl4pPr marL="518465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4pPr>
      <a:lvl5pPr marL="691286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5pPr>
      <a:lvl6pPr marL="864108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6pPr>
      <a:lvl7pPr marL="1036930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7pPr>
      <a:lvl8pPr marL="1209751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8pPr>
      <a:lvl9pPr marL="1382573" algn="l" defTabSz="345643" rtl="0" eaLnBrk="1" latinLnBrk="0" hangingPunct="1">
        <a:defRPr sz="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61.png"/><Relationship Id="rId4" Type="http://schemas.microsoft.com/office/2007/relationships/hdphoto" Target="../media/hdphoto6.wdp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04BB91BE-CF5C-4096-B380-904FDABBDAD7}"/>
              </a:ext>
            </a:extLst>
          </p:cNvPr>
          <p:cNvSpPr/>
          <p:nvPr/>
        </p:nvSpPr>
        <p:spPr>
          <a:xfrm>
            <a:off x="1974150" y="1370946"/>
            <a:ext cx="628246" cy="255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8" dirty="0">
                <a:gradFill flip="none" rotWithShape="1">
                  <a:gsLst>
                    <a:gs pos="65000">
                      <a:prstClr val="white"/>
                    </a:gs>
                    <a:gs pos="41000">
                      <a:prstClr val="white"/>
                    </a:gs>
                    <a:gs pos="5000">
                      <a:prstClr val="white">
                        <a:lumMod val="75000"/>
                      </a:prstClr>
                    </a:gs>
                    <a:gs pos="97000">
                      <a:prstClr val="white">
                        <a:lumMod val="85000"/>
                      </a:prstClr>
                    </a:gs>
                  </a:gsLst>
                  <a:lin ang="5400000" scaled="1"/>
                  <a:tileRect/>
                </a:gra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叶艳鸣</a:t>
            </a:r>
          </a:p>
        </p:txBody>
      </p:sp>
      <p:pic>
        <p:nvPicPr>
          <p:cNvPr id="15" name="图片 14" descr="图片包含 餐桌, 点亮, 室内, 蛋糕&#10;&#10;已生成极高可信度的说明">
            <a:extLst>
              <a:ext uri="{FF2B5EF4-FFF2-40B4-BE49-F238E27FC236}">
                <a16:creationId xmlns:a16="http://schemas.microsoft.com/office/drawing/2014/main" id="{B8E197A2-E91B-4B9E-B28F-B01867CEFF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6" b="61750"/>
          <a:stretch/>
        </p:blipFill>
        <p:spPr>
          <a:xfrm>
            <a:off x="1941114" y="585910"/>
            <a:ext cx="694318" cy="2823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标题 1"/>
          <p:cNvSpPr txBox="1">
            <a:spLocks/>
          </p:cNvSpPr>
          <p:nvPr/>
        </p:nvSpPr>
        <p:spPr bwMode="auto">
          <a:xfrm>
            <a:off x="97941" y="106374"/>
            <a:ext cx="4307173" cy="13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智慧</a:t>
            </a:r>
            <a:r>
              <a:rPr lang="zh-CN" altLang="en-US" sz="24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图书馆</a:t>
            </a:r>
            <a:r>
              <a:rPr lang="zh-CN" altLang="en-US" sz="24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建设思路</a:t>
            </a:r>
            <a:endParaRPr lang="en-US" altLang="zh-CN" sz="2400" b="1" dirty="0" smtClean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与创新发展策略</a:t>
            </a:r>
            <a:endParaRPr lang="zh-CN" altLang="en-US" sz="24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67023" y="1626080"/>
            <a:ext cx="3648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zh-CN" altLang="en-US" sz="9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中国索引学会副理事长</a:t>
            </a:r>
            <a:endParaRPr lang="en-US" altLang="zh-CN" sz="9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 eaLnBrk="1" hangingPunct="1">
              <a:defRPr/>
            </a:pPr>
            <a:r>
              <a:rPr lang="zh-CN" altLang="en-US" sz="9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中国图书馆</a:t>
            </a:r>
            <a:r>
              <a:rPr lang="zh-CN" altLang="en-US" sz="9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学会学术委员会统计</a:t>
            </a:r>
            <a:r>
              <a:rPr lang="zh-CN" altLang="en-US" sz="9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r>
              <a:rPr lang="zh-CN" altLang="en-US" sz="9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评价专委会委员</a:t>
            </a:r>
            <a:endParaRPr lang="en-US" altLang="zh-CN" sz="9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>
              <a:defRPr/>
            </a:pPr>
            <a:r>
              <a:rPr lang="zh-CN" altLang="en-US" sz="9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中国图书馆学会</a:t>
            </a:r>
            <a:r>
              <a:rPr lang="zh-CN" altLang="en-US" sz="9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编译</a:t>
            </a:r>
            <a:r>
              <a:rPr lang="zh-CN" altLang="en-US" sz="9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出版</a:t>
            </a:r>
            <a:r>
              <a:rPr lang="zh-CN" altLang="en-US" sz="9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委员会数字</a:t>
            </a:r>
            <a:r>
              <a:rPr lang="zh-CN" altLang="en-US" sz="9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出版与推广专委</a:t>
            </a:r>
            <a:r>
              <a:rPr lang="zh-CN" altLang="en-US" sz="900" b="1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会委员</a:t>
            </a:r>
            <a:endParaRPr lang="en-US" altLang="zh-CN" sz="9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 eaLnBrk="1" hangingPunct="1">
              <a:defRPr/>
            </a:pPr>
            <a:r>
              <a:rPr lang="zh-CN" altLang="en-US" sz="9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超星集团副总经理</a:t>
            </a:r>
          </a:p>
        </p:txBody>
      </p:sp>
    </p:spTree>
    <p:extLst>
      <p:ext uri="{BB962C8B-B14F-4D97-AF65-F5344CB8AC3E}">
        <p14:creationId xmlns:p14="http://schemas.microsoft.com/office/powerpoint/2010/main" val="24015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8748" y="303221"/>
            <a:ext cx="1449762" cy="22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2640" y="1048315"/>
            <a:ext cx="4486656" cy="463051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sz="2400" dirty="0" smtClean="0">
                <a:solidFill>
                  <a:srgbClr val="FFFEFF"/>
                </a:solidFill>
                <a:latin typeface="Goudy Stout" panose="0202090407030B020401" pitchFamily="18" charset="0"/>
              </a:rPr>
              <a:t>02</a:t>
            </a:r>
            <a:r>
              <a:rPr lang="en-US" altLang="zh-CN" sz="2400" dirty="0" smtClean="0">
                <a:solidFill>
                  <a:srgbClr val="FFFEFF"/>
                </a:solidFill>
                <a:latin typeface="Elephant" panose="02020904090505020303" pitchFamily="18" charset="0"/>
              </a:rPr>
              <a:t>  </a:t>
            </a:r>
            <a:r>
              <a:rPr lang="zh-CN" altLang="en-US" sz="2400" dirty="0" smtClean="0">
                <a:solidFill>
                  <a:srgbClr val="FFFEFF"/>
                </a:solidFill>
              </a:rPr>
              <a:t>是什么？</a:t>
            </a:r>
            <a:endParaRPr lang="en-US" altLang="zh-CN" sz="2400" dirty="0">
              <a:solidFill>
                <a:srgbClr val="FF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15671"/>
            <a:ext cx="460851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牢牢掌握图书馆未来发展的主导地位</a:t>
            </a:r>
            <a:endParaRPr lang="en-US" altLang="zh-CN" sz="20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建设一个不断满足需求变化的</a:t>
            </a:r>
            <a:endParaRPr lang="en-US" altLang="zh-CN" sz="20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345643">
              <a:defRPr/>
            </a:pPr>
            <a:r>
              <a:rPr lang="zh-CN" altLang="en-US" sz="28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高度自适应的智慧图书馆</a:t>
            </a:r>
            <a:endParaRPr lang="en-US" altLang="zh-CN" sz="2800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6419" y="30761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建设目标</a:t>
            </a:r>
            <a:endParaRPr lang="en-US" altLang="zh-CN" sz="1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93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38348"/>
            <a:ext cx="4608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E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智慧人类具有正确分析、判断、决策和执行的创造思维</a:t>
            </a:r>
            <a:r>
              <a:rPr lang="zh-CN" altLang="en-US" sz="2000" b="1" dirty="0">
                <a:solidFill>
                  <a:srgbClr val="FFFE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能力</a:t>
            </a:r>
            <a:endParaRPr lang="en-US" altLang="zh-CN" sz="1800" b="1" dirty="0">
              <a:solidFill>
                <a:srgbClr val="FFFE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5126" y="30761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关于智慧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174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0" t="16814" r="-685" b="37496"/>
          <a:stretch/>
        </p:blipFill>
        <p:spPr>
          <a:xfrm>
            <a:off x="668032" y="521160"/>
            <a:ext cx="3410427" cy="162981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165" y="2150971"/>
            <a:ext cx="46085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5643">
              <a:defRPr/>
            </a:pPr>
            <a:r>
              <a:rPr lang="zh-CN" altLang="en-US" sz="1100" b="1" dirty="0" smtClean="0">
                <a:solidFill>
                  <a:srgbClr val="FFFE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成都双流机场行李厅广告语</a:t>
            </a:r>
            <a:endParaRPr lang="en-US" altLang="zh-CN" sz="1100" b="1" dirty="0">
              <a:solidFill>
                <a:srgbClr val="FFFE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1828" y="59495"/>
            <a:ext cx="44266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0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智慧的前提是洞察全局的认知能力</a:t>
            </a:r>
            <a:endParaRPr lang="en-US" altLang="zh-CN" sz="20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393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291558" y="908846"/>
            <a:ext cx="24587" cy="284498"/>
            <a:chOff x="3937506" y="1177947"/>
            <a:chExt cx="45867" cy="917340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1" name="直接连接符 5"/>
            <p:cNvSpPr/>
            <p:nvPr/>
          </p:nvSpPr>
          <p:spPr>
            <a:xfrm rot="16200000">
              <a:off x="3501769" y="1623258"/>
              <a:ext cx="917340" cy="2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3359"/>
                  </a:moveTo>
                  <a:lnTo>
                    <a:pt x="917340" y="13359"/>
                  </a:lnTo>
                </a:path>
              </a:pathLst>
            </a:cu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直接连接符 6"/>
            <p:cNvSpPr/>
            <p:nvPr/>
          </p:nvSpPr>
          <p:spPr>
            <a:xfrm rot="16200000">
              <a:off x="3937506" y="1613684"/>
              <a:ext cx="45867" cy="45867"/>
            </a:xfrm>
            <a:prstGeom prst="rect">
              <a:avLst/>
            </a:pr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801" tIns="0" rIns="4801" bIns="0" spcCol="1270" anchor="ctr"/>
            <a:lstStyle/>
            <a:p>
              <a:pPr algn="ctr" defTabSz="84007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907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99160" y="464419"/>
            <a:ext cx="491708" cy="364642"/>
            <a:chOff x="3372562" y="2192"/>
            <a:chExt cx="1175755" cy="1175755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9" name="椭圆 58"/>
            <p:cNvSpPr/>
            <p:nvPr/>
          </p:nvSpPr>
          <p:spPr>
            <a:xfrm>
              <a:off x="3372562" y="2192"/>
              <a:ext cx="1175755" cy="11757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椭圆 8"/>
            <p:cNvSpPr/>
            <p:nvPr/>
          </p:nvSpPr>
          <p:spPr>
            <a:xfrm>
              <a:off x="3544747" y="174377"/>
              <a:ext cx="831385" cy="8313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441" tIns="7441" rIns="7441" bIns="7441" spcCol="1270" anchor="ctr"/>
            <a:lstStyle/>
            <a:p>
              <a:pPr algn="ctr" defTabSz="52084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585545" y="1015738"/>
            <a:ext cx="24587" cy="272539"/>
            <a:chOff x="4715408" y="1460730"/>
            <a:chExt cx="43938" cy="878778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7" name="直接连接符 9"/>
            <p:cNvSpPr/>
            <p:nvPr/>
          </p:nvSpPr>
          <p:spPr>
            <a:xfrm rot="18600000">
              <a:off x="4297988" y="1886760"/>
              <a:ext cx="878778" cy="2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3359"/>
                  </a:moveTo>
                  <a:lnTo>
                    <a:pt x="878778" y="13359"/>
                  </a:lnTo>
                </a:path>
              </a:pathLst>
            </a:cu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直接连接符 10"/>
            <p:cNvSpPr/>
            <p:nvPr/>
          </p:nvSpPr>
          <p:spPr>
            <a:xfrm rot="18600000">
              <a:off x="4715408" y="1878150"/>
              <a:ext cx="43938" cy="43938"/>
            </a:xfrm>
            <a:prstGeom prst="rect">
              <a:avLst/>
            </a:pr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801" tIns="0" rIns="4801" bIns="0" spcCol="1270" anchor="ctr"/>
            <a:lstStyle/>
            <a:p>
              <a:pPr algn="ctr" defTabSz="84007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907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642433" y="662154"/>
            <a:ext cx="491708" cy="364642"/>
            <a:chOff x="4809814" y="525309"/>
            <a:chExt cx="1175755" cy="1175755"/>
          </a:xfrm>
          <a:solidFill>
            <a:srgbClr val="FF5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5" name="椭圆 54"/>
            <p:cNvSpPr/>
            <p:nvPr/>
          </p:nvSpPr>
          <p:spPr>
            <a:xfrm>
              <a:off x="4809814" y="525309"/>
              <a:ext cx="1175755" cy="11757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-243315"/>
                <a:satOff val="-10969"/>
                <a:lumOff val="6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椭圆 12"/>
            <p:cNvSpPr/>
            <p:nvPr/>
          </p:nvSpPr>
          <p:spPr>
            <a:xfrm>
              <a:off x="4981999" y="697494"/>
              <a:ext cx="831385" cy="8313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441" tIns="7441" rIns="7441" bIns="7441" spcCol="1270" anchor="ctr"/>
            <a:lstStyle/>
            <a:p>
              <a:pPr algn="ctr" defTabSz="52084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认识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623676" y="1442701"/>
            <a:ext cx="341105" cy="17282"/>
            <a:chOff x="4774050" y="2590276"/>
            <a:chExt cx="815637" cy="40781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3" name="直接连接符 13"/>
            <p:cNvSpPr/>
            <p:nvPr/>
          </p:nvSpPr>
          <p:spPr>
            <a:xfrm rot="21000000">
              <a:off x="4774050" y="2597307"/>
              <a:ext cx="815637" cy="2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3359"/>
                  </a:moveTo>
                  <a:lnTo>
                    <a:pt x="815637" y="13359"/>
                  </a:lnTo>
                </a:path>
              </a:pathLst>
            </a:cu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直接连接符 14"/>
            <p:cNvSpPr/>
            <p:nvPr/>
          </p:nvSpPr>
          <p:spPr>
            <a:xfrm rot="21000000">
              <a:off x="5161478" y="2590276"/>
              <a:ext cx="40781" cy="40781"/>
            </a:xfrm>
            <a:prstGeom prst="rect">
              <a:avLst/>
            </a:pr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801" tIns="0" rIns="4801" bIns="0" spcCol="1270" anchor="ctr"/>
            <a:lstStyle/>
            <a:p>
              <a:pPr algn="ctr" defTabSz="84007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907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931503" y="1162838"/>
            <a:ext cx="491708" cy="364642"/>
            <a:chOff x="5574560" y="1849888"/>
            <a:chExt cx="1175755" cy="1175755"/>
          </a:xfrm>
          <a:solidFill>
            <a:srgbClr val="008E4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1" name="椭圆 50"/>
            <p:cNvSpPr/>
            <p:nvPr/>
          </p:nvSpPr>
          <p:spPr>
            <a:xfrm>
              <a:off x="5574560" y="1849888"/>
              <a:ext cx="1175755" cy="11757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-486630"/>
                <a:satOff val="-21939"/>
                <a:lumOff val="12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椭圆 16"/>
            <p:cNvSpPr/>
            <p:nvPr/>
          </p:nvSpPr>
          <p:spPr>
            <a:xfrm>
              <a:off x="5746745" y="2022073"/>
              <a:ext cx="831385" cy="8313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441" tIns="7441" rIns="7441" bIns="7441" spcCol="1270" anchor="ctr"/>
            <a:lstStyle/>
            <a:p>
              <a:pPr algn="ctr" defTabSz="52084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辨识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558942" y="1755738"/>
            <a:ext cx="352290" cy="17282"/>
            <a:chOff x="4601775" y="3418428"/>
            <a:chExt cx="842381" cy="42119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9" name="直接连接符 17"/>
            <p:cNvSpPr/>
            <p:nvPr/>
          </p:nvSpPr>
          <p:spPr>
            <a:xfrm rot="1800000">
              <a:off x="4601775" y="3426128"/>
              <a:ext cx="842381" cy="2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3359"/>
                  </a:moveTo>
                  <a:lnTo>
                    <a:pt x="842381" y="13359"/>
                  </a:lnTo>
                </a:path>
              </a:pathLst>
            </a:cu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直接连接符 18"/>
            <p:cNvSpPr/>
            <p:nvPr/>
          </p:nvSpPr>
          <p:spPr>
            <a:xfrm rot="1800000">
              <a:off x="5001906" y="3418428"/>
              <a:ext cx="42119" cy="42119"/>
            </a:xfrm>
            <a:prstGeom prst="rect">
              <a:avLst/>
            </a:pr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801" tIns="0" rIns="4801" bIns="0" spcCol="1270" anchor="ctr"/>
            <a:lstStyle/>
            <a:p>
              <a:pPr algn="ctr" defTabSz="84007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907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831111" y="1732194"/>
            <a:ext cx="491708" cy="364642"/>
            <a:chOff x="5308967" y="3356144"/>
            <a:chExt cx="1175755" cy="1175755"/>
          </a:xfrm>
          <a:solidFill>
            <a:srgbClr val="0070C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7" name="椭圆 46"/>
            <p:cNvSpPr/>
            <p:nvPr/>
          </p:nvSpPr>
          <p:spPr>
            <a:xfrm>
              <a:off x="5308967" y="3356144"/>
              <a:ext cx="1175755" cy="11757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-729945"/>
                <a:satOff val="-32908"/>
                <a:lumOff val="19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椭圆 20"/>
            <p:cNvSpPr/>
            <p:nvPr/>
          </p:nvSpPr>
          <p:spPr>
            <a:xfrm>
              <a:off x="5481152" y="3528329"/>
              <a:ext cx="831385" cy="8313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441" tIns="7441" rIns="7441" bIns="7441" spcCol="1270" anchor="ctr"/>
            <a:lstStyle/>
            <a:p>
              <a:pPr algn="ctr" defTabSz="52084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意识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446037" y="1784707"/>
            <a:ext cx="24587" cy="281296"/>
            <a:chOff x="4346335" y="3495070"/>
            <a:chExt cx="45350" cy="907015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5" name="直接连接符 21"/>
            <p:cNvSpPr/>
            <p:nvPr/>
          </p:nvSpPr>
          <p:spPr>
            <a:xfrm rot="4200000">
              <a:off x="3915503" y="3935219"/>
              <a:ext cx="907015" cy="2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3359"/>
                  </a:moveTo>
                  <a:lnTo>
                    <a:pt x="907015" y="13359"/>
                  </a:lnTo>
                </a:path>
              </a:pathLst>
            </a:cu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直接连接符 22"/>
            <p:cNvSpPr/>
            <p:nvPr/>
          </p:nvSpPr>
          <p:spPr>
            <a:xfrm rot="4200000">
              <a:off x="4346335" y="3925903"/>
              <a:ext cx="45350" cy="45350"/>
            </a:xfrm>
            <a:prstGeom prst="rect">
              <a:avLst/>
            </a:pr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801" tIns="0" rIns="4801" bIns="0" spcCol="1270" anchor="ctr"/>
            <a:lstStyle/>
            <a:p>
              <a:pPr algn="ctr" defTabSz="84007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907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388230" y="2103816"/>
            <a:ext cx="491708" cy="364642"/>
            <a:chOff x="4137308" y="4339283"/>
            <a:chExt cx="1175755" cy="1175755"/>
          </a:xfrm>
          <a:solidFill>
            <a:srgbClr val="C45D08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3" name="椭圆 42"/>
            <p:cNvSpPr/>
            <p:nvPr/>
          </p:nvSpPr>
          <p:spPr>
            <a:xfrm>
              <a:off x="4137308" y="4339283"/>
              <a:ext cx="1175755" cy="11757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973260"/>
                <a:satOff val="-43878"/>
                <a:lumOff val="2549"/>
                <a:alphaOff val="0"/>
              </a:schemeClr>
            </a:fillRef>
            <a:effectRef idx="2">
              <a:schemeClr val="accent2">
                <a:hueOff val="-973260"/>
                <a:satOff val="-43878"/>
                <a:lumOff val="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椭圆 24"/>
            <p:cNvSpPr/>
            <p:nvPr/>
          </p:nvSpPr>
          <p:spPr>
            <a:xfrm>
              <a:off x="4309493" y="4511468"/>
              <a:ext cx="831385" cy="8313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441" tIns="7441" rIns="7441" bIns="7441" spcCol="1270" anchor="ctr"/>
            <a:lstStyle/>
            <a:p>
              <a:pPr algn="ctr" defTabSz="52084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身识 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137162" y="1784707"/>
            <a:ext cx="24587" cy="281296"/>
            <a:chOff x="3529193" y="3495070"/>
            <a:chExt cx="45350" cy="907015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1" name="直接连接符 25"/>
            <p:cNvSpPr/>
            <p:nvPr/>
          </p:nvSpPr>
          <p:spPr>
            <a:xfrm rot="6600000">
              <a:off x="3098361" y="3935219"/>
              <a:ext cx="907015" cy="2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3359"/>
                  </a:moveTo>
                  <a:lnTo>
                    <a:pt x="907015" y="13359"/>
                  </a:lnTo>
                </a:path>
              </a:pathLst>
            </a:cu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直接连接符 26"/>
            <p:cNvSpPr/>
            <p:nvPr/>
          </p:nvSpPr>
          <p:spPr>
            <a:xfrm rot="17400000">
              <a:off x="3529193" y="3925903"/>
              <a:ext cx="45350" cy="45350"/>
            </a:xfrm>
            <a:prstGeom prst="rect">
              <a:avLst/>
            </a:pr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801" tIns="0" rIns="4801" bIns="0" spcCol="1270" anchor="ctr"/>
            <a:lstStyle/>
            <a:p>
              <a:pPr algn="ctr" defTabSz="84007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907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810090" y="2103816"/>
            <a:ext cx="491708" cy="364642"/>
            <a:chOff x="2607816" y="4339283"/>
            <a:chExt cx="1175755" cy="1175755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9" name="椭圆 38"/>
            <p:cNvSpPr/>
            <p:nvPr/>
          </p:nvSpPr>
          <p:spPr>
            <a:xfrm>
              <a:off x="2607816" y="4339283"/>
              <a:ext cx="1175755" cy="11757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-1216576"/>
                <a:satOff val="-54847"/>
                <a:lumOff val="31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椭圆 28"/>
            <p:cNvSpPr/>
            <p:nvPr/>
          </p:nvSpPr>
          <p:spPr>
            <a:xfrm>
              <a:off x="2780001" y="4511468"/>
              <a:ext cx="831385" cy="8313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441" tIns="7441" rIns="7441" bIns="7441" spcCol="1270" anchor="ctr"/>
            <a:lstStyle/>
            <a:p>
              <a:pPr algn="ctr" defTabSz="52084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舌识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755683" y="1755738"/>
            <a:ext cx="352290" cy="17282"/>
            <a:chOff x="2476723" y="3418428"/>
            <a:chExt cx="842381" cy="42119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7" name="直接连接符 29"/>
            <p:cNvSpPr/>
            <p:nvPr/>
          </p:nvSpPr>
          <p:spPr>
            <a:xfrm rot="9000000">
              <a:off x="2476723" y="3426128"/>
              <a:ext cx="842381" cy="2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3359"/>
                  </a:moveTo>
                  <a:lnTo>
                    <a:pt x="842381" y="13359"/>
                  </a:lnTo>
                </a:path>
              </a:pathLst>
            </a:cu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直接连接符 30"/>
            <p:cNvSpPr/>
            <p:nvPr/>
          </p:nvSpPr>
          <p:spPr>
            <a:xfrm rot="19800000">
              <a:off x="2876854" y="3418428"/>
              <a:ext cx="42119" cy="42119"/>
            </a:xfrm>
            <a:prstGeom prst="rect">
              <a:avLst/>
            </a:pr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801" tIns="0" rIns="4801" bIns="0" spcCol="1270" anchor="ctr"/>
            <a:lstStyle/>
            <a:p>
              <a:pPr algn="ctr" defTabSz="84007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907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367209" y="1732194"/>
            <a:ext cx="491708" cy="364642"/>
            <a:chOff x="1436157" y="3356144"/>
            <a:chExt cx="1175755" cy="1175755"/>
          </a:xfrm>
          <a:solidFill>
            <a:srgbClr val="99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椭圆 34"/>
            <p:cNvSpPr/>
            <p:nvPr/>
          </p:nvSpPr>
          <p:spPr>
            <a:xfrm>
              <a:off x="1436157" y="3356144"/>
              <a:ext cx="1175755" cy="11757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-1459891"/>
                <a:satOff val="-65816"/>
                <a:lumOff val="3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椭圆 32"/>
            <p:cNvSpPr/>
            <p:nvPr/>
          </p:nvSpPr>
          <p:spPr>
            <a:xfrm>
              <a:off x="1608342" y="3528329"/>
              <a:ext cx="831385" cy="8313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441" tIns="7441" rIns="7441" bIns="7441" spcCol="1270" anchor="ctr"/>
            <a:lstStyle/>
            <a:p>
              <a:pPr algn="ctr" defTabSz="52084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鼻识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700289" y="1442701"/>
            <a:ext cx="341105" cy="17282"/>
            <a:chOff x="2331192" y="2590276"/>
            <a:chExt cx="815637" cy="40781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3" name="直接连接符 33"/>
            <p:cNvSpPr/>
            <p:nvPr/>
          </p:nvSpPr>
          <p:spPr>
            <a:xfrm rot="11400000">
              <a:off x="2331192" y="2597307"/>
              <a:ext cx="815637" cy="2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3359"/>
                  </a:moveTo>
                  <a:lnTo>
                    <a:pt x="815637" y="13359"/>
                  </a:lnTo>
                </a:path>
              </a:pathLst>
            </a:cu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直接连接符 34"/>
            <p:cNvSpPr/>
            <p:nvPr/>
          </p:nvSpPr>
          <p:spPr>
            <a:xfrm rot="22200000">
              <a:off x="2718620" y="2590276"/>
              <a:ext cx="40781" cy="40781"/>
            </a:xfrm>
            <a:prstGeom prst="rect">
              <a:avLst/>
            </a:pr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801" tIns="0" rIns="4801" bIns="0" spcCol="1270" anchor="ctr"/>
            <a:lstStyle/>
            <a:p>
              <a:pPr algn="ctr" defTabSz="84007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907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266816" y="1162838"/>
            <a:ext cx="491708" cy="364642"/>
            <a:chOff x="1170563" y="1849888"/>
            <a:chExt cx="1175755" cy="1175755"/>
          </a:xfrm>
          <a:solidFill>
            <a:srgbClr val="FF00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1" name="椭圆 30"/>
            <p:cNvSpPr/>
            <p:nvPr/>
          </p:nvSpPr>
          <p:spPr>
            <a:xfrm>
              <a:off x="1170563" y="1849888"/>
              <a:ext cx="1175755" cy="11757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-1703206"/>
                <a:satOff val="-76786"/>
                <a:lumOff val="44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椭圆 36"/>
            <p:cNvSpPr/>
            <p:nvPr/>
          </p:nvSpPr>
          <p:spPr>
            <a:xfrm>
              <a:off x="1342748" y="2022073"/>
              <a:ext cx="831385" cy="8313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441" tIns="7441" rIns="7441" bIns="7441" spcCol="1270" anchor="ctr"/>
            <a:lstStyle/>
            <a:p>
              <a:pPr algn="ctr" defTabSz="52084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耳识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998188" y="1015738"/>
            <a:ext cx="24587" cy="272539"/>
            <a:chOff x="3161532" y="1460730"/>
            <a:chExt cx="43938" cy="878778"/>
          </a:xfrm>
          <a:solidFill>
            <a:srgbClr val="F57B1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9" name="直接连接符 37"/>
            <p:cNvSpPr/>
            <p:nvPr/>
          </p:nvSpPr>
          <p:spPr>
            <a:xfrm rot="13800000">
              <a:off x="2744112" y="1886760"/>
              <a:ext cx="878778" cy="2671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3359"/>
                  </a:moveTo>
                  <a:lnTo>
                    <a:pt x="878778" y="13359"/>
                  </a:lnTo>
                </a:path>
              </a:pathLst>
            </a:cu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直接连接符 38"/>
            <p:cNvSpPr/>
            <p:nvPr/>
          </p:nvSpPr>
          <p:spPr>
            <a:xfrm rot="24600000">
              <a:off x="3161532" y="1878150"/>
              <a:ext cx="43938" cy="43938"/>
            </a:xfrm>
            <a:prstGeom prst="rect">
              <a:avLst/>
            </a:prstGeom>
            <a:grpFill/>
            <a:ln w="50800">
              <a:solidFill>
                <a:srgbClr val="FFC000"/>
              </a:solidFill>
            </a:ln>
            <a:sp3d z="-11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801" tIns="0" rIns="4801" bIns="0" spcCol="1270" anchor="ctr"/>
            <a:lstStyle/>
            <a:p>
              <a:pPr algn="ctr" defTabSz="84007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907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555886" y="662154"/>
            <a:ext cx="491708" cy="364642"/>
            <a:chOff x="1935309" y="525309"/>
            <a:chExt cx="1175755" cy="1175755"/>
          </a:xfrm>
          <a:solidFill>
            <a:srgbClr val="8447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椭圆 26"/>
            <p:cNvSpPr/>
            <p:nvPr/>
          </p:nvSpPr>
          <p:spPr>
            <a:xfrm>
              <a:off x="1935309" y="525309"/>
              <a:ext cx="1175755" cy="11757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-1946521"/>
                <a:satOff val="-87755"/>
                <a:lumOff val="5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椭圆 40"/>
            <p:cNvSpPr/>
            <p:nvPr/>
          </p:nvSpPr>
          <p:spPr>
            <a:xfrm>
              <a:off x="2107494" y="697494"/>
              <a:ext cx="831385" cy="8313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441" tIns="7441" rIns="7441" bIns="7441" spcCol="1270" anchor="ctr"/>
            <a:lstStyle/>
            <a:p>
              <a:pPr algn="ctr" defTabSz="520845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眼识</a:t>
              </a:r>
            </a:p>
          </p:txBody>
        </p:sp>
      </p:grpSp>
      <p:sp>
        <p:nvSpPr>
          <p:cNvPr id="6" name="左弧形箭头 5"/>
          <p:cNvSpPr>
            <a:spLocks noChangeArrowheads="1"/>
          </p:cNvSpPr>
          <p:nvPr/>
        </p:nvSpPr>
        <p:spPr bwMode="auto">
          <a:xfrm rot="-1053463">
            <a:off x="614599" y="722379"/>
            <a:ext cx="689940" cy="1851505"/>
          </a:xfrm>
          <a:prstGeom prst="curvedRightArrow">
            <a:avLst>
              <a:gd name="adj1" fmla="val 23652"/>
              <a:gd name="adj2" fmla="val 41842"/>
              <a:gd name="adj3" fmla="val 33694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4562" tIns="17281" rIns="34562" bIns="17281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kumimoji="1" sz="2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2400">
                <a:solidFill>
                  <a:schemeClr val="tx2"/>
                </a:solidFill>
                <a:latin typeface="Constantia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kumimoji="1" sz="21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9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1361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</a:t>
            </a:r>
            <a:endParaRPr kumimoji="0" lang="en-US" altLang="zh-CN" sz="1361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1361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</a:t>
            </a:r>
          </a:p>
        </p:txBody>
      </p:sp>
      <p:sp>
        <p:nvSpPr>
          <p:cNvPr id="67" name="下弧形箭头 66"/>
          <p:cNvSpPr/>
          <p:nvPr/>
        </p:nvSpPr>
        <p:spPr bwMode="auto">
          <a:xfrm rot="15355472">
            <a:off x="2805884" y="970016"/>
            <a:ext cx="1948299" cy="772780"/>
          </a:xfrm>
          <a:prstGeom prst="curvedUpArrow">
            <a:avLst>
              <a:gd name="adj1" fmla="val 20797"/>
              <a:gd name="adj2" fmla="val 50000"/>
              <a:gd name="adj3" fmla="val 44301"/>
            </a:avLst>
          </a:prstGeom>
          <a:solidFill>
            <a:srgbClr val="008E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lIns="34562" tIns="17281" rIns="34562" bIns="17281" anchor="ctr"/>
          <a:lstStyle/>
          <a:p>
            <a:pPr algn="ctr">
              <a:defRPr/>
            </a:pPr>
            <a:r>
              <a:rPr lang="zh-CN" altLang="en-US" sz="1361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</a:t>
            </a:r>
            <a:endParaRPr lang="en-US" altLang="zh-CN" sz="1361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361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948557" y="1181826"/>
            <a:ext cx="874539" cy="546311"/>
            <a:chOff x="3124107" y="2095288"/>
            <a:chExt cx="1672665" cy="1461499"/>
          </a:xfrm>
          <a:solidFill>
            <a:srgbClr val="FF33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3" name="椭圆 62"/>
            <p:cNvSpPr/>
            <p:nvPr/>
          </p:nvSpPr>
          <p:spPr>
            <a:xfrm>
              <a:off x="3124107" y="2095288"/>
              <a:ext cx="1672665" cy="1461499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椭圆 4"/>
            <p:cNvSpPr/>
            <p:nvPr/>
          </p:nvSpPr>
          <p:spPr>
            <a:xfrm>
              <a:off x="3369063" y="2309320"/>
              <a:ext cx="1182753" cy="103343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961" tIns="12961" rIns="12961" bIns="12961" spcCol="1270" anchor="ctr"/>
            <a:lstStyle/>
            <a:p>
              <a:pPr algn="ctr" defTabSz="90727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907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人的认识</a:t>
              </a:r>
            </a:p>
          </p:txBody>
        </p:sp>
      </p:grpSp>
      <p:sp>
        <p:nvSpPr>
          <p:cNvPr id="33815" name="矩形 67"/>
          <p:cNvSpPr>
            <a:spLocks noChangeArrowheads="1"/>
          </p:cNvSpPr>
          <p:nvPr/>
        </p:nvSpPr>
        <p:spPr bwMode="auto">
          <a:xfrm>
            <a:off x="988051" y="120594"/>
            <a:ext cx="2830739" cy="2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4562" tIns="17281" rIns="34562" bIns="17281">
            <a:spAutoFit/>
          </a:bodyPr>
          <a:lstStyle>
            <a:lvl1pPr defTabSz="24003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kumimoji="1" sz="2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1pPr>
            <a:lvl2pPr marL="742950" indent="-285750" defTabSz="24003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2400">
                <a:solidFill>
                  <a:schemeClr val="tx2"/>
                </a:solidFill>
                <a:latin typeface="Constantia" pitchFamily="18" charset="0"/>
                <a:ea typeface="宋体" pitchFamily="2" charset="-122"/>
              </a:defRPr>
            </a:lvl2pPr>
            <a:lvl3pPr marL="1143000" indent="-228600" defTabSz="24003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kumimoji="1" sz="21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3pPr>
            <a:lvl4pPr marL="1600200" indent="-228600" defTabSz="24003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9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4pPr>
            <a:lvl5pPr marL="2057400" indent="-228600" defTabSz="24003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5pPr>
            <a:lvl6pPr marL="2514600" indent="-228600" defTabSz="24003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6pPr>
            <a:lvl7pPr marL="2971800" indent="-228600" defTabSz="24003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7pPr>
            <a:lvl8pPr marL="3429000" indent="-228600" defTabSz="24003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8pPr>
            <a:lvl9pPr marL="3886200" indent="-228600" defTabSz="24003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kumimoji="1" sz="1600">
                <a:solidFill>
                  <a:schemeClr val="tx1"/>
                </a:solidFill>
                <a:latin typeface="Constantia" pitchFamily="18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zh-CN" altLang="en-US" sz="1512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人的认知模型：智慧的形成原理</a:t>
            </a:r>
          </a:p>
        </p:txBody>
      </p:sp>
    </p:spTree>
    <p:extLst>
      <p:ext uri="{BB962C8B-B14F-4D97-AF65-F5344CB8AC3E}">
        <p14:creationId xmlns:p14="http://schemas.microsoft.com/office/powerpoint/2010/main" val="186313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 bwMode="auto">
          <a:xfrm flipV="1">
            <a:off x="0" y="658558"/>
            <a:ext cx="4608513" cy="14213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组合 25"/>
          <p:cNvGrpSpPr/>
          <p:nvPr/>
        </p:nvGrpSpPr>
        <p:grpSpPr>
          <a:xfrm>
            <a:off x="1383387" y="971690"/>
            <a:ext cx="571204" cy="570556"/>
            <a:chOff x="5305424" y="2638424"/>
            <a:chExt cx="1579563" cy="1577975"/>
          </a:xfrm>
          <a:solidFill>
            <a:srgbClr val="000000">
              <a:alpha val="60000"/>
            </a:srgbClr>
          </a:solidFill>
          <a:effectLst>
            <a:outerShdw blurRad="190500" dir="2700000" algn="tl" rotWithShape="0">
              <a:prstClr val="black">
                <a:alpha val="41000"/>
              </a:prstClr>
            </a:outerShdw>
          </a:effectLst>
        </p:grpSpPr>
        <p:sp>
          <p:nvSpPr>
            <p:cNvPr id="99" name="Freeform 6"/>
            <p:cNvSpPr>
              <a:spLocks noEditPoints="1"/>
            </p:cNvSpPr>
            <p:nvPr/>
          </p:nvSpPr>
          <p:spPr bwMode="auto">
            <a:xfrm>
              <a:off x="5305424" y="2638424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1C949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565" tIns="17283" rIns="34565" bIns="17283" numCol="1" anchor="t" anchorCtr="0" compatLnSpc="1">
              <a:prstTxWarp prst="textNoShape">
                <a:avLst/>
              </a:prstTxWarp>
            </a:bodyPr>
            <a:lstStyle/>
            <a:p>
              <a:pPr defTabSz="345643">
                <a:defRPr/>
              </a:pPr>
              <a:endParaRPr lang="zh-CN" altLang="en-US" sz="680" kern="0">
                <a:solidFill>
                  <a:srgbClr val="2B6F7D">
                    <a:lumMod val="50000"/>
                  </a:srgbClr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00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565" tIns="17283" rIns="34565" bIns="17283" numCol="1" anchor="t" anchorCtr="0" compatLnSpc="1">
              <a:prstTxWarp prst="textNoShape">
                <a:avLst/>
              </a:prstTxWarp>
            </a:bodyPr>
            <a:lstStyle/>
            <a:p>
              <a:pPr defTabSz="345643">
                <a:defRPr/>
              </a:pPr>
              <a:endParaRPr lang="zh-CN" altLang="en-US" sz="680" kern="0">
                <a:solidFill>
                  <a:srgbClr val="2B6F7D">
                    <a:lumMod val="50000"/>
                  </a:srgbClr>
                </a:solidFill>
                <a:latin typeface="Calibri" pitchFamily="34" charset="0"/>
                <a:ea typeface="宋体" charset="-122"/>
              </a:endParaRPr>
            </a:p>
          </p:txBody>
        </p:sp>
      </p:grpSp>
      <p:grpSp>
        <p:nvGrpSpPr>
          <p:cNvPr id="101" name="组合 28"/>
          <p:cNvGrpSpPr/>
          <p:nvPr/>
        </p:nvGrpSpPr>
        <p:grpSpPr>
          <a:xfrm>
            <a:off x="1729896" y="1317642"/>
            <a:ext cx="717019" cy="715778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>
            <a:outerShdw blurRad="190500" dir="2700000" algn="tl" rotWithShape="0">
              <a:prstClr val="black">
                <a:alpha val="41000"/>
              </a:prstClr>
            </a:outerShdw>
          </a:effectLst>
        </p:grpSpPr>
        <p:sp>
          <p:nvSpPr>
            <p:cNvPr id="102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rgbClr val="7CB55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565" tIns="17283" rIns="34565" bIns="17283" numCol="1" anchor="t" anchorCtr="0" compatLnSpc="1">
              <a:prstTxWarp prst="textNoShape">
                <a:avLst/>
              </a:prstTxWarp>
            </a:bodyPr>
            <a:lstStyle/>
            <a:p>
              <a:pPr defTabSz="345643">
                <a:defRPr/>
              </a:pPr>
              <a:endParaRPr lang="zh-CN" altLang="en-US" sz="680" kern="0">
                <a:solidFill>
                  <a:srgbClr val="2B6F7D">
                    <a:lumMod val="50000"/>
                  </a:srgbClr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03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565" tIns="17283" rIns="34565" bIns="17283" numCol="1" anchor="t" anchorCtr="0" compatLnSpc="1">
              <a:prstTxWarp prst="textNoShape">
                <a:avLst/>
              </a:prstTxWarp>
            </a:bodyPr>
            <a:lstStyle/>
            <a:p>
              <a:pPr defTabSz="345643">
                <a:defRPr/>
              </a:pPr>
              <a:endParaRPr lang="zh-CN" altLang="en-US" sz="680" kern="0">
                <a:solidFill>
                  <a:srgbClr val="2B6F7D">
                    <a:lumMod val="50000"/>
                  </a:srgbClr>
                </a:solidFill>
                <a:latin typeface="Calibri" pitchFamily="34" charset="0"/>
                <a:ea typeface="宋体" charset="-122"/>
              </a:endParaRPr>
            </a:p>
          </p:txBody>
        </p:sp>
      </p:grpSp>
      <p:grpSp>
        <p:nvGrpSpPr>
          <p:cNvPr id="104" name="组合 31"/>
          <p:cNvGrpSpPr/>
          <p:nvPr/>
        </p:nvGrpSpPr>
        <p:grpSpPr>
          <a:xfrm>
            <a:off x="2336221" y="1175579"/>
            <a:ext cx="470167" cy="476994"/>
            <a:chOff x="5803900" y="2852738"/>
            <a:chExt cx="1300163" cy="1319212"/>
          </a:xfrm>
          <a:solidFill>
            <a:srgbClr val="000000">
              <a:alpha val="60000"/>
            </a:srgbClr>
          </a:solidFill>
          <a:effectLst>
            <a:outerShdw blurRad="190500" dir="2700000" algn="tl" rotWithShape="0">
              <a:prstClr val="black">
                <a:alpha val="41000"/>
              </a:prstClr>
            </a:outerShdw>
          </a:effectLst>
        </p:grpSpPr>
        <p:sp>
          <p:nvSpPr>
            <p:cNvPr id="105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565" tIns="17283" rIns="34565" bIns="17283" numCol="1" anchor="t" anchorCtr="0" compatLnSpc="1">
              <a:prstTxWarp prst="textNoShape">
                <a:avLst/>
              </a:prstTxWarp>
            </a:bodyPr>
            <a:lstStyle/>
            <a:p>
              <a:pPr defTabSz="345643">
                <a:defRPr/>
              </a:pPr>
              <a:endParaRPr lang="zh-CN" altLang="en-US" sz="680" kern="0">
                <a:solidFill>
                  <a:srgbClr val="2B6F7D">
                    <a:lumMod val="50000"/>
                  </a:srgbClr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06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565" tIns="17283" rIns="34565" bIns="17283" numCol="1" anchor="t" anchorCtr="0" compatLnSpc="1">
              <a:prstTxWarp prst="textNoShape">
                <a:avLst/>
              </a:prstTxWarp>
            </a:bodyPr>
            <a:lstStyle/>
            <a:p>
              <a:pPr defTabSz="345643">
                <a:defRPr/>
              </a:pPr>
              <a:endParaRPr lang="zh-CN" altLang="en-US" sz="680" kern="0">
                <a:solidFill>
                  <a:srgbClr val="2B6F7D">
                    <a:lumMod val="50000"/>
                  </a:srgbClr>
                </a:solidFill>
                <a:latin typeface="Calibri" pitchFamily="34" charset="0"/>
                <a:ea typeface="宋体" charset="-122"/>
              </a:endParaRPr>
            </a:p>
          </p:txBody>
        </p:sp>
      </p:grpSp>
      <p:grpSp>
        <p:nvGrpSpPr>
          <p:cNvPr id="107" name="组合 34"/>
          <p:cNvGrpSpPr/>
          <p:nvPr/>
        </p:nvGrpSpPr>
        <p:grpSpPr>
          <a:xfrm>
            <a:off x="2722714" y="1199793"/>
            <a:ext cx="755333" cy="763133"/>
            <a:chOff x="5305425" y="2638425"/>
            <a:chExt cx="1579563" cy="1577975"/>
          </a:xfrm>
          <a:solidFill>
            <a:srgbClr val="000000">
              <a:alpha val="60000"/>
            </a:srgbClr>
          </a:solidFill>
          <a:effectLst>
            <a:outerShdw blurRad="190500" dir="2700000" algn="tl" rotWithShape="0">
              <a:prstClr val="black">
                <a:alpha val="41000"/>
              </a:prstClr>
            </a:outerShdw>
          </a:effectLst>
        </p:grpSpPr>
        <p:sp>
          <p:nvSpPr>
            <p:cNvPr id="108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F956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565" tIns="17283" rIns="34565" bIns="17283" numCol="1" anchor="t" anchorCtr="0" compatLnSpc="1">
              <a:prstTxWarp prst="textNoShape">
                <a:avLst/>
              </a:prstTxWarp>
            </a:bodyPr>
            <a:lstStyle/>
            <a:p>
              <a:pPr defTabSz="345643">
                <a:defRPr/>
              </a:pPr>
              <a:endParaRPr lang="zh-CN" altLang="en-US" sz="680" kern="0">
                <a:solidFill>
                  <a:srgbClr val="2B6F7D">
                    <a:lumMod val="50000"/>
                  </a:srgbClr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09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565" tIns="17283" rIns="34565" bIns="17283" numCol="1" anchor="t" anchorCtr="0" compatLnSpc="1">
              <a:prstTxWarp prst="textNoShape">
                <a:avLst/>
              </a:prstTxWarp>
            </a:bodyPr>
            <a:lstStyle/>
            <a:p>
              <a:pPr defTabSz="345643">
                <a:defRPr/>
              </a:pPr>
              <a:endParaRPr lang="zh-CN" altLang="en-US" sz="680" kern="0">
                <a:solidFill>
                  <a:srgbClr val="2B6F7D">
                    <a:lumMod val="50000"/>
                  </a:srgbClr>
                </a:solidFill>
                <a:latin typeface="Calibri" pitchFamily="34" charset="0"/>
                <a:ea typeface="宋体" charset="-122"/>
              </a:endParaRPr>
            </a:p>
          </p:txBody>
        </p:sp>
      </p:grpSp>
      <p:sp>
        <p:nvSpPr>
          <p:cNvPr id="111" name="矩形 110"/>
          <p:cNvSpPr/>
          <p:nvPr/>
        </p:nvSpPr>
        <p:spPr>
          <a:xfrm>
            <a:off x="911274" y="806241"/>
            <a:ext cx="1392982" cy="195454"/>
          </a:xfrm>
          <a:prstGeom prst="rect">
            <a:avLst/>
          </a:prstGeom>
        </p:spPr>
        <p:txBody>
          <a:bodyPr wrap="square" lIns="25924" tIns="12962" rIns="25924" bIns="12962">
            <a:spAutoFit/>
          </a:bodyPr>
          <a:lstStyle/>
          <a:p>
            <a:pPr algn="ctr" defTabSz="3456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黑体" pitchFamily="2" charset="-122"/>
              </a:rPr>
              <a:t>管理运行数据</a:t>
            </a:r>
            <a:endParaRPr lang="en-US" altLang="zh-CN" sz="11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黑体" pitchFamily="2" charset="-122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1310468" y="2092018"/>
            <a:ext cx="1346586" cy="195454"/>
          </a:xfrm>
          <a:prstGeom prst="rect">
            <a:avLst/>
          </a:prstGeom>
        </p:spPr>
        <p:txBody>
          <a:bodyPr wrap="square" lIns="25924" tIns="12962" rIns="25924" bIns="12962">
            <a:spAutoFit/>
          </a:bodyPr>
          <a:lstStyle/>
          <a:p>
            <a:pPr algn="ctr" defTabSz="3456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黑体" pitchFamily="2" charset="-122"/>
              </a:rPr>
              <a:t>用户行为数据</a:t>
            </a:r>
            <a:endParaRPr lang="en-US" altLang="zh-CN" sz="11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黑体" pitchFamily="2" charset="-122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089699" y="914942"/>
            <a:ext cx="1015602" cy="195454"/>
          </a:xfrm>
          <a:prstGeom prst="rect">
            <a:avLst/>
          </a:prstGeom>
        </p:spPr>
        <p:txBody>
          <a:bodyPr wrap="square" lIns="25924" tIns="12962" rIns="25924" bIns="12962">
            <a:spAutoFit/>
          </a:bodyPr>
          <a:lstStyle/>
          <a:p>
            <a:pPr algn="ctr" defTabSz="3456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黑体" pitchFamily="2" charset="-122"/>
              </a:rPr>
              <a:t>评价决策数据</a:t>
            </a:r>
            <a:endParaRPr lang="en-US" altLang="zh-CN" sz="11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黑体" pitchFamily="2" charset="-122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2758467" y="2125308"/>
            <a:ext cx="856605" cy="187760"/>
          </a:xfrm>
          <a:prstGeom prst="rect">
            <a:avLst/>
          </a:prstGeom>
        </p:spPr>
        <p:txBody>
          <a:bodyPr wrap="square" lIns="25924" tIns="12962" rIns="25924" bIns="12962">
            <a:spAutoFit/>
          </a:bodyPr>
          <a:lstStyle/>
          <a:p>
            <a:pPr algn="ctr" defTabSz="3456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黑体" pitchFamily="2" charset="-122"/>
              </a:rPr>
              <a:t>学术资源数据</a:t>
            </a:r>
            <a:endParaRPr lang="en-US" altLang="zh-CN" sz="105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黑体" pitchFamily="2" charset="-122"/>
            </a:endParaRPr>
          </a:p>
        </p:txBody>
      </p:sp>
      <p:sp>
        <p:nvSpPr>
          <p:cNvPr id="20" name="文本框 5"/>
          <p:cNvSpPr txBox="1">
            <a:spLocks noChangeArrowheads="1"/>
          </p:cNvSpPr>
          <p:nvPr/>
        </p:nvSpPr>
        <p:spPr bwMode="auto">
          <a:xfrm>
            <a:off x="0" y="52471"/>
            <a:ext cx="4728970" cy="67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SzPct val="85000"/>
              <a:buNone/>
              <a:defRPr/>
            </a:pPr>
            <a:r>
              <a:rPr lang="zh-CN" altLang="en-US" sz="1600" b="1" dirty="0" smtClean="0">
                <a:solidFill>
                  <a:srgbClr val="FFFF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资源驱动、应用</a:t>
            </a:r>
            <a:r>
              <a:rPr lang="zh-CN" altLang="en-US" sz="1600" b="1" dirty="0">
                <a:solidFill>
                  <a:srgbClr val="FFFF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驱动、需求驱动，服务驱动？</a:t>
            </a:r>
            <a:endParaRPr lang="en-US" altLang="zh-CN" sz="1600" b="1" dirty="0">
              <a:solidFill>
                <a:srgbClr val="FFFF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  <a:spcBef>
                <a:spcPct val="0"/>
              </a:spcBef>
              <a:buSzPct val="85000"/>
              <a:buNone/>
              <a:defRPr/>
            </a:pPr>
            <a:r>
              <a:rPr lang="en-US" altLang="zh-CN" sz="1600" b="1" dirty="0" smtClean="0">
                <a:solidFill>
                  <a:srgbClr val="FFFF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 smtClean="0">
                <a:solidFill>
                  <a:srgbClr val="FFFF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数据驱动的智慧生态系统</a:t>
            </a:r>
            <a:endParaRPr lang="zh-CN" altLang="en-US" sz="1600" b="1" dirty="0">
              <a:solidFill>
                <a:srgbClr val="FFFF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96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6400000">
                                      <p:cBhvr>
                                        <p:cTn id="10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19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78000000">
                                      <p:cBhvr>
                                        <p:cTn id="28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56400000">
                                      <p:cBhvr>
                                        <p:cTn id="37" dur="6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3" grpId="0"/>
      <p:bldP spid="115" grpId="0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2537" y="508350"/>
            <a:ext cx="4147661" cy="462717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814" dirty="0">
                <a:solidFill>
                  <a:srgbClr val="FFFF00"/>
                </a:solidFill>
              </a:rPr>
              <a:t>最早的认识</a:t>
            </a:r>
            <a:endParaRPr lang="en-US" altLang="zh-CN" sz="1814" dirty="0">
              <a:solidFill>
                <a:srgbClr val="FFFF00"/>
              </a:solidFill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222537" y="825335"/>
            <a:ext cx="4267048" cy="828791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907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2003 </a:t>
            </a:r>
            <a:r>
              <a:rPr lang="zh-CN" altLang="en-US" sz="907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年，芬兰奥卢大学图书馆</a:t>
            </a:r>
            <a:r>
              <a:rPr lang="en-US" altLang="zh-CN" sz="907" b="1" dirty="0" err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Aittola</a:t>
            </a:r>
            <a:r>
              <a:rPr lang="en-US" altLang="zh-CN" sz="907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[3] </a:t>
            </a:r>
            <a:r>
              <a:rPr lang="zh-CN" altLang="en-US" sz="907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等人在人机交互移动设备国际研讨会上第一次提到了“智慧图书馆”一词，认为智慧图书馆是</a:t>
            </a:r>
            <a:endParaRPr lang="en-US" altLang="zh-CN" sz="907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907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1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一个不受空间限制且可被感知</a:t>
            </a:r>
            <a:r>
              <a:rPr lang="zh-CN" altLang="en-US" sz="907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的移动图书馆服务”</a:t>
            </a:r>
            <a:endParaRPr lang="en-US" altLang="zh-CN" sz="907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8021" t="10972" r="8752" b="9770"/>
          <a:stretch/>
        </p:blipFill>
        <p:spPr>
          <a:xfrm>
            <a:off x="371732" y="1654126"/>
            <a:ext cx="1335148" cy="86865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76492" y="1945238"/>
            <a:ext cx="1593706" cy="2348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7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7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曾子明，图书馆</a:t>
            </a:r>
            <a:r>
              <a:rPr lang="en-US" altLang="zh-CN" sz="7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2017</a:t>
            </a:r>
            <a:r>
              <a:rPr lang="zh-CN" altLang="en-US" sz="7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年第 </a:t>
            </a:r>
            <a:r>
              <a:rPr lang="en-US" altLang="zh-CN" sz="7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7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endParaRPr lang="en-US" altLang="zh-CN" sz="7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0987" y="108240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关于智慧图书馆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96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087" y="773029"/>
            <a:ext cx="46085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18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智慧图书馆的定义</a:t>
            </a:r>
            <a:endParaRPr lang="en-US" altLang="zh-CN" sz="1800" b="1" dirty="0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345643">
              <a:defRPr/>
            </a:pPr>
            <a:endParaRPr lang="en-US" altLang="zh-CN" sz="18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345643">
              <a:defRPr/>
            </a:pPr>
            <a:r>
              <a:rPr lang="zh-CN" altLang="en-US" sz="1800" b="1" dirty="0" smtClean="0">
                <a:solidFill>
                  <a:srgbClr val="FFFE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一个全面、准确、实时掌握图书馆状态并通过大数据分析、智能辅助决策系统高效、正确适应用户需求的现代图书馆形态</a:t>
            </a:r>
            <a:endParaRPr lang="en-US" altLang="zh-CN" sz="1800" b="1" dirty="0">
              <a:solidFill>
                <a:srgbClr val="FFFE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065" y="264973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关于智慧图书馆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19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手机端  PC端  门户 大数据屏"/>
          <p:cNvSpPr txBox="1"/>
          <p:nvPr/>
        </p:nvSpPr>
        <p:spPr>
          <a:xfrm>
            <a:off x="1054842" y="1224629"/>
            <a:ext cx="2425766" cy="207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1520" tIns="11520" rIns="11520" bIns="11520" anchor="ctr">
            <a:spAutoFit/>
          </a:bodyPr>
          <a:lstStyle>
            <a:lvl1pPr>
              <a:defRPr b="1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zh-CN" altLang="en-US" sz="12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全终端立体服务体系</a:t>
            </a:r>
            <a:endParaRPr sz="12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18" name="微服务平台"/>
          <p:cNvSpPr txBox="1"/>
          <p:nvPr/>
        </p:nvSpPr>
        <p:spPr>
          <a:xfrm>
            <a:off x="185280" y="1991094"/>
            <a:ext cx="1562148" cy="207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1520" tIns="11520" rIns="11520" bIns="11520" anchor="ctr">
            <a:spAutoFit/>
          </a:bodyPr>
          <a:lstStyle>
            <a:lvl1pPr>
              <a:defRPr b="1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 err="1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微服务</a:t>
            </a:r>
            <a:r>
              <a:rPr lang="zh-CN" altLang="en-US" sz="12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架构的管理</a:t>
            </a:r>
            <a:r>
              <a:rPr sz="1200" dirty="0" err="1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平台</a:t>
            </a:r>
            <a:endParaRPr sz="12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微服务特点"/>
          <p:cNvSpPr txBox="1"/>
          <p:nvPr/>
        </p:nvSpPr>
        <p:spPr>
          <a:xfrm>
            <a:off x="159696" y="200846"/>
            <a:ext cx="4448817" cy="854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1520" tIns="11520" rIns="11520" bIns="11520" anchor="ctr">
            <a:spAutoFit/>
          </a:bodyPr>
          <a:lstStyle>
            <a:lvl1pPr>
              <a:defRPr sz="240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zh-CN" altLang="en-US" sz="18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智慧图书馆建设内容</a:t>
            </a:r>
            <a:endParaRPr lang="en-US" altLang="zh-CN" sz="1800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本质是运用</a:t>
            </a:r>
            <a:r>
              <a:rPr sz="1800" dirty="0" err="1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</a:t>
            </a:r>
            <a:r>
              <a:rPr lang="zh-CN" altLang="en-US" sz="1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架构技术重构一套</a:t>
            </a:r>
            <a:endParaRPr lang="en-US" altLang="zh-CN" sz="1800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自主掌握的</a:t>
            </a:r>
            <a:r>
              <a:rPr lang="zh-CN" altLang="en-US" sz="1800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智慧服务管理平台</a:t>
            </a:r>
            <a:endParaRPr sz="1800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3962" t="13409" r="8676" b="27194"/>
          <a:stretch/>
        </p:blipFill>
        <p:spPr>
          <a:xfrm>
            <a:off x="159696" y="1264403"/>
            <a:ext cx="2921807" cy="8473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014" y="1789609"/>
            <a:ext cx="1316178" cy="6294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117" y="1236821"/>
            <a:ext cx="1334075" cy="64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 animBg="1"/>
      <p:bldP spid="4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 56"/>
          <p:cNvGrpSpPr/>
          <p:nvPr/>
        </p:nvGrpSpPr>
        <p:grpSpPr>
          <a:xfrm>
            <a:off x="1585948" y="1482313"/>
            <a:ext cx="1326589" cy="688555"/>
            <a:chOff x="8425171" y="3979951"/>
            <a:chExt cx="3214339" cy="1821600"/>
          </a:xfrm>
        </p:grpSpPr>
        <p:sp>
          <p:nvSpPr>
            <p:cNvPr id="58" name="矩形标注 57"/>
            <p:cNvSpPr/>
            <p:nvPr/>
          </p:nvSpPr>
          <p:spPr>
            <a:xfrm rot="10800000">
              <a:off x="8504643" y="3979951"/>
              <a:ext cx="3005999" cy="1821600"/>
            </a:xfrm>
            <a:prstGeom prst="wedgeRectCallou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60618">
                <a:defRPr/>
              </a:pPr>
              <a:endParaRPr lang="zh-CN" altLang="en-US" sz="907" b="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59" name="组 58"/>
            <p:cNvGrpSpPr/>
            <p:nvPr/>
          </p:nvGrpSpPr>
          <p:grpSpPr>
            <a:xfrm>
              <a:off x="8425171" y="4233517"/>
              <a:ext cx="3214339" cy="1199853"/>
              <a:chOff x="8425171" y="4233517"/>
              <a:chExt cx="3214339" cy="1199853"/>
            </a:xfrm>
          </p:grpSpPr>
          <p:sp>
            <p:nvSpPr>
              <p:cNvPr id="60" name="文本框 8"/>
              <p:cNvSpPr txBox="1"/>
              <p:nvPr/>
            </p:nvSpPr>
            <p:spPr>
              <a:xfrm>
                <a:off x="8425171" y="4863066"/>
                <a:ext cx="3214339" cy="570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5643">
                  <a:lnSpc>
                    <a:spcPct val="150000"/>
                  </a:lnSpc>
                  <a:defRPr/>
                </a:pPr>
                <a:endParaRPr lang="en-US" altLang="zh-CN" sz="605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8510645" y="4233517"/>
                <a:ext cx="3043386" cy="1105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60618">
                  <a:defRPr/>
                </a:pPr>
                <a:r>
                  <a:rPr lang="zh-CN" altLang="en-US" sz="1058" b="1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纸电</a:t>
                </a:r>
                <a:r>
                  <a:rPr lang="zh-CN" altLang="en-US" sz="1058" b="1" kern="0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一体</a:t>
                </a:r>
                <a:endParaRPr lang="en-US" altLang="zh-CN" sz="1058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ctr" defTabSz="460618">
                  <a:defRPr/>
                </a:pPr>
                <a:r>
                  <a:rPr lang="zh-CN" altLang="en-US" sz="1058" b="1" kern="0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数据仓储</a:t>
                </a:r>
                <a:endParaRPr lang="zh-CN" altLang="en-US" sz="1058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2" name="组 61"/>
          <p:cNvGrpSpPr/>
          <p:nvPr/>
        </p:nvGrpSpPr>
        <p:grpSpPr>
          <a:xfrm>
            <a:off x="1217081" y="550756"/>
            <a:ext cx="1136253" cy="688555"/>
            <a:chOff x="4592598" y="3914606"/>
            <a:chExt cx="3006001" cy="1821599"/>
          </a:xfrm>
        </p:grpSpPr>
        <p:sp>
          <p:nvSpPr>
            <p:cNvPr id="63" name="矩形标注 62"/>
            <p:cNvSpPr/>
            <p:nvPr/>
          </p:nvSpPr>
          <p:spPr>
            <a:xfrm rot="10800000">
              <a:off x="4592598" y="3914606"/>
              <a:ext cx="3006001" cy="1821599"/>
            </a:xfrm>
            <a:prstGeom prst="wedgeRectCallout">
              <a:avLst>
                <a:gd name="adj1" fmla="val -18748"/>
                <a:gd name="adj2" fmla="val -57226"/>
              </a:avLst>
            </a:prstGeom>
            <a:solidFill>
              <a:srgbClr val="7CBF3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60618">
                <a:defRPr/>
              </a:pPr>
              <a:endParaRPr lang="zh-CN" altLang="en-US" sz="907" b="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4592598" y="4289884"/>
              <a:ext cx="2956691" cy="736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60618">
                <a:defRPr/>
              </a:pPr>
              <a:r>
                <a:rPr lang="zh-CN" altLang="en-US" sz="121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智慧</a:t>
              </a:r>
              <a:r>
                <a:rPr lang="zh-CN" altLang="en-US" sz="121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应用管理</a:t>
              </a:r>
              <a:endParaRPr lang="zh-CN" altLang="en-US" sz="121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66" name="组 65"/>
          <p:cNvGrpSpPr/>
          <p:nvPr/>
        </p:nvGrpSpPr>
        <p:grpSpPr>
          <a:xfrm>
            <a:off x="3123818" y="1471848"/>
            <a:ext cx="1136252" cy="688555"/>
            <a:chOff x="607850" y="3914602"/>
            <a:chExt cx="3006000" cy="1821600"/>
          </a:xfrm>
        </p:grpSpPr>
        <p:sp>
          <p:nvSpPr>
            <p:cNvPr id="67" name="矩形标注 66"/>
            <p:cNvSpPr/>
            <p:nvPr/>
          </p:nvSpPr>
          <p:spPr>
            <a:xfrm rot="10800000">
              <a:off x="607850" y="3914602"/>
              <a:ext cx="3006000" cy="1821600"/>
            </a:xfrm>
            <a:prstGeom prst="wedgeRectCallout">
              <a:avLst/>
            </a:prstGeom>
            <a:solidFill>
              <a:srgbClr val="7851D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60618">
                <a:defRPr/>
              </a:pPr>
              <a:endParaRPr lang="zh-CN" altLang="en-US" sz="907" b="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018398" y="4092025"/>
              <a:ext cx="2133975" cy="12294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60618">
                <a:defRPr/>
              </a:pPr>
              <a:r>
                <a:rPr lang="zh-CN" altLang="en-US" sz="121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用户行为</a:t>
              </a:r>
              <a:endParaRPr lang="en-US" altLang="zh-CN" sz="1210" b="1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 defTabSz="460618">
                <a:defRPr/>
              </a:pPr>
              <a:r>
                <a:rPr lang="zh-CN" altLang="en-US" sz="121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数据中心</a:t>
              </a:r>
              <a:endParaRPr lang="zh-CN" altLang="en-US" sz="121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70" name="组 69"/>
          <p:cNvGrpSpPr/>
          <p:nvPr/>
        </p:nvGrpSpPr>
        <p:grpSpPr>
          <a:xfrm>
            <a:off x="196750" y="1464994"/>
            <a:ext cx="1136253" cy="688555"/>
            <a:chOff x="4590724" y="1579000"/>
            <a:chExt cx="3006001" cy="1821600"/>
          </a:xfrm>
        </p:grpSpPr>
        <p:sp>
          <p:nvSpPr>
            <p:cNvPr id="71" name="矩形标注 70"/>
            <p:cNvSpPr/>
            <p:nvPr/>
          </p:nvSpPr>
          <p:spPr>
            <a:xfrm>
              <a:off x="4596161" y="1579000"/>
              <a:ext cx="3000564" cy="1821600"/>
            </a:xfrm>
            <a:prstGeom prst="wedgeRectCallout">
              <a:avLst>
                <a:gd name="adj1" fmla="val 22193"/>
                <a:gd name="adj2" fmla="val -59979"/>
              </a:avLst>
            </a:prstGeom>
            <a:solidFill>
              <a:srgbClr val="4D6BE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572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algn="ctr" defTabSz="460618">
                <a:defRPr/>
              </a:pPr>
              <a:endParaRPr lang="zh-CN" altLang="en-US" sz="907" b="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4590724" y="1878385"/>
              <a:ext cx="3006001" cy="122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60618">
                <a:defRPr/>
              </a:pPr>
              <a:r>
                <a:rPr lang="zh-CN" altLang="en-US" sz="121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中央</a:t>
              </a:r>
              <a:r>
                <a:rPr lang="zh-CN" altLang="en-US" sz="121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知识库</a:t>
              </a:r>
              <a:endParaRPr lang="en-US" altLang="zh-CN" sz="1210" b="1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 defTabSz="460618">
                <a:defRPr/>
              </a:pPr>
              <a:r>
                <a:rPr lang="zh-CN" altLang="en-US" sz="121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标准数据源</a:t>
              </a:r>
              <a:endParaRPr lang="zh-CN" altLang="en-US" sz="121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-8989" y="1309996"/>
            <a:ext cx="4607891" cy="23039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60618">
              <a:defRPr/>
            </a:pPr>
            <a:endParaRPr kumimoji="1" lang="zh-CN" altLang="en-US" sz="1210" ker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-18638" y="798830"/>
            <a:ext cx="1217080" cy="51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60618"/>
            <a:r>
              <a:rPr lang="zh-CN" altLang="en-US" sz="1361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智慧图书馆平台平台</a:t>
            </a:r>
            <a:endParaRPr lang="zh-CN" altLang="en-US" sz="1361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6" name="组 75"/>
          <p:cNvGrpSpPr/>
          <p:nvPr/>
        </p:nvGrpSpPr>
        <p:grpSpPr>
          <a:xfrm>
            <a:off x="2753988" y="519044"/>
            <a:ext cx="1266056" cy="688555"/>
            <a:chOff x="4614203" y="1489356"/>
            <a:chExt cx="3349402" cy="1821600"/>
          </a:xfrm>
        </p:grpSpPr>
        <p:sp>
          <p:nvSpPr>
            <p:cNvPr id="77" name="矩形标注 76"/>
            <p:cNvSpPr/>
            <p:nvPr/>
          </p:nvSpPr>
          <p:spPr>
            <a:xfrm>
              <a:off x="4614203" y="1489356"/>
              <a:ext cx="3000564" cy="1821600"/>
            </a:xfrm>
            <a:prstGeom prst="wedgeRectCallou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572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algn="ctr" defTabSz="460618">
                <a:defRPr/>
              </a:pPr>
              <a:endParaRPr lang="zh-CN" altLang="en-US" sz="907" b="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4614203" y="1993313"/>
              <a:ext cx="3349402" cy="692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60618">
                <a:defRPr/>
              </a:pPr>
              <a:r>
                <a:rPr lang="zh-CN" altLang="en-US" sz="11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全终端发布管理</a:t>
              </a:r>
              <a:endParaRPr lang="zh-CN" altLang="en-US" sz="11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244276" y="110430"/>
            <a:ext cx="4147661" cy="462717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663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智慧</a:t>
            </a:r>
            <a:r>
              <a:rPr lang="zh-CN" altLang="en-US" sz="1663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图书馆系统整体</a:t>
            </a:r>
            <a:r>
              <a:rPr lang="zh-CN" altLang="en-US" sz="1663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架构</a:t>
            </a:r>
            <a:endParaRPr lang="en-US" altLang="zh-CN" sz="1663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13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69266" y="820774"/>
            <a:ext cx="3832900" cy="733192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 lang="en-US" altLang="zh-CN" sz="2400" dirty="0">
                <a:solidFill>
                  <a:srgbClr val="FFFEFF"/>
                </a:solidFill>
                <a:latin typeface="Goudy Stout" panose="0202090407030B020401" pitchFamily="18" charset="0"/>
              </a:rPr>
              <a:t>01 </a:t>
            </a:r>
            <a:r>
              <a:rPr lang="en-US" altLang="zh-CN" sz="2400" dirty="0" smtClean="0">
                <a:solidFill>
                  <a:srgbClr val="FFFEFF"/>
                </a:solidFill>
              </a:rPr>
              <a:t> </a:t>
            </a:r>
            <a:r>
              <a:rPr lang="zh-CN" altLang="en-US" sz="2400" dirty="0" smtClean="0">
                <a:solidFill>
                  <a:srgbClr val="FFFEFF"/>
                </a:solidFill>
              </a:rPr>
              <a:t>为什么需要</a:t>
            </a:r>
            <a:r>
              <a:rPr lang="en-US" altLang="zh-CN" sz="2400" dirty="0" smtClean="0">
                <a:solidFill>
                  <a:srgbClr val="FFFEFF"/>
                </a:solidFill>
              </a:rPr>
              <a:t>？</a:t>
            </a:r>
            <a:endParaRPr lang="en-US" altLang="zh-CN" sz="2400" dirty="0">
              <a:solidFill>
                <a:srgbClr val="FFFEFF"/>
              </a:solidFill>
            </a:endParaRPr>
          </a:p>
        </p:txBody>
      </p:sp>
      <p:pic>
        <p:nvPicPr>
          <p:cNvPr id="3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1682" y="118373"/>
            <a:ext cx="1566829" cy="24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50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ECFAFE8-ACA0-4383-934C-66FD5289028B}"/>
              </a:ext>
            </a:extLst>
          </p:cNvPr>
          <p:cNvGrpSpPr/>
          <p:nvPr/>
        </p:nvGrpSpPr>
        <p:grpSpPr>
          <a:xfrm>
            <a:off x="88976" y="334195"/>
            <a:ext cx="4524621" cy="2055096"/>
            <a:chOff x="103026" y="4040558"/>
            <a:chExt cx="7679416" cy="3416543"/>
          </a:xfrm>
          <a:effectLst/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D8C0785-30C7-4E77-B87B-030B3CBB090E}"/>
                </a:ext>
              </a:extLst>
            </p:cNvPr>
            <p:cNvSpPr/>
            <p:nvPr/>
          </p:nvSpPr>
          <p:spPr>
            <a:xfrm>
              <a:off x="3086222" y="5003265"/>
              <a:ext cx="1343335" cy="1351043"/>
            </a:xfrm>
            <a:prstGeom prst="ellipse">
              <a:avLst/>
            </a:prstGeom>
            <a:solidFill>
              <a:srgbClr val="45C1A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16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45E18C0-67DA-4997-8050-04AE0E896862}"/>
                </a:ext>
              </a:extLst>
            </p:cNvPr>
            <p:cNvSpPr/>
            <p:nvPr/>
          </p:nvSpPr>
          <p:spPr>
            <a:xfrm>
              <a:off x="4262263" y="4586040"/>
              <a:ext cx="606470" cy="609950"/>
            </a:xfrm>
            <a:prstGeom prst="ellipse">
              <a:avLst/>
            </a:prstGeom>
            <a:solidFill>
              <a:srgbClr val="F57B1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16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BD9805E-5968-4B87-A1CF-CCA0F2B62F4F}"/>
                </a:ext>
              </a:extLst>
            </p:cNvPr>
            <p:cNvSpPr/>
            <p:nvPr/>
          </p:nvSpPr>
          <p:spPr>
            <a:xfrm>
              <a:off x="3460816" y="4281064"/>
              <a:ext cx="606470" cy="609950"/>
            </a:xfrm>
            <a:prstGeom prst="ellipse">
              <a:avLst/>
            </a:prstGeom>
            <a:solidFill>
              <a:srgbClr val="F57B1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16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3014CA4-E854-46B8-933A-4407EFD68AD4}"/>
                </a:ext>
              </a:extLst>
            </p:cNvPr>
            <p:cNvSpPr/>
            <p:nvPr/>
          </p:nvSpPr>
          <p:spPr>
            <a:xfrm>
              <a:off x="3460816" y="6440375"/>
              <a:ext cx="606470" cy="609950"/>
            </a:xfrm>
            <a:prstGeom prst="ellipse">
              <a:avLst/>
            </a:prstGeom>
            <a:solidFill>
              <a:srgbClr val="F57B1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16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E4F7AA-2341-4230-A171-0CFB6CB4D026}"/>
                </a:ext>
              </a:extLst>
            </p:cNvPr>
            <p:cNvSpPr/>
            <p:nvPr/>
          </p:nvSpPr>
          <p:spPr>
            <a:xfrm>
              <a:off x="2671348" y="6143808"/>
              <a:ext cx="606470" cy="609950"/>
            </a:xfrm>
            <a:prstGeom prst="ellipse">
              <a:avLst/>
            </a:prstGeom>
            <a:solidFill>
              <a:srgbClr val="F57B1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16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155B11F-BB76-4001-A203-CDC5FB12B337}"/>
                </a:ext>
              </a:extLst>
            </p:cNvPr>
            <p:cNvSpPr/>
            <p:nvPr/>
          </p:nvSpPr>
          <p:spPr>
            <a:xfrm>
              <a:off x="4562407" y="5373811"/>
              <a:ext cx="606470" cy="609950"/>
            </a:xfrm>
            <a:prstGeom prst="ellipse">
              <a:avLst/>
            </a:prstGeom>
            <a:solidFill>
              <a:srgbClr val="F57B1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16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3982B45-4D95-4C63-96D1-CFDBA34CE6BC}"/>
                </a:ext>
              </a:extLst>
            </p:cNvPr>
            <p:cNvSpPr/>
            <p:nvPr/>
          </p:nvSpPr>
          <p:spPr>
            <a:xfrm>
              <a:off x="2397009" y="5373811"/>
              <a:ext cx="606470" cy="609950"/>
            </a:xfrm>
            <a:prstGeom prst="ellipse">
              <a:avLst/>
            </a:prstGeom>
            <a:solidFill>
              <a:srgbClr val="F57B1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16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4D7E5D-3785-45DA-9FE2-3CAC52D858F1}"/>
                </a:ext>
              </a:extLst>
            </p:cNvPr>
            <p:cNvSpPr/>
            <p:nvPr/>
          </p:nvSpPr>
          <p:spPr>
            <a:xfrm>
              <a:off x="2667794" y="4595917"/>
              <a:ext cx="606470" cy="609950"/>
            </a:xfrm>
            <a:prstGeom prst="ellipse">
              <a:avLst/>
            </a:prstGeom>
            <a:solidFill>
              <a:srgbClr val="F57B1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16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721F909-E52A-4237-92C6-EA570A3E034C}"/>
                </a:ext>
              </a:extLst>
            </p:cNvPr>
            <p:cNvSpPr/>
            <p:nvPr/>
          </p:nvSpPr>
          <p:spPr>
            <a:xfrm>
              <a:off x="4262263" y="6143808"/>
              <a:ext cx="606470" cy="609950"/>
            </a:xfrm>
            <a:prstGeom prst="ellipse">
              <a:avLst/>
            </a:prstGeom>
            <a:solidFill>
              <a:srgbClr val="F57B1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16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Straight Connector 25">
              <a:extLst>
                <a:ext uri="{FF2B5EF4-FFF2-40B4-BE49-F238E27FC236}">
                  <a16:creationId xmlns:a16="http://schemas.microsoft.com/office/drawing/2014/main" id="{A294268B-332C-4C06-BFE8-0DCE4143B7A0}"/>
                </a:ext>
              </a:extLst>
            </p:cNvPr>
            <p:cNvCxnSpPr>
              <a:stCxn id="4" idx="0"/>
              <a:endCxn id="6" idx="4"/>
            </p:cNvCxnSpPr>
            <p:nvPr/>
          </p:nvCxnSpPr>
          <p:spPr>
            <a:xfrm flipV="1">
              <a:off x="3757889" y="4891014"/>
              <a:ext cx="6162" cy="11225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7">
              <a:extLst>
                <a:ext uri="{FF2B5EF4-FFF2-40B4-BE49-F238E27FC236}">
                  <a16:creationId xmlns:a16="http://schemas.microsoft.com/office/drawing/2014/main" id="{603C23D9-31CB-4739-B97C-3F1E06F44300}"/>
                </a:ext>
              </a:extLst>
            </p:cNvPr>
            <p:cNvCxnSpPr>
              <a:stCxn id="4" idx="7"/>
              <a:endCxn id="5" idx="3"/>
            </p:cNvCxnSpPr>
            <p:nvPr/>
          </p:nvCxnSpPr>
          <p:spPr>
            <a:xfrm flipV="1">
              <a:off x="4232830" y="5106665"/>
              <a:ext cx="118249" cy="9445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9">
              <a:extLst>
                <a:ext uri="{FF2B5EF4-FFF2-40B4-BE49-F238E27FC236}">
                  <a16:creationId xmlns:a16="http://schemas.microsoft.com/office/drawing/2014/main" id="{C132E0A6-B75E-4650-9D91-E2A5F0DE5A10}"/>
                </a:ext>
              </a:extLst>
            </p:cNvPr>
            <p:cNvCxnSpPr>
              <a:stCxn id="4" idx="1"/>
              <a:endCxn id="11" idx="5"/>
            </p:cNvCxnSpPr>
            <p:nvPr/>
          </p:nvCxnSpPr>
          <p:spPr>
            <a:xfrm flipH="1" flipV="1">
              <a:off x="3185449" y="5116542"/>
              <a:ext cx="97500" cy="8457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61A05580-0A07-45A0-9193-D017EA8D01B5}"/>
                </a:ext>
              </a:extLst>
            </p:cNvPr>
            <p:cNvCxnSpPr>
              <a:stCxn id="4" idx="2"/>
              <a:endCxn id="10" idx="6"/>
            </p:cNvCxnSpPr>
            <p:nvPr/>
          </p:nvCxnSpPr>
          <p:spPr>
            <a:xfrm flipH="1">
              <a:off x="3003479" y="5678786"/>
              <a:ext cx="8274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4">
              <a:extLst>
                <a:ext uri="{FF2B5EF4-FFF2-40B4-BE49-F238E27FC236}">
                  <a16:creationId xmlns:a16="http://schemas.microsoft.com/office/drawing/2014/main" id="{F9C900E6-03D4-4219-AF60-468D5BFEC6C2}"/>
                </a:ext>
              </a:extLst>
            </p:cNvPr>
            <p:cNvCxnSpPr>
              <a:stCxn id="4" idx="6"/>
              <a:endCxn id="9" idx="2"/>
            </p:cNvCxnSpPr>
            <p:nvPr/>
          </p:nvCxnSpPr>
          <p:spPr>
            <a:xfrm>
              <a:off x="4429557" y="5678786"/>
              <a:ext cx="1328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6">
              <a:extLst>
                <a:ext uri="{FF2B5EF4-FFF2-40B4-BE49-F238E27FC236}">
                  <a16:creationId xmlns:a16="http://schemas.microsoft.com/office/drawing/2014/main" id="{7B6C5FD7-CA6C-4A74-A5B3-726D82EAB5D1}"/>
                </a:ext>
              </a:extLst>
            </p:cNvPr>
            <p:cNvCxnSpPr>
              <a:stCxn id="4" idx="4"/>
              <a:endCxn id="7" idx="0"/>
            </p:cNvCxnSpPr>
            <p:nvPr/>
          </p:nvCxnSpPr>
          <p:spPr>
            <a:xfrm>
              <a:off x="3757889" y="6354308"/>
              <a:ext cx="6162" cy="8606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8">
              <a:extLst>
                <a:ext uri="{FF2B5EF4-FFF2-40B4-BE49-F238E27FC236}">
                  <a16:creationId xmlns:a16="http://schemas.microsoft.com/office/drawing/2014/main" id="{B8C05CF9-5C6F-4178-92B1-2DDE17FAA19F}"/>
                </a:ext>
              </a:extLst>
            </p:cNvPr>
            <p:cNvCxnSpPr>
              <a:stCxn id="4" idx="3"/>
              <a:endCxn id="8" idx="7"/>
            </p:cNvCxnSpPr>
            <p:nvPr/>
          </p:nvCxnSpPr>
          <p:spPr>
            <a:xfrm flipH="1">
              <a:off x="3189002" y="6156452"/>
              <a:ext cx="93947" cy="766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0">
              <a:extLst>
                <a:ext uri="{FF2B5EF4-FFF2-40B4-BE49-F238E27FC236}">
                  <a16:creationId xmlns:a16="http://schemas.microsoft.com/office/drawing/2014/main" id="{F02C95E1-1CB4-4B8F-977E-2CA5CB258906}"/>
                </a:ext>
              </a:extLst>
            </p:cNvPr>
            <p:cNvCxnSpPr>
              <a:stCxn id="4" idx="5"/>
              <a:endCxn id="12" idx="1"/>
            </p:cNvCxnSpPr>
            <p:nvPr/>
          </p:nvCxnSpPr>
          <p:spPr>
            <a:xfrm>
              <a:off x="4232830" y="6156452"/>
              <a:ext cx="118249" cy="7668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FA2D5408-0315-45AC-BE0B-80AFCF97B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2736" y="5304640"/>
              <a:ext cx="1587752" cy="654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14287" tIns="7144" rIns="14287" bIns="7144">
              <a:spAutoFit/>
            </a:bodyPr>
            <a:lstStyle/>
            <a:p>
              <a:pPr defTabSz="340064"/>
              <a:r>
                <a:rPr lang="zh-CN" altLang="zh-CN" sz="1058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云服务</a:t>
              </a:r>
              <a:endParaRPr lang="en-US" altLang="zh-CN" sz="1058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defTabSz="340064"/>
              <a:r>
                <a:rPr lang="zh-CN" altLang="en-US" sz="500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多租户模式，</a:t>
              </a:r>
              <a:r>
                <a:rPr lang="zh-CN" altLang="zh-CN" sz="500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即开即用</a:t>
              </a:r>
              <a:endParaRPr lang="en-US" altLang="zh-CN" sz="5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Open Sans" pitchFamily="34" charset="0"/>
              </a:endParaRPr>
            </a:p>
            <a:p>
              <a:pPr defTabSz="340064"/>
              <a:endParaRPr lang="en-US" altLang="zh-CN" sz="907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EF1BB701-8C9A-4C5D-AD04-304DC68BA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6305" y="6621051"/>
              <a:ext cx="1869171" cy="83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14287" tIns="7144" rIns="14287" bIns="7144">
              <a:spAutoFit/>
            </a:bodyPr>
            <a:lstStyle/>
            <a:p>
              <a:pPr defTabSz="340064">
                <a:lnSpc>
                  <a:spcPct val="200000"/>
                </a:lnSpc>
              </a:pPr>
              <a:r>
                <a:rPr lang="zh-CN" altLang="zh-CN" sz="1058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开放平台</a:t>
              </a:r>
              <a:endParaRPr lang="en-US" altLang="zh-CN" sz="1058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defTabSz="340064">
                <a:lnSpc>
                  <a:spcPct val="200000"/>
                </a:lnSpc>
              </a:pPr>
              <a:r>
                <a:rPr lang="zh-CN" altLang="zh-CN" sz="529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微服务架构</a:t>
              </a:r>
              <a:r>
                <a:rPr lang="zh-CN" altLang="en-US" sz="529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，</a:t>
              </a:r>
              <a:r>
                <a:rPr lang="zh-CN" altLang="zh-CN" sz="529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开放</a:t>
              </a:r>
              <a:r>
                <a:rPr lang="en-US" altLang="zh-CN" sz="529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API</a:t>
              </a:r>
              <a:r>
                <a:rPr lang="zh-CN" altLang="zh-CN" sz="529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数据接口</a:t>
              </a:r>
              <a:endParaRPr lang="en-US" sz="529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A6C6F220-B0DC-458D-948B-327855F6A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4251" y="5885154"/>
              <a:ext cx="1587746" cy="799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14287" tIns="7144" rIns="14287" bIns="7144">
              <a:spAutoFit/>
            </a:bodyPr>
            <a:lstStyle/>
            <a:p>
              <a:pPr defTabSz="340064">
                <a:lnSpc>
                  <a:spcPct val="200000"/>
                </a:lnSpc>
              </a:pPr>
              <a:r>
                <a:rPr lang="zh-CN" altLang="en-US" sz="1058" b="1" dirty="0" smtClean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全</a:t>
              </a:r>
              <a:r>
                <a:rPr lang="zh-CN" altLang="zh-CN" sz="1058" b="1" dirty="0" smtClean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终端</a:t>
              </a:r>
              <a:r>
                <a:rPr lang="zh-CN" altLang="zh-CN" sz="1058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应用</a:t>
              </a:r>
              <a:endParaRPr lang="en-US" altLang="zh-CN" sz="1058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defTabSz="340064">
                <a:lnSpc>
                  <a:spcPct val="200000"/>
                </a:lnSpc>
              </a:pPr>
              <a:r>
                <a:rPr lang="en-US" altLang="zh-CN" sz="529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PC</a:t>
              </a:r>
              <a:r>
                <a:rPr lang="zh-CN" altLang="zh-CN" sz="529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、移动端、大屏端应用</a:t>
              </a:r>
              <a:endParaRPr lang="en-US" sz="529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4" name="Text Box 10">
              <a:extLst>
                <a:ext uri="{FF2B5EF4-FFF2-40B4-BE49-F238E27FC236}">
                  <a16:creationId xmlns:a16="http://schemas.microsoft.com/office/drawing/2014/main" id="{993F084A-34D0-4AD6-9778-B110F8AC9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7661" y="4564242"/>
              <a:ext cx="2024781" cy="449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14287" tIns="7144" rIns="14287" bIns="7144">
              <a:spAutoFit/>
            </a:bodyPr>
            <a:lstStyle/>
            <a:p>
              <a:pPr defTabSz="340064"/>
              <a:r>
                <a:rPr lang="zh-CN" altLang="zh-CN" sz="1058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智慧</a:t>
              </a:r>
              <a:r>
                <a:rPr lang="zh-CN" altLang="zh-CN" sz="1058" b="1" dirty="0" smtClean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化</a:t>
              </a:r>
              <a:r>
                <a:rPr lang="zh-CN" altLang="en-US" sz="1058" b="1" dirty="0" smtClean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服务与管理</a:t>
              </a:r>
              <a:endParaRPr lang="en-US" altLang="zh-CN" sz="1058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defTabSz="340064"/>
              <a:r>
                <a:rPr lang="zh-CN" altLang="zh-CN" sz="605" b="1" dirty="0" smtClean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多种智能技术，创新智慧服务</a:t>
              </a:r>
              <a:endParaRPr lang="en-US" sz="605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25" name="Straight Connector 51">
              <a:extLst>
                <a:ext uri="{FF2B5EF4-FFF2-40B4-BE49-F238E27FC236}">
                  <a16:creationId xmlns:a16="http://schemas.microsoft.com/office/drawing/2014/main" id="{71DA02D6-727D-4E0F-AF3E-B3DA9C79681D}"/>
                </a:ext>
              </a:extLst>
            </p:cNvPr>
            <p:cNvCxnSpPr/>
            <p:nvPr/>
          </p:nvCxnSpPr>
          <p:spPr>
            <a:xfrm>
              <a:off x="5414979" y="6753757"/>
              <a:ext cx="0" cy="424607"/>
            </a:xfrm>
            <a:prstGeom prst="line">
              <a:avLst/>
            </a:prstGeom>
            <a:ln w="571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57">
              <a:extLst>
                <a:ext uri="{FF2B5EF4-FFF2-40B4-BE49-F238E27FC236}">
                  <a16:creationId xmlns:a16="http://schemas.microsoft.com/office/drawing/2014/main" id="{08A5E2C3-52E5-40BA-857A-1FF401EF1D9E}"/>
                </a:ext>
              </a:extLst>
            </p:cNvPr>
            <p:cNvCxnSpPr>
              <a:stCxn id="7" idx="4"/>
            </p:cNvCxnSpPr>
            <p:nvPr/>
          </p:nvCxnSpPr>
          <p:spPr>
            <a:xfrm rot="5400000" flipH="1" flipV="1">
              <a:off x="4533308" y="6195167"/>
              <a:ext cx="85901" cy="1624414"/>
            </a:xfrm>
            <a:prstGeom prst="bentConnector4">
              <a:avLst>
                <a:gd name="adj1" fmla="val -220011"/>
                <a:gd name="adj2" fmla="val 59334"/>
              </a:avLst>
            </a:prstGeom>
            <a:ln w="63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59">
              <a:extLst>
                <a:ext uri="{FF2B5EF4-FFF2-40B4-BE49-F238E27FC236}">
                  <a16:creationId xmlns:a16="http://schemas.microsoft.com/office/drawing/2014/main" id="{F5951DE3-D016-4F8C-832A-E0511F74DA9E}"/>
                </a:ext>
              </a:extLst>
            </p:cNvPr>
            <p:cNvCxnSpPr>
              <a:stCxn id="12" idx="6"/>
            </p:cNvCxnSpPr>
            <p:nvPr/>
          </p:nvCxnSpPr>
          <p:spPr>
            <a:xfrm flipV="1">
              <a:off x="4868734" y="6199666"/>
              <a:ext cx="888926" cy="249117"/>
            </a:xfrm>
            <a:prstGeom prst="bentConnector3">
              <a:avLst/>
            </a:prstGeom>
            <a:ln w="63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60">
              <a:extLst>
                <a:ext uri="{FF2B5EF4-FFF2-40B4-BE49-F238E27FC236}">
                  <a16:creationId xmlns:a16="http://schemas.microsoft.com/office/drawing/2014/main" id="{871868A9-57E1-448B-BD4C-288C57B78DD4}"/>
                </a:ext>
              </a:extLst>
            </p:cNvPr>
            <p:cNvCxnSpPr/>
            <p:nvPr/>
          </p:nvCxnSpPr>
          <p:spPr>
            <a:xfrm>
              <a:off x="5762487" y="6011747"/>
              <a:ext cx="0" cy="424607"/>
            </a:xfrm>
            <a:prstGeom prst="line">
              <a:avLst/>
            </a:prstGeom>
            <a:ln w="571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62">
              <a:extLst>
                <a:ext uri="{FF2B5EF4-FFF2-40B4-BE49-F238E27FC236}">
                  <a16:creationId xmlns:a16="http://schemas.microsoft.com/office/drawing/2014/main" id="{E48507A5-1F7B-419D-8688-AD3C545D675A}"/>
                </a:ext>
              </a:extLst>
            </p:cNvPr>
            <p:cNvCxnSpPr>
              <a:stCxn id="9" idx="6"/>
            </p:cNvCxnSpPr>
            <p:nvPr/>
          </p:nvCxnSpPr>
          <p:spPr>
            <a:xfrm flipV="1">
              <a:off x="5168878" y="5526333"/>
              <a:ext cx="716259" cy="152453"/>
            </a:xfrm>
            <a:prstGeom prst="bentConnector3">
              <a:avLst/>
            </a:prstGeom>
            <a:ln w="63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3">
              <a:extLst>
                <a:ext uri="{FF2B5EF4-FFF2-40B4-BE49-F238E27FC236}">
                  <a16:creationId xmlns:a16="http://schemas.microsoft.com/office/drawing/2014/main" id="{67F8C10A-E718-4585-9718-E713808D4DE1}"/>
                </a:ext>
              </a:extLst>
            </p:cNvPr>
            <p:cNvCxnSpPr/>
            <p:nvPr/>
          </p:nvCxnSpPr>
          <p:spPr>
            <a:xfrm>
              <a:off x="5727341" y="4586041"/>
              <a:ext cx="0" cy="424607"/>
            </a:xfrm>
            <a:prstGeom prst="line">
              <a:avLst/>
            </a:prstGeom>
            <a:ln w="571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66">
              <a:extLst>
                <a:ext uri="{FF2B5EF4-FFF2-40B4-BE49-F238E27FC236}">
                  <a16:creationId xmlns:a16="http://schemas.microsoft.com/office/drawing/2014/main" id="{7D4AF549-A2CF-4699-BF2D-0DD155EEA5E9}"/>
                </a:ext>
              </a:extLst>
            </p:cNvPr>
            <p:cNvCxnSpPr/>
            <p:nvPr/>
          </p:nvCxnSpPr>
          <p:spPr>
            <a:xfrm>
              <a:off x="5906061" y="5318230"/>
              <a:ext cx="0" cy="424607"/>
            </a:xfrm>
            <a:prstGeom prst="line">
              <a:avLst/>
            </a:prstGeom>
            <a:ln w="571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68">
              <a:extLst>
                <a:ext uri="{FF2B5EF4-FFF2-40B4-BE49-F238E27FC236}">
                  <a16:creationId xmlns:a16="http://schemas.microsoft.com/office/drawing/2014/main" id="{FF97A3F6-D1D6-47C8-9A30-74206DE96F1C}"/>
                </a:ext>
              </a:extLst>
            </p:cNvPr>
            <p:cNvCxnSpPr>
              <a:stCxn id="5" idx="6"/>
            </p:cNvCxnSpPr>
            <p:nvPr/>
          </p:nvCxnSpPr>
          <p:spPr>
            <a:xfrm>
              <a:off x="4868734" y="4891015"/>
              <a:ext cx="862596" cy="9876"/>
            </a:xfrm>
            <a:prstGeom prst="line">
              <a:avLst/>
            </a:prstGeom>
            <a:ln w="63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380B93D6-92AE-4691-83EC-FE4A4D888A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142" y="4040558"/>
              <a:ext cx="1842470" cy="796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14287" tIns="7144" rIns="14287" bIns="7144">
              <a:spAutoFit/>
            </a:bodyPr>
            <a:lstStyle/>
            <a:p>
              <a:pPr algn="r" defTabSz="340064">
                <a:lnSpc>
                  <a:spcPct val="200000"/>
                </a:lnSpc>
              </a:pPr>
              <a:r>
                <a:rPr lang="zh-CN" altLang="zh-CN" sz="1210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中央知识库</a:t>
              </a:r>
              <a:endParaRPr lang="en-US" altLang="zh-CN" sz="121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r" defTabSz="340064"/>
              <a:r>
                <a:rPr lang="zh-CN" altLang="en-US" sz="600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解决海量资源智能管理问题</a:t>
              </a:r>
              <a:endParaRPr lang="en-US" sz="800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Open Sans" pitchFamily="34" charset="0"/>
              </a:endParaRPr>
            </a:p>
          </p:txBody>
        </p:sp>
        <p:sp>
          <p:nvSpPr>
            <p:cNvPr id="34" name="Text Box 10">
              <a:extLst>
                <a:ext uri="{FF2B5EF4-FFF2-40B4-BE49-F238E27FC236}">
                  <a16:creationId xmlns:a16="http://schemas.microsoft.com/office/drawing/2014/main" id="{C765D111-8E99-4AA2-8BA6-6FD2C5B05E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162" y="6162224"/>
              <a:ext cx="1727836" cy="758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14287" tIns="7144" rIns="14287" bIns="7144">
              <a:spAutoFit/>
            </a:bodyPr>
            <a:lstStyle/>
            <a:p>
              <a:pPr algn="r" defTabSz="340064">
                <a:lnSpc>
                  <a:spcPct val="200000"/>
                </a:lnSpc>
              </a:pPr>
              <a:r>
                <a:rPr lang="zh-CN" altLang="zh-CN" sz="1058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大数据分析决策</a:t>
              </a:r>
              <a:endParaRPr lang="en-US" altLang="zh-CN" sz="121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r" defTabSz="340064"/>
              <a:r>
                <a:rPr lang="zh-CN" altLang="en-US" sz="756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充分发掘数据关联规律</a:t>
              </a:r>
              <a:endParaRPr lang="en-US" sz="756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Open Sans" pitchFamily="34" charset="0"/>
              </a:endParaRPr>
            </a:p>
          </p:txBody>
        </p:sp>
        <p:sp>
          <p:nvSpPr>
            <p:cNvPr id="35" name="Text Box 10">
              <a:extLst>
                <a:ext uri="{FF2B5EF4-FFF2-40B4-BE49-F238E27FC236}">
                  <a16:creationId xmlns:a16="http://schemas.microsoft.com/office/drawing/2014/main" id="{47F08749-A7E9-43B2-9FD0-5B11D6B90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26" y="5581719"/>
              <a:ext cx="1780925" cy="681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14287" tIns="7144" rIns="14287" bIns="7144">
              <a:spAutoFit/>
            </a:bodyPr>
            <a:lstStyle/>
            <a:p>
              <a:pPr algn="r" defTabSz="340064"/>
              <a:r>
                <a:rPr lang="zh-CN" altLang="zh-CN" sz="1058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服务一体化</a:t>
              </a:r>
              <a:endParaRPr lang="en-US" altLang="zh-CN" sz="1058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r" defTabSz="340064">
                <a:lnSpc>
                  <a:spcPct val="200000"/>
                </a:lnSpc>
              </a:pPr>
              <a:r>
                <a:rPr lang="zh-CN" altLang="en-US" sz="756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解决纸电资源统一服务</a:t>
              </a:r>
              <a:endParaRPr lang="en-US" sz="756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Open Sans" pitchFamily="34" charset="0"/>
              </a:endParaRPr>
            </a:p>
          </p:txBody>
        </p: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8F2AD750-D471-4C48-9ED0-FACCCBA4FA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94" y="4760489"/>
              <a:ext cx="1712386" cy="758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14287" tIns="7144" rIns="14287" bIns="7144">
              <a:spAutoFit/>
            </a:bodyPr>
            <a:lstStyle/>
            <a:p>
              <a:pPr algn="r" defTabSz="340064">
                <a:lnSpc>
                  <a:spcPct val="200000"/>
                </a:lnSpc>
              </a:pPr>
              <a:r>
                <a:rPr lang="zh-CN" altLang="en-US" sz="1058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资源</a:t>
              </a:r>
              <a:r>
                <a:rPr lang="zh-CN" altLang="zh-CN" sz="1058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一体化</a:t>
              </a:r>
              <a:endParaRPr lang="en-US" altLang="zh-CN" sz="1058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r" defTabSz="340064"/>
              <a:r>
                <a:rPr lang="zh-CN" altLang="en-US" sz="756" b="1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解决纸电统一管理问题</a:t>
              </a:r>
              <a:endParaRPr lang="en-US" sz="756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Open Sans" pitchFamily="34" charset="0"/>
              </a:endParaRPr>
            </a:p>
          </p:txBody>
        </p:sp>
        <p:cxnSp>
          <p:nvCxnSpPr>
            <p:cNvPr id="37" name="Straight Connector 77">
              <a:extLst>
                <a:ext uri="{FF2B5EF4-FFF2-40B4-BE49-F238E27FC236}">
                  <a16:creationId xmlns:a16="http://schemas.microsoft.com/office/drawing/2014/main" id="{119AF701-78CF-4AB6-9546-D29073AB03C2}"/>
                </a:ext>
              </a:extLst>
            </p:cNvPr>
            <p:cNvCxnSpPr/>
            <p:nvPr/>
          </p:nvCxnSpPr>
          <p:spPr>
            <a:xfrm>
              <a:off x="2199655" y="4234051"/>
              <a:ext cx="0" cy="424607"/>
            </a:xfrm>
            <a:prstGeom prst="line">
              <a:avLst/>
            </a:prstGeom>
            <a:ln w="571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78">
              <a:extLst>
                <a:ext uri="{FF2B5EF4-FFF2-40B4-BE49-F238E27FC236}">
                  <a16:creationId xmlns:a16="http://schemas.microsoft.com/office/drawing/2014/main" id="{8BBF94A5-AEB8-4F0E-9DB6-2EAF130153F2}"/>
                </a:ext>
              </a:extLst>
            </p:cNvPr>
            <p:cNvCxnSpPr/>
            <p:nvPr/>
          </p:nvCxnSpPr>
          <p:spPr>
            <a:xfrm>
              <a:off x="1957377" y="4914013"/>
              <a:ext cx="0" cy="424607"/>
            </a:xfrm>
            <a:prstGeom prst="line">
              <a:avLst/>
            </a:prstGeom>
            <a:ln w="571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9">
              <a:extLst>
                <a:ext uri="{FF2B5EF4-FFF2-40B4-BE49-F238E27FC236}">
                  <a16:creationId xmlns:a16="http://schemas.microsoft.com/office/drawing/2014/main" id="{7787DB85-4EA5-4FD4-AA2F-8E27A02B7BBC}"/>
                </a:ext>
              </a:extLst>
            </p:cNvPr>
            <p:cNvCxnSpPr/>
            <p:nvPr/>
          </p:nvCxnSpPr>
          <p:spPr>
            <a:xfrm>
              <a:off x="1894998" y="5587746"/>
              <a:ext cx="0" cy="424607"/>
            </a:xfrm>
            <a:prstGeom prst="line">
              <a:avLst/>
            </a:prstGeom>
            <a:ln w="571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80">
              <a:extLst>
                <a:ext uri="{FF2B5EF4-FFF2-40B4-BE49-F238E27FC236}">
                  <a16:creationId xmlns:a16="http://schemas.microsoft.com/office/drawing/2014/main" id="{D56CF3F7-0081-4A0C-92CE-938B5D7A82C6}"/>
                </a:ext>
              </a:extLst>
            </p:cNvPr>
            <p:cNvCxnSpPr/>
            <p:nvPr/>
          </p:nvCxnSpPr>
          <p:spPr>
            <a:xfrm>
              <a:off x="1957377" y="6263159"/>
              <a:ext cx="0" cy="424607"/>
            </a:xfrm>
            <a:prstGeom prst="line">
              <a:avLst/>
            </a:prstGeom>
            <a:ln w="571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81">
              <a:extLst>
                <a:ext uri="{FF2B5EF4-FFF2-40B4-BE49-F238E27FC236}">
                  <a16:creationId xmlns:a16="http://schemas.microsoft.com/office/drawing/2014/main" id="{88541591-A4F7-4E02-9C10-38DAFE0E456B}"/>
                </a:ext>
              </a:extLst>
            </p:cNvPr>
            <p:cNvCxnSpPr>
              <a:endCxn id="8" idx="2"/>
            </p:cNvCxnSpPr>
            <p:nvPr/>
          </p:nvCxnSpPr>
          <p:spPr>
            <a:xfrm flipV="1">
              <a:off x="1957377" y="6448783"/>
              <a:ext cx="713971" cy="8883"/>
            </a:xfrm>
            <a:prstGeom prst="line">
              <a:avLst/>
            </a:prstGeom>
            <a:ln w="63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lbow Connector 84">
              <a:extLst>
                <a:ext uri="{FF2B5EF4-FFF2-40B4-BE49-F238E27FC236}">
                  <a16:creationId xmlns:a16="http://schemas.microsoft.com/office/drawing/2014/main" id="{D37EABF6-45F1-4CE7-AA0C-F77E0A2DD503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V="1">
              <a:off x="1984634" y="5678786"/>
              <a:ext cx="412375" cy="76580"/>
            </a:xfrm>
            <a:prstGeom prst="bentConnector3">
              <a:avLst/>
            </a:prstGeom>
            <a:ln w="63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86">
              <a:extLst>
                <a:ext uri="{FF2B5EF4-FFF2-40B4-BE49-F238E27FC236}">
                  <a16:creationId xmlns:a16="http://schemas.microsoft.com/office/drawing/2014/main" id="{954ECA6C-2583-402B-AC1B-DDADCB31C388}"/>
                </a:ext>
              </a:extLst>
            </p:cNvPr>
            <p:cNvCxnSpPr/>
            <p:nvPr/>
          </p:nvCxnSpPr>
          <p:spPr>
            <a:xfrm flipV="1">
              <a:off x="1957377" y="4927039"/>
              <a:ext cx="716787" cy="199278"/>
            </a:xfrm>
            <a:prstGeom prst="bentConnector3">
              <a:avLst/>
            </a:prstGeom>
            <a:ln w="63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88">
              <a:extLst>
                <a:ext uri="{FF2B5EF4-FFF2-40B4-BE49-F238E27FC236}">
                  <a16:creationId xmlns:a16="http://schemas.microsoft.com/office/drawing/2014/main" id="{75269243-B2D8-4ED3-B6BE-C24E71B84450}"/>
                </a:ext>
              </a:extLst>
            </p:cNvPr>
            <p:cNvCxnSpPr>
              <a:endCxn id="6" idx="0"/>
            </p:cNvCxnSpPr>
            <p:nvPr/>
          </p:nvCxnSpPr>
          <p:spPr>
            <a:xfrm flipV="1">
              <a:off x="2199655" y="4281063"/>
              <a:ext cx="1564396" cy="165291"/>
            </a:xfrm>
            <a:prstGeom prst="bentConnector4">
              <a:avLst>
                <a:gd name="adj1" fmla="val 40308"/>
                <a:gd name="adj2" fmla="val 214339"/>
              </a:avLst>
            </a:prstGeom>
            <a:ln w="6350">
              <a:solidFill>
                <a:srgbClr val="45C1A4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99">
              <a:extLst>
                <a:ext uri="{FF2B5EF4-FFF2-40B4-BE49-F238E27FC236}">
                  <a16:creationId xmlns:a16="http://schemas.microsoft.com/office/drawing/2014/main" id="{4CD3D829-EFE9-45C6-A563-2F6197BCE61D}"/>
                </a:ext>
              </a:extLst>
            </p:cNvPr>
            <p:cNvGrpSpPr/>
            <p:nvPr/>
          </p:nvGrpSpPr>
          <p:grpSpPr>
            <a:xfrm>
              <a:off x="3638548" y="4469116"/>
              <a:ext cx="260947" cy="252051"/>
              <a:chOff x="5099140" y="1309474"/>
              <a:chExt cx="439257" cy="424283"/>
            </a:xfrm>
            <a:solidFill>
              <a:schemeClr val="bg1"/>
            </a:solidFill>
          </p:grpSpPr>
          <p:sp>
            <p:nvSpPr>
              <p:cNvPr id="83" name="Rectangle 18">
                <a:extLst>
                  <a:ext uri="{FF2B5EF4-FFF2-40B4-BE49-F238E27FC236}">
                    <a16:creationId xmlns:a16="http://schemas.microsoft.com/office/drawing/2014/main" id="{40EE96BB-5209-4AB7-98F9-DFD7477F9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374" y="1479187"/>
                <a:ext cx="47421" cy="44924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Rectangle 19">
                <a:extLst>
                  <a:ext uri="{FF2B5EF4-FFF2-40B4-BE49-F238E27FC236}">
                    <a16:creationId xmlns:a16="http://schemas.microsoft.com/office/drawing/2014/main" id="{59ED55B9-5F13-40DC-A674-BE55148BA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1247" y="1479187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Rectangle 20">
                <a:extLst>
                  <a:ext uri="{FF2B5EF4-FFF2-40B4-BE49-F238E27FC236}">
                    <a16:creationId xmlns:a16="http://schemas.microsoft.com/office/drawing/2014/main" id="{D7768503-AA29-44F8-B3EA-61158D6A2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8617" y="1479187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Rectangle 21">
                <a:extLst>
                  <a:ext uri="{FF2B5EF4-FFF2-40B4-BE49-F238E27FC236}">
                    <a16:creationId xmlns:a16="http://schemas.microsoft.com/office/drawing/2014/main" id="{8682F9D4-CDEC-4B40-B2AF-6EB46925B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374" y="1546573"/>
                <a:ext cx="47421" cy="47421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Rectangle 22">
                <a:extLst>
                  <a:ext uri="{FF2B5EF4-FFF2-40B4-BE49-F238E27FC236}">
                    <a16:creationId xmlns:a16="http://schemas.microsoft.com/office/drawing/2014/main" id="{B19A33FE-622C-432D-BB9D-950243934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1247" y="1546573"/>
                <a:ext cx="49916" cy="47421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Rectangle 23">
                <a:extLst>
                  <a:ext uri="{FF2B5EF4-FFF2-40B4-BE49-F238E27FC236}">
                    <a16:creationId xmlns:a16="http://schemas.microsoft.com/office/drawing/2014/main" id="{2AD67801-76F4-496B-A1D8-20739FAC6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8617" y="1546573"/>
                <a:ext cx="49916" cy="47421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Rectangle 24">
                <a:extLst>
                  <a:ext uri="{FF2B5EF4-FFF2-40B4-BE49-F238E27FC236}">
                    <a16:creationId xmlns:a16="http://schemas.microsoft.com/office/drawing/2014/main" id="{BE218863-DD7D-4A3A-AC99-4F17ECCFD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374" y="1618951"/>
                <a:ext cx="47421" cy="44924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Rectangle 25">
                <a:extLst>
                  <a:ext uri="{FF2B5EF4-FFF2-40B4-BE49-F238E27FC236}">
                    <a16:creationId xmlns:a16="http://schemas.microsoft.com/office/drawing/2014/main" id="{96DF06D5-4199-440A-96A7-B95F53FD4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9005" y="1546573"/>
                <a:ext cx="49916" cy="47421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Rectangle 26">
                <a:extLst>
                  <a:ext uri="{FF2B5EF4-FFF2-40B4-BE49-F238E27FC236}">
                    <a16:creationId xmlns:a16="http://schemas.microsoft.com/office/drawing/2014/main" id="{F5490FC3-3243-4CE6-BD16-50FA70B77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9005" y="1618951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Rectangle 27">
                <a:extLst>
                  <a:ext uri="{FF2B5EF4-FFF2-40B4-BE49-F238E27FC236}">
                    <a16:creationId xmlns:a16="http://schemas.microsoft.com/office/drawing/2014/main" id="{CFCCAB6B-D57B-44A6-B7C8-E383E77AA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1247" y="1618951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Rectangle 28">
                <a:extLst>
                  <a:ext uri="{FF2B5EF4-FFF2-40B4-BE49-F238E27FC236}">
                    <a16:creationId xmlns:a16="http://schemas.microsoft.com/office/drawing/2014/main" id="{3E5DD128-8132-49CD-BE9B-49F7C9324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8617" y="1618951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29">
                <a:extLst>
                  <a:ext uri="{FF2B5EF4-FFF2-40B4-BE49-F238E27FC236}">
                    <a16:creationId xmlns:a16="http://schemas.microsoft.com/office/drawing/2014/main" id="{E6A09A27-DBCE-4022-93F9-6805DEA140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9140" y="1339424"/>
                <a:ext cx="439257" cy="394333"/>
              </a:xfrm>
              <a:custGeom>
                <a:avLst/>
                <a:gdLst>
                  <a:gd name="T0" fmla="*/ 174 w 176"/>
                  <a:gd name="T1" fmla="*/ 0 h 158"/>
                  <a:gd name="T2" fmla="*/ 150 w 176"/>
                  <a:gd name="T3" fmla="*/ 0 h 158"/>
                  <a:gd name="T4" fmla="*/ 150 w 176"/>
                  <a:gd name="T5" fmla="*/ 16 h 158"/>
                  <a:gd name="T6" fmla="*/ 126 w 176"/>
                  <a:gd name="T7" fmla="*/ 16 h 158"/>
                  <a:gd name="T8" fmla="*/ 126 w 176"/>
                  <a:gd name="T9" fmla="*/ 0 h 158"/>
                  <a:gd name="T10" fmla="*/ 52 w 176"/>
                  <a:gd name="T11" fmla="*/ 0 h 158"/>
                  <a:gd name="T12" fmla="*/ 52 w 176"/>
                  <a:gd name="T13" fmla="*/ 16 h 158"/>
                  <a:gd name="T14" fmla="*/ 28 w 176"/>
                  <a:gd name="T15" fmla="*/ 16 h 158"/>
                  <a:gd name="T16" fmla="*/ 28 w 176"/>
                  <a:gd name="T17" fmla="*/ 0 h 158"/>
                  <a:gd name="T18" fmla="*/ 0 w 176"/>
                  <a:gd name="T19" fmla="*/ 0 h 158"/>
                  <a:gd name="T20" fmla="*/ 0 w 176"/>
                  <a:gd name="T21" fmla="*/ 158 h 158"/>
                  <a:gd name="T22" fmla="*/ 13 w 176"/>
                  <a:gd name="T23" fmla="*/ 158 h 158"/>
                  <a:gd name="T24" fmla="*/ 162 w 176"/>
                  <a:gd name="T25" fmla="*/ 158 h 158"/>
                  <a:gd name="T26" fmla="*/ 176 w 176"/>
                  <a:gd name="T27" fmla="*/ 158 h 158"/>
                  <a:gd name="T28" fmla="*/ 174 w 176"/>
                  <a:gd name="T29" fmla="*/ 0 h 158"/>
                  <a:gd name="T30" fmla="*/ 162 w 176"/>
                  <a:gd name="T31" fmla="*/ 144 h 158"/>
                  <a:gd name="T32" fmla="*/ 13 w 176"/>
                  <a:gd name="T33" fmla="*/ 144 h 158"/>
                  <a:gd name="T34" fmla="*/ 13 w 176"/>
                  <a:gd name="T35" fmla="*/ 44 h 158"/>
                  <a:gd name="T36" fmla="*/ 162 w 176"/>
                  <a:gd name="T37" fmla="*/ 44 h 158"/>
                  <a:gd name="T38" fmla="*/ 162 w 176"/>
                  <a:gd name="T39" fmla="*/ 14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6" h="158">
                    <a:moveTo>
                      <a:pt x="174" y="0"/>
                    </a:moveTo>
                    <a:lnTo>
                      <a:pt x="150" y="0"/>
                    </a:lnTo>
                    <a:lnTo>
                      <a:pt x="150" y="16"/>
                    </a:lnTo>
                    <a:lnTo>
                      <a:pt x="126" y="16"/>
                    </a:lnTo>
                    <a:lnTo>
                      <a:pt x="126" y="0"/>
                    </a:lnTo>
                    <a:lnTo>
                      <a:pt x="52" y="0"/>
                    </a:lnTo>
                    <a:lnTo>
                      <a:pt x="52" y="16"/>
                    </a:lnTo>
                    <a:lnTo>
                      <a:pt x="28" y="16"/>
                    </a:lnTo>
                    <a:lnTo>
                      <a:pt x="28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13" y="158"/>
                    </a:lnTo>
                    <a:lnTo>
                      <a:pt x="162" y="158"/>
                    </a:lnTo>
                    <a:lnTo>
                      <a:pt x="176" y="158"/>
                    </a:lnTo>
                    <a:lnTo>
                      <a:pt x="174" y="0"/>
                    </a:lnTo>
                    <a:close/>
                    <a:moveTo>
                      <a:pt x="162" y="144"/>
                    </a:moveTo>
                    <a:lnTo>
                      <a:pt x="13" y="144"/>
                    </a:lnTo>
                    <a:lnTo>
                      <a:pt x="13" y="44"/>
                    </a:lnTo>
                    <a:lnTo>
                      <a:pt x="162" y="44"/>
                    </a:lnTo>
                    <a:lnTo>
                      <a:pt x="162" y="144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Rectangle 30">
                <a:extLst>
                  <a:ext uri="{FF2B5EF4-FFF2-40B4-BE49-F238E27FC236}">
                    <a16:creationId xmlns:a16="http://schemas.microsoft.com/office/drawing/2014/main" id="{F9E519F7-CF3F-4AD5-9C90-E5C0209CD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500" y="1309474"/>
                <a:ext cx="37438" cy="59899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Rectangle 31">
                <a:extLst>
                  <a:ext uri="{FF2B5EF4-FFF2-40B4-BE49-F238E27FC236}">
                    <a16:creationId xmlns:a16="http://schemas.microsoft.com/office/drawing/2014/main" id="{74C84A5C-1B49-492D-986C-7BFEFE96F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8583" y="1309474"/>
                <a:ext cx="34941" cy="59899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Group 114">
              <a:extLst>
                <a:ext uri="{FF2B5EF4-FFF2-40B4-BE49-F238E27FC236}">
                  <a16:creationId xmlns:a16="http://schemas.microsoft.com/office/drawing/2014/main" id="{FBE14F83-374A-4899-9607-F0B1B58A571B}"/>
                </a:ext>
              </a:extLst>
            </p:cNvPr>
            <p:cNvGrpSpPr/>
            <p:nvPr/>
          </p:nvGrpSpPr>
          <p:grpSpPr>
            <a:xfrm>
              <a:off x="2817018" y="4738778"/>
              <a:ext cx="313630" cy="319820"/>
              <a:chOff x="7160655" y="2178006"/>
              <a:chExt cx="379359" cy="386846"/>
            </a:xfrm>
            <a:solidFill>
              <a:schemeClr val="bg1"/>
            </a:solidFill>
          </p:grpSpPr>
          <p:sp>
            <p:nvSpPr>
              <p:cNvPr id="80" name="Freeform 36">
                <a:extLst>
                  <a:ext uri="{FF2B5EF4-FFF2-40B4-BE49-F238E27FC236}">
                    <a16:creationId xmlns:a16="http://schemas.microsoft.com/office/drawing/2014/main" id="{8442A350-637D-4180-AA5E-4023AF2D55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77956" y="2178006"/>
                <a:ext cx="262058" cy="262058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1 w 79"/>
                  <a:gd name="T5" fmla="*/ 63 h 79"/>
                  <a:gd name="T6" fmla="*/ 11 w 79"/>
                  <a:gd name="T7" fmla="*/ 63 h 79"/>
                  <a:gd name="T8" fmla="*/ 17 w 79"/>
                  <a:gd name="T9" fmla="*/ 68 h 79"/>
                  <a:gd name="T10" fmla="*/ 64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8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0" y="28"/>
                      <a:pt x="0" y="49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4" y="66"/>
                      <a:pt x="15" y="67"/>
                      <a:pt x="17" y="68"/>
                    </a:cubicBezTo>
                    <a:cubicBezTo>
                      <a:pt x="31" y="79"/>
                      <a:pt x="51" y="78"/>
                      <a:pt x="64" y="65"/>
                    </a:cubicBezTo>
                    <a:cubicBezTo>
                      <a:pt x="78" y="51"/>
                      <a:pt x="79" y="29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7" y="69"/>
                      <a:pt x="30" y="69"/>
                      <a:pt x="20" y="59"/>
                    </a:cubicBezTo>
                    <a:cubicBezTo>
                      <a:pt x="9" y="48"/>
                      <a:pt x="9" y="31"/>
                      <a:pt x="20" y="21"/>
                    </a:cubicBezTo>
                    <a:cubicBezTo>
                      <a:pt x="31" y="10"/>
                      <a:pt x="48" y="10"/>
                      <a:pt x="58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37">
                <a:extLst>
                  <a:ext uri="{FF2B5EF4-FFF2-40B4-BE49-F238E27FC236}">
                    <a16:creationId xmlns:a16="http://schemas.microsoft.com/office/drawing/2014/main" id="{7D81A919-8474-43DE-A087-B55196C9F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0655" y="2400130"/>
                <a:ext cx="159730" cy="164722"/>
              </a:xfrm>
              <a:custGeom>
                <a:avLst/>
                <a:gdLst>
                  <a:gd name="T0" fmla="*/ 0 w 64"/>
                  <a:gd name="T1" fmla="*/ 52 h 66"/>
                  <a:gd name="T2" fmla="*/ 12 w 64"/>
                  <a:gd name="T3" fmla="*/ 66 h 66"/>
                  <a:gd name="T4" fmla="*/ 64 w 64"/>
                  <a:gd name="T5" fmla="*/ 8 h 66"/>
                  <a:gd name="T6" fmla="*/ 55 w 64"/>
                  <a:gd name="T7" fmla="*/ 0 h 66"/>
                  <a:gd name="T8" fmla="*/ 0 w 64"/>
                  <a:gd name="T9" fmla="*/ 5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6">
                    <a:moveTo>
                      <a:pt x="0" y="52"/>
                    </a:moveTo>
                    <a:lnTo>
                      <a:pt x="12" y="66"/>
                    </a:lnTo>
                    <a:lnTo>
                      <a:pt x="64" y="8"/>
                    </a:lnTo>
                    <a:lnTo>
                      <a:pt x="55" y="0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38">
                <a:extLst>
                  <a:ext uri="{FF2B5EF4-FFF2-40B4-BE49-F238E27FC236}">
                    <a16:creationId xmlns:a16="http://schemas.microsoft.com/office/drawing/2014/main" id="{2A223703-E212-4E69-96B8-DAD7CB4A1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2728" y="2265358"/>
                <a:ext cx="99831" cy="119797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0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7" name="Group 118">
              <a:extLst>
                <a:ext uri="{FF2B5EF4-FFF2-40B4-BE49-F238E27FC236}">
                  <a16:creationId xmlns:a16="http://schemas.microsoft.com/office/drawing/2014/main" id="{3AEB9B30-EC42-46D9-9613-D3F682EDBF74}"/>
                </a:ext>
              </a:extLst>
            </p:cNvPr>
            <p:cNvGrpSpPr/>
            <p:nvPr/>
          </p:nvGrpSpPr>
          <p:grpSpPr>
            <a:xfrm>
              <a:off x="2532080" y="5526333"/>
              <a:ext cx="336327" cy="336327"/>
              <a:chOff x="6352022" y="2360197"/>
              <a:chExt cx="406813" cy="406813"/>
            </a:xfrm>
            <a:solidFill>
              <a:schemeClr val="bg1"/>
            </a:solidFill>
          </p:grpSpPr>
          <p:sp>
            <p:nvSpPr>
              <p:cNvPr id="77" name="Freeform 39">
                <a:extLst>
                  <a:ext uri="{FF2B5EF4-FFF2-40B4-BE49-F238E27FC236}">
                    <a16:creationId xmlns:a16="http://schemas.microsoft.com/office/drawing/2014/main" id="{62039855-95C1-4D4C-B1F9-E3BC41D4B1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52022" y="2360197"/>
                <a:ext cx="406813" cy="406813"/>
              </a:xfrm>
              <a:custGeom>
                <a:avLst/>
                <a:gdLst>
                  <a:gd name="T0" fmla="*/ 61 w 122"/>
                  <a:gd name="T1" fmla="*/ 0 h 122"/>
                  <a:gd name="T2" fmla="*/ 0 w 122"/>
                  <a:gd name="T3" fmla="*/ 61 h 122"/>
                  <a:gd name="T4" fmla="*/ 61 w 122"/>
                  <a:gd name="T5" fmla="*/ 122 h 122"/>
                  <a:gd name="T6" fmla="*/ 122 w 122"/>
                  <a:gd name="T7" fmla="*/ 61 h 122"/>
                  <a:gd name="T8" fmla="*/ 61 w 122"/>
                  <a:gd name="T9" fmla="*/ 0 h 122"/>
                  <a:gd name="T10" fmla="*/ 65 w 122"/>
                  <a:gd name="T11" fmla="*/ 109 h 122"/>
                  <a:gd name="T12" fmla="*/ 65 w 122"/>
                  <a:gd name="T13" fmla="*/ 102 h 122"/>
                  <a:gd name="T14" fmla="*/ 58 w 122"/>
                  <a:gd name="T15" fmla="*/ 102 h 122"/>
                  <a:gd name="T16" fmla="*/ 58 w 122"/>
                  <a:gd name="T17" fmla="*/ 109 h 122"/>
                  <a:gd name="T18" fmla="*/ 30 w 122"/>
                  <a:gd name="T19" fmla="*/ 97 h 122"/>
                  <a:gd name="T20" fmla="*/ 29 w 122"/>
                  <a:gd name="T21" fmla="*/ 97 h 122"/>
                  <a:gd name="T22" fmla="*/ 27 w 122"/>
                  <a:gd name="T23" fmla="*/ 95 h 122"/>
                  <a:gd name="T24" fmla="*/ 25 w 122"/>
                  <a:gd name="T25" fmla="*/ 93 h 122"/>
                  <a:gd name="T26" fmla="*/ 25 w 122"/>
                  <a:gd name="T27" fmla="*/ 92 h 122"/>
                  <a:gd name="T28" fmla="*/ 13 w 122"/>
                  <a:gd name="T29" fmla="*/ 64 h 122"/>
                  <a:gd name="T30" fmla="*/ 20 w 122"/>
                  <a:gd name="T31" fmla="*/ 64 h 122"/>
                  <a:gd name="T32" fmla="*/ 20 w 122"/>
                  <a:gd name="T33" fmla="*/ 57 h 122"/>
                  <a:gd name="T34" fmla="*/ 13 w 122"/>
                  <a:gd name="T35" fmla="*/ 57 h 122"/>
                  <a:gd name="T36" fmla="*/ 58 w 122"/>
                  <a:gd name="T37" fmla="*/ 13 h 122"/>
                  <a:gd name="T38" fmla="*/ 58 w 122"/>
                  <a:gd name="T39" fmla="*/ 20 h 122"/>
                  <a:gd name="T40" fmla="*/ 65 w 122"/>
                  <a:gd name="T41" fmla="*/ 20 h 122"/>
                  <a:gd name="T42" fmla="*/ 65 w 122"/>
                  <a:gd name="T43" fmla="*/ 13 h 122"/>
                  <a:gd name="T44" fmla="*/ 83 w 122"/>
                  <a:gd name="T45" fmla="*/ 18 h 122"/>
                  <a:gd name="T46" fmla="*/ 83 w 122"/>
                  <a:gd name="T47" fmla="*/ 18 h 122"/>
                  <a:gd name="T48" fmla="*/ 87 w 122"/>
                  <a:gd name="T49" fmla="*/ 20 h 122"/>
                  <a:gd name="T50" fmla="*/ 88 w 122"/>
                  <a:gd name="T51" fmla="*/ 21 h 122"/>
                  <a:gd name="T52" fmla="*/ 90 w 122"/>
                  <a:gd name="T53" fmla="*/ 23 h 122"/>
                  <a:gd name="T54" fmla="*/ 91 w 122"/>
                  <a:gd name="T55" fmla="*/ 24 h 122"/>
                  <a:gd name="T56" fmla="*/ 94 w 122"/>
                  <a:gd name="T57" fmla="*/ 25 h 122"/>
                  <a:gd name="T58" fmla="*/ 95 w 122"/>
                  <a:gd name="T59" fmla="*/ 27 h 122"/>
                  <a:gd name="T60" fmla="*/ 97 w 122"/>
                  <a:gd name="T61" fmla="*/ 28 h 122"/>
                  <a:gd name="T62" fmla="*/ 98 w 122"/>
                  <a:gd name="T63" fmla="*/ 31 h 122"/>
                  <a:gd name="T64" fmla="*/ 99 w 122"/>
                  <a:gd name="T65" fmla="*/ 32 h 122"/>
                  <a:gd name="T66" fmla="*/ 101 w 122"/>
                  <a:gd name="T67" fmla="*/ 34 h 122"/>
                  <a:gd name="T68" fmla="*/ 102 w 122"/>
                  <a:gd name="T69" fmla="*/ 35 h 122"/>
                  <a:gd name="T70" fmla="*/ 104 w 122"/>
                  <a:gd name="T71" fmla="*/ 39 h 122"/>
                  <a:gd name="T72" fmla="*/ 104 w 122"/>
                  <a:gd name="T73" fmla="*/ 39 h 122"/>
                  <a:gd name="T74" fmla="*/ 109 w 122"/>
                  <a:gd name="T75" fmla="*/ 57 h 122"/>
                  <a:gd name="T76" fmla="*/ 102 w 122"/>
                  <a:gd name="T77" fmla="*/ 57 h 122"/>
                  <a:gd name="T78" fmla="*/ 102 w 122"/>
                  <a:gd name="T79" fmla="*/ 64 h 122"/>
                  <a:gd name="T80" fmla="*/ 109 w 122"/>
                  <a:gd name="T81" fmla="*/ 64 h 122"/>
                  <a:gd name="T82" fmla="*/ 65 w 122"/>
                  <a:gd name="T83" fmla="*/ 10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5"/>
                      <a:pt x="27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5" y="109"/>
                    </a:moveTo>
                    <a:cubicBezTo>
                      <a:pt x="65" y="102"/>
                      <a:pt x="65" y="102"/>
                      <a:pt x="65" y="102"/>
                    </a:cubicBezTo>
                    <a:cubicBezTo>
                      <a:pt x="58" y="102"/>
                      <a:pt x="58" y="102"/>
                      <a:pt x="58" y="102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47" y="108"/>
                      <a:pt x="37" y="104"/>
                      <a:pt x="30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8" y="96"/>
                      <a:pt x="28" y="95"/>
                      <a:pt x="27" y="95"/>
                    </a:cubicBezTo>
                    <a:cubicBezTo>
                      <a:pt x="27" y="94"/>
                      <a:pt x="26" y="94"/>
                      <a:pt x="25" y="93"/>
                    </a:cubicBezTo>
                    <a:cubicBezTo>
                      <a:pt x="25" y="93"/>
                      <a:pt x="25" y="93"/>
                      <a:pt x="25" y="92"/>
                    </a:cubicBezTo>
                    <a:cubicBezTo>
                      <a:pt x="18" y="85"/>
                      <a:pt x="14" y="75"/>
                      <a:pt x="13" y="64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5" y="34"/>
                      <a:pt x="34" y="15"/>
                      <a:pt x="58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71" y="14"/>
                      <a:pt x="77" y="15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4" y="19"/>
                      <a:pt x="86" y="20"/>
                      <a:pt x="87" y="20"/>
                    </a:cubicBezTo>
                    <a:cubicBezTo>
                      <a:pt x="87" y="20"/>
                      <a:pt x="87" y="21"/>
                      <a:pt x="88" y="21"/>
                    </a:cubicBezTo>
                    <a:cubicBezTo>
                      <a:pt x="88" y="21"/>
                      <a:pt x="89" y="22"/>
                      <a:pt x="90" y="23"/>
                    </a:cubicBezTo>
                    <a:cubicBezTo>
                      <a:pt x="91" y="23"/>
                      <a:pt x="91" y="23"/>
                      <a:pt x="91" y="24"/>
                    </a:cubicBezTo>
                    <a:cubicBezTo>
                      <a:pt x="92" y="24"/>
                      <a:pt x="93" y="25"/>
                      <a:pt x="94" y="25"/>
                    </a:cubicBezTo>
                    <a:cubicBezTo>
                      <a:pt x="94" y="26"/>
                      <a:pt x="95" y="26"/>
                      <a:pt x="95" y="27"/>
                    </a:cubicBezTo>
                    <a:cubicBezTo>
                      <a:pt x="96" y="27"/>
                      <a:pt x="96" y="28"/>
                      <a:pt x="97" y="28"/>
                    </a:cubicBezTo>
                    <a:cubicBezTo>
                      <a:pt x="97" y="29"/>
                      <a:pt x="98" y="30"/>
                      <a:pt x="98" y="31"/>
                    </a:cubicBezTo>
                    <a:cubicBezTo>
                      <a:pt x="99" y="31"/>
                      <a:pt x="99" y="31"/>
                      <a:pt x="99" y="32"/>
                    </a:cubicBezTo>
                    <a:cubicBezTo>
                      <a:pt x="100" y="33"/>
                      <a:pt x="101" y="34"/>
                      <a:pt x="101" y="34"/>
                    </a:cubicBezTo>
                    <a:cubicBezTo>
                      <a:pt x="101" y="35"/>
                      <a:pt x="102" y="35"/>
                      <a:pt x="102" y="35"/>
                    </a:cubicBezTo>
                    <a:cubicBezTo>
                      <a:pt x="102" y="36"/>
                      <a:pt x="103" y="37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7" y="45"/>
                      <a:pt x="108" y="51"/>
                      <a:pt x="109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07" y="88"/>
                      <a:pt x="88" y="107"/>
                      <a:pt x="65" y="109"/>
                    </a:cubicBez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40">
                <a:extLst>
                  <a:ext uri="{FF2B5EF4-FFF2-40B4-BE49-F238E27FC236}">
                    <a16:creationId xmlns:a16="http://schemas.microsoft.com/office/drawing/2014/main" id="{FF6E5D38-2F1E-4C78-A47E-A1DB55ADAF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06761" y="2460029"/>
                <a:ext cx="119797" cy="177201"/>
              </a:xfrm>
              <a:custGeom>
                <a:avLst/>
                <a:gdLst>
                  <a:gd name="T0" fmla="*/ 8 w 36"/>
                  <a:gd name="T1" fmla="*/ 29 h 53"/>
                  <a:gd name="T2" fmla="*/ 8 w 36"/>
                  <a:gd name="T3" fmla="*/ 29 h 53"/>
                  <a:gd name="T4" fmla="*/ 0 w 36"/>
                  <a:gd name="T5" fmla="*/ 53 h 53"/>
                  <a:gd name="T6" fmla="*/ 19 w 36"/>
                  <a:gd name="T7" fmla="*/ 36 h 53"/>
                  <a:gd name="T8" fmla="*/ 19 w 36"/>
                  <a:gd name="T9" fmla="*/ 36 h 53"/>
                  <a:gd name="T10" fmla="*/ 22 w 36"/>
                  <a:gd name="T11" fmla="*/ 33 h 53"/>
                  <a:gd name="T12" fmla="*/ 36 w 36"/>
                  <a:gd name="T13" fmla="*/ 0 h 53"/>
                  <a:gd name="T14" fmla="*/ 11 w 36"/>
                  <a:gd name="T15" fmla="*/ 25 h 53"/>
                  <a:gd name="T16" fmla="*/ 8 w 36"/>
                  <a:gd name="T17" fmla="*/ 29 h 53"/>
                  <a:gd name="T18" fmla="*/ 15 w 36"/>
                  <a:gd name="T19" fmla="*/ 28 h 53"/>
                  <a:gd name="T20" fmla="*/ 18 w 36"/>
                  <a:gd name="T21" fmla="*/ 31 h 53"/>
                  <a:gd name="T22" fmla="*/ 15 w 36"/>
                  <a:gd name="T23" fmla="*/ 34 h 53"/>
                  <a:gd name="T24" fmla="*/ 12 w 36"/>
                  <a:gd name="T25" fmla="*/ 31 h 53"/>
                  <a:gd name="T26" fmla="*/ 15 w 36"/>
                  <a:gd name="T27" fmla="*/ 2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53"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1" y="35"/>
                      <a:pt x="22" y="33"/>
                      <a:pt x="22" y="3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9" y="28"/>
                      <a:pt x="8" y="29"/>
                    </a:cubicBezTo>
                    <a:close/>
                    <a:moveTo>
                      <a:pt x="15" y="28"/>
                    </a:moveTo>
                    <a:cubicBezTo>
                      <a:pt x="17" y="28"/>
                      <a:pt x="18" y="29"/>
                      <a:pt x="18" y="31"/>
                    </a:cubicBezTo>
                    <a:cubicBezTo>
                      <a:pt x="18" y="33"/>
                      <a:pt x="17" y="34"/>
                      <a:pt x="15" y="34"/>
                    </a:cubicBezTo>
                    <a:cubicBezTo>
                      <a:pt x="13" y="34"/>
                      <a:pt x="12" y="33"/>
                      <a:pt x="12" y="31"/>
                    </a:cubicBezTo>
                    <a:cubicBezTo>
                      <a:pt x="12" y="29"/>
                      <a:pt x="13" y="28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Oval 41">
                <a:extLst>
                  <a:ext uri="{FF2B5EF4-FFF2-40B4-BE49-F238E27FC236}">
                    <a16:creationId xmlns:a16="http://schemas.microsoft.com/office/drawing/2014/main" id="{EE5B8A3E-15E8-4011-B0D4-01C711389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1685" y="2557365"/>
                <a:ext cx="9983" cy="9983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8" name="Group 122">
              <a:extLst>
                <a:ext uri="{FF2B5EF4-FFF2-40B4-BE49-F238E27FC236}">
                  <a16:creationId xmlns:a16="http://schemas.microsoft.com/office/drawing/2014/main" id="{24FEFFFF-11AA-4D0A-AF3B-EC628D954AE5}"/>
                </a:ext>
              </a:extLst>
            </p:cNvPr>
            <p:cNvGrpSpPr/>
            <p:nvPr/>
          </p:nvGrpSpPr>
          <p:grpSpPr>
            <a:xfrm>
              <a:off x="4406031" y="4738779"/>
              <a:ext cx="340454" cy="311566"/>
              <a:chOff x="6726389" y="1486674"/>
              <a:chExt cx="411805" cy="376863"/>
            </a:xfrm>
            <a:solidFill>
              <a:schemeClr val="bg1"/>
            </a:solidFill>
          </p:grpSpPr>
          <p:sp>
            <p:nvSpPr>
              <p:cNvPr id="74" name="Oval 52">
                <a:extLst>
                  <a:ext uri="{FF2B5EF4-FFF2-40B4-BE49-F238E27FC236}">
                    <a16:creationId xmlns:a16="http://schemas.microsoft.com/office/drawing/2014/main" id="{3F921EB6-35A5-4F0C-98A9-308C89C94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3808" y="1786168"/>
                <a:ext cx="44924" cy="42429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Oval 53">
                <a:extLst>
                  <a:ext uri="{FF2B5EF4-FFF2-40B4-BE49-F238E27FC236}">
                    <a16:creationId xmlns:a16="http://schemas.microsoft.com/office/drawing/2014/main" id="{D87BB53C-472D-4CCC-8369-F2DD67BFD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8851" y="1836083"/>
                <a:ext cx="24958" cy="2745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54">
                <a:extLst>
                  <a:ext uri="{FF2B5EF4-FFF2-40B4-BE49-F238E27FC236}">
                    <a16:creationId xmlns:a16="http://schemas.microsoft.com/office/drawing/2014/main" id="{8151979A-6D18-4BDF-91DC-FA10FA96A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6389" y="1486674"/>
                <a:ext cx="411805" cy="292007"/>
              </a:xfrm>
              <a:custGeom>
                <a:avLst/>
                <a:gdLst>
                  <a:gd name="T0" fmla="*/ 124 w 124"/>
                  <a:gd name="T1" fmla="*/ 34 h 88"/>
                  <a:gd name="T2" fmla="*/ 99 w 124"/>
                  <a:gd name="T3" fmla="*/ 9 h 88"/>
                  <a:gd name="T4" fmla="*/ 93 w 124"/>
                  <a:gd name="T5" fmla="*/ 10 h 88"/>
                  <a:gd name="T6" fmla="*/ 74 w 124"/>
                  <a:gd name="T7" fmla="*/ 0 h 88"/>
                  <a:gd name="T8" fmla="*/ 60 w 124"/>
                  <a:gd name="T9" fmla="*/ 5 h 88"/>
                  <a:gd name="T10" fmla="*/ 46 w 124"/>
                  <a:gd name="T11" fmla="*/ 0 h 88"/>
                  <a:gd name="T12" fmla="*/ 31 w 124"/>
                  <a:gd name="T13" fmla="*/ 5 h 88"/>
                  <a:gd name="T14" fmla="*/ 25 w 124"/>
                  <a:gd name="T15" fmla="*/ 5 h 88"/>
                  <a:gd name="T16" fmla="*/ 0 w 124"/>
                  <a:gd name="T17" fmla="*/ 30 h 88"/>
                  <a:gd name="T18" fmla="*/ 3 w 124"/>
                  <a:gd name="T19" fmla="*/ 43 h 88"/>
                  <a:gd name="T20" fmla="*/ 0 w 124"/>
                  <a:gd name="T21" fmla="*/ 55 h 88"/>
                  <a:gd name="T22" fmla="*/ 25 w 124"/>
                  <a:gd name="T23" fmla="*/ 80 h 88"/>
                  <a:gd name="T24" fmla="*/ 28 w 124"/>
                  <a:gd name="T25" fmla="*/ 80 h 88"/>
                  <a:gd name="T26" fmla="*/ 46 w 124"/>
                  <a:gd name="T27" fmla="*/ 88 h 88"/>
                  <a:gd name="T28" fmla="*/ 64 w 124"/>
                  <a:gd name="T29" fmla="*/ 80 h 88"/>
                  <a:gd name="T30" fmla="*/ 79 w 124"/>
                  <a:gd name="T31" fmla="*/ 85 h 88"/>
                  <a:gd name="T32" fmla="*/ 104 w 124"/>
                  <a:gd name="T33" fmla="*/ 60 h 88"/>
                  <a:gd name="T34" fmla="*/ 104 w 124"/>
                  <a:gd name="T35" fmla="*/ 59 h 88"/>
                  <a:gd name="T36" fmla="*/ 124 w 124"/>
                  <a:gd name="T37" fmla="*/ 3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" h="88">
                    <a:moveTo>
                      <a:pt x="124" y="34"/>
                    </a:moveTo>
                    <a:cubicBezTo>
                      <a:pt x="124" y="21"/>
                      <a:pt x="113" y="9"/>
                      <a:pt x="99" y="9"/>
                    </a:cubicBezTo>
                    <a:cubicBezTo>
                      <a:pt x="97" y="9"/>
                      <a:pt x="95" y="10"/>
                      <a:pt x="93" y="10"/>
                    </a:cubicBezTo>
                    <a:cubicBezTo>
                      <a:pt x="89" y="4"/>
                      <a:pt x="82" y="0"/>
                      <a:pt x="74" y="0"/>
                    </a:cubicBezTo>
                    <a:cubicBezTo>
                      <a:pt x="69" y="0"/>
                      <a:pt x="64" y="2"/>
                      <a:pt x="60" y="5"/>
                    </a:cubicBezTo>
                    <a:cubicBezTo>
                      <a:pt x="56" y="2"/>
                      <a:pt x="51" y="0"/>
                      <a:pt x="46" y="0"/>
                    </a:cubicBezTo>
                    <a:cubicBezTo>
                      <a:pt x="40" y="0"/>
                      <a:pt x="35" y="2"/>
                      <a:pt x="31" y="5"/>
                    </a:cubicBezTo>
                    <a:cubicBezTo>
                      <a:pt x="29" y="5"/>
                      <a:pt x="27" y="5"/>
                      <a:pt x="25" y="5"/>
                    </a:cubicBezTo>
                    <a:cubicBezTo>
                      <a:pt x="11" y="5"/>
                      <a:pt x="0" y="16"/>
                      <a:pt x="0" y="30"/>
                    </a:cubicBezTo>
                    <a:cubicBezTo>
                      <a:pt x="0" y="35"/>
                      <a:pt x="1" y="39"/>
                      <a:pt x="3" y="43"/>
                    </a:cubicBezTo>
                    <a:cubicBezTo>
                      <a:pt x="1" y="46"/>
                      <a:pt x="0" y="51"/>
                      <a:pt x="0" y="55"/>
                    </a:cubicBezTo>
                    <a:cubicBezTo>
                      <a:pt x="0" y="69"/>
                      <a:pt x="11" y="80"/>
                      <a:pt x="25" y="80"/>
                    </a:cubicBezTo>
                    <a:cubicBezTo>
                      <a:pt x="26" y="80"/>
                      <a:pt x="27" y="80"/>
                      <a:pt x="28" y="80"/>
                    </a:cubicBezTo>
                    <a:cubicBezTo>
                      <a:pt x="32" y="85"/>
                      <a:pt x="39" y="88"/>
                      <a:pt x="46" y="88"/>
                    </a:cubicBezTo>
                    <a:cubicBezTo>
                      <a:pt x="53" y="88"/>
                      <a:pt x="59" y="85"/>
                      <a:pt x="64" y="80"/>
                    </a:cubicBezTo>
                    <a:cubicBezTo>
                      <a:pt x="68" y="83"/>
                      <a:pt x="73" y="85"/>
                      <a:pt x="79" y="85"/>
                    </a:cubicBezTo>
                    <a:cubicBezTo>
                      <a:pt x="92" y="85"/>
                      <a:pt x="104" y="74"/>
                      <a:pt x="104" y="60"/>
                    </a:cubicBezTo>
                    <a:cubicBezTo>
                      <a:pt x="104" y="60"/>
                      <a:pt x="104" y="59"/>
                      <a:pt x="104" y="59"/>
                    </a:cubicBezTo>
                    <a:cubicBezTo>
                      <a:pt x="115" y="57"/>
                      <a:pt x="124" y="47"/>
                      <a:pt x="124" y="34"/>
                    </a:cubicBez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Group 126">
              <a:extLst>
                <a:ext uri="{FF2B5EF4-FFF2-40B4-BE49-F238E27FC236}">
                  <a16:creationId xmlns:a16="http://schemas.microsoft.com/office/drawing/2014/main" id="{83034529-D668-40B8-B468-CACB77D819F1}"/>
                </a:ext>
              </a:extLst>
            </p:cNvPr>
            <p:cNvGrpSpPr/>
            <p:nvPr/>
          </p:nvGrpSpPr>
          <p:grpSpPr>
            <a:xfrm>
              <a:off x="4673751" y="5526333"/>
              <a:ext cx="383783" cy="268236"/>
              <a:chOff x="7999238" y="1399322"/>
              <a:chExt cx="464215" cy="324452"/>
            </a:xfrm>
            <a:solidFill>
              <a:schemeClr val="bg1"/>
            </a:solidFill>
          </p:grpSpPr>
          <p:sp>
            <p:nvSpPr>
              <p:cNvPr id="72" name="Freeform 57">
                <a:extLst>
                  <a:ext uri="{FF2B5EF4-FFF2-40B4-BE49-F238E27FC236}">
                    <a16:creationId xmlns:a16="http://schemas.microsoft.com/office/drawing/2014/main" id="{0B1FB27F-C7C8-4E71-922A-977BA0912D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99238" y="1399322"/>
                <a:ext cx="331940" cy="324452"/>
              </a:xfrm>
              <a:custGeom>
                <a:avLst/>
                <a:gdLst>
                  <a:gd name="T0" fmla="*/ 86 w 100"/>
                  <a:gd name="T1" fmla="*/ 60 h 97"/>
                  <a:gd name="T2" fmla="*/ 100 w 100"/>
                  <a:gd name="T3" fmla="*/ 54 h 97"/>
                  <a:gd name="T4" fmla="*/ 100 w 100"/>
                  <a:gd name="T5" fmla="*/ 43 h 97"/>
                  <a:gd name="T6" fmla="*/ 86 w 100"/>
                  <a:gd name="T7" fmla="*/ 38 h 97"/>
                  <a:gd name="T8" fmla="*/ 83 w 100"/>
                  <a:gd name="T9" fmla="*/ 32 h 97"/>
                  <a:gd name="T10" fmla="*/ 89 w 100"/>
                  <a:gd name="T11" fmla="*/ 18 h 97"/>
                  <a:gd name="T12" fmla="*/ 81 w 100"/>
                  <a:gd name="T13" fmla="*/ 11 h 97"/>
                  <a:gd name="T14" fmla="*/ 67 w 100"/>
                  <a:gd name="T15" fmla="*/ 16 h 97"/>
                  <a:gd name="T16" fmla="*/ 61 w 100"/>
                  <a:gd name="T17" fmla="*/ 14 h 97"/>
                  <a:gd name="T18" fmla="*/ 55 w 100"/>
                  <a:gd name="T19" fmla="*/ 0 h 97"/>
                  <a:gd name="T20" fmla="*/ 44 w 100"/>
                  <a:gd name="T21" fmla="*/ 0 h 97"/>
                  <a:gd name="T22" fmla="*/ 39 w 100"/>
                  <a:gd name="T23" fmla="*/ 14 h 97"/>
                  <a:gd name="T24" fmla="*/ 33 w 100"/>
                  <a:gd name="T25" fmla="*/ 16 h 97"/>
                  <a:gd name="T26" fmla="*/ 19 w 100"/>
                  <a:gd name="T27" fmla="*/ 11 h 97"/>
                  <a:gd name="T28" fmla="*/ 11 w 100"/>
                  <a:gd name="T29" fmla="*/ 19 h 97"/>
                  <a:gd name="T30" fmla="*/ 17 w 100"/>
                  <a:gd name="T31" fmla="*/ 32 h 97"/>
                  <a:gd name="T32" fmla="*/ 14 w 100"/>
                  <a:gd name="T33" fmla="*/ 38 h 97"/>
                  <a:gd name="T34" fmla="*/ 0 w 100"/>
                  <a:gd name="T35" fmla="*/ 44 h 97"/>
                  <a:gd name="T36" fmla="*/ 0 w 100"/>
                  <a:gd name="T37" fmla="*/ 54 h 97"/>
                  <a:gd name="T38" fmla="*/ 14 w 100"/>
                  <a:gd name="T39" fmla="*/ 60 h 97"/>
                  <a:gd name="T40" fmla="*/ 17 w 100"/>
                  <a:gd name="T41" fmla="*/ 66 h 97"/>
                  <a:gd name="T42" fmla="*/ 11 w 100"/>
                  <a:gd name="T43" fmla="*/ 80 h 97"/>
                  <a:gd name="T44" fmla="*/ 19 w 100"/>
                  <a:gd name="T45" fmla="*/ 87 h 97"/>
                  <a:gd name="T46" fmla="*/ 33 w 100"/>
                  <a:gd name="T47" fmla="*/ 82 h 97"/>
                  <a:gd name="T48" fmla="*/ 39 w 100"/>
                  <a:gd name="T49" fmla="*/ 84 h 97"/>
                  <a:gd name="T50" fmla="*/ 45 w 100"/>
                  <a:gd name="T51" fmla="*/ 97 h 97"/>
                  <a:gd name="T52" fmla="*/ 56 w 100"/>
                  <a:gd name="T53" fmla="*/ 97 h 97"/>
                  <a:gd name="T54" fmla="*/ 61 w 100"/>
                  <a:gd name="T55" fmla="*/ 84 h 97"/>
                  <a:gd name="T56" fmla="*/ 67 w 100"/>
                  <a:gd name="T57" fmla="*/ 82 h 97"/>
                  <a:gd name="T58" fmla="*/ 81 w 100"/>
                  <a:gd name="T59" fmla="*/ 87 h 97"/>
                  <a:gd name="T60" fmla="*/ 89 w 100"/>
                  <a:gd name="T61" fmla="*/ 79 h 97"/>
                  <a:gd name="T62" fmla="*/ 83 w 100"/>
                  <a:gd name="T63" fmla="*/ 66 h 97"/>
                  <a:gd name="T64" fmla="*/ 86 w 100"/>
                  <a:gd name="T65" fmla="*/ 60 h 97"/>
                  <a:gd name="T66" fmla="*/ 50 w 100"/>
                  <a:gd name="T67" fmla="*/ 64 h 97"/>
                  <a:gd name="T68" fmla="*/ 34 w 100"/>
                  <a:gd name="T69" fmla="*/ 49 h 97"/>
                  <a:gd name="T70" fmla="*/ 50 w 100"/>
                  <a:gd name="T71" fmla="*/ 33 h 97"/>
                  <a:gd name="T72" fmla="*/ 66 w 100"/>
                  <a:gd name="T73" fmla="*/ 49 h 97"/>
                  <a:gd name="T74" fmla="*/ 50 w 100"/>
                  <a:gd name="T75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" h="97">
                    <a:moveTo>
                      <a:pt x="86" y="60"/>
                    </a:moveTo>
                    <a:cubicBezTo>
                      <a:pt x="86" y="60"/>
                      <a:pt x="100" y="55"/>
                      <a:pt x="100" y="54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100" y="43"/>
                      <a:pt x="86" y="38"/>
                      <a:pt x="86" y="38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3" y="32"/>
                      <a:pt x="89" y="19"/>
                      <a:pt x="89" y="18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0" y="10"/>
                      <a:pt x="67" y="16"/>
                      <a:pt x="67" y="16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1" y="14"/>
                      <a:pt x="56" y="0"/>
                      <a:pt x="5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9" y="14"/>
                      <a:pt x="39" y="14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19" y="10"/>
                      <a:pt x="19" y="11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7" y="32"/>
                      <a:pt x="17" y="32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0" y="43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5"/>
                      <a:pt x="14" y="60"/>
                      <a:pt x="14" y="60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1" y="79"/>
                      <a:pt x="11" y="8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20" y="88"/>
                      <a:pt x="33" y="82"/>
                      <a:pt x="33" y="82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84"/>
                      <a:pt x="44" y="97"/>
                      <a:pt x="45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61" y="84"/>
                      <a:pt x="61" y="84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7" y="82"/>
                      <a:pt x="81" y="87"/>
                      <a:pt x="81" y="87"/>
                    </a:cubicBezTo>
                    <a:cubicBezTo>
                      <a:pt x="89" y="79"/>
                      <a:pt x="89" y="79"/>
                      <a:pt x="89" y="79"/>
                    </a:cubicBezTo>
                    <a:cubicBezTo>
                      <a:pt x="90" y="79"/>
                      <a:pt x="83" y="66"/>
                      <a:pt x="83" y="66"/>
                    </a:cubicBezTo>
                    <a:lnTo>
                      <a:pt x="86" y="60"/>
                    </a:lnTo>
                    <a:close/>
                    <a:moveTo>
                      <a:pt x="50" y="64"/>
                    </a:moveTo>
                    <a:cubicBezTo>
                      <a:pt x="41" y="64"/>
                      <a:pt x="34" y="57"/>
                      <a:pt x="34" y="49"/>
                    </a:cubicBezTo>
                    <a:cubicBezTo>
                      <a:pt x="34" y="40"/>
                      <a:pt x="41" y="33"/>
                      <a:pt x="50" y="33"/>
                    </a:cubicBezTo>
                    <a:cubicBezTo>
                      <a:pt x="59" y="33"/>
                      <a:pt x="66" y="40"/>
                      <a:pt x="66" y="49"/>
                    </a:cubicBezTo>
                    <a:cubicBezTo>
                      <a:pt x="66" y="57"/>
                      <a:pt x="59" y="64"/>
                      <a:pt x="50" y="64"/>
                    </a:cubicBez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58">
                <a:extLst>
                  <a:ext uri="{FF2B5EF4-FFF2-40B4-BE49-F238E27FC236}">
                    <a16:creationId xmlns:a16="http://schemas.microsoft.com/office/drawing/2014/main" id="{CCFCD774-1598-4A68-8E35-8A683F0FE0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08715" y="1564044"/>
                <a:ext cx="154738" cy="154738"/>
              </a:xfrm>
              <a:custGeom>
                <a:avLst/>
                <a:gdLst>
                  <a:gd name="T0" fmla="*/ 41 w 47"/>
                  <a:gd name="T1" fmla="*/ 22 h 47"/>
                  <a:gd name="T2" fmla="*/ 41 w 47"/>
                  <a:gd name="T3" fmla="*/ 19 h 47"/>
                  <a:gd name="T4" fmla="*/ 45 w 47"/>
                  <a:gd name="T5" fmla="*/ 13 h 47"/>
                  <a:gd name="T6" fmla="*/ 42 w 47"/>
                  <a:gd name="T7" fmla="*/ 9 h 47"/>
                  <a:gd name="T8" fmla="*/ 35 w 47"/>
                  <a:gd name="T9" fmla="*/ 10 h 47"/>
                  <a:gd name="T10" fmla="*/ 33 w 47"/>
                  <a:gd name="T11" fmla="*/ 8 h 47"/>
                  <a:gd name="T12" fmla="*/ 32 w 47"/>
                  <a:gd name="T13" fmla="*/ 1 h 47"/>
                  <a:gd name="T14" fmla="*/ 27 w 47"/>
                  <a:gd name="T15" fmla="*/ 0 h 47"/>
                  <a:gd name="T16" fmla="*/ 23 w 47"/>
                  <a:gd name="T17" fmla="*/ 6 h 47"/>
                  <a:gd name="T18" fmla="*/ 20 w 47"/>
                  <a:gd name="T19" fmla="*/ 6 h 47"/>
                  <a:gd name="T20" fmla="*/ 14 w 47"/>
                  <a:gd name="T21" fmla="*/ 2 h 47"/>
                  <a:gd name="T22" fmla="*/ 9 w 47"/>
                  <a:gd name="T23" fmla="*/ 5 h 47"/>
                  <a:gd name="T24" fmla="*/ 10 w 47"/>
                  <a:gd name="T25" fmla="*/ 12 h 47"/>
                  <a:gd name="T26" fmla="*/ 9 w 47"/>
                  <a:gd name="T27" fmla="*/ 14 h 47"/>
                  <a:gd name="T28" fmla="*/ 2 w 47"/>
                  <a:gd name="T29" fmla="*/ 16 h 47"/>
                  <a:gd name="T30" fmla="*/ 1 w 47"/>
                  <a:gd name="T31" fmla="*/ 21 h 47"/>
                  <a:gd name="T32" fmla="*/ 6 w 47"/>
                  <a:gd name="T33" fmla="*/ 25 h 47"/>
                  <a:gd name="T34" fmla="*/ 7 w 47"/>
                  <a:gd name="T35" fmla="*/ 28 h 47"/>
                  <a:gd name="T36" fmla="*/ 3 w 47"/>
                  <a:gd name="T37" fmla="*/ 34 h 47"/>
                  <a:gd name="T38" fmla="*/ 5 w 47"/>
                  <a:gd name="T39" fmla="*/ 38 h 47"/>
                  <a:gd name="T40" fmla="*/ 12 w 47"/>
                  <a:gd name="T41" fmla="*/ 37 h 47"/>
                  <a:gd name="T42" fmla="*/ 14 w 47"/>
                  <a:gd name="T43" fmla="*/ 39 h 47"/>
                  <a:gd name="T44" fmla="*/ 16 w 47"/>
                  <a:gd name="T45" fmla="*/ 46 h 47"/>
                  <a:gd name="T46" fmla="*/ 21 w 47"/>
                  <a:gd name="T47" fmla="*/ 47 h 47"/>
                  <a:gd name="T48" fmla="*/ 25 w 47"/>
                  <a:gd name="T49" fmla="*/ 41 h 47"/>
                  <a:gd name="T50" fmla="*/ 28 w 47"/>
                  <a:gd name="T51" fmla="*/ 41 h 47"/>
                  <a:gd name="T52" fmla="*/ 33 w 47"/>
                  <a:gd name="T53" fmla="*/ 45 h 47"/>
                  <a:gd name="T54" fmla="*/ 38 w 47"/>
                  <a:gd name="T55" fmla="*/ 42 h 47"/>
                  <a:gd name="T56" fmla="*/ 37 w 47"/>
                  <a:gd name="T57" fmla="*/ 35 h 47"/>
                  <a:gd name="T58" fmla="*/ 39 w 47"/>
                  <a:gd name="T59" fmla="*/ 33 h 47"/>
                  <a:gd name="T60" fmla="*/ 46 w 47"/>
                  <a:gd name="T61" fmla="*/ 31 h 47"/>
                  <a:gd name="T62" fmla="*/ 47 w 47"/>
                  <a:gd name="T63" fmla="*/ 26 h 47"/>
                  <a:gd name="T64" fmla="*/ 41 w 47"/>
                  <a:gd name="T65" fmla="*/ 22 h 47"/>
                  <a:gd name="T66" fmla="*/ 31 w 47"/>
                  <a:gd name="T67" fmla="*/ 25 h 47"/>
                  <a:gd name="T68" fmla="*/ 22 w 47"/>
                  <a:gd name="T69" fmla="*/ 31 h 47"/>
                  <a:gd name="T70" fmla="*/ 16 w 47"/>
                  <a:gd name="T71" fmla="*/ 22 h 47"/>
                  <a:gd name="T72" fmla="*/ 25 w 47"/>
                  <a:gd name="T73" fmla="*/ 16 h 47"/>
                  <a:gd name="T74" fmla="*/ 31 w 47"/>
                  <a:gd name="T75" fmla="*/ 2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41" y="22"/>
                    </a:move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9"/>
                      <a:pt x="45" y="14"/>
                      <a:pt x="45" y="13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35" y="10"/>
                      <a:pt x="35" y="10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1"/>
                      <a:pt x="32" y="1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3" y="6"/>
                      <a:pt x="23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14" y="2"/>
                      <a:pt x="14" y="2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0" y="12"/>
                      <a:pt x="10" y="12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2" y="15"/>
                      <a:pt x="2" y="16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1"/>
                      <a:pt x="6" y="25"/>
                      <a:pt x="6" y="25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2" y="33"/>
                      <a:pt x="3" y="34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12" y="37"/>
                      <a:pt x="12" y="37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5" y="46"/>
                      <a:pt x="16" y="46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7"/>
                      <a:pt x="25" y="41"/>
                      <a:pt x="25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33" y="45"/>
                      <a:pt x="33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7" y="35"/>
                      <a:pt x="37" y="35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45" y="32"/>
                      <a:pt x="46" y="31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7" y="26"/>
                      <a:pt x="41" y="22"/>
                      <a:pt x="41" y="22"/>
                    </a:cubicBezTo>
                    <a:close/>
                    <a:moveTo>
                      <a:pt x="31" y="25"/>
                    </a:moveTo>
                    <a:cubicBezTo>
                      <a:pt x="30" y="29"/>
                      <a:pt x="26" y="32"/>
                      <a:pt x="22" y="31"/>
                    </a:cubicBezTo>
                    <a:cubicBezTo>
                      <a:pt x="18" y="30"/>
                      <a:pt x="15" y="26"/>
                      <a:pt x="16" y="22"/>
                    </a:cubicBezTo>
                    <a:cubicBezTo>
                      <a:pt x="17" y="18"/>
                      <a:pt x="22" y="15"/>
                      <a:pt x="25" y="16"/>
                    </a:cubicBezTo>
                    <a:cubicBezTo>
                      <a:pt x="29" y="17"/>
                      <a:pt x="32" y="21"/>
                      <a:pt x="31" y="25"/>
                    </a:cubicBez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0" name="Freeform 64">
              <a:extLst>
                <a:ext uri="{FF2B5EF4-FFF2-40B4-BE49-F238E27FC236}">
                  <a16:creationId xmlns:a16="http://schemas.microsoft.com/office/drawing/2014/main" id="{3C0B9C6D-962F-423C-91C0-392532A92F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119" y="5301081"/>
              <a:ext cx="485843" cy="463884"/>
            </a:xfrm>
            <a:custGeom>
              <a:avLst/>
              <a:gdLst>
                <a:gd name="T0" fmla="*/ 125 w 133"/>
                <a:gd name="T1" fmla="*/ 0 h 127"/>
                <a:gd name="T2" fmla="*/ 9 w 133"/>
                <a:gd name="T3" fmla="*/ 0 h 127"/>
                <a:gd name="T4" fmla="*/ 0 w 133"/>
                <a:gd name="T5" fmla="*/ 9 h 127"/>
                <a:gd name="T6" fmla="*/ 0 w 133"/>
                <a:gd name="T7" fmla="*/ 91 h 127"/>
                <a:gd name="T8" fmla="*/ 9 w 133"/>
                <a:gd name="T9" fmla="*/ 100 h 127"/>
                <a:gd name="T10" fmla="*/ 53 w 133"/>
                <a:gd name="T11" fmla="*/ 100 h 127"/>
                <a:gd name="T12" fmla="*/ 40 w 133"/>
                <a:gd name="T13" fmla="*/ 118 h 127"/>
                <a:gd name="T14" fmla="*/ 40 w 133"/>
                <a:gd name="T15" fmla="*/ 127 h 127"/>
                <a:gd name="T16" fmla="*/ 53 w 133"/>
                <a:gd name="T17" fmla="*/ 127 h 127"/>
                <a:gd name="T18" fmla="*/ 80 w 133"/>
                <a:gd name="T19" fmla="*/ 127 h 127"/>
                <a:gd name="T20" fmla="*/ 94 w 133"/>
                <a:gd name="T21" fmla="*/ 127 h 127"/>
                <a:gd name="T22" fmla="*/ 94 w 133"/>
                <a:gd name="T23" fmla="*/ 118 h 127"/>
                <a:gd name="T24" fmla="*/ 80 w 133"/>
                <a:gd name="T25" fmla="*/ 100 h 127"/>
                <a:gd name="T26" fmla="*/ 125 w 133"/>
                <a:gd name="T27" fmla="*/ 100 h 127"/>
                <a:gd name="T28" fmla="*/ 133 w 133"/>
                <a:gd name="T29" fmla="*/ 91 h 127"/>
                <a:gd name="T30" fmla="*/ 133 w 133"/>
                <a:gd name="T31" fmla="*/ 9 h 127"/>
                <a:gd name="T32" fmla="*/ 125 w 133"/>
                <a:gd name="T33" fmla="*/ 0 h 127"/>
                <a:gd name="T34" fmla="*/ 60 w 133"/>
                <a:gd name="T35" fmla="*/ 89 h 127"/>
                <a:gd name="T36" fmla="*/ 67 w 133"/>
                <a:gd name="T37" fmla="*/ 82 h 127"/>
                <a:gd name="T38" fmla="*/ 75 w 133"/>
                <a:gd name="T39" fmla="*/ 89 h 127"/>
                <a:gd name="T40" fmla="*/ 67 w 133"/>
                <a:gd name="T41" fmla="*/ 97 h 127"/>
                <a:gd name="T42" fmla="*/ 60 w 133"/>
                <a:gd name="T43" fmla="*/ 89 h 127"/>
                <a:gd name="T44" fmla="*/ 124 w 133"/>
                <a:gd name="T45" fmla="*/ 79 h 127"/>
                <a:gd name="T46" fmla="*/ 10 w 133"/>
                <a:gd name="T47" fmla="*/ 79 h 127"/>
                <a:gd name="T48" fmla="*/ 10 w 133"/>
                <a:gd name="T49" fmla="*/ 10 h 127"/>
                <a:gd name="T50" fmla="*/ 124 w 133"/>
                <a:gd name="T51" fmla="*/ 10 h 127"/>
                <a:gd name="T52" fmla="*/ 124 w 133"/>
                <a:gd name="T53" fmla="*/ 7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" h="127">
                  <a:moveTo>
                    <a:pt x="12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6"/>
                    <a:pt x="4" y="100"/>
                    <a:pt x="9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3" y="100"/>
                    <a:pt x="55" y="118"/>
                    <a:pt x="40" y="118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78" y="118"/>
                    <a:pt x="80" y="100"/>
                    <a:pt x="80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9" y="100"/>
                    <a:pt x="133" y="96"/>
                    <a:pt x="133" y="91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3" y="4"/>
                    <a:pt x="129" y="0"/>
                    <a:pt x="125" y="0"/>
                  </a:cubicBezTo>
                  <a:close/>
                  <a:moveTo>
                    <a:pt x="60" y="89"/>
                  </a:moveTo>
                  <a:cubicBezTo>
                    <a:pt x="60" y="85"/>
                    <a:pt x="63" y="82"/>
                    <a:pt x="67" y="82"/>
                  </a:cubicBezTo>
                  <a:cubicBezTo>
                    <a:pt x="72" y="82"/>
                    <a:pt x="75" y="85"/>
                    <a:pt x="75" y="89"/>
                  </a:cubicBezTo>
                  <a:cubicBezTo>
                    <a:pt x="75" y="94"/>
                    <a:pt x="72" y="97"/>
                    <a:pt x="67" y="97"/>
                  </a:cubicBezTo>
                  <a:cubicBezTo>
                    <a:pt x="63" y="97"/>
                    <a:pt x="60" y="94"/>
                    <a:pt x="60" y="89"/>
                  </a:cubicBezTo>
                  <a:close/>
                  <a:moveTo>
                    <a:pt x="124" y="79"/>
                  </a:moveTo>
                  <a:cubicBezTo>
                    <a:pt x="10" y="79"/>
                    <a:pt x="10" y="79"/>
                    <a:pt x="10" y="7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4" y="10"/>
                    <a:pt x="124" y="10"/>
                    <a:pt x="124" y="10"/>
                  </a:cubicBezTo>
                  <a:lnTo>
                    <a:pt x="124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28575" tIns="14287" rIns="28575" bIns="14287" numCol="1" anchor="t" anchorCtr="0" compatLnSpc="1">
              <a:prstTxWarp prst="textNoShape">
                <a:avLst/>
              </a:prstTxWarp>
            </a:bodyPr>
            <a:lstStyle/>
            <a:p>
              <a:endParaRPr lang="en-US" sz="1058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Group 130">
              <a:extLst>
                <a:ext uri="{FF2B5EF4-FFF2-40B4-BE49-F238E27FC236}">
                  <a16:creationId xmlns:a16="http://schemas.microsoft.com/office/drawing/2014/main" id="{6F62A7A4-F81A-4A21-97E2-122E0AA3B303}"/>
                </a:ext>
              </a:extLst>
            </p:cNvPr>
            <p:cNvGrpSpPr/>
            <p:nvPr/>
          </p:nvGrpSpPr>
          <p:grpSpPr>
            <a:xfrm>
              <a:off x="2863932" y="6336801"/>
              <a:ext cx="235222" cy="297124"/>
              <a:chOff x="3526798" y="4057329"/>
              <a:chExt cx="284519" cy="359394"/>
            </a:xfrm>
            <a:solidFill>
              <a:schemeClr val="bg1"/>
            </a:solidFill>
          </p:grpSpPr>
          <p:sp>
            <p:nvSpPr>
              <p:cNvPr id="69" name="Freeform 107">
                <a:extLst>
                  <a:ext uri="{FF2B5EF4-FFF2-40B4-BE49-F238E27FC236}">
                    <a16:creationId xmlns:a16="http://schemas.microsoft.com/office/drawing/2014/main" id="{5E87EDFD-FFE0-4126-99E8-00A5D8F3A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739" y="4092269"/>
                <a:ext cx="214637" cy="289511"/>
              </a:xfrm>
              <a:custGeom>
                <a:avLst/>
                <a:gdLst>
                  <a:gd name="T0" fmla="*/ 0 w 86"/>
                  <a:gd name="T1" fmla="*/ 10 h 116"/>
                  <a:gd name="T2" fmla="*/ 76 w 86"/>
                  <a:gd name="T3" fmla="*/ 10 h 116"/>
                  <a:gd name="T4" fmla="*/ 76 w 86"/>
                  <a:gd name="T5" fmla="*/ 116 h 116"/>
                  <a:gd name="T6" fmla="*/ 86 w 86"/>
                  <a:gd name="T7" fmla="*/ 116 h 116"/>
                  <a:gd name="T8" fmla="*/ 86 w 86"/>
                  <a:gd name="T9" fmla="*/ 0 h 116"/>
                  <a:gd name="T10" fmla="*/ 0 w 86"/>
                  <a:gd name="T11" fmla="*/ 0 h 116"/>
                  <a:gd name="T12" fmla="*/ 0 w 86"/>
                  <a:gd name="T13" fmla="*/ 1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116">
                    <a:moveTo>
                      <a:pt x="0" y="10"/>
                    </a:moveTo>
                    <a:lnTo>
                      <a:pt x="76" y="10"/>
                    </a:lnTo>
                    <a:lnTo>
                      <a:pt x="76" y="116"/>
                    </a:lnTo>
                    <a:lnTo>
                      <a:pt x="86" y="116"/>
                    </a:lnTo>
                    <a:lnTo>
                      <a:pt x="86" y="0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108">
                <a:extLst>
                  <a:ext uri="{FF2B5EF4-FFF2-40B4-BE49-F238E27FC236}">
                    <a16:creationId xmlns:a16="http://schemas.microsoft.com/office/drawing/2014/main" id="{1E132D9D-75EE-47EC-A5EC-E2284001D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175" y="4057329"/>
                <a:ext cx="212142" cy="284519"/>
              </a:xfrm>
              <a:custGeom>
                <a:avLst/>
                <a:gdLst>
                  <a:gd name="T0" fmla="*/ 0 w 85"/>
                  <a:gd name="T1" fmla="*/ 0 h 114"/>
                  <a:gd name="T2" fmla="*/ 0 w 85"/>
                  <a:gd name="T3" fmla="*/ 9 h 114"/>
                  <a:gd name="T4" fmla="*/ 76 w 85"/>
                  <a:gd name="T5" fmla="*/ 9 h 114"/>
                  <a:gd name="T6" fmla="*/ 76 w 85"/>
                  <a:gd name="T7" fmla="*/ 114 h 114"/>
                  <a:gd name="T8" fmla="*/ 85 w 85"/>
                  <a:gd name="T9" fmla="*/ 114 h 114"/>
                  <a:gd name="T10" fmla="*/ 85 w 85"/>
                  <a:gd name="T11" fmla="*/ 0 h 114"/>
                  <a:gd name="T12" fmla="*/ 0 w 85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14">
                    <a:moveTo>
                      <a:pt x="0" y="0"/>
                    </a:moveTo>
                    <a:lnTo>
                      <a:pt x="0" y="9"/>
                    </a:lnTo>
                    <a:lnTo>
                      <a:pt x="76" y="9"/>
                    </a:lnTo>
                    <a:lnTo>
                      <a:pt x="76" y="114"/>
                    </a:lnTo>
                    <a:lnTo>
                      <a:pt x="85" y="114"/>
                    </a:lnTo>
                    <a:lnTo>
                      <a:pt x="8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109">
                <a:extLst>
                  <a:ext uri="{FF2B5EF4-FFF2-40B4-BE49-F238E27FC236}">
                    <a16:creationId xmlns:a16="http://schemas.microsoft.com/office/drawing/2014/main" id="{F97FADBF-6E86-46BD-B67C-A856EDB15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798" y="4129707"/>
                <a:ext cx="212142" cy="287016"/>
              </a:xfrm>
              <a:custGeom>
                <a:avLst/>
                <a:gdLst>
                  <a:gd name="T0" fmla="*/ 0 w 85"/>
                  <a:gd name="T1" fmla="*/ 0 h 115"/>
                  <a:gd name="T2" fmla="*/ 0 w 85"/>
                  <a:gd name="T3" fmla="*/ 115 h 115"/>
                  <a:gd name="T4" fmla="*/ 85 w 85"/>
                  <a:gd name="T5" fmla="*/ 115 h 115"/>
                  <a:gd name="T6" fmla="*/ 85 w 85"/>
                  <a:gd name="T7" fmla="*/ 105 h 115"/>
                  <a:gd name="T8" fmla="*/ 85 w 85"/>
                  <a:gd name="T9" fmla="*/ 0 h 115"/>
                  <a:gd name="T10" fmla="*/ 10 w 85"/>
                  <a:gd name="T11" fmla="*/ 0 h 115"/>
                  <a:gd name="T12" fmla="*/ 0 w 85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15">
                    <a:moveTo>
                      <a:pt x="0" y="0"/>
                    </a:moveTo>
                    <a:lnTo>
                      <a:pt x="0" y="115"/>
                    </a:lnTo>
                    <a:lnTo>
                      <a:pt x="85" y="115"/>
                    </a:lnTo>
                    <a:lnTo>
                      <a:pt x="85" y="105"/>
                    </a:lnTo>
                    <a:lnTo>
                      <a:pt x="85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2" name="Group 134">
              <a:extLst>
                <a:ext uri="{FF2B5EF4-FFF2-40B4-BE49-F238E27FC236}">
                  <a16:creationId xmlns:a16="http://schemas.microsoft.com/office/drawing/2014/main" id="{10D82CCE-360C-4FA8-8E57-03B39DF5DFF4}"/>
                </a:ext>
              </a:extLst>
            </p:cNvPr>
            <p:cNvGrpSpPr/>
            <p:nvPr/>
          </p:nvGrpSpPr>
          <p:grpSpPr>
            <a:xfrm>
              <a:off x="4440604" y="6314104"/>
              <a:ext cx="321883" cy="280616"/>
              <a:chOff x="7540014" y="4306907"/>
              <a:chExt cx="389342" cy="339426"/>
            </a:xfrm>
            <a:solidFill>
              <a:schemeClr val="bg1"/>
            </a:solidFill>
          </p:grpSpPr>
          <p:sp>
            <p:nvSpPr>
              <p:cNvPr id="58" name="Freeform 110">
                <a:extLst>
                  <a:ext uri="{FF2B5EF4-FFF2-40B4-BE49-F238E27FC236}">
                    <a16:creationId xmlns:a16="http://schemas.microsoft.com/office/drawing/2014/main" id="{080943F0-ACE9-4023-B6C5-EDCFA2281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111">
                <a:extLst>
                  <a:ext uri="{FF2B5EF4-FFF2-40B4-BE49-F238E27FC236}">
                    <a16:creationId xmlns:a16="http://schemas.microsoft.com/office/drawing/2014/main" id="{28C95101-54CB-4B5C-B1EB-9D751F826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112">
                <a:extLst>
                  <a:ext uri="{FF2B5EF4-FFF2-40B4-BE49-F238E27FC236}">
                    <a16:creationId xmlns:a16="http://schemas.microsoft.com/office/drawing/2014/main" id="{A54BC991-1CD2-440C-B369-170EFF915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113">
                <a:extLst>
                  <a:ext uri="{FF2B5EF4-FFF2-40B4-BE49-F238E27FC236}">
                    <a16:creationId xmlns:a16="http://schemas.microsoft.com/office/drawing/2014/main" id="{F3934B9C-C87C-414D-BAEB-4DFB7166C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114">
                <a:extLst>
                  <a:ext uri="{FF2B5EF4-FFF2-40B4-BE49-F238E27FC236}">
                    <a16:creationId xmlns:a16="http://schemas.microsoft.com/office/drawing/2014/main" id="{D8EA11C5-B3AD-431A-9CC6-BFAE9DAEE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115">
                <a:extLst>
                  <a:ext uri="{FF2B5EF4-FFF2-40B4-BE49-F238E27FC236}">
                    <a16:creationId xmlns:a16="http://schemas.microsoft.com/office/drawing/2014/main" id="{08C6E7F2-09E8-4210-AC91-03D937263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116">
                <a:extLst>
                  <a:ext uri="{FF2B5EF4-FFF2-40B4-BE49-F238E27FC236}">
                    <a16:creationId xmlns:a16="http://schemas.microsoft.com/office/drawing/2014/main" id="{54D67C22-3898-4B67-9D58-10431E0AE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0014" y="4306907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Rectangle 117">
                <a:extLst>
                  <a:ext uri="{FF2B5EF4-FFF2-40B4-BE49-F238E27FC236}">
                    <a16:creationId xmlns:a16="http://schemas.microsoft.com/office/drawing/2014/main" id="{10C3C80D-CDA3-4462-B987-B4BCCBC8F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Rectangle 118">
                <a:extLst>
                  <a:ext uri="{FF2B5EF4-FFF2-40B4-BE49-F238E27FC236}">
                    <a16:creationId xmlns:a16="http://schemas.microsoft.com/office/drawing/2014/main" id="{A758985F-97A4-4BB2-AC62-14C54542A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Rectangle 119">
                <a:extLst>
                  <a:ext uri="{FF2B5EF4-FFF2-40B4-BE49-F238E27FC236}">
                    <a16:creationId xmlns:a16="http://schemas.microsoft.com/office/drawing/2014/main" id="{107D41DB-2269-4CDE-B12B-AF6E73045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Rectangle 120">
                <a:extLst>
                  <a:ext uri="{FF2B5EF4-FFF2-40B4-BE49-F238E27FC236}">
                    <a16:creationId xmlns:a16="http://schemas.microsoft.com/office/drawing/2014/main" id="{EEED362B-2D32-4356-8805-36129735A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3" name="Group 146">
              <a:extLst>
                <a:ext uri="{FF2B5EF4-FFF2-40B4-BE49-F238E27FC236}">
                  <a16:creationId xmlns:a16="http://schemas.microsoft.com/office/drawing/2014/main" id="{5BF2C9B9-A552-4A09-B0BF-AF5B598589DE}"/>
                </a:ext>
              </a:extLst>
            </p:cNvPr>
            <p:cNvGrpSpPr/>
            <p:nvPr/>
          </p:nvGrpSpPr>
          <p:grpSpPr>
            <a:xfrm>
              <a:off x="3585571" y="6576309"/>
              <a:ext cx="356959" cy="354896"/>
              <a:chOff x="6559551" y="1588"/>
              <a:chExt cx="274637" cy="273050"/>
            </a:xfrm>
            <a:solidFill>
              <a:schemeClr val="bg1"/>
            </a:solidFill>
          </p:grpSpPr>
          <p:sp>
            <p:nvSpPr>
              <p:cNvPr id="55" name="Freeform 126">
                <a:extLst>
                  <a:ext uri="{FF2B5EF4-FFF2-40B4-BE49-F238E27FC236}">
                    <a16:creationId xmlns:a16="http://schemas.microsoft.com/office/drawing/2014/main" id="{345E41B0-0F63-4A8E-9D04-58B7902DD5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04013" y="65088"/>
                <a:ext cx="130175" cy="209550"/>
              </a:xfrm>
              <a:custGeom>
                <a:avLst/>
                <a:gdLst>
                  <a:gd name="T0" fmla="*/ 0 w 82"/>
                  <a:gd name="T1" fmla="*/ 34 h 132"/>
                  <a:gd name="T2" fmla="*/ 0 w 82"/>
                  <a:gd name="T3" fmla="*/ 132 h 132"/>
                  <a:gd name="T4" fmla="*/ 82 w 82"/>
                  <a:gd name="T5" fmla="*/ 99 h 132"/>
                  <a:gd name="T6" fmla="*/ 82 w 82"/>
                  <a:gd name="T7" fmla="*/ 0 h 132"/>
                  <a:gd name="T8" fmla="*/ 0 w 82"/>
                  <a:gd name="T9" fmla="*/ 34 h 132"/>
                  <a:gd name="T10" fmla="*/ 76 w 82"/>
                  <a:gd name="T11" fmla="*/ 10 h 132"/>
                  <a:gd name="T12" fmla="*/ 76 w 82"/>
                  <a:gd name="T13" fmla="*/ 94 h 132"/>
                  <a:gd name="T14" fmla="*/ 5 w 82"/>
                  <a:gd name="T15" fmla="*/ 66 h 132"/>
                  <a:gd name="T16" fmla="*/ 5 w 82"/>
                  <a:gd name="T17" fmla="*/ 38 h 132"/>
                  <a:gd name="T18" fmla="*/ 76 w 82"/>
                  <a:gd name="T19" fmla="*/ 10 h 132"/>
                  <a:gd name="T20" fmla="*/ 5 w 82"/>
                  <a:gd name="T21" fmla="*/ 70 h 132"/>
                  <a:gd name="T22" fmla="*/ 73 w 82"/>
                  <a:gd name="T23" fmla="*/ 96 h 132"/>
                  <a:gd name="T24" fmla="*/ 5 w 82"/>
                  <a:gd name="T25" fmla="*/ 124 h 132"/>
                  <a:gd name="T26" fmla="*/ 5 w 82"/>
                  <a:gd name="T27" fmla="*/ 7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132">
                    <a:moveTo>
                      <a:pt x="0" y="34"/>
                    </a:moveTo>
                    <a:lnTo>
                      <a:pt x="0" y="132"/>
                    </a:lnTo>
                    <a:lnTo>
                      <a:pt x="82" y="99"/>
                    </a:lnTo>
                    <a:lnTo>
                      <a:pt x="82" y="0"/>
                    </a:lnTo>
                    <a:lnTo>
                      <a:pt x="0" y="34"/>
                    </a:lnTo>
                    <a:close/>
                    <a:moveTo>
                      <a:pt x="76" y="10"/>
                    </a:moveTo>
                    <a:lnTo>
                      <a:pt x="76" y="94"/>
                    </a:lnTo>
                    <a:lnTo>
                      <a:pt x="5" y="66"/>
                    </a:lnTo>
                    <a:lnTo>
                      <a:pt x="5" y="38"/>
                    </a:lnTo>
                    <a:lnTo>
                      <a:pt x="76" y="10"/>
                    </a:lnTo>
                    <a:close/>
                    <a:moveTo>
                      <a:pt x="5" y="70"/>
                    </a:moveTo>
                    <a:lnTo>
                      <a:pt x="73" y="96"/>
                    </a:lnTo>
                    <a:lnTo>
                      <a:pt x="5" y="124"/>
                    </a:lnTo>
                    <a:lnTo>
                      <a:pt x="5" y="70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127">
                <a:extLst>
                  <a:ext uri="{FF2B5EF4-FFF2-40B4-BE49-F238E27FC236}">
                    <a16:creationId xmlns:a16="http://schemas.microsoft.com/office/drawing/2014/main" id="{33D385D4-EFFA-4865-9E36-C395DCFB4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9551" y="65088"/>
                <a:ext cx="128588" cy="209550"/>
              </a:xfrm>
              <a:custGeom>
                <a:avLst/>
                <a:gdLst>
                  <a:gd name="T0" fmla="*/ 0 w 81"/>
                  <a:gd name="T1" fmla="*/ 99 h 132"/>
                  <a:gd name="T2" fmla="*/ 81 w 81"/>
                  <a:gd name="T3" fmla="*/ 132 h 132"/>
                  <a:gd name="T4" fmla="*/ 81 w 81"/>
                  <a:gd name="T5" fmla="*/ 34 h 132"/>
                  <a:gd name="T6" fmla="*/ 0 w 81"/>
                  <a:gd name="T7" fmla="*/ 0 h 132"/>
                  <a:gd name="T8" fmla="*/ 0 w 81"/>
                  <a:gd name="T9" fmla="*/ 9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32">
                    <a:moveTo>
                      <a:pt x="0" y="99"/>
                    </a:moveTo>
                    <a:lnTo>
                      <a:pt x="81" y="132"/>
                    </a:lnTo>
                    <a:lnTo>
                      <a:pt x="81" y="34"/>
                    </a:lnTo>
                    <a:lnTo>
                      <a:pt x="0" y="0"/>
                    </a:lnTo>
                    <a:lnTo>
                      <a:pt x="0" y="99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128">
                <a:extLst>
                  <a:ext uri="{FF2B5EF4-FFF2-40B4-BE49-F238E27FC236}">
                    <a16:creationId xmlns:a16="http://schemas.microsoft.com/office/drawing/2014/main" id="{B88D36AD-283C-42A1-99C0-56EDF70A13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67488" y="1588"/>
                <a:ext cx="263525" cy="104775"/>
              </a:xfrm>
              <a:custGeom>
                <a:avLst/>
                <a:gdLst>
                  <a:gd name="T0" fmla="*/ 82 w 166"/>
                  <a:gd name="T1" fmla="*/ 0 h 66"/>
                  <a:gd name="T2" fmla="*/ 0 w 166"/>
                  <a:gd name="T3" fmla="*/ 32 h 66"/>
                  <a:gd name="T4" fmla="*/ 80 w 166"/>
                  <a:gd name="T5" fmla="*/ 66 h 66"/>
                  <a:gd name="T6" fmla="*/ 166 w 166"/>
                  <a:gd name="T7" fmla="*/ 32 h 66"/>
                  <a:gd name="T8" fmla="*/ 82 w 166"/>
                  <a:gd name="T9" fmla="*/ 0 h 66"/>
                  <a:gd name="T10" fmla="*/ 82 w 166"/>
                  <a:gd name="T11" fmla="*/ 6 h 66"/>
                  <a:gd name="T12" fmla="*/ 151 w 166"/>
                  <a:gd name="T13" fmla="*/ 32 h 66"/>
                  <a:gd name="T14" fmla="*/ 82 w 166"/>
                  <a:gd name="T15" fmla="*/ 59 h 66"/>
                  <a:gd name="T16" fmla="*/ 82 w 166"/>
                  <a:gd name="T17" fmla="*/ 6 h 66"/>
                  <a:gd name="T18" fmla="*/ 78 w 166"/>
                  <a:gd name="T19" fmla="*/ 7 h 66"/>
                  <a:gd name="T20" fmla="*/ 78 w 166"/>
                  <a:gd name="T21" fmla="*/ 59 h 66"/>
                  <a:gd name="T22" fmla="*/ 15 w 166"/>
                  <a:gd name="T23" fmla="*/ 32 h 66"/>
                  <a:gd name="T24" fmla="*/ 78 w 166"/>
                  <a:gd name="T25" fmla="*/ 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" h="66">
                    <a:moveTo>
                      <a:pt x="82" y="0"/>
                    </a:moveTo>
                    <a:lnTo>
                      <a:pt x="0" y="32"/>
                    </a:lnTo>
                    <a:lnTo>
                      <a:pt x="80" y="66"/>
                    </a:lnTo>
                    <a:lnTo>
                      <a:pt x="166" y="32"/>
                    </a:lnTo>
                    <a:lnTo>
                      <a:pt x="82" y="0"/>
                    </a:lnTo>
                    <a:close/>
                    <a:moveTo>
                      <a:pt x="82" y="6"/>
                    </a:moveTo>
                    <a:lnTo>
                      <a:pt x="151" y="32"/>
                    </a:lnTo>
                    <a:lnTo>
                      <a:pt x="82" y="59"/>
                    </a:lnTo>
                    <a:lnTo>
                      <a:pt x="82" y="6"/>
                    </a:lnTo>
                    <a:close/>
                    <a:moveTo>
                      <a:pt x="78" y="7"/>
                    </a:moveTo>
                    <a:lnTo>
                      <a:pt x="78" y="59"/>
                    </a:lnTo>
                    <a:lnTo>
                      <a:pt x="15" y="32"/>
                    </a:lnTo>
                    <a:lnTo>
                      <a:pt x="78" y="7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8575" tIns="14287" rIns="28575" bIns="1428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8" b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4" name="Text Box 10">
              <a:extLst>
                <a:ext uri="{FF2B5EF4-FFF2-40B4-BE49-F238E27FC236}">
                  <a16:creationId xmlns:a16="http://schemas.microsoft.com/office/drawing/2014/main" id="{1F6A9E24-F208-4DFB-BB35-FCD3B64DC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267" y="5660893"/>
              <a:ext cx="1253543" cy="410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lIns="14287" tIns="7144" rIns="14287" bIns="7144">
              <a:spAutoFit/>
            </a:bodyPr>
            <a:lstStyle/>
            <a:p>
              <a:pPr algn="ctr" defTabSz="340064">
                <a:lnSpc>
                  <a:spcPct val="200000"/>
                </a:lnSpc>
              </a:pPr>
              <a:r>
                <a:rPr lang="en-US" sz="756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System</a:t>
              </a:r>
              <a:endParaRPr lang="en-US" sz="454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</p:txBody>
        </p:sp>
      </p:grpSp>
      <p:sp>
        <p:nvSpPr>
          <p:cNvPr id="97" name="Rectangle 3"/>
          <p:cNvSpPr txBox="1">
            <a:spLocks noChangeArrowheads="1"/>
          </p:cNvSpPr>
          <p:nvPr/>
        </p:nvSpPr>
        <p:spPr>
          <a:xfrm>
            <a:off x="335164" y="79616"/>
            <a:ext cx="4147661" cy="462717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000" dirty="0">
                <a:solidFill>
                  <a:srgbClr val="FFFF00"/>
                </a:solidFill>
              </a:rPr>
              <a:t>智慧</a:t>
            </a:r>
            <a:r>
              <a:rPr lang="zh-CN" altLang="en-US" sz="2000" dirty="0" smtClean="0">
                <a:solidFill>
                  <a:srgbClr val="FFFF00"/>
                </a:solidFill>
              </a:rPr>
              <a:t>图书馆愿景</a:t>
            </a:r>
            <a:endParaRPr lang="en-US" altLang="zh-CN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8748" y="303221"/>
            <a:ext cx="1449762" cy="22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2640" y="1048315"/>
            <a:ext cx="4486656" cy="463051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sz="2400" dirty="0" smtClean="0">
                <a:solidFill>
                  <a:srgbClr val="FFFEFF"/>
                </a:solidFill>
                <a:latin typeface="Goudy Stout" panose="0202090407030B020401" pitchFamily="18" charset="0"/>
              </a:rPr>
              <a:t>03</a:t>
            </a:r>
            <a:r>
              <a:rPr lang="en-US" altLang="zh-CN" sz="2400" dirty="0" smtClean="0">
                <a:solidFill>
                  <a:srgbClr val="FFFEFF"/>
                </a:solidFill>
                <a:latin typeface="Elephant" panose="02020904090505020303" pitchFamily="18" charset="0"/>
              </a:rPr>
              <a:t>  </a:t>
            </a:r>
            <a:r>
              <a:rPr lang="zh-CN" altLang="en-US" sz="2400" dirty="0" smtClean="0">
                <a:solidFill>
                  <a:srgbClr val="FFFEFF"/>
                </a:solidFill>
                <a:latin typeface="Elephant" panose="02020904090505020303" pitchFamily="18" charset="0"/>
              </a:rPr>
              <a:t>怎么做</a:t>
            </a:r>
            <a:r>
              <a:rPr lang="zh-CN" altLang="en-US" sz="2400" dirty="0" smtClean="0">
                <a:solidFill>
                  <a:srgbClr val="FFFEFF"/>
                </a:solidFill>
              </a:rPr>
              <a:t>？</a:t>
            </a:r>
            <a:endParaRPr lang="en-US" altLang="zh-CN" sz="2400" dirty="0">
              <a:solidFill>
                <a:srgbClr val="FF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967281"/>
            <a:ext cx="4608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40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高度自主性</a:t>
            </a:r>
            <a:endParaRPr lang="en-US" altLang="zh-CN" sz="40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004" y="30761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一个核心词</a:t>
            </a:r>
            <a:endParaRPr lang="en-US" altLang="zh-CN" sz="1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56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1592" y="725652"/>
            <a:ext cx="46085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掌握平台</a:t>
            </a:r>
            <a:endParaRPr lang="en-US" altLang="zh-CN" sz="28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345643">
              <a:defRPr/>
            </a:pPr>
            <a:r>
              <a:rPr lang="zh-CN" altLang="en-US" sz="2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掌握数据</a:t>
            </a:r>
            <a:endParaRPr lang="en-US" altLang="zh-CN" sz="28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345643">
              <a:defRPr/>
            </a:pPr>
            <a:r>
              <a:rPr lang="zh-CN" altLang="en-US" sz="2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掌握开放</a:t>
            </a:r>
            <a:endParaRPr lang="en-US" altLang="zh-CN" sz="28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004" y="30761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高度自主性</a:t>
            </a:r>
            <a:endParaRPr lang="en-US" altLang="zh-CN" sz="1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8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38348"/>
            <a:ext cx="4608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构建一个可生长的</a:t>
            </a:r>
            <a:endParaRPr lang="en-US" altLang="zh-CN" sz="20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智慧图书馆服务管理平台</a:t>
            </a:r>
            <a:endParaRPr lang="en-US" altLang="zh-CN" sz="1800" b="1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4789" y="235851"/>
            <a:ext cx="3201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掌握平台</a:t>
            </a:r>
            <a:endParaRPr lang="en-US" altLang="zh-CN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18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99585" y="207924"/>
            <a:ext cx="4166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智慧城市</a:t>
            </a:r>
            <a:endParaRPr lang="en-US" altLang="zh-CN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3000"/>
                    </a14:imgEffect>
                    <a14:imgEffect>
                      <a14:brightnessContrast bright="17000"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717" y="608034"/>
            <a:ext cx="2016030" cy="1834352"/>
          </a:xfrm>
          <a:prstGeom prst="rect">
            <a:avLst/>
          </a:prstGeom>
        </p:spPr>
      </p:pic>
      <p:sp>
        <p:nvSpPr>
          <p:cNvPr id="4" name="文本框 45"/>
          <p:cNvSpPr txBox="1">
            <a:spLocks noChangeArrowheads="1"/>
          </p:cNvSpPr>
          <p:nvPr/>
        </p:nvSpPr>
        <p:spPr bwMode="auto">
          <a:xfrm>
            <a:off x="390144" y="1060466"/>
            <a:ext cx="1473451" cy="12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1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一个个独立微智慧系统相互具备数据联通和交换功能，形成互联互通的数据中心，衍生出新的应用</a:t>
            </a:r>
            <a:endParaRPr lang="zh-CN" altLang="zh-CN" sz="1210" b="1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818" y="119695"/>
            <a:ext cx="1493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他山之石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68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31392" y="180229"/>
            <a:ext cx="3179126" cy="462717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663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道路运行监控与大数据</a:t>
            </a:r>
            <a:endParaRPr lang="en-US" altLang="zh-CN" sz="1663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0504" y="1956249"/>
            <a:ext cx="2313585" cy="408280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663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典型的智慧系统</a:t>
            </a:r>
            <a:endParaRPr lang="en-US" altLang="zh-CN" sz="1663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B500CCF-1918-416E-A8B8-054A0FEE1D3A}"/>
              </a:ext>
            </a:extLst>
          </p:cNvPr>
          <p:cNvSpPr txBox="1">
            <a:spLocks noChangeArrowheads="1"/>
          </p:cNvSpPr>
          <p:nvPr/>
        </p:nvSpPr>
        <p:spPr>
          <a:xfrm>
            <a:off x="494940" y="776826"/>
            <a:ext cx="2204711" cy="851884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21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电子眼</a:t>
            </a:r>
            <a:endParaRPr lang="en-US" altLang="zh-CN" sz="1210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  <a:defRPr/>
            </a:pPr>
            <a:r>
              <a:rPr lang="zh-CN" altLang="en-US" sz="121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通信系统</a:t>
            </a:r>
            <a:endParaRPr lang="en-US" altLang="zh-CN" sz="1210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  <a:defRPr/>
            </a:pPr>
            <a:r>
              <a:rPr lang="en-US" altLang="zh-CN" sz="121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ETC</a:t>
            </a:r>
          </a:p>
          <a:p>
            <a:pPr marL="0" indent="0">
              <a:buNone/>
              <a:defRPr/>
            </a:pPr>
            <a:r>
              <a:rPr lang="en-US" altLang="zh-CN" sz="121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zh-CN" altLang="en-US" sz="121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慧通</a:t>
            </a:r>
            <a:r>
              <a:rPr lang="en-US" altLang="zh-CN" sz="121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app</a:t>
            </a:r>
          </a:p>
          <a:p>
            <a:pPr marL="0" indent="0">
              <a:buNone/>
              <a:defRPr/>
            </a:pPr>
            <a:r>
              <a:rPr lang="zh-CN" altLang="en-US" sz="121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交通指挥中心</a:t>
            </a:r>
            <a:endParaRPr lang="en-US" altLang="zh-CN" sz="121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74" y="969570"/>
            <a:ext cx="2197134" cy="13182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6818" y="119695"/>
            <a:ext cx="1493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他山之石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004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62857" y="180229"/>
            <a:ext cx="4147661" cy="462717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663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智慧交通</a:t>
            </a:r>
            <a:endParaRPr lang="en-US" altLang="zh-CN" sz="1663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57962" y="697384"/>
            <a:ext cx="1286965" cy="1442588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210" dirty="0">
                <a:latin typeface="华文楷体" panose="02010600040101010101" pitchFamily="2" charset="-122"/>
                <a:ea typeface="华文楷体" panose="02010600040101010101" pitchFamily="2" charset="-122"/>
              </a:rPr>
              <a:t>车辆位置</a:t>
            </a:r>
            <a:endParaRPr lang="en-US" altLang="zh-CN" sz="121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  <a:defRPr/>
            </a:pPr>
            <a:r>
              <a:rPr lang="zh-CN" altLang="en-US" sz="1210" dirty="0">
                <a:latin typeface="华文楷体" panose="02010600040101010101" pitchFamily="2" charset="-122"/>
                <a:ea typeface="华文楷体" panose="02010600040101010101" pitchFamily="2" charset="-122"/>
              </a:rPr>
              <a:t>速度</a:t>
            </a:r>
            <a:endParaRPr lang="en-US" altLang="zh-CN" sz="121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  <a:defRPr/>
            </a:pPr>
            <a:r>
              <a:rPr lang="zh-CN" altLang="en-US" sz="1210" dirty="0">
                <a:latin typeface="华文楷体" panose="02010600040101010101" pitchFamily="2" charset="-122"/>
                <a:ea typeface="华文楷体" panose="02010600040101010101" pitchFamily="2" charset="-122"/>
              </a:rPr>
              <a:t>车流量</a:t>
            </a:r>
            <a:endParaRPr lang="en-US" altLang="zh-CN" sz="121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  <a:defRPr/>
            </a:pPr>
            <a:r>
              <a:rPr lang="zh-CN" altLang="en-US" sz="1210" dirty="0">
                <a:latin typeface="华文楷体" panose="02010600040101010101" pitchFamily="2" charset="-122"/>
                <a:ea typeface="华文楷体" panose="02010600040101010101" pitchFamily="2" charset="-122"/>
              </a:rPr>
              <a:t>设计流量</a:t>
            </a:r>
            <a:endParaRPr lang="en-US" altLang="zh-CN" sz="121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  <a:defRPr/>
            </a:pPr>
            <a:r>
              <a:rPr lang="zh-CN" altLang="en-US" sz="1210" dirty="0">
                <a:latin typeface="华文楷体" panose="02010600040101010101" pitchFamily="2" charset="-122"/>
                <a:ea typeface="华文楷体" panose="02010600040101010101" pitchFamily="2" charset="-122"/>
              </a:rPr>
              <a:t>道路交规</a:t>
            </a:r>
            <a:endParaRPr lang="en-US" altLang="zh-CN" sz="121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  <a:defRPr/>
            </a:pPr>
            <a:r>
              <a:rPr lang="en-US" altLang="zh-CN" sz="1210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5" y="561291"/>
            <a:ext cx="3072342" cy="18626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818" y="119695"/>
            <a:ext cx="1493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他山之石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43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14"/>
          <p:cNvCxnSpPr>
            <a:cxnSpLocks noChangeShapeType="1"/>
          </p:cNvCxnSpPr>
          <p:nvPr/>
        </p:nvCxnSpPr>
        <p:spPr bwMode="auto">
          <a:xfrm flipH="1" flipV="1">
            <a:off x="1421266" y="1380453"/>
            <a:ext cx="1623947" cy="4043"/>
          </a:xfrm>
          <a:prstGeom prst="line">
            <a:avLst/>
          </a:prstGeom>
          <a:noFill/>
          <a:ln w="34925">
            <a:solidFill>
              <a:srgbClr val="FFFE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直接连接符 15"/>
          <p:cNvCxnSpPr>
            <a:cxnSpLocks noChangeShapeType="1"/>
          </p:cNvCxnSpPr>
          <p:nvPr/>
        </p:nvCxnSpPr>
        <p:spPr bwMode="auto">
          <a:xfrm>
            <a:off x="2251719" y="710008"/>
            <a:ext cx="0" cy="1348976"/>
          </a:xfrm>
          <a:prstGeom prst="line">
            <a:avLst/>
          </a:prstGeom>
          <a:noFill/>
          <a:ln w="34925">
            <a:solidFill>
              <a:srgbClr val="FFFE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图片 20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053" y="875326"/>
            <a:ext cx="426879" cy="403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734644" y="918053"/>
            <a:ext cx="293081" cy="3250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zh-CN" sz="1512" dirty="0">
                <a:solidFill>
                  <a:srgbClr val="FFFE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壹</a:t>
            </a:r>
          </a:p>
        </p:txBody>
      </p:sp>
      <p:pic>
        <p:nvPicPr>
          <p:cNvPr id="8" name="图片 20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686" y="875326"/>
            <a:ext cx="426879" cy="403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526276" y="918053"/>
            <a:ext cx="293081" cy="3250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512" dirty="0">
                <a:solidFill>
                  <a:srgbClr val="FFFE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贰</a:t>
            </a:r>
            <a:endParaRPr lang="zh-CN" altLang="zh-CN" sz="1512" dirty="0">
              <a:solidFill>
                <a:srgbClr val="FFFE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0" name="图片 20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096" y="1539652"/>
            <a:ext cx="426879" cy="403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2553686" y="1582379"/>
            <a:ext cx="293081" cy="3250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512" dirty="0">
                <a:solidFill>
                  <a:srgbClr val="FFFE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叁</a:t>
            </a:r>
            <a:endParaRPr lang="zh-CN" altLang="zh-CN" sz="1512" dirty="0">
              <a:solidFill>
                <a:srgbClr val="FFFE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2" name="图片 20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243" y="1539652"/>
            <a:ext cx="426879" cy="403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</p:pic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1755833" y="1582379"/>
            <a:ext cx="293081" cy="3250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512" dirty="0">
                <a:solidFill>
                  <a:srgbClr val="FFFE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肆</a:t>
            </a:r>
            <a:endParaRPr lang="zh-CN" altLang="zh-CN" sz="1512" dirty="0">
              <a:solidFill>
                <a:srgbClr val="FFFE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文本框 45"/>
          <p:cNvSpPr txBox="1">
            <a:spLocks noChangeArrowheads="1"/>
          </p:cNvSpPr>
          <p:nvPr/>
        </p:nvSpPr>
        <p:spPr bwMode="auto">
          <a:xfrm>
            <a:off x="2942051" y="798432"/>
            <a:ext cx="133146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1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支付宝</a:t>
            </a:r>
            <a:endParaRPr lang="en-US" altLang="zh-CN" sz="121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sz="121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微信支付</a:t>
            </a:r>
            <a:endParaRPr lang="zh-CN" altLang="zh-CN" sz="1210" b="1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45"/>
          <p:cNvSpPr txBox="1">
            <a:spLocks noChangeArrowheads="1"/>
          </p:cNvSpPr>
          <p:nvPr/>
        </p:nvSpPr>
        <p:spPr bwMode="auto">
          <a:xfrm>
            <a:off x="2949957" y="1484619"/>
            <a:ext cx="1472549" cy="2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1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用户手机</a:t>
            </a:r>
            <a:endParaRPr lang="zh-CN" altLang="zh-CN" sz="1210" b="1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文本框 45"/>
          <p:cNvSpPr txBox="1">
            <a:spLocks noChangeArrowheads="1"/>
          </p:cNvSpPr>
          <p:nvPr/>
        </p:nvSpPr>
        <p:spPr bwMode="auto">
          <a:xfrm>
            <a:off x="405073" y="814010"/>
            <a:ext cx="1088888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1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银行交易</a:t>
            </a:r>
            <a:endParaRPr lang="en-US" altLang="zh-CN" sz="121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/>
            <a:r>
              <a:rPr lang="zh-CN" altLang="en-US" sz="121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系统</a:t>
            </a:r>
            <a:endParaRPr lang="zh-CN" altLang="zh-CN" sz="1210" b="1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文本框 45"/>
          <p:cNvSpPr txBox="1">
            <a:spLocks noChangeArrowheads="1"/>
          </p:cNvSpPr>
          <p:nvPr/>
        </p:nvSpPr>
        <p:spPr bwMode="auto">
          <a:xfrm>
            <a:off x="354916" y="1448715"/>
            <a:ext cx="1088888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/>
            <a:r>
              <a:rPr lang="zh-CN" altLang="en-US" sz="121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商业支付</a:t>
            </a:r>
            <a:endParaRPr lang="en-US" altLang="zh-CN" sz="121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 algn="ctr"/>
            <a:r>
              <a:rPr lang="zh-CN" altLang="en-US" sz="121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场景</a:t>
            </a:r>
            <a:endParaRPr lang="zh-CN" altLang="zh-CN" sz="1210" b="1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2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8680" y="1637202"/>
            <a:ext cx="733112" cy="96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1"/>
          <p:cNvSpPr txBox="1">
            <a:spLocks noChangeArrowheads="1"/>
          </p:cNvSpPr>
          <p:nvPr/>
        </p:nvSpPr>
        <p:spPr bwMode="auto">
          <a:xfrm>
            <a:off x="1421265" y="261941"/>
            <a:ext cx="1847356" cy="3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512" b="1" dirty="0" smtClean="0">
                <a:solidFill>
                  <a:srgbClr val="FFFE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智慧支付系统</a:t>
            </a:r>
            <a:endParaRPr lang="zh-CN" altLang="zh-CN" sz="1512" b="1" dirty="0">
              <a:solidFill>
                <a:srgbClr val="FFFE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818" y="119695"/>
            <a:ext cx="1493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他山之石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73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4" grpId="0"/>
      <p:bldP spid="16" grpId="0"/>
      <p:bldP spid="18" grpId="0"/>
      <p:bldP spid="20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48513" y="730973"/>
            <a:ext cx="39590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2012年Martin Fowler 提出的微服务思想</a:t>
            </a:r>
          </a:p>
        </p:txBody>
      </p:sp>
      <p:sp>
        <p:nvSpPr>
          <p:cNvPr id="4" name="矩形 3"/>
          <p:cNvSpPr/>
          <p:nvPr/>
        </p:nvSpPr>
        <p:spPr>
          <a:xfrm>
            <a:off x="-334586" y="1070251"/>
            <a:ext cx="5325220" cy="89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微服务架构通过对传统单块应用进行服务化切分</a:t>
            </a:r>
            <a:endParaRPr lang="en-US" altLang="zh-CN" sz="12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把一个大而复杂的问题化解为多个小而简单的问题</a:t>
            </a:r>
            <a:endParaRPr lang="en-US" altLang="zh-CN" sz="12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服务之间通过契约来约定依赖，做到服务独立发布和演进</a:t>
            </a:r>
          </a:p>
        </p:txBody>
      </p:sp>
      <p:sp>
        <p:nvSpPr>
          <p:cNvPr id="5" name="矩形 4"/>
          <p:cNvSpPr/>
          <p:nvPr/>
        </p:nvSpPr>
        <p:spPr>
          <a:xfrm>
            <a:off x="1776504" y="2137229"/>
            <a:ext cx="283282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王磊著</a:t>
            </a:r>
            <a:r>
              <a:rPr lang="en-US" altLang="zh-CN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微服务架构与实践</a:t>
            </a:r>
            <a:r>
              <a:rPr lang="en-US" altLang="zh-CN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电子工业出版社，</a:t>
            </a:r>
            <a:r>
              <a:rPr lang="en-US" altLang="zh-CN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2016.01,</a:t>
            </a:r>
            <a:r>
              <a:rPr lang="zh-CN" altLang="en-US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</a:t>
            </a:r>
            <a:r>
              <a:rPr lang="en-US" altLang="zh-CN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7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页</a:t>
            </a:r>
          </a:p>
        </p:txBody>
      </p:sp>
      <p:sp>
        <p:nvSpPr>
          <p:cNvPr id="6" name="矩形 5"/>
          <p:cNvSpPr/>
          <p:nvPr/>
        </p:nvSpPr>
        <p:spPr>
          <a:xfrm>
            <a:off x="315127" y="30761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78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 txBox="1">
            <a:spLocks/>
          </p:cNvSpPr>
          <p:nvPr/>
        </p:nvSpPr>
        <p:spPr bwMode="auto">
          <a:xfrm>
            <a:off x="653913" y="102544"/>
            <a:ext cx="3375376" cy="47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447" tIns="17218" rIns="34447" bIns="17218" anchor="ctr"/>
          <a:lstStyle>
            <a:lvl1pPr marL="511175" indent="-51117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511175" indent="-51117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511175" indent="-51117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511175" indent="-51117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511175" indent="-51117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968375" indent="-51117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1425575" indent="-51117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1882775" indent="-51117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2339975" indent="-51117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>
              <a:defRPr/>
            </a:pPr>
            <a:r>
              <a:rPr lang="zh-CN" altLang="en-US" sz="1512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图书馆发展的三大要素</a:t>
            </a:r>
            <a:endParaRPr lang="zh-CN" altLang="zh-CN" sz="1512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grpSp>
        <p:nvGrpSpPr>
          <p:cNvPr id="27" name="Diagram group"/>
          <p:cNvGrpSpPr/>
          <p:nvPr/>
        </p:nvGrpSpPr>
        <p:grpSpPr>
          <a:xfrm rot="329057">
            <a:off x="1660717" y="1805842"/>
            <a:ext cx="1848888" cy="126684"/>
            <a:chOff x="3196453" y="1191920"/>
            <a:chExt cx="2751712" cy="4735448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sp>
          <p:nvSpPr>
            <p:cNvPr id="28" name="矩形 27"/>
            <p:cNvSpPr/>
            <p:nvPr/>
          </p:nvSpPr>
          <p:spPr>
            <a:xfrm>
              <a:off x="4109558" y="1191920"/>
              <a:ext cx="1834268" cy="9169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矩形 28"/>
            <p:cNvSpPr/>
            <p:nvPr/>
          </p:nvSpPr>
          <p:spPr>
            <a:xfrm>
              <a:off x="3196453" y="3099816"/>
              <a:ext cx="1834268" cy="9169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0" name="组合 29"/>
            <p:cNvGrpSpPr/>
            <p:nvPr/>
          </p:nvGrpSpPr>
          <p:grpSpPr>
            <a:xfrm>
              <a:off x="4113897" y="5010454"/>
              <a:ext cx="1834268" cy="916914"/>
              <a:chOff x="4113897" y="5010454"/>
              <a:chExt cx="1834268" cy="916914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4113897" y="5010454"/>
                <a:ext cx="1834268" cy="91691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矩形 31"/>
              <p:cNvSpPr/>
              <p:nvPr/>
            </p:nvSpPr>
            <p:spPr>
              <a:xfrm>
                <a:off x="4113897" y="5010454"/>
                <a:ext cx="1834268" cy="91691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721" tIns="6721" rIns="6721" bIns="6721" spcCol="1270" anchor="ctr"/>
              <a:lstStyle/>
              <a:p>
                <a:pPr algn="ctr" defTabSz="470459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zh-CN" altLang="en-US" sz="1512" b="1" dirty="0">
                    <a:solidFill>
                      <a:srgbClr val="FFFE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服务体系建设</a:t>
                </a:r>
              </a:p>
            </p:txBody>
          </p:sp>
        </p:grpSp>
      </p:grpSp>
      <p:sp>
        <p:nvSpPr>
          <p:cNvPr id="34" name="环形箭头 33"/>
          <p:cNvSpPr/>
          <p:nvPr/>
        </p:nvSpPr>
        <p:spPr>
          <a:xfrm>
            <a:off x="1128966" y="487799"/>
            <a:ext cx="3088800" cy="1113145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2536832"/>
              <a:gd name="adj5" fmla="val 12500"/>
            </a:avLst>
          </a:prstGeo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  <a:sp3d extrusionH="190500" prstMaterial="matt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矩形 34"/>
          <p:cNvSpPr/>
          <p:nvPr/>
        </p:nvSpPr>
        <p:spPr>
          <a:xfrm>
            <a:off x="1924129" y="877164"/>
            <a:ext cx="1716387" cy="304236"/>
          </a:xfrm>
          <a:prstGeom prst="rect">
            <a:avLst/>
          </a:prstGeo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6721" tIns="6721" rIns="6721" bIns="6721" spcCol="1270" anchor="ctr"/>
          <a:lstStyle/>
          <a:p>
            <a:pPr algn="ctr" defTabSz="470459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512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资源体系建设</a:t>
            </a:r>
          </a:p>
        </p:txBody>
      </p:sp>
      <p:sp>
        <p:nvSpPr>
          <p:cNvPr id="36" name="形状 35"/>
          <p:cNvSpPr/>
          <p:nvPr/>
        </p:nvSpPr>
        <p:spPr>
          <a:xfrm>
            <a:off x="865187" y="729083"/>
            <a:ext cx="3088800" cy="1113145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3004857"/>
              <a:gd name="adj5" fmla="val 12500"/>
            </a:avLst>
          </a:prstGeo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  <a:sp3d extrusionH="190500" prstMaterial="matt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2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矩形 36"/>
          <p:cNvSpPr/>
          <p:nvPr/>
        </p:nvSpPr>
        <p:spPr>
          <a:xfrm>
            <a:off x="942134" y="1222717"/>
            <a:ext cx="1716387" cy="304236"/>
          </a:xfrm>
          <a:prstGeom prst="rect">
            <a:avLst/>
          </a:prstGeo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6721" tIns="6721" rIns="6721" bIns="6721" spcCol="1270" anchor="ctr"/>
          <a:lstStyle/>
          <a:p>
            <a:pPr algn="ctr" defTabSz="470459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1361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管理体系建设</a:t>
            </a:r>
          </a:p>
        </p:txBody>
      </p:sp>
      <p:sp>
        <p:nvSpPr>
          <p:cNvPr id="14" name="环形箭头 13"/>
          <p:cNvSpPr/>
          <p:nvPr/>
        </p:nvSpPr>
        <p:spPr>
          <a:xfrm rot="192682">
            <a:off x="1453302" y="1476371"/>
            <a:ext cx="2478522" cy="860725"/>
          </a:xfrm>
          <a:prstGeom prst="circularArrow">
            <a:avLst>
              <a:gd name="adj1" fmla="val 10980"/>
              <a:gd name="adj2" fmla="val 2157109"/>
              <a:gd name="adj3" fmla="val 4500000"/>
              <a:gd name="adj4" fmla="val 12733349"/>
              <a:gd name="adj5" fmla="val 12500"/>
            </a:avLst>
          </a:prstGeom>
          <a:solidFill>
            <a:srgbClr val="D2A000"/>
          </a:solidFill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  <a:sp3d extrusionH="190500" prstMaterial="matt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6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文本框 1"/>
          <p:cNvSpPr txBox="1"/>
          <p:nvPr/>
        </p:nvSpPr>
        <p:spPr>
          <a:xfrm>
            <a:off x="1139190" y="1100597"/>
            <a:ext cx="2226126" cy="302509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1520" tIns="11520" rIns="11520" bIns="11520" anchor="ctr">
            <a:spAutoFit/>
          </a:bodyPr>
          <a:lstStyle/>
          <a:p>
            <a:pPr defTabSz="304122" hangingPunct="0">
              <a:lnSpc>
                <a:spcPct val="120000"/>
              </a:lnSpc>
              <a:defRPr sz="6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微软雅黑"/>
                <a:sym typeface="微软雅黑"/>
              </a:defRPr>
            </a:pPr>
            <a:endParaRPr sz="1512" b="1" kern="0" dirty="0">
              <a:solidFill>
                <a:srgbClr val="FF2600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sym typeface="微软雅黑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44D1AB8-6E58-472C-A2B2-A16ABA88A06B}"/>
              </a:ext>
            </a:extLst>
          </p:cNvPr>
          <p:cNvSpPr/>
          <p:nvPr/>
        </p:nvSpPr>
        <p:spPr>
          <a:xfrm>
            <a:off x="590504" y="957167"/>
            <a:ext cx="3554776" cy="5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2080" hangingPunct="0"/>
            <a:r>
              <a:rPr lang="zh-CN" altLang="en-US" sz="1536" b="1" kern="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Helvetica"/>
                <a:sym typeface="Helvetica Neue"/>
              </a:rPr>
              <a:t>应 用 的 </a:t>
            </a:r>
            <a:r>
              <a:rPr lang="zh-CN" altLang="en-US" sz="3184" b="1" kern="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Helvetica"/>
                <a:sym typeface="Helvetica Neue"/>
              </a:rPr>
              <a:t>分</a:t>
            </a:r>
            <a:r>
              <a:rPr lang="zh-CN" altLang="en-US" sz="1536" b="1" kern="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Helvetica"/>
                <a:sym typeface="Helvetica Neue"/>
              </a:rPr>
              <a:t>    </a:t>
            </a:r>
            <a:r>
              <a:rPr lang="zh-CN" altLang="en-US" sz="1536" b="1" kern="0" dirty="0" smtClean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Helvetica"/>
                <a:sym typeface="Helvetica Neue"/>
              </a:rPr>
              <a:t>数 </a:t>
            </a:r>
            <a:r>
              <a:rPr lang="zh-CN" altLang="en-US" sz="1536" b="1" kern="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Helvetica"/>
                <a:sym typeface="Helvetica Neue"/>
              </a:rPr>
              <a:t>据 的 </a:t>
            </a:r>
            <a:r>
              <a:rPr lang="zh-CN" altLang="en-US" sz="3184" b="1" kern="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Helvetica"/>
                <a:sym typeface="Helvetica Neue"/>
              </a:rPr>
              <a:t>聚</a:t>
            </a:r>
            <a:endParaRPr lang="zh-CN" altLang="en-US" sz="1536" b="1" kern="0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Helvetica"/>
              <a:sym typeface="Helvetica Neue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76727" y="297547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微</a:t>
            </a:r>
            <a:r>
              <a:rPr lang="zh-CN" altLang="en-US" sz="28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服务思想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5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/>
          <p:cNvSpPr/>
          <p:nvPr/>
        </p:nvSpPr>
        <p:spPr>
          <a:xfrm>
            <a:off x="-83452" y="1431153"/>
            <a:ext cx="4776866" cy="1692253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>
            <a:outerShdw blurRad="5715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39" dirty="0"/>
              <a:t>``	</a:t>
            </a:r>
            <a:endParaRPr lang="en-US" sz="339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52" y="1509558"/>
            <a:ext cx="4776866" cy="1692253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45218190-E07E-42CC-91D5-BE6844268294}"/>
              </a:ext>
            </a:extLst>
          </p:cNvPr>
          <p:cNvSpPr txBox="1"/>
          <p:nvPr/>
        </p:nvSpPr>
        <p:spPr>
          <a:xfrm>
            <a:off x="659110" y="1110825"/>
            <a:ext cx="729688" cy="255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1058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用户管理</a:t>
            </a:r>
            <a:endParaRPr lang="en-US" sz="1058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575F1B1E-1177-47AD-8A56-4A326CF21662}"/>
              </a:ext>
            </a:extLst>
          </p:cNvPr>
          <p:cNvSpPr txBox="1"/>
          <p:nvPr/>
        </p:nvSpPr>
        <p:spPr>
          <a:xfrm>
            <a:off x="3035666" y="1105837"/>
            <a:ext cx="729687" cy="255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1058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终端管理</a:t>
            </a:r>
            <a:endParaRPr lang="en-US" sz="1058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2FB924E6-17E2-41D3-A15B-CFE02DDB8283}"/>
              </a:ext>
            </a:extLst>
          </p:cNvPr>
          <p:cNvSpPr txBox="1"/>
          <p:nvPr/>
        </p:nvSpPr>
        <p:spPr>
          <a:xfrm>
            <a:off x="1485352" y="1110825"/>
            <a:ext cx="729688" cy="255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1058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应用管理</a:t>
            </a:r>
            <a:endParaRPr lang="en-US" sz="1058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AADC1C82-E4D9-4D0B-894D-4539E74A056B}"/>
              </a:ext>
            </a:extLst>
          </p:cNvPr>
          <p:cNvSpPr txBox="1"/>
          <p:nvPr/>
        </p:nvSpPr>
        <p:spPr>
          <a:xfrm>
            <a:off x="2260509" y="1099773"/>
            <a:ext cx="729688" cy="255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1058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数据管理</a:t>
            </a:r>
            <a:endParaRPr lang="en-US" sz="1058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Rectangle: Rounded Corners 118">
            <a:extLst>
              <a:ext uri="{FF2B5EF4-FFF2-40B4-BE49-F238E27FC236}">
                <a16:creationId xmlns:a16="http://schemas.microsoft.com/office/drawing/2014/main" id="{8F44F545-039E-4F91-9490-FC296F1946E0}"/>
              </a:ext>
            </a:extLst>
          </p:cNvPr>
          <p:cNvSpPr/>
          <p:nvPr/>
        </p:nvSpPr>
        <p:spPr>
          <a:xfrm>
            <a:off x="908218" y="803708"/>
            <a:ext cx="231474" cy="2314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9">
              <a:solidFill>
                <a:schemeClr val="bg1"/>
              </a:solidFill>
            </a:endParaRPr>
          </a:p>
        </p:txBody>
      </p:sp>
      <p:sp>
        <p:nvSpPr>
          <p:cNvPr id="17" name="Rectangle: Rounded Corners 123">
            <a:extLst>
              <a:ext uri="{FF2B5EF4-FFF2-40B4-BE49-F238E27FC236}">
                <a16:creationId xmlns:a16="http://schemas.microsoft.com/office/drawing/2014/main" id="{D6F70233-F5DA-4FC9-BCD2-31E8ABBB994E}"/>
              </a:ext>
            </a:extLst>
          </p:cNvPr>
          <p:cNvSpPr/>
          <p:nvPr/>
        </p:nvSpPr>
        <p:spPr>
          <a:xfrm>
            <a:off x="1734460" y="803708"/>
            <a:ext cx="231474" cy="23147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9">
              <a:solidFill>
                <a:schemeClr val="bg1"/>
              </a:solidFill>
            </a:endParaRPr>
          </a:p>
        </p:txBody>
      </p:sp>
      <p:sp>
        <p:nvSpPr>
          <p:cNvPr id="19" name="Rectangle: Rounded Corners 128">
            <a:extLst>
              <a:ext uri="{FF2B5EF4-FFF2-40B4-BE49-F238E27FC236}">
                <a16:creationId xmlns:a16="http://schemas.microsoft.com/office/drawing/2014/main" id="{A88C21A3-4E6D-460A-901B-C47E66CFA21A}"/>
              </a:ext>
            </a:extLst>
          </p:cNvPr>
          <p:cNvSpPr/>
          <p:nvPr/>
        </p:nvSpPr>
        <p:spPr>
          <a:xfrm>
            <a:off x="3276440" y="784785"/>
            <a:ext cx="231474" cy="2314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9">
              <a:solidFill>
                <a:schemeClr val="bg1"/>
              </a:solidFill>
            </a:endParaRPr>
          </a:p>
        </p:txBody>
      </p:sp>
      <p:sp>
        <p:nvSpPr>
          <p:cNvPr id="21" name="Rectangle: Rounded Corners 133">
            <a:extLst>
              <a:ext uri="{FF2B5EF4-FFF2-40B4-BE49-F238E27FC236}">
                <a16:creationId xmlns:a16="http://schemas.microsoft.com/office/drawing/2014/main" id="{3D7220E2-EB7A-4EF3-BA9C-46CBE1346189}"/>
              </a:ext>
            </a:extLst>
          </p:cNvPr>
          <p:cNvSpPr/>
          <p:nvPr/>
        </p:nvSpPr>
        <p:spPr>
          <a:xfrm>
            <a:off x="2509617" y="796636"/>
            <a:ext cx="231474" cy="23147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9">
              <a:solidFill>
                <a:schemeClr val="bg1"/>
              </a:solidFill>
            </a:endParaRPr>
          </a:p>
        </p:txBody>
      </p:sp>
      <p:sp>
        <p:nvSpPr>
          <p:cNvPr id="29" name="Freeform 22"/>
          <p:cNvSpPr>
            <a:spLocks noEditPoints="1"/>
          </p:cNvSpPr>
          <p:nvPr/>
        </p:nvSpPr>
        <p:spPr bwMode="auto">
          <a:xfrm>
            <a:off x="3326823" y="835713"/>
            <a:ext cx="147372" cy="138738"/>
          </a:xfrm>
          <a:custGeom>
            <a:avLst/>
            <a:gdLst>
              <a:gd name="T0" fmla="*/ 603014 w 612"/>
              <a:gd name="T1" fmla="*/ 570152 h 605"/>
              <a:gd name="T2" fmla="*/ 534316 w 612"/>
              <a:gd name="T3" fmla="*/ 570152 h 605"/>
              <a:gd name="T4" fmla="*/ 643360 w 612"/>
              <a:gd name="T5" fmla="*/ 64566 h 605"/>
              <a:gd name="T6" fmla="*/ 553944 w 612"/>
              <a:gd name="T7" fmla="*/ 0 h 605"/>
              <a:gd name="T8" fmla="*/ 314047 w 612"/>
              <a:gd name="T9" fmla="*/ 214491 h 605"/>
              <a:gd name="T10" fmla="*/ 279153 w 612"/>
              <a:gd name="T11" fmla="*/ 263736 h 605"/>
              <a:gd name="T12" fmla="*/ 249711 w 612"/>
              <a:gd name="T13" fmla="*/ 277963 h 605"/>
              <a:gd name="T14" fmla="*/ 252982 w 612"/>
              <a:gd name="T15" fmla="*/ 369888 h 605"/>
              <a:gd name="T16" fmla="*/ 59974 w 612"/>
              <a:gd name="T17" fmla="*/ 538416 h 605"/>
              <a:gd name="T18" fmla="*/ 38165 w 612"/>
              <a:gd name="T19" fmla="*/ 662077 h 605"/>
              <a:gd name="T20" fmla="*/ 138486 w 612"/>
              <a:gd name="T21" fmla="*/ 561398 h 605"/>
              <a:gd name="T22" fmla="*/ 295510 w 612"/>
              <a:gd name="T23" fmla="*/ 412567 h 605"/>
              <a:gd name="T24" fmla="*/ 383835 w 612"/>
              <a:gd name="T25" fmla="*/ 412567 h 605"/>
              <a:gd name="T26" fmla="*/ 408915 w 612"/>
              <a:gd name="T27" fmla="*/ 356756 h 605"/>
              <a:gd name="T28" fmla="*/ 447081 w 612"/>
              <a:gd name="T29" fmla="*/ 349095 h 605"/>
              <a:gd name="T30" fmla="*/ 643360 w 612"/>
              <a:gd name="T31" fmla="*/ 64566 h 605"/>
              <a:gd name="T32" fmla="*/ 260615 w 612"/>
              <a:gd name="T33" fmla="*/ 215585 h 605"/>
              <a:gd name="T34" fmla="*/ 268248 w 612"/>
              <a:gd name="T35" fmla="*/ 207925 h 605"/>
              <a:gd name="T36" fmla="*/ 290057 w 612"/>
              <a:gd name="T37" fmla="*/ 187132 h 605"/>
              <a:gd name="T38" fmla="*/ 142848 w 612"/>
              <a:gd name="T39" fmla="*/ 1094 h 605"/>
              <a:gd name="T40" fmla="*/ 186465 w 612"/>
              <a:gd name="T41" fmla="*/ 106151 h 605"/>
              <a:gd name="T42" fmla="*/ 14176 w 612"/>
              <a:gd name="T43" fmla="*/ 129132 h 605"/>
              <a:gd name="T44" fmla="*/ 153752 w 612"/>
              <a:gd name="T45" fmla="*/ 297661 h 605"/>
              <a:gd name="T46" fmla="*/ 201732 w 612"/>
              <a:gd name="T47" fmla="*/ 287812 h 605"/>
              <a:gd name="T48" fmla="*/ 240987 w 612"/>
              <a:gd name="T49" fmla="*/ 235284 h 605"/>
              <a:gd name="T50" fmla="*/ 445990 w 612"/>
              <a:gd name="T51" fmla="*/ 402718 h 605"/>
              <a:gd name="T52" fmla="*/ 410006 w 612"/>
              <a:gd name="T53" fmla="*/ 438831 h 605"/>
              <a:gd name="T54" fmla="*/ 491789 w 612"/>
              <a:gd name="T55" fmla="*/ 578907 h 605"/>
              <a:gd name="T56" fmla="*/ 576843 w 612"/>
              <a:gd name="T57" fmla="*/ 662077 h 605"/>
              <a:gd name="T58" fmla="*/ 650993 w 612"/>
              <a:gd name="T59" fmla="*/ 549360 h 605"/>
              <a:gd name="T60" fmla="*/ 465618 w 612"/>
              <a:gd name="T61" fmla="*/ 383020 h 605"/>
              <a:gd name="T62" fmla="*/ 437267 w 612"/>
              <a:gd name="T63" fmla="*/ 385208 h 60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12"/>
              <a:gd name="T97" fmla="*/ 0 h 605"/>
              <a:gd name="T98" fmla="*/ 612 w 612"/>
              <a:gd name="T99" fmla="*/ 605 h 60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12" h="605">
                <a:moveTo>
                  <a:pt x="522" y="490"/>
                </a:moveTo>
                <a:cubicBezTo>
                  <a:pt x="539" y="490"/>
                  <a:pt x="553" y="504"/>
                  <a:pt x="553" y="521"/>
                </a:cubicBezTo>
                <a:cubicBezTo>
                  <a:pt x="553" y="539"/>
                  <a:pt x="539" y="553"/>
                  <a:pt x="522" y="553"/>
                </a:cubicBezTo>
                <a:cubicBezTo>
                  <a:pt x="504" y="553"/>
                  <a:pt x="490" y="539"/>
                  <a:pt x="490" y="521"/>
                </a:cubicBezTo>
                <a:cubicBezTo>
                  <a:pt x="490" y="504"/>
                  <a:pt x="504" y="490"/>
                  <a:pt x="522" y="490"/>
                </a:cubicBezTo>
                <a:close/>
                <a:moveTo>
                  <a:pt x="590" y="59"/>
                </a:moveTo>
                <a:lnTo>
                  <a:pt x="548" y="17"/>
                </a:lnTo>
                <a:cubicBezTo>
                  <a:pt x="537" y="5"/>
                  <a:pt x="522" y="0"/>
                  <a:pt x="508" y="0"/>
                </a:cubicBezTo>
                <a:cubicBezTo>
                  <a:pt x="493" y="0"/>
                  <a:pt x="478" y="5"/>
                  <a:pt x="467" y="17"/>
                </a:cubicBezTo>
                <a:lnTo>
                  <a:pt x="288" y="196"/>
                </a:lnTo>
                <a:cubicBezTo>
                  <a:pt x="293" y="207"/>
                  <a:pt x="289" y="223"/>
                  <a:pt x="281" y="231"/>
                </a:cubicBezTo>
                <a:cubicBezTo>
                  <a:pt x="275" y="237"/>
                  <a:pt x="265" y="241"/>
                  <a:pt x="256" y="241"/>
                </a:cubicBezTo>
                <a:cubicBezTo>
                  <a:pt x="252" y="241"/>
                  <a:pt x="249" y="240"/>
                  <a:pt x="245" y="239"/>
                </a:cubicBezTo>
                <a:lnTo>
                  <a:pt x="229" y="254"/>
                </a:lnTo>
                <a:cubicBezTo>
                  <a:pt x="207" y="277"/>
                  <a:pt x="207" y="313"/>
                  <a:pt x="229" y="335"/>
                </a:cubicBezTo>
                <a:lnTo>
                  <a:pt x="232" y="338"/>
                </a:lnTo>
                <a:lnTo>
                  <a:pt x="92" y="478"/>
                </a:lnTo>
                <a:lnTo>
                  <a:pt x="55" y="492"/>
                </a:lnTo>
                <a:lnTo>
                  <a:pt x="0" y="570"/>
                </a:lnTo>
                <a:lnTo>
                  <a:pt x="35" y="605"/>
                </a:lnTo>
                <a:lnTo>
                  <a:pt x="113" y="551"/>
                </a:lnTo>
                <a:lnTo>
                  <a:pt x="127" y="513"/>
                </a:lnTo>
                <a:lnTo>
                  <a:pt x="267" y="373"/>
                </a:lnTo>
                <a:lnTo>
                  <a:pt x="271" y="377"/>
                </a:lnTo>
                <a:cubicBezTo>
                  <a:pt x="283" y="388"/>
                  <a:pt x="297" y="394"/>
                  <a:pt x="312" y="394"/>
                </a:cubicBezTo>
                <a:cubicBezTo>
                  <a:pt x="326" y="394"/>
                  <a:pt x="341" y="388"/>
                  <a:pt x="352" y="377"/>
                </a:cubicBezTo>
                <a:lnTo>
                  <a:pt x="368" y="361"/>
                </a:lnTo>
                <a:cubicBezTo>
                  <a:pt x="363" y="351"/>
                  <a:pt x="367" y="335"/>
                  <a:pt x="375" y="326"/>
                </a:cubicBezTo>
                <a:cubicBezTo>
                  <a:pt x="381" y="320"/>
                  <a:pt x="391" y="317"/>
                  <a:pt x="399" y="317"/>
                </a:cubicBezTo>
                <a:cubicBezTo>
                  <a:pt x="403" y="317"/>
                  <a:pt x="407" y="317"/>
                  <a:pt x="410" y="319"/>
                </a:cubicBezTo>
                <a:lnTo>
                  <a:pt x="590" y="139"/>
                </a:lnTo>
                <a:cubicBezTo>
                  <a:pt x="612" y="117"/>
                  <a:pt x="612" y="81"/>
                  <a:pt x="590" y="59"/>
                </a:cubicBezTo>
                <a:close/>
                <a:moveTo>
                  <a:pt x="221" y="215"/>
                </a:moveTo>
                <a:lnTo>
                  <a:pt x="239" y="197"/>
                </a:lnTo>
                <a:lnTo>
                  <a:pt x="255" y="206"/>
                </a:lnTo>
                <a:lnTo>
                  <a:pt x="246" y="190"/>
                </a:lnTo>
                <a:lnTo>
                  <a:pt x="264" y="172"/>
                </a:lnTo>
                <a:lnTo>
                  <a:pt x="266" y="171"/>
                </a:lnTo>
                <a:cubicBezTo>
                  <a:pt x="270" y="161"/>
                  <a:pt x="272" y="151"/>
                  <a:pt x="272" y="141"/>
                </a:cubicBezTo>
                <a:cubicBezTo>
                  <a:pt x="272" y="69"/>
                  <a:pt x="203" y="0"/>
                  <a:pt x="131" y="1"/>
                </a:cubicBezTo>
                <a:cubicBezTo>
                  <a:pt x="131" y="1"/>
                  <a:pt x="123" y="9"/>
                  <a:pt x="118" y="13"/>
                </a:cubicBezTo>
                <a:cubicBezTo>
                  <a:pt x="176" y="71"/>
                  <a:pt x="171" y="62"/>
                  <a:pt x="171" y="97"/>
                </a:cubicBezTo>
                <a:cubicBezTo>
                  <a:pt x="171" y="126"/>
                  <a:pt x="125" y="171"/>
                  <a:pt x="97" y="171"/>
                </a:cubicBezTo>
                <a:cubicBezTo>
                  <a:pt x="61" y="171"/>
                  <a:pt x="72" y="177"/>
                  <a:pt x="13" y="118"/>
                </a:cubicBezTo>
                <a:cubicBezTo>
                  <a:pt x="9" y="123"/>
                  <a:pt x="1" y="131"/>
                  <a:pt x="1" y="131"/>
                </a:cubicBezTo>
                <a:cubicBezTo>
                  <a:pt x="2" y="203"/>
                  <a:pt x="70" y="272"/>
                  <a:pt x="141" y="272"/>
                </a:cubicBezTo>
                <a:cubicBezTo>
                  <a:pt x="154" y="272"/>
                  <a:pt x="168" y="267"/>
                  <a:pt x="182" y="261"/>
                </a:cubicBezTo>
                <a:lnTo>
                  <a:pt x="185" y="263"/>
                </a:lnTo>
                <a:cubicBezTo>
                  <a:pt x="189" y="251"/>
                  <a:pt x="196" y="240"/>
                  <a:pt x="206" y="231"/>
                </a:cubicBezTo>
                <a:lnTo>
                  <a:pt x="221" y="215"/>
                </a:lnTo>
                <a:close/>
                <a:moveTo>
                  <a:pt x="401" y="352"/>
                </a:moveTo>
                <a:lnTo>
                  <a:pt x="409" y="368"/>
                </a:lnTo>
                <a:lnTo>
                  <a:pt x="392" y="385"/>
                </a:lnTo>
                <a:lnTo>
                  <a:pt x="376" y="401"/>
                </a:lnTo>
                <a:cubicBezTo>
                  <a:pt x="367" y="410"/>
                  <a:pt x="356" y="417"/>
                  <a:pt x="343" y="422"/>
                </a:cubicBezTo>
                <a:lnTo>
                  <a:pt x="451" y="529"/>
                </a:lnTo>
                <a:lnTo>
                  <a:pt x="502" y="597"/>
                </a:lnTo>
                <a:lnTo>
                  <a:pt x="529" y="605"/>
                </a:lnTo>
                <a:lnTo>
                  <a:pt x="604" y="529"/>
                </a:lnTo>
                <a:lnTo>
                  <a:pt x="597" y="502"/>
                </a:lnTo>
                <a:lnTo>
                  <a:pt x="529" y="451"/>
                </a:lnTo>
                <a:lnTo>
                  <a:pt x="427" y="350"/>
                </a:lnTo>
                <a:lnTo>
                  <a:pt x="417" y="360"/>
                </a:lnTo>
                <a:lnTo>
                  <a:pt x="401" y="3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34563" tIns="17281" rIns="34563" bIns="1728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en-US" sz="339">
              <a:solidFill>
                <a:schemeClr val="bg1"/>
              </a:solidFill>
              <a:latin typeface="Impact" panose="020B0806030902050204" pitchFamily="34" charset="0"/>
              <a:ea typeface="Microsoft YaHe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0" name="Oval 322"/>
          <p:cNvSpPr>
            <a:spLocks noChangeArrowheads="1"/>
          </p:cNvSpPr>
          <p:nvPr/>
        </p:nvSpPr>
        <p:spPr bwMode="auto">
          <a:xfrm>
            <a:off x="1796106" y="872006"/>
            <a:ext cx="43879" cy="47036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defTabSz="345643">
              <a:defRPr/>
            </a:pPr>
            <a:endParaRPr lang="zh-CN" altLang="zh-CN" sz="529" kern="0">
              <a:solidFill>
                <a:schemeClr val="bg1"/>
              </a:solidFill>
              <a:latin typeface="Impact" panose="020B0806030902050204" pitchFamily="34" charset="0"/>
              <a:ea typeface="Microsoft YaHe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1" name="Oval 323"/>
          <p:cNvSpPr>
            <a:spLocks noChangeArrowheads="1"/>
          </p:cNvSpPr>
          <p:nvPr/>
        </p:nvSpPr>
        <p:spPr bwMode="auto">
          <a:xfrm>
            <a:off x="1849062" y="859648"/>
            <a:ext cx="55226" cy="5939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defTabSz="345643">
              <a:defRPr/>
            </a:pPr>
            <a:endParaRPr lang="zh-CN" altLang="zh-CN" sz="529" kern="0">
              <a:solidFill>
                <a:schemeClr val="bg1"/>
              </a:solidFill>
              <a:latin typeface="Impact" panose="020B0806030902050204" pitchFamily="34" charset="0"/>
              <a:ea typeface="Microsoft YaHe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2" name="Oval 324"/>
          <p:cNvSpPr>
            <a:spLocks noChangeArrowheads="1"/>
          </p:cNvSpPr>
          <p:nvPr/>
        </p:nvSpPr>
        <p:spPr bwMode="auto">
          <a:xfrm>
            <a:off x="1796106" y="928610"/>
            <a:ext cx="43879" cy="458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defTabSz="345643">
              <a:defRPr/>
            </a:pPr>
            <a:endParaRPr lang="zh-CN" altLang="zh-CN" sz="529" kern="0">
              <a:solidFill>
                <a:schemeClr val="bg1"/>
              </a:solidFill>
              <a:latin typeface="Impact" panose="020B0806030902050204" pitchFamily="34" charset="0"/>
              <a:ea typeface="Microsoft YaHe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3" name="Oval 325"/>
          <p:cNvSpPr>
            <a:spLocks noChangeArrowheads="1"/>
          </p:cNvSpPr>
          <p:nvPr/>
        </p:nvSpPr>
        <p:spPr bwMode="auto">
          <a:xfrm>
            <a:off x="1849063" y="928610"/>
            <a:ext cx="44635" cy="458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defTabSz="345643">
              <a:defRPr/>
            </a:pPr>
            <a:endParaRPr lang="zh-CN" altLang="zh-CN" sz="529" kern="0">
              <a:solidFill>
                <a:schemeClr val="bg1"/>
              </a:solidFill>
              <a:latin typeface="Impact" panose="020B0806030902050204" pitchFamily="34" charset="0"/>
              <a:ea typeface="Microsoft YaHe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4" name="Freeform 411"/>
          <p:cNvSpPr>
            <a:spLocks noEditPoints="1"/>
          </p:cNvSpPr>
          <p:nvPr/>
        </p:nvSpPr>
        <p:spPr bwMode="auto">
          <a:xfrm>
            <a:off x="2531316" y="800474"/>
            <a:ext cx="209775" cy="197838"/>
          </a:xfrm>
          <a:custGeom>
            <a:avLst/>
            <a:gdLst>
              <a:gd name="T0" fmla="*/ 68 w 145"/>
              <a:gd name="T1" fmla="*/ 75 h 149"/>
              <a:gd name="T2" fmla="*/ 86 w 145"/>
              <a:gd name="T3" fmla="*/ 86 h 149"/>
              <a:gd name="T4" fmla="*/ 81 w 145"/>
              <a:gd name="T5" fmla="*/ 110 h 149"/>
              <a:gd name="T6" fmla="*/ 73 w 145"/>
              <a:gd name="T7" fmla="*/ 129 h 149"/>
              <a:gd name="T8" fmla="*/ 57 w 145"/>
              <a:gd name="T9" fmla="*/ 140 h 149"/>
              <a:gd name="T10" fmla="*/ 38 w 145"/>
              <a:gd name="T11" fmla="*/ 141 h 149"/>
              <a:gd name="T12" fmla="*/ 18 w 145"/>
              <a:gd name="T13" fmla="*/ 130 h 149"/>
              <a:gd name="T14" fmla="*/ 9 w 145"/>
              <a:gd name="T15" fmla="*/ 118 h 149"/>
              <a:gd name="T16" fmla="*/ 9 w 145"/>
              <a:gd name="T17" fmla="*/ 90 h 149"/>
              <a:gd name="T18" fmla="*/ 18 w 145"/>
              <a:gd name="T19" fmla="*/ 77 h 149"/>
              <a:gd name="T20" fmla="*/ 38 w 145"/>
              <a:gd name="T21" fmla="*/ 68 h 149"/>
              <a:gd name="T22" fmla="*/ 121 w 145"/>
              <a:gd name="T23" fmla="*/ 30 h 149"/>
              <a:gd name="T24" fmla="*/ 99 w 145"/>
              <a:gd name="T25" fmla="*/ 33 h 149"/>
              <a:gd name="T26" fmla="*/ 88 w 145"/>
              <a:gd name="T27" fmla="*/ 44 h 149"/>
              <a:gd name="T28" fmla="*/ 88 w 145"/>
              <a:gd name="T29" fmla="*/ 63 h 149"/>
              <a:gd name="T30" fmla="*/ 93 w 145"/>
              <a:gd name="T31" fmla="*/ 77 h 149"/>
              <a:gd name="T32" fmla="*/ 106 w 145"/>
              <a:gd name="T33" fmla="*/ 90 h 149"/>
              <a:gd name="T34" fmla="*/ 130 w 145"/>
              <a:gd name="T35" fmla="*/ 86 h 149"/>
              <a:gd name="T36" fmla="*/ 141 w 145"/>
              <a:gd name="T37" fmla="*/ 75 h 149"/>
              <a:gd name="T38" fmla="*/ 139 w 145"/>
              <a:gd name="T39" fmla="*/ 59 h 149"/>
              <a:gd name="T40" fmla="*/ 134 w 145"/>
              <a:gd name="T41" fmla="*/ 44 h 149"/>
              <a:gd name="T42" fmla="*/ 121 w 145"/>
              <a:gd name="T43" fmla="*/ 35 h 149"/>
              <a:gd name="T44" fmla="*/ 125 w 145"/>
              <a:gd name="T45" fmla="*/ 61 h 149"/>
              <a:gd name="T46" fmla="*/ 104 w 145"/>
              <a:gd name="T47" fmla="*/ 68 h 149"/>
              <a:gd name="T48" fmla="*/ 110 w 145"/>
              <a:gd name="T49" fmla="*/ 50 h 149"/>
              <a:gd name="T50" fmla="*/ 117 w 145"/>
              <a:gd name="T51" fmla="*/ 64 h 149"/>
              <a:gd name="T52" fmla="*/ 110 w 145"/>
              <a:gd name="T53" fmla="*/ 57 h 149"/>
              <a:gd name="T54" fmla="*/ 132 w 145"/>
              <a:gd name="T55" fmla="*/ 63 h 149"/>
              <a:gd name="T56" fmla="*/ 106 w 145"/>
              <a:gd name="T57" fmla="*/ 75 h 149"/>
              <a:gd name="T58" fmla="*/ 103 w 145"/>
              <a:gd name="T59" fmla="*/ 46 h 149"/>
              <a:gd name="T60" fmla="*/ 66 w 145"/>
              <a:gd name="T61" fmla="*/ 0 h 149"/>
              <a:gd name="T62" fmla="*/ 44 w 145"/>
              <a:gd name="T63" fmla="*/ 4 h 149"/>
              <a:gd name="T64" fmla="*/ 33 w 145"/>
              <a:gd name="T65" fmla="*/ 17 h 149"/>
              <a:gd name="T66" fmla="*/ 33 w 145"/>
              <a:gd name="T67" fmla="*/ 33 h 149"/>
              <a:gd name="T68" fmla="*/ 40 w 145"/>
              <a:gd name="T69" fmla="*/ 48 h 149"/>
              <a:gd name="T70" fmla="*/ 53 w 145"/>
              <a:gd name="T71" fmla="*/ 61 h 149"/>
              <a:gd name="T72" fmla="*/ 75 w 145"/>
              <a:gd name="T73" fmla="*/ 57 h 149"/>
              <a:gd name="T74" fmla="*/ 86 w 145"/>
              <a:gd name="T75" fmla="*/ 46 h 149"/>
              <a:gd name="T76" fmla="*/ 86 w 145"/>
              <a:gd name="T77" fmla="*/ 30 h 149"/>
              <a:gd name="T78" fmla="*/ 81 w 145"/>
              <a:gd name="T79" fmla="*/ 15 h 149"/>
              <a:gd name="T80" fmla="*/ 66 w 145"/>
              <a:gd name="T81" fmla="*/ 6 h 149"/>
              <a:gd name="T82" fmla="*/ 71 w 145"/>
              <a:gd name="T83" fmla="*/ 33 h 149"/>
              <a:gd name="T84" fmla="*/ 51 w 145"/>
              <a:gd name="T85" fmla="*/ 39 h 149"/>
              <a:gd name="T86" fmla="*/ 57 w 145"/>
              <a:gd name="T87" fmla="*/ 20 h 149"/>
              <a:gd name="T88" fmla="*/ 62 w 145"/>
              <a:gd name="T89" fmla="*/ 35 h 149"/>
              <a:gd name="T90" fmla="*/ 57 w 145"/>
              <a:gd name="T91" fmla="*/ 28 h 149"/>
              <a:gd name="T92" fmla="*/ 77 w 145"/>
              <a:gd name="T93" fmla="*/ 33 h 149"/>
              <a:gd name="T94" fmla="*/ 51 w 145"/>
              <a:gd name="T95" fmla="*/ 46 h 149"/>
              <a:gd name="T96" fmla="*/ 49 w 145"/>
              <a:gd name="T97" fmla="*/ 19 h 149"/>
              <a:gd name="T98" fmla="*/ 44 w 145"/>
              <a:gd name="T99" fmla="*/ 88 h 149"/>
              <a:gd name="T100" fmla="*/ 33 w 145"/>
              <a:gd name="T101" fmla="*/ 116 h 149"/>
              <a:gd name="T102" fmla="*/ 59 w 145"/>
              <a:gd name="T103" fmla="*/ 110 h 149"/>
              <a:gd name="T104" fmla="*/ 44 w 145"/>
              <a:gd name="T105" fmla="*/ 88 h 149"/>
              <a:gd name="T106" fmla="*/ 38 w 145"/>
              <a:gd name="T107" fmla="*/ 99 h 149"/>
              <a:gd name="T108" fmla="*/ 44 w 145"/>
              <a:gd name="T109" fmla="*/ 112 h 149"/>
              <a:gd name="T110" fmla="*/ 51 w 145"/>
              <a:gd name="T111" fmla="*/ 101 h 149"/>
              <a:gd name="T112" fmla="*/ 35 w 145"/>
              <a:gd name="T113" fmla="*/ 81 h 149"/>
              <a:gd name="T114" fmla="*/ 27 w 145"/>
              <a:gd name="T115" fmla="*/ 121 h 149"/>
              <a:gd name="T116" fmla="*/ 70 w 145"/>
              <a:gd name="T117" fmla="*/ 105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5" h="149">
                <a:moveTo>
                  <a:pt x="51" y="68"/>
                </a:moveTo>
                <a:lnTo>
                  <a:pt x="51" y="68"/>
                </a:lnTo>
                <a:lnTo>
                  <a:pt x="59" y="70"/>
                </a:lnTo>
                <a:lnTo>
                  <a:pt x="62" y="63"/>
                </a:lnTo>
                <a:lnTo>
                  <a:pt x="62" y="63"/>
                </a:lnTo>
                <a:lnTo>
                  <a:pt x="68" y="64"/>
                </a:lnTo>
                <a:lnTo>
                  <a:pt x="71" y="68"/>
                </a:lnTo>
                <a:lnTo>
                  <a:pt x="68" y="75"/>
                </a:lnTo>
                <a:lnTo>
                  <a:pt x="68" y="75"/>
                </a:lnTo>
                <a:lnTo>
                  <a:pt x="71" y="77"/>
                </a:lnTo>
                <a:lnTo>
                  <a:pt x="71" y="77"/>
                </a:lnTo>
                <a:lnTo>
                  <a:pt x="73" y="81"/>
                </a:lnTo>
                <a:lnTo>
                  <a:pt x="81" y="77"/>
                </a:lnTo>
                <a:lnTo>
                  <a:pt x="81" y="77"/>
                </a:lnTo>
                <a:lnTo>
                  <a:pt x="84" y="83"/>
                </a:lnTo>
                <a:lnTo>
                  <a:pt x="86" y="86"/>
                </a:lnTo>
                <a:lnTo>
                  <a:pt x="79" y="92"/>
                </a:lnTo>
                <a:lnTo>
                  <a:pt x="79" y="92"/>
                </a:lnTo>
                <a:lnTo>
                  <a:pt x="81" y="97"/>
                </a:lnTo>
                <a:lnTo>
                  <a:pt x="88" y="99"/>
                </a:lnTo>
                <a:lnTo>
                  <a:pt x="88" y="99"/>
                </a:lnTo>
                <a:lnTo>
                  <a:pt x="90" y="105"/>
                </a:lnTo>
                <a:lnTo>
                  <a:pt x="88" y="110"/>
                </a:lnTo>
                <a:lnTo>
                  <a:pt x="81" y="110"/>
                </a:lnTo>
                <a:lnTo>
                  <a:pt x="81" y="110"/>
                </a:lnTo>
                <a:lnTo>
                  <a:pt x="79" y="118"/>
                </a:lnTo>
                <a:lnTo>
                  <a:pt x="86" y="121"/>
                </a:lnTo>
                <a:lnTo>
                  <a:pt x="86" y="121"/>
                </a:lnTo>
                <a:lnTo>
                  <a:pt x="82" y="127"/>
                </a:lnTo>
                <a:lnTo>
                  <a:pt x="81" y="130"/>
                </a:lnTo>
                <a:lnTo>
                  <a:pt x="73" y="129"/>
                </a:lnTo>
                <a:lnTo>
                  <a:pt x="73" y="129"/>
                </a:lnTo>
                <a:lnTo>
                  <a:pt x="71" y="130"/>
                </a:lnTo>
                <a:lnTo>
                  <a:pt x="71" y="130"/>
                </a:lnTo>
                <a:lnTo>
                  <a:pt x="68" y="134"/>
                </a:lnTo>
                <a:lnTo>
                  <a:pt x="71" y="140"/>
                </a:lnTo>
                <a:lnTo>
                  <a:pt x="71" y="140"/>
                </a:lnTo>
                <a:lnTo>
                  <a:pt x="66" y="143"/>
                </a:lnTo>
                <a:lnTo>
                  <a:pt x="62" y="145"/>
                </a:lnTo>
                <a:lnTo>
                  <a:pt x="57" y="140"/>
                </a:lnTo>
                <a:lnTo>
                  <a:pt x="57" y="140"/>
                </a:lnTo>
                <a:lnTo>
                  <a:pt x="51" y="141"/>
                </a:lnTo>
                <a:lnTo>
                  <a:pt x="49" y="149"/>
                </a:lnTo>
                <a:lnTo>
                  <a:pt x="49" y="149"/>
                </a:lnTo>
                <a:lnTo>
                  <a:pt x="44" y="149"/>
                </a:lnTo>
                <a:lnTo>
                  <a:pt x="38" y="149"/>
                </a:lnTo>
                <a:lnTo>
                  <a:pt x="38" y="141"/>
                </a:lnTo>
                <a:lnTo>
                  <a:pt x="38" y="141"/>
                </a:lnTo>
                <a:lnTo>
                  <a:pt x="31" y="140"/>
                </a:lnTo>
                <a:lnTo>
                  <a:pt x="27" y="145"/>
                </a:lnTo>
                <a:lnTo>
                  <a:pt x="27" y="145"/>
                </a:lnTo>
                <a:lnTo>
                  <a:pt x="22" y="143"/>
                </a:lnTo>
                <a:lnTo>
                  <a:pt x="18" y="140"/>
                </a:lnTo>
                <a:lnTo>
                  <a:pt x="20" y="132"/>
                </a:lnTo>
                <a:lnTo>
                  <a:pt x="20" y="132"/>
                </a:lnTo>
                <a:lnTo>
                  <a:pt x="18" y="130"/>
                </a:lnTo>
                <a:lnTo>
                  <a:pt x="18" y="130"/>
                </a:lnTo>
                <a:lnTo>
                  <a:pt x="15" y="129"/>
                </a:lnTo>
                <a:lnTo>
                  <a:pt x="9" y="130"/>
                </a:lnTo>
                <a:lnTo>
                  <a:pt x="9" y="130"/>
                </a:lnTo>
                <a:lnTo>
                  <a:pt x="5" y="127"/>
                </a:lnTo>
                <a:lnTo>
                  <a:pt x="3" y="121"/>
                </a:lnTo>
                <a:lnTo>
                  <a:pt x="9" y="118"/>
                </a:lnTo>
                <a:lnTo>
                  <a:pt x="9" y="118"/>
                </a:lnTo>
                <a:lnTo>
                  <a:pt x="7" y="110"/>
                </a:lnTo>
                <a:lnTo>
                  <a:pt x="0" y="110"/>
                </a:lnTo>
                <a:lnTo>
                  <a:pt x="0" y="110"/>
                </a:lnTo>
                <a:lnTo>
                  <a:pt x="0" y="103"/>
                </a:lnTo>
                <a:lnTo>
                  <a:pt x="0" y="99"/>
                </a:lnTo>
                <a:lnTo>
                  <a:pt x="7" y="97"/>
                </a:lnTo>
                <a:lnTo>
                  <a:pt x="7" y="97"/>
                </a:lnTo>
                <a:lnTo>
                  <a:pt x="9" y="90"/>
                </a:lnTo>
                <a:lnTo>
                  <a:pt x="3" y="86"/>
                </a:lnTo>
                <a:lnTo>
                  <a:pt x="3" y="86"/>
                </a:lnTo>
                <a:lnTo>
                  <a:pt x="5" y="81"/>
                </a:lnTo>
                <a:lnTo>
                  <a:pt x="9" y="77"/>
                </a:lnTo>
                <a:lnTo>
                  <a:pt x="16" y="81"/>
                </a:lnTo>
                <a:lnTo>
                  <a:pt x="16" y="81"/>
                </a:lnTo>
                <a:lnTo>
                  <a:pt x="18" y="77"/>
                </a:lnTo>
                <a:lnTo>
                  <a:pt x="18" y="77"/>
                </a:lnTo>
                <a:lnTo>
                  <a:pt x="20" y="75"/>
                </a:lnTo>
                <a:lnTo>
                  <a:pt x="18" y="68"/>
                </a:lnTo>
                <a:lnTo>
                  <a:pt x="18" y="68"/>
                </a:lnTo>
                <a:lnTo>
                  <a:pt x="22" y="64"/>
                </a:lnTo>
                <a:lnTo>
                  <a:pt x="27" y="63"/>
                </a:lnTo>
                <a:lnTo>
                  <a:pt x="31" y="70"/>
                </a:lnTo>
                <a:lnTo>
                  <a:pt x="31" y="70"/>
                </a:lnTo>
                <a:lnTo>
                  <a:pt x="38" y="68"/>
                </a:lnTo>
                <a:lnTo>
                  <a:pt x="38" y="61"/>
                </a:lnTo>
                <a:lnTo>
                  <a:pt x="38" y="61"/>
                </a:lnTo>
                <a:lnTo>
                  <a:pt x="44" y="59"/>
                </a:lnTo>
                <a:lnTo>
                  <a:pt x="49" y="61"/>
                </a:lnTo>
                <a:lnTo>
                  <a:pt x="51" y="68"/>
                </a:lnTo>
                <a:lnTo>
                  <a:pt x="51" y="68"/>
                </a:lnTo>
                <a:close/>
                <a:moveTo>
                  <a:pt x="121" y="35"/>
                </a:moveTo>
                <a:lnTo>
                  <a:pt x="121" y="30"/>
                </a:lnTo>
                <a:lnTo>
                  <a:pt x="121" y="30"/>
                </a:lnTo>
                <a:lnTo>
                  <a:pt x="114" y="30"/>
                </a:lnTo>
                <a:lnTo>
                  <a:pt x="112" y="35"/>
                </a:lnTo>
                <a:lnTo>
                  <a:pt x="112" y="35"/>
                </a:lnTo>
                <a:lnTo>
                  <a:pt x="108" y="35"/>
                </a:lnTo>
                <a:lnTo>
                  <a:pt x="104" y="31"/>
                </a:lnTo>
                <a:lnTo>
                  <a:pt x="104" y="31"/>
                </a:lnTo>
                <a:lnTo>
                  <a:pt x="99" y="33"/>
                </a:lnTo>
                <a:lnTo>
                  <a:pt x="101" y="39"/>
                </a:lnTo>
                <a:lnTo>
                  <a:pt x="101" y="39"/>
                </a:lnTo>
                <a:lnTo>
                  <a:pt x="97" y="41"/>
                </a:lnTo>
                <a:lnTo>
                  <a:pt x="97" y="41"/>
                </a:lnTo>
                <a:lnTo>
                  <a:pt x="95" y="42"/>
                </a:lnTo>
                <a:lnTo>
                  <a:pt x="92" y="39"/>
                </a:lnTo>
                <a:lnTo>
                  <a:pt x="92" y="39"/>
                </a:lnTo>
                <a:lnTo>
                  <a:pt x="88" y="44"/>
                </a:lnTo>
                <a:lnTo>
                  <a:pt x="92" y="48"/>
                </a:lnTo>
                <a:lnTo>
                  <a:pt x="92" y="48"/>
                </a:lnTo>
                <a:lnTo>
                  <a:pt x="90" y="53"/>
                </a:lnTo>
                <a:lnTo>
                  <a:pt x="84" y="53"/>
                </a:lnTo>
                <a:lnTo>
                  <a:pt x="84" y="53"/>
                </a:lnTo>
                <a:lnTo>
                  <a:pt x="82" y="61"/>
                </a:lnTo>
                <a:lnTo>
                  <a:pt x="88" y="63"/>
                </a:lnTo>
                <a:lnTo>
                  <a:pt x="88" y="63"/>
                </a:lnTo>
                <a:lnTo>
                  <a:pt x="90" y="66"/>
                </a:lnTo>
                <a:lnTo>
                  <a:pt x="84" y="70"/>
                </a:lnTo>
                <a:lnTo>
                  <a:pt x="84" y="70"/>
                </a:lnTo>
                <a:lnTo>
                  <a:pt x="88" y="75"/>
                </a:lnTo>
                <a:lnTo>
                  <a:pt x="92" y="75"/>
                </a:lnTo>
                <a:lnTo>
                  <a:pt x="92" y="75"/>
                </a:lnTo>
                <a:lnTo>
                  <a:pt x="93" y="77"/>
                </a:lnTo>
                <a:lnTo>
                  <a:pt x="93" y="77"/>
                </a:lnTo>
                <a:lnTo>
                  <a:pt x="95" y="79"/>
                </a:lnTo>
                <a:lnTo>
                  <a:pt x="93" y="83"/>
                </a:lnTo>
                <a:lnTo>
                  <a:pt x="93" y="83"/>
                </a:lnTo>
                <a:lnTo>
                  <a:pt x="99" y="86"/>
                </a:lnTo>
                <a:lnTo>
                  <a:pt x="103" y="83"/>
                </a:lnTo>
                <a:lnTo>
                  <a:pt x="103" y="83"/>
                </a:lnTo>
                <a:lnTo>
                  <a:pt x="106" y="85"/>
                </a:lnTo>
                <a:lnTo>
                  <a:pt x="106" y="90"/>
                </a:lnTo>
                <a:lnTo>
                  <a:pt x="106" y="90"/>
                </a:lnTo>
                <a:lnTo>
                  <a:pt x="114" y="92"/>
                </a:lnTo>
                <a:lnTo>
                  <a:pt x="115" y="86"/>
                </a:lnTo>
                <a:lnTo>
                  <a:pt x="115" y="86"/>
                </a:lnTo>
                <a:lnTo>
                  <a:pt x="121" y="86"/>
                </a:lnTo>
                <a:lnTo>
                  <a:pt x="123" y="90"/>
                </a:lnTo>
                <a:lnTo>
                  <a:pt x="123" y="90"/>
                </a:lnTo>
                <a:lnTo>
                  <a:pt x="130" y="86"/>
                </a:lnTo>
                <a:lnTo>
                  <a:pt x="128" y="83"/>
                </a:lnTo>
                <a:lnTo>
                  <a:pt x="128" y="83"/>
                </a:lnTo>
                <a:lnTo>
                  <a:pt x="130" y="81"/>
                </a:lnTo>
                <a:lnTo>
                  <a:pt x="130" y="81"/>
                </a:lnTo>
                <a:lnTo>
                  <a:pt x="132" y="79"/>
                </a:lnTo>
                <a:lnTo>
                  <a:pt x="137" y="81"/>
                </a:lnTo>
                <a:lnTo>
                  <a:pt x="137" y="81"/>
                </a:lnTo>
                <a:lnTo>
                  <a:pt x="141" y="75"/>
                </a:lnTo>
                <a:lnTo>
                  <a:pt x="137" y="72"/>
                </a:lnTo>
                <a:lnTo>
                  <a:pt x="137" y="72"/>
                </a:lnTo>
                <a:lnTo>
                  <a:pt x="139" y="68"/>
                </a:lnTo>
                <a:lnTo>
                  <a:pt x="145" y="68"/>
                </a:lnTo>
                <a:lnTo>
                  <a:pt x="145" y="68"/>
                </a:lnTo>
                <a:lnTo>
                  <a:pt x="145" y="61"/>
                </a:lnTo>
                <a:lnTo>
                  <a:pt x="139" y="59"/>
                </a:lnTo>
                <a:lnTo>
                  <a:pt x="139" y="59"/>
                </a:lnTo>
                <a:lnTo>
                  <a:pt x="139" y="53"/>
                </a:lnTo>
                <a:lnTo>
                  <a:pt x="143" y="52"/>
                </a:lnTo>
                <a:lnTo>
                  <a:pt x="143" y="52"/>
                </a:lnTo>
                <a:lnTo>
                  <a:pt x="141" y="44"/>
                </a:lnTo>
                <a:lnTo>
                  <a:pt x="136" y="46"/>
                </a:lnTo>
                <a:lnTo>
                  <a:pt x="136" y="46"/>
                </a:lnTo>
                <a:lnTo>
                  <a:pt x="134" y="44"/>
                </a:lnTo>
                <a:lnTo>
                  <a:pt x="134" y="44"/>
                </a:lnTo>
                <a:lnTo>
                  <a:pt x="132" y="42"/>
                </a:lnTo>
                <a:lnTo>
                  <a:pt x="136" y="37"/>
                </a:lnTo>
                <a:lnTo>
                  <a:pt x="136" y="37"/>
                </a:lnTo>
                <a:lnTo>
                  <a:pt x="130" y="33"/>
                </a:lnTo>
                <a:lnTo>
                  <a:pt x="126" y="37"/>
                </a:lnTo>
                <a:lnTo>
                  <a:pt x="126" y="37"/>
                </a:lnTo>
                <a:lnTo>
                  <a:pt x="121" y="35"/>
                </a:lnTo>
                <a:lnTo>
                  <a:pt x="121" y="35"/>
                </a:lnTo>
                <a:close/>
                <a:moveTo>
                  <a:pt x="115" y="50"/>
                </a:moveTo>
                <a:lnTo>
                  <a:pt x="115" y="50"/>
                </a:lnTo>
                <a:lnTo>
                  <a:pt x="119" y="50"/>
                </a:lnTo>
                <a:lnTo>
                  <a:pt x="123" y="53"/>
                </a:lnTo>
                <a:lnTo>
                  <a:pt x="123" y="53"/>
                </a:lnTo>
                <a:lnTo>
                  <a:pt x="125" y="57"/>
                </a:lnTo>
                <a:lnTo>
                  <a:pt x="125" y="61"/>
                </a:lnTo>
                <a:lnTo>
                  <a:pt x="125" y="61"/>
                </a:lnTo>
                <a:lnTo>
                  <a:pt x="125" y="66"/>
                </a:lnTo>
                <a:lnTo>
                  <a:pt x="121" y="70"/>
                </a:lnTo>
                <a:lnTo>
                  <a:pt x="121" y="70"/>
                </a:lnTo>
                <a:lnTo>
                  <a:pt x="117" y="72"/>
                </a:lnTo>
                <a:lnTo>
                  <a:pt x="114" y="72"/>
                </a:lnTo>
                <a:lnTo>
                  <a:pt x="114" y="72"/>
                </a:lnTo>
                <a:lnTo>
                  <a:pt x="108" y="70"/>
                </a:lnTo>
                <a:lnTo>
                  <a:pt x="104" y="68"/>
                </a:lnTo>
                <a:lnTo>
                  <a:pt x="104" y="68"/>
                </a:lnTo>
                <a:lnTo>
                  <a:pt x="103" y="64"/>
                </a:lnTo>
                <a:lnTo>
                  <a:pt x="103" y="59"/>
                </a:lnTo>
                <a:lnTo>
                  <a:pt x="103" y="59"/>
                </a:lnTo>
                <a:lnTo>
                  <a:pt x="104" y="55"/>
                </a:lnTo>
                <a:lnTo>
                  <a:pt x="106" y="52"/>
                </a:lnTo>
                <a:lnTo>
                  <a:pt x="106" y="52"/>
                </a:lnTo>
                <a:lnTo>
                  <a:pt x="110" y="50"/>
                </a:lnTo>
                <a:lnTo>
                  <a:pt x="115" y="50"/>
                </a:lnTo>
                <a:lnTo>
                  <a:pt x="115" y="50"/>
                </a:lnTo>
                <a:close/>
                <a:moveTo>
                  <a:pt x="117" y="57"/>
                </a:moveTo>
                <a:lnTo>
                  <a:pt x="117" y="57"/>
                </a:lnTo>
                <a:lnTo>
                  <a:pt x="119" y="61"/>
                </a:lnTo>
                <a:lnTo>
                  <a:pt x="119" y="61"/>
                </a:lnTo>
                <a:lnTo>
                  <a:pt x="117" y="64"/>
                </a:lnTo>
                <a:lnTo>
                  <a:pt x="117" y="64"/>
                </a:lnTo>
                <a:lnTo>
                  <a:pt x="114" y="66"/>
                </a:lnTo>
                <a:lnTo>
                  <a:pt x="114" y="66"/>
                </a:lnTo>
                <a:lnTo>
                  <a:pt x="110" y="64"/>
                </a:lnTo>
                <a:lnTo>
                  <a:pt x="110" y="64"/>
                </a:lnTo>
                <a:lnTo>
                  <a:pt x="108" y="59"/>
                </a:lnTo>
                <a:lnTo>
                  <a:pt x="108" y="59"/>
                </a:lnTo>
                <a:lnTo>
                  <a:pt x="110" y="57"/>
                </a:lnTo>
                <a:lnTo>
                  <a:pt x="110" y="57"/>
                </a:lnTo>
                <a:lnTo>
                  <a:pt x="115" y="55"/>
                </a:lnTo>
                <a:lnTo>
                  <a:pt x="115" y="55"/>
                </a:lnTo>
                <a:lnTo>
                  <a:pt x="117" y="57"/>
                </a:lnTo>
                <a:lnTo>
                  <a:pt x="117" y="57"/>
                </a:lnTo>
                <a:close/>
                <a:moveTo>
                  <a:pt x="128" y="50"/>
                </a:moveTo>
                <a:lnTo>
                  <a:pt x="128" y="50"/>
                </a:lnTo>
                <a:lnTo>
                  <a:pt x="130" y="55"/>
                </a:lnTo>
                <a:lnTo>
                  <a:pt x="132" y="63"/>
                </a:lnTo>
                <a:lnTo>
                  <a:pt x="132" y="63"/>
                </a:lnTo>
                <a:lnTo>
                  <a:pt x="128" y="68"/>
                </a:lnTo>
                <a:lnTo>
                  <a:pt x="125" y="74"/>
                </a:lnTo>
                <a:lnTo>
                  <a:pt x="125" y="74"/>
                </a:lnTo>
                <a:lnTo>
                  <a:pt x="119" y="77"/>
                </a:lnTo>
                <a:lnTo>
                  <a:pt x="112" y="77"/>
                </a:lnTo>
                <a:lnTo>
                  <a:pt x="112" y="77"/>
                </a:lnTo>
                <a:lnTo>
                  <a:pt x="106" y="75"/>
                </a:lnTo>
                <a:lnTo>
                  <a:pt x="101" y="72"/>
                </a:lnTo>
                <a:lnTo>
                  <a:pt x="101" y="72"/>
                </a:lnTo>
                <a:lnTo>
                  <a:pt x="97" y="64"/>
                </a:lnTo>
                <a:lnTo>
                  <a:pt x="97" y="59"/>
                </a:lnTo>
                <a:lnTo>
                  <a:pt x="97" y="59"/>
                </a:lnTo>
                <a:lnTo>
                  <a:pt x="99" y="52"/>
                </a:lnTo>
                <a:lnTo>
                  <a:pt x="103" y="46"/>
                </a:lnTo>
                <a:lnTo>
                  <a:pt x="103" y="46"/>
                </a:lnTo>
                <a:lnTo>
                  <a:pt x="110" y="44"/>
                </a:lnTo>
                <a:lnTo>
                  <a:pt x="115" y="42"/>
                </a:lnTo>
                <a:lnTo>
                  <a:pt x="115" y="42"/>
                </a:lnTo>
                <a:lnTo>
                  <a:pt x="123" y="46"/>
                </a:lnTo>
                <a:lnTo>
                  <a:pt x="128" y="50"/>
                </a:lnTo>
                <a:lnTo>
                  <a:pt x="128" y="50"/>
                </a:lnTo>
                <a:close/>
                <a:moveTo>
                  <a:pt x="66" y="6"/>
                </a:moveTo>
                <a:lnTo>
                  <a:pt x="66" y="0"/>
                </a:lnTo>
                <a:lnTo>
                  <a:pt x="66" y="0"/>
                </a:lnTo>
                <a:lnTo>
                  <a:pt x="59" y="0"/>
                </a:lnTo>
                <a:lnTo>
                  <a:pt x="59" y="6"/>
                </a:lnTo>
                <a:lnTo>
                  <a:pt x="59" y="6"/>
                </a:lnTo>
                <a:lnTo>
                  <a:pt x="53" y="6"/>
                </a:lnTo>
                <a:lnTo>
                  <a:pt x="51" y="2"/>
                </a:lnTo>
                <a:lnTo>
                  <a:pt x="51" y="2"/>
                </a:lnTo>
                <a:lnTo>
                  <a:pt x="44" y="4"/>
                </a:lnTo>
                <a:lnTo>
                  <a:pt x="46" y="9"/>
                </a:lnTo>
                <a:lnTo>
                  <a:pt x="46" y="9"/>
                </a:lnTo>
                <a:lnTo>
                  <a:pt x="44" y="11"/>
                </a:lnTo>
                <a:lnTo>
                  <a:pt x="44" y="11"/>
                </a:lnTo>
                <a:lnTo>
                  <a:pt x="42" y="13"/>
                </a:lnTo>
                <a:lnTo>
                  <a:pt x="37" y="9"/>
                </a:lnTo>
                <a:lnTo>
                  <a:pt x="37" y="9"/>
                </a:lnTo>
                <a:lnTo>
                  <a:pt x="33" y="17"/>
                </a:lnTo>
                <a:lnTo>
                  <a:pt x="37" y="19"/>
                </a:lnTo>
                <a:lnTo>
                  <a:pt x="37" y="19"/>
                </a:lnTo>
                <a:lnTo>
                  <a:pt x="35" y="24"/>
                </a:lnTo>
                <a:lnTo>
                  <a:pt x="29" y="24"/>
                </a:lnTo>
                <a:lnTo>
                  <a:pt x="29" y="24"/>
                </a:lnTo>
                <a:lnTo>
                  <a:pt x="29" y="31"/>
                </a:lnTo>
                <a:lnTo>
                  <a:pt x="33" y="33"/>
                </a:lnTo>
                <a:lnTo>
                  <a:pt x="33" y="33"/>
                </a:lnTo>
                <a:lnTo>
                  <a:pt x="35" y="37"/>
                </a:lnTo>
                <a:lnTo>
                  <a:pt x="29" y="41"/>
                </a:lnTo>
                <a:lnTo>
                  <a:pt x="29" y="41"/>
                </a:lnTo>
                <a:lnTo>
                  <a:pt x="33" y="46"/>
                </a:lnTo>
                <a:lnTo>
                  <a:pt x="38" y="46"/>
                </a:lnTo>
                <a:lnTo>
                  <a:pt x="38" y="46"/>
                </a:lnTo>
                <a:lnTo>
                  <a:pt x="40" y="48"/>
                </a:lnTo>
                <a:lnTo>
                  <a:pt x="40" y="48"/>
                </a:lnTo>
                <a:lnTo>
                  <a:pt x="40" y="50"/>
                </a:lnTo>
                <a:lnTo>
                  <a:pt x="38" y="53"/>
                </a:lnTo>
                <a:lnTo>
                  <a:pt x="38" y="53"/>
                </a:lnTo>
                <a:lnTo>
                  <a:pt x="44" y="59"/>
                </a:lnTo>
                <a:lnTo>
                  <a:pt x="48" y="55"/>
                </a:lnTo>
                <a:lnTo>
                  <a:pt x="48" y="55"/>
                </a:lnTo>
                <a:lnTo>
                  <a:pt x="53" y="57"/>
                </a:lnTo>
                <a:lnTo>
                  <a:pt x="53" y="61"/>
                </a:lnTo>
                <a:lnTo>
                  <a:pt x="53" y="61"/>
                </a:lnTo>
                <a:lnTo>
                  <a:pt x="60" y="63"/>
                </a:lnTo>
                <a:lnTo>
                  <a:pt x="60" y="57"/>
                </a:lnTo>
                <a:lnTo>
                  <a:pt x="60" y="57"/>
                </a:lnTo>
                <a:lnTo>
                  <a:pt x="66" y="57"/>
                </a:lnTo>
                <a:lnTo>
                  <a:pt x="68" y="61"/>
                </a:lnTo>
                <a:lnTo>
                  <a:pt x="68" y="61"/>
                </a:lnTo>
                <a:lnTo>
                  <a:pt x="75" y="57"/>
                </a:lnTo>
                <a:lnTo>
                  <a:pt x="73" y="53"/>
                </a:lnTo>
                <a:lnTo>
                  <a:pt x="73" y="53"/>
                </a:lnTo>
                <a:lnTo>
                  <a:pt x="75" y="52"/>
                </a:lnTo>
                <a:lnTo>
                  <a:pt x="75" y="52"/>
                </a:lnTo>
                <a:lnTo>
                  <a:pt x="79" y="50"/>
                </a:lnTo>
                <a:lnTo>
                  <a:pt x="82" y="53"/>
                </a:lnTo>
                <a:lnTo>
                  <a:pt x="82" y="53"/>
                </a:lnTo>
                <a:lnTo>
                  <a:pt x="86" y="46"/>
                </a:lnTo>
                <a:lnTo>
                  <a:pt x="82" y="42"/>
                </a:lnTo>
                <a:lnTo>
                  <a:pt x="82" y="42"/>
                </a:lnTo>
                <a:lnTo>
                  <a:pt x="84" y="39"/>
                </a:lnTo>
                <a:lnTo>
                  <a:pt x="90" y="39"/>
                </a:lnTo>
                <a:lnTo>
                  <a:pt x="90" y="39"/>
                </a:lnTo>
                <a:lnTo>
                  <a:pt x="90" y="31"/>
                </a:lnTo>
                <a:lnTo>
                  <a:pt x="86" y="30"/>
                </a:lnTo>
                <a:lnTo>
                  <a:pt x="86" y="30"/>
                </a:lnTo>
                <a:lnTo>
                  <a:pt x="84" y="24"/>
                </a:lnTo>
                <a:lnTo>
                  <a:pt x="90" y="22"/>
                </a:lnTo>
                <a:lnTo>
                  <a:pt x="90" y="22"/>
                </a:lnTo>
                <a:lnTo>
                  <a:pt x="86" y="15"/>
                </a:lnTo>
                <a:lnTo>
                  <a:pt x="81" y="17"/>
                </a:lnTo>
                <a:lnTo>
                  <a:pt x="81" y="17"/>
                </a:lnTo>
                <a:lnTo>
                  <a:pt x="81" y="15"/>
                </a:lnTo>
                <a:lnTo>
                  <a:pt x="81" y="15"/>
                </a:lnTo>
                <a:lnTo>
                  <a:pt x="79" y="13"/>
                </a:lnTo>
                <a:lnTo>
                  <a:pt x="81" y="9"/>
                </a:lnTo>
                <a:lnTo>
                  <a:pt x="81" y="9"/>
                </a:lnTo>
                <a:lnTo>
                  <a:pt x="75" y="4"/>
                </a:lnTo>
                <a:lnTo>
                  <a:pt x="71" y="8"/>
                </a:lnTo>
                <a:lnTo>
                  <a:pt x="71" y="8"/>
                </a:lnTo>
                <a:lnTo>
                  <a:pt x="66" y="6"/>
                </a:lnTo>
                <a:lnTo>
                  <a:pt x="66" y="6"/>
                </a:lnTo>
                <a:close/>
                <a:moveTo>
                  <a:pt x="60" y="20"/>
                </a:moveTo>
                <a:lnTo>
                  <a:pt x="60" y="20"/>
                </a:lnTo>
                <a:lnTo>
                  <a:pt x="66" y="22"/>
                </a:lnTo>
                <a:lnTo>
                  <a:pt x="68" y="24"/>
                </a:lnTo>
                <a:lnTo>
                  <a:pt x="68" y="24"/>
                </a:lnTo>
                <a:lnTo>
                  <a:pt x="70" y="28"/>
                </a:lnTo>
                <a:lnTo>
                  <a:pt x="71" y="33"/>
                </a:lnTo>
                <a:lnTo>
                  <a:pt x="71" y="33"/>
                </a:lnTo>
                <a:lnTo>
                  <a:pt x="70" y="37"/>
                </a:lnTo>
                <a:lnTo>
                  <a:pt x="66" y="41"/>
                </a:lnTo>
                <a:lnTo>
                  <a:pt x="66" y="41"/>
                </a:lnTo>
                <a:lnTo>
                  <a:pt x="62" y="42"/>
                </a:lnTo>
                <a:lnTo>
                  <a:pt x="59" y="42"/>
                </a:lnTo>
                <a:lnTo>
                  <a:pt x="59" y="42"/>
                </a:lnTo>
                <a:lnTo>
                  <a:pt x="55" y="41"/>
                </a:lnTo>
                <a:lnTo>
                  <a:pt x="51" y="39"/>
                </a:lnTo>
                <a:lnTo>
                  <a:pt x="51" y="39"/>
                </a:lnTo>
                <a:lnTo>
                  <a:pt x="49" y="35"/>
                </a:lnTo>
                <a:lnTo>
                  <a:pt x="49" y="30"/>
                </a:lnTo>
                <a:lnTo>
                  <a:pt x="49" y="30"/>
                </a:lnTo>
                <a:lnTo>
                  <a:pt x="49" y="26"/>
                </a:lnTo>
                <a:lnTo>
                  <a:pt x="53" y="22"/>
                </a:lnTo>
                <a:lnTo>
                  <a:pt x="53" y="22"/>
                </a:lnTo>
                <a:lnTo>
                  <a:pt x="57" y="20"/>
                </a:lnTo>
                <a:lnTo>
                  <a:pt x="60" y="20"/>
                </a:lnTo>
                <a:lnTo>
                  <a:pt x="60" y="20"/>
                </a:lnTo>
                <a:close/>
                <a:moveTo>
                  <a:pt x="64" y="28"/>
                </a:moveTo>
                <a:lnTo>
                  <a:pt x="64" y="28"/>
                </a:lnTo>
                <a:lnTo>
                  <a:pt x="64" y="31"/>
                </a:lnTo>
                <a:lnTo>
                  <a:pt x="64" y="31"/>
                </a:lnTo>
                <a:lnTo>
                  <a:pt x="62" y="35"/>
                </a:lnTo>
                <a:lnTo>
                  <a:pt x="62" y="35"/>
                </a:lnTo>
                <a:lnTo>
                  <a:pt x="59" y="37"/>
                </a:lnTo>
                <a:lnTo>
                  <a:pt x="59" y="37"/>
                </a:lnTo>
                <a:lnTo>
                  <a:pt x="55" y="35"/>
                </a:lnTo>
                <a:lnTo>
                  <a:pt x="55" y="35"/>
                </a:lnTo>
                <a:lnTo>
                  <a:pt x="55" y="31"/>
                </a:lnTo>
                <a:lnTo>
                  <a:pt x="55" y="31"/>
                </a:lnTo>
                <a:lnTo>
                  <a:pt x="57" y="28"/>
                </a:lnTo>
                <a:lnTo>
                  <a:pt x="57" y="28"/>
                </a:lnTo>
                <a:lnTo>
                  <a:pt x="60" y="26"/>
                </a:lnTo>
                <a:lnTo>
                  <a:pt x="60" y="26"/>
                </a:lnTo>
                <a:lnTo>
                  <a:pt x="64" y="28"/>
                </a:lnTo>
                <a:lnTo>
                  <a:pt x="64" y="28"/>
                </a:lnTo>
                <a:close/>
                <a:moveTo>
                  <a:pt x="73" y="20"/>
                </a:moveTo>
                <a:lnTo>
                  <a:pt x="73" y="20"/>
                </a:lnTo>
                <a:lnTo>
                  <a:pt x="77" y="26"/>
                </a:lnTo>
                <a:lnTo>
                  <a:pt x="77" y="33"/>
                </a:lnTo>
                <a:lnTo>
                  <a:pt x="77" y="33"/>
                </a:lnTo>
                <a:lnTo>
                  <a:pt x="75" y="39"/>
                </a:lnTo>
                <a:lnTo>
                  <a:pt x="70" y="44"/>
                </a:lnTo>
                <a:lnTo>
                  <a:pt x="70" y="44"/>
                </a:lnTo>
                <a:lnTo>
                  <a:pt x="64" y="48"/>
                </a:lnTo>
                <a:lnTo>
                  <a:pt x="59" y="48"/>
                </a:lnTo>
                <a:lnTo>
                  <a:pt x="59" y="48"/>
                </a:lnTo>
                <a:lnTo>
                  <a:pt x="51" y="46"/>
                </a:lnTo>
                <a:lnTo>
                  <a:pt x="46" y="42"/>
                </a:lnTo>
                <a:lnTo>
                  <a:pt x="46" y="42"/>
                </a:lnTo>
                <a:lnTo>
                  <a:pt x="44" y="37"/>
                </a:lnTo>
                <a:lnTo>
                  <a:pt x="42" y="30"/>
                </a:lnTo>
                <a:lnTo>
                  <a:pt x="42" y="30"/>
                </a:lnTo>
                <a:lnTo>
                  <a:pt x="44" y="22"/>
                </a:lnTo>
                <a:lnTo>
                  <a:pt x="49" y="19"/>
                </a:lnTo>
                <a:lnTo>
                  <a:pt x="49" y="19"/>
                </a:lnTo>
                <a:lnTo>
                  <a:pt x="55" y="15"/>
                </a:lnTo>
                <a:lnTo>
                  <a:pt x="62" y="15"/>
                </a:lnTo>
                <a:lnTo>
                  <a:pt x="62" y="15"/>
                </a:lnTo>
                <a:lnTo>
                  <a:pt x="68" y="17"/>
                </a:lnTo>
                <a:lnTo>
                  <a:pt x="73" y="20"/>
                </a:lnTo>
                <a:lnTo>
                  <a:pt x="73" y="20"/>
                </a:lnTo>
                <a:close/>
                <a:moveTo>
                  <a:pt x="44" y="88"/>
                </a:moveTo>
                <a:lnTo>
                  <a:pt x="44" y="88"/>
                </a:lnTo>
                <a:lnTo>
                  <a:pt x="38" y="90"/>
                </a:lnTo>
                <a:lnTo>
                  <a:pt x="33" y="92"/>
                </a:lnTo>
                <a:lnTo>
                  <a:pt x="33" y="92"/>
                </a:lnTo>
                <a:lnTo>
                  <a:pt x="29" y="97"/>
                </a:lnTo>
                <a:lnTo>
                  <a:pt x="27" y="105"/>
                </a:lnTo>
                <a:lnTo>
                  <a:pt x="27" y="105"/>
                </a:lnTo>
                <a:lnTo>
                  <a:pt x="29" y="110"/>
                </a:lnTo>
                <a:lnTo>
                  <a:pt x="33" y="116"/>
                </a:lnTo>
                <a:lnTo>
                  <a:pt x="33" y="116"/>
                </a:lnTo>
                <a:lnTo>
                  <a:pt x="38" y="119"/>
                </a:lnTo>
                <a:lnTo>
                  <a:pt x="44" y="119"/>
                </a:lnTo>
                <a:lnTo>
                  <a:pt x="44" y="119"/>
                </a:lnTo>
                <a:lnTo>
                  <a:pt x="51" y="119"/>
                </a:lnTo>
                <a:lnTo>
                  <a:pt x="55" y="116"/>
                </a:lnTo>
                <a:lnTo>
                  <a:pt x="55" y="116"/>
                </a:lnTo>
                <a:lnTo>
                  <a:pt x="59" y="110"/>
                </a:lnTo>
                <a:lnTo>
                  <a:pt x="60" y="105"/>
                </a:lnTo>
                <a:lnTo>
                  <a:pt x="60" y="105"/>
                </a:lnTo>
                <a:lnTo>
                  <a:pt x="59" y="97"/>
                </a:lnTo>
                <a:lnTo>
                  <a:pt x="55" y="92"/>
                </a:lnTo>
                <a:lnTo>
                  <a:pt x="55" y="92"/>
                </a:lnTo>
                <a:lnTo>
                  <a:pt x="51" y="90"/>
                </a:lnTo>
                <a:lnTo>
                  <a:pt x="44" y="88"/>
                </a:lnTo>
                <a:lnTo>
                  <a:pt x="44" y="88"/>
                </a:lnTo>
                <a:close/>
                <a:moveTo>
                  <a:pt x="49" y="99"/>
                </a:moveTo>
                <a:lnTo>
                  <a:pt x="49" y="99"/>
                </a:lnTo>
                <a:lnTo>
                  <a:pt x="48" y="97"/>
                </a:lnTo>
                <a:lnTo>
                  <a:pt x="44" y="97"/>
                </a:lnTo>
                <a:lnTo>
                  <a:pt x="44" y="97"/>
                </a:lnTo>
                <a:lnTo>
                  <a:pt x="42" y="97"/>
                </a:lnTo>
                <a:lnTo>
                  <a:pt x="38" y="99"/>
                </a:lnTo>
                <a:lnTo>
                  <a:pt x="38" y="99"/>
                </a:lnTo>
                <a:lnTo>
                  <a:pt x="38" y="101"/>
                </a:lnTo>
                <a:lnTo>
                  <a:pt x="37" y="105"/>
                </a:lnTo>
                <a:lnTo>
                  <a:pt x="37" y="105"/>
                </a:lnTo>
                <a:lnTo>
                  <a:pt x="38" y="107"/>
                </a:lnTo>
                <a:lnTo>
                  <a:pt x="38" y="110"/>
                </a:lnTo>
                <a:lnTo>
                  <a:pt x="38" y="110"/>
                </a:lnTo>
                <a:lnTo>
                  <a:pt x="42" y="110"/>
                </a:lnTo>
                <a:lnTo>
                  <a:pt x="44" y="112"/>
                </a:lnTo>
                <a:lnTo>
                  <a:pt x="44" y="112"/>
                </a:lnTo>
                <a:lnTo>
                  <a:pt x="48" y="110"/>
                </a:lnTo>
                <a:lnTo>
                  <a:pt x="49" y="110"/>
                </a:lnTo>
                <a:lnTo>
                  <a:pt x="49" y="110"/>
                </a:lnTo>
                <a:lnTo>
                  <a:pt x="51" y="107"/>
                </a:lnTo>
                <a:lnTo>
                  <a:pt x="51" y="105"/>
                </a:lnTo>
                <a:lnTo>
                  <a:pt x="51" y="105"/>
                </a:lnTo>
                <a:lnTo>
                  <a:pt x="51" y="101"/>
                </a:lnTo>
                <a:lnTo>
                  <a:pt x="49" y="99"/>
                </a:lnTo>
                <a:lnTo>
                  <a:pt x="49" y="99"/>
                </a:lnTo>
                <a:close/>
                <a:moveTo>
                  <a:pt x="62" y="86"/>
                </a:moveTo>
                <a:lnTo>
                  <a:pt x="62" y="86"/>
                </a:lnTo>
                <a:lnTo>
                  <a:pt x="55" y="81"/>
                </a:lnTo>
                <a:lnTo>
                  <a:pt x="44" y="79"/>
                </a:lnTo>
                <a:lnTo>
                  <a:pt x="44" y="79"/>
                </a:lnTo>
                <a:lnTo>
                  <a:pt x="35" y="81"/>
                </a:lnTo>
                <a:lnTo>
                  <a:pt x="27" y="86"/>
                </a:lnTo>
                <a:lnTo>
                  <a:pt x="27" y="86"/>
                </a:lnTo>
                <a:lnTo>
                  <a:pt x="22" y="94"/>
                </a:lnTo>
                <a:lnTo>
                  <a:pt x="20" y="105"/>
                </a:lnTo>
                <a:lnTo>
                  <a:pt x="20" y="105"/>
                </a:lnTo>
                <a:lnTo>
                  <a:pt x="22" y="114"/>
                </a:lnTo>
                <a:lnTo>
                  <a:pt x="27" y="121"/>
                </a:lnTo>
                <a:lnTo>
                  <a:pt x="27" y="121"/>
                </a:lnTo>
                <a:lnTo>
                  <a:pt x="35" y="127"/>
                </a:lnTo>
                <a:lnTo>
                  <a:pt x="44" y="129"/>
                </a:lnTo>
                <a:lnTo>
                  <a:pt x="44" y="129"/>
                </a:lnTo>
                <a:lnTo>
                  <a:pt x="55" y="127"/>
                </a:lnTo>
                <a:lnTo>
                  <a:pt x="62" y="121"/>
                </a:lnTo>
                <a:lnTo>
                  <a:pt x="62" y="121"/>
                </a:lnTo>
                <a:lnTo>
                  <a:pt x="68" y="114"/>
                </a:lnTo>
                <a:lnTo>
                  <a:pt x="70" y="105"/>
                </a:lnTo>
                <a:lnTo>
                  <a:pt x="70" y="105"/>
                </a:lnTo>
                <a:lnTo>
                  <a:pt x="68" y="94"/>
                </a:lnTo>
                <a:lnTo>
                  <a:pt x="62" y="86"/>
                </a:lnTo>
                <a:lnTo>
                  <a:pt x="62" y="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">
              <a:solidFill>
                <a:schemeClr val="bg1"/>
              </a:solidFill>
              <a:latin typeface="Impact" panose="020B0806030902050204" pitchFamily="34" charset="0"/>
              <a:ea typeface="Microsoft YaHe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5" name="Freeform 296"/>
          <p:cNvSpPr>
            <a:spLocks/>
          </p:cNvSpPr>
          <p:nvPr/>
        </p:nvSpPr>
        <p:spPr bwMode="auto">
          <a:xfrm>
            <a:off x="942539" y="828757"/>
            <a:ext cx="162832" cy="162832"/>
          </a:xfrm>
          <a:custGeom>
            <a:avLst/>
            <a:gdLst>
              <a:gd name="T0" fmla="*/ 24 w 165"/>
              <a:gd name="T1" fmla="*/ 31 h 165"/>
              <a:gd name="T2" fmla="*/ 40 w 165"/>
              <a:gd name="T3" fmla="*/ 37 h 165"/>
              <a:gd name="T4" fmla="*/ 48 w 165"/>
              <a:gd name="T5" fmla="*/ 53 h 165"/>
              <a:gd name="T6" fmla="*/ 123 w 165"/>
              <a:gd name="T7" fmla="*/ 72 h 165"/>
              <a:gd name="T8" fmla="*/ 110 w 165"/>
              <a:gd name="T9" fmla="*/ 35 h 165"/>
              <a:gd name="T10" fmla="*/ 105 w 165"/>
              <a:gd name="T11" fmla="*/ 37 h 165"/>
              <a:gd name="T12" fmla="*/ 97 w 165"/>
              <a:gd name="T13" fmla="*/ 35 h 165"/>
              <a:gd name="T14" fmla="*/ 88 w 165"/>
              <a:gd name="T15" fmla="*/ 26 h 165"/>
              <a:gd name="T16" fmla="*/ 86 w 165"/>
              <a:gd name="T17" fmla="*/ 19 h 165"/>
              <a:gd name="T18" fmla="*/ 92 w 165"/>
              <a:gd name="T19" fmla="*/ 6 h 165"/>
              <a:gd name="T20" fmla="*/ 105 w 165"/>
              <a:gd name="T21" fmla="*/ 0 h 165"/>
              <a:gd name="T22" fmla="*/ 112 w 165"/>
              <a:gd name="T23" fmla="*/ 2 h 165"/>
              <a:gd name="T24" fmla="*/ 121 w 165"/>
              <a:gd name="T25" fmla="*/ 11 h 165"/>
              <a:gd name="T26" fmla="*/ 123 w 165"/>
              <a:gd name="T27" fmla="*/ 19 h 165"/>
              <a:gd name="T28" fmla="*/ 119 w 165"/>
              <a:gd name="T29" fmla="*/ 30 h 165"/>
              <a:gd name="T30" fmla="*/ 138 w 165"/>
              <a:gd name="T31" fmla="*/ 59 h 165"/>
              <a:gd name="T32" fmla="*/ 143 w 165"/>
              <a:gd name="T33" fmla="*/ 57 h 165"/>
              <a:gd name="T34" fmla="*/ 160 w 165"/>
              <a:gd name="T35" fmla="*/ 64 h 165"/>
              <a:gd name="T36" fmla="*/ 165 w 165"/>
              <a:gd name="T37" fmla="*/ 79 h 165"/>
              <a:gd name="T38" fmla="*/ 163 w 165"/>
              <a:gd name="T39" fmla="*/ 88 h 165"/>
              <a:gd name="T40" fmla="*/ 152 w 165"/>
              <a:gd name="T41" fmla="*/ 101 h 165"/>
              <a:gd name="T42" fmla="*/ 143 w 165"/>
              <a:gd name="T43" fmla="*/ 103 h 165"/>
              <a:gd name="T44" fmla="*/ 130 w 165"/>
              <a:gd name="T45" fmla="*/ 97 h 165"/>
              <a:gd name="T46" fmla="*/ 121 w 165"/>
              <a:gd name="T47" fmla="*/ 85 h 165"/>
              <a:gd name="T48" fmla="*/ 46 w 165"/>
              <a:gd name="T49" fmla="*/ 66 h 165"/>
              <a:gd name="T50" fmla="*/ 37 w 165"/>
              <a:gd name="T51" fmla="*/ 74 h 165"/>
              <a:gd name="T52" fmla="*/ 50 w 165"/>
              <a:gd name="T53" fmla="*/ 110 h 165"/>
              <a:gd name="T54" fmla="*/ 53 w 165"/>
              <a:gd name="T55" fmla="*/ 108 h 165"/>
              <a:gd name="T56" fmla="*/ 64 w 165"/>
              <a:gd name="T57" fmla="*/ 112 h 165"/>
              <a:gd name="T58" fmla="*/ 79 w 165"/>
              <a:gd name="T59" fmla="*/ 127 h 165"/>
              <a:gd name="T60" fmla="*/ 81 w 165"/>
              <a:gd name="T61" fmla="*/ 138 h 165"/>
              <a:gd name="T62" fmla="*/ 81 w 165"/>
              <a:gd name="T63" fmla="*/ 143 h 165"/>
              <a:gd name="T64" fmla="*/ 73 w 165"/>
              <a:gd name="T65" fmla="*/ 156 h 165"/>
              <a:gd name="T66" fmla="*/ 59 w 165"/>
              <a:gd name="T67" fmla="*/ 164 h 165"/>
              <a:gd name="T68" fmla="*/ 53 w 165"/>
              <a:gd name="T69" fmla="*/ 165 h 165"/>
              <a:gd name="T70" fmla="*/ 42 w 165"/>
              <a:gd name="T71" fmla="*/ 164 h 165"/>
              <a:gd name="T72" fmla="*/ 28 w 165"/>
              <a:gd name="T73" fmla="*/ 149 h 165"/>
              <a:gd name="T74" fmla="*/ 26 w 165"/>
              <a:gd name="T75" fmla="*/ 138 h 165"/>
              <a:gd name="T76" fmla="*/ 26 w 165"/>
              <a:gd name="T77" fmla="*/ 131 h 165"/>
              <a:gd name="T78" fmla="*/ 33 w 165"/>
              <a:gd name="T79" fmla="*/ 118 h 165"/>
              <a:gd name="T80" fmla="*/ 26 w 165"/>
              <a:gd name="T81" fmla="*/ 77 h 165"/>
              <a:gd name="T82" fmla="*/ 24 w 165"/>
              <a:gd name="T83" fmla="*/ 77 h 165"/>
              <a:gd name="T84" fmla="*/ 15 w 165"/>
              <a:gd name="T85" fmla="*/ 75 h 165"/>
              <a:gd name="T86" fmla="*/ 2 w 165"/>
              <a:gd name="T87" fmla="*/ 63 h 165"/>
              <a:gd name="T88" fmla="*/ 0 w 165"/>
              <a:gd name="T89" fmla="*/ 53 h 165"/>
              <a:gd name="T90" fmla="*/ 7 w 165"/>
              <a:gd name="T91" fmla="*/ 37 h 165"/>
              <a:gd name="T92" fmla="*/ 24 w 165"/>
              <a:gd name="T93" fmla="*/ 31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5" h="165">
                <a:moveTo>
                  <a:pt x="24" y="31"/>
                </a:moveTo>
                <a:lnTo>
                  <a:pt x="24" y="31"/>
                </a:lnTo>
                <a:lnTo>
                  <a:pt x="33" y="33"/>
                </a:lnTo>
                <a:lnTo>
                  <a:pt x="40" y="37"/>
                </a:lnTo>
                <a:lnTo>
                  <a:pt x="46" y="44"/>
                </a:lnTo>
                <a:lnTo>
                  <a:pt x="48" y="53"/>
                </a:lnTo>
                <a:lnTo>
                  <a:pt x="123" y="72"/>
                </a:lnTo>
                <a:lnTo>
                  <a:pt x="123" y="72"/>
                </a:lnTo>
                <a:lnTo>
                  <a:pt x="127" y="64"/>
                </a:lnTo>
                <a:lnTo>
                  <a:pt x="110" y="35"/>
                </a:lnTo>
                <a:lnTo>
                  <a:pt x="110" y="35"/>
                </a:lnTo>
                <a:lnTo>
                  <a:pt x="105" y="37"/>
                </a:lnTo>
                <a:lnTo>
                  <a:pt x="105" y="37"/>
                </a:lnTo>
                <a:lnTo>
                  <a:pt x="97" y="35"/>
                </a:lnTo>
                <a:lnTo>
                  <a:pt x="92" y="31"/>
                </a:lnTo>
                <a:lnTo>
                  <a:pt x="88" y="26"/>
                </a:lnTo>
                <a:lnTo>
                  <a:pt x="86" y="19"/>
                </a:lnTo>
                <a:lnTo>
                  <a:pt x="86" y="19"/>
                </a:lnTo>
                <a:lnTo>
                  <a:pt x="88" y="11"/>
                </a:lnTo>
                <a:lnTo>
                  <a:pt x="92" y="6"/>
                </a:lnTo>
                <a:lnTo>
                  <a:pt x="97" y="2"/>
                </a:lnTo>
                <a:lnTo>
                  <a:pt x="105" y="0"/>
                </a:lnTo>
                <a:lnTo>
                  <a:pt x="105" y="0"/>
                </a:lnTo>
                <a:lnTo>
                  <a:pt x="112" y="2"/>
                </a:lnTo>
                <a:lnTo>
                  <a:pt x="117" y="6"/>
                </a:lnTo>
                <a:lnTo>
                  <a:pt x="121" y="11"/>
                </a:lnTo>
                <a:lnTo>
                  <a:pt x="123" y="19"/>
                </a:lnTo>
                <a:lnTo>
                  <a:pt x="123" y="19"/>
                </a:lnTo>
                <a:lnTo>
                  <a:pt x="121" y="24"/>
                </a:lnTo>
                <a:lnTo>
                  <a:pt x="119" y="30"/>
                </a:lnTo>
                <a:lnTo>
                  <a:pt x="138" y="59"/>
                </a:lnTo>
                <a:lnTo>
                  <a:pt x="138" y="59"/>
                </a:lnTo>
                <a:lnTo>
                  <a:pt x="143" y="57"/>
                </a:lnTo>
                <a:lnTo>
                  <a:pt x="143" y="57"/>
                </a:lnTo>
                <a:lnTo>
                  <a:pt x="152" y="59"/>
                </a:lnTo>
                <a:lnTo>
                  <a:pt x="160" y="64"/>
                </a:lnTo>
                <a:lnTo>
                  <a:pt x="163" y="72"/>
                </a:lnTo>
                <a:lnTo>
                  <a:pt x="165" y="79"/>
                </a:lnTo>
                <a:lnTo>
                  <a:pt x="165" y="79"/>
                </a:lnTo>
                <a:lnTo>
                  <a:pt x="163" y="88"/>
                </a:lnTo>
                <a:lnTo>
                  <a:pt x="160" y="96"/>
                </a:lnTo>
                <a:lnTo>
                  <a:pt x="152" y="101"/>
                </a:lnTo>
                <a:lnTo>
                  <a:pt x="143" y="103"/>
                </a:lnTo>
                <a:lnTo>
                  <a:pt x="143" y="103"/>
                </a:lnTo>
                <a:lnTo>
                  <a:pt x="136" y="101"/>
                </a:lnTo>
                <a:lnTo>
                  <a:pt x="130" y="97"/>
                </a:lnTo>
                <a:lnTo>
                  <a:pt x="125" y="92"/>
                </a:lnTo>
                <a:lnTo>
                  <a:pt x="121" y="85"/>
                </a:lnTo>
                <a:lnTo>
                  <a:pt x="46" y="66"/>
                </a:lnTo>
                <a:lnTo>
                  <a:pt x="46" y="66"/>
                </a:lnTo>
                <a:lnTo>
                  <a:pt x="42" y="70"/>
                </a:lnTo>
                <a:lnTo>
                  <a:pt x="37" y="74"/>
                </a:lnTo>
                <a:lnTo>
                  <a:pt x="50" y="110"/>
                </a:lnTo>
                <a:lnTo>
                  <a:pt x="50" y="110"/>
                </a:lnTo>
                <a:lnTo>
                  <a:pt x="53" y="108"/>
                </a:lnTo>
                <a:lnTo>
                  <a:pt x="53" y="108"/>
                </a:lnTo>
                <a:lnTo>
                  <a:pt x="59" y="110"/>
                </a:lnTo>
                <a:lnTo>
                  <a:pt x="64" y="112"/>
                </a:lnTo>
                <a:lnTo>
                  <a:pt x="73" y="118"/>
                </a:lnTo>
                <a:lnTo>
                  <a:pt x="79" y="127"/>
                </a:lnTo>
                <a:lnTo>
                  <a:pt x="81" y="132"/>
                </a:lnTo>
                <a:lnTo>
                  <a:pt x="81" y="138"/>
                </a:lnTo>
                <a:lnTo>
                  <a:pt x="81" y="138"/>
                </a:lnTo>
                <a:lnTo>
                  <a:pt x="81" y="143"/>
                </a:lnTo>
                <a:lnTo>
                  <a:pt x="79" y="149"/>
                </a:lnTo>
                <a:lnTo>
                  <a:pt x="73" y="156"/>
                </a:lnTo>
                <a:lnTo>
                  <a:pt x="64" y="164"/>
                </a:lnTo>
                <a:lnTo>
                  <a:pt x="59" y="164"/>
                </a:lnTo>
                <a:lnTo>
                  <a:pt x="53" y="165"/>
                </a:lnTo>
                <a:lnTo>
                  <a:pt x="53" y="165"/>
                </a:lnTo>
                <a:lnTo>
                  <a:pt x="48" y="164"/>
                </a:lnTo>
                <a:lnTo>
                  <a:pt x="42" y="164"/>
                </a:lnTo>
                <a:lnTo>
                  <a:pt x="33" y="156"/>
                </a:lnTo>
                <a:lnTo>
                  <a:pt x="28" y="149"/>
                </a:lnTo>
                <a:lnTo>
                  <a:pt x="26" y="143"/>
                </a:lnTo>
                <a:lnTo>
                  <a:pt x="26" y="138"/>
                </a:lnTo>
                <a:lnTo>
                  <a:pt x="26" y="138"/>
                </a:lnTo>
                <a:lnTo>
                  <a:pt x="26" y="131"/>
                </a:lnTo>
                <a:lnTo>
                  <a:pt x="29" y="123"/>
                </a:lnTo>
                <a:lnTo>
                  <a:pt x="33" y="118"/>
                </a:lnTo>
                <a:lnTo>
                  <a:pt x="39" y="114"/>
                </a:lnTo>
                <a:lnTo>
                  <a:pt x="26" y="77"/>
                </a:lnTo>
                <a:lnTo>
                  <a:pt x="26" y="77"/>
                </a:lnTo>
                <a:lnTo>
                  <a:pt x="24" y="77"/>
                </a:lnTo>
                <a:lnTo>
                  <a:pt x="24" y="77"/>
                </a:lnTo>
                <a:lnTo>
                  <a:pt x="15" y="75"/>
                </a:lnTo>
                <a:lnTo>
                  <a:pt x="7" y="70"/>
                </a:lnTo>
                <a:lnTo>
                  <a:pt x="2" y="63"/>
                </a:lnTo>
                <a:lnTo>
                  <a:pt x="0" y="53"/>
                </a:lnTo>
                <a:lnTo>
                  <a:pt x="0" y="53"/>
                </a:lnTo>
                <a:lnTo>
                  <a:pt x="2" y="44"/>
                </a:lnTo>
                <a:lnTo>
                  <a:pt x="7" y="37"/>
                </a:lnTo>
                <a:lnTo>
                  <a:pt x="15" y="33"/>
                </a:lnTo>
                <a:lnTo>
                  <a:pt x="24" y="31"/>
                </a:lnTo>
                <a:lnTo>
                  <a:pt x="24" y="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29">
              <a:solidFill>
                <a:schemeClr val="bg1"/>
              </a:solidFill>
              <a:latin typeface="Impact" panose="020B0806030902050204" pitchFamily="34" charset="0"/>
              <a:ea typeface="Microsoft YaHe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20" name="文本框 5"/>
          <p:cNvSpPr txBox="1">
            <a:spLocks noChangeArrowheads="1"/>
          </p:cNvSpPr>
          <p:nvPr/>
        </p:nvSpPr>
        <p:spPr bwMode="auto">
          <a:xfrm>
            <a:off x="165605" y="161113"/>
            <a:ext cx="4291977" cy="41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5643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SzPct val="85000"/>
              <a:buNone/>
              <a:defRPr/>
            </a:pPr>
            <a:r>
              <a:rPr lang="zh-CN" altLang="en-US" sz="1814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智慧</a:t>
            </a:r>
            <a:r>
              <a:rPr lang="zh-CN" altLang="en-US" sz="1814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图书馆管理</a:t>
            </a:r>
            <a:r>
              <a:rPr lang="zh-CN" altLang="en-US" sz="1814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平台核心</a:t>
            </a:r>
            <a:r>
              <a:rPr lang="en-US" altLang="zh-CN" sz="1814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1814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四个管理</a:t>
            </a:r>
            <a:endParaRPr lang="zh-CN" altLang="en-US" sz="1814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965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 animBg="1"/>
      <p:bldP spid="17" grpId="0" animBg="1"/>
      <p:bldP spid="19" grpId="0" animBg="1"/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环形箭头 5"/>
          <p:cNvSpPr/>
          <p:nvPr/>
        </p:nvSpPr>
        <p:spPr>
          <a:xfrm>
            <a:off x="2194232" y="170358"/>
            <a:ext cx="2245239" cy="2160170"/>
          </a:xfrm>
          <a:prstGeom prst="circularArrow">
            <a:avLst>
              <a:gd name="adj1" fmla="val 5085"/>
              <a:gd name="adj2" fmla="val 327528"/>
              <a:gd name="adj3" fmla="val 1472472"/>
              <a:gd name="adj4" fmla="val 16199432"/>
              <a:gd name="adj5" fmla="val 593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环形箭头 6"/>
          <p:cNvSpPr/>
          <p:nvPr/>
        </p:nvSpPr>
        <p:spPr>
          <a:xfrm>
            <a:off x="2115478" y="284574"/>
            <a:ext cx="2245239" cy="2160170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环形箭头 7"/>
          <p:cNvSpPr/>
          <p:nvPr/>
        </p:nvSpPr>
        <p:spPr>
          <a:xfrm>
            <a:off x="2050938" y="193757"/>
            <a:ext cx="2245239" cy="2160170"/>
          </a:xfrm>
          <a:prstGeom prst="circularArrow">
            <a:avLst>
              <a:gd name="adj1" fmla="val 5085"/>
              <a:gd name="adj2" fmla="val 327528"/>
              <a:gd name="adj3" fmla="val 15873039"/>
              <a:gd name="adj4" fmla="val 9000000"/>
              <a:gd name="adj5" fmla="val 593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43" y="304460"/>
            <a:ext cx="1048603" cy="15058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98" y="304459"/>
            <a:ext cx="1048603" cy="15058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576" y="1273842"/>
            <a:ext cx="1767993" cy="1012024"/>
          </a:xfrm>
          <a:prstGeom prst="rect">
            <a:avLst/>
          </a:prstGeom>
        </p:spPr>
      </p:pic>
      <p:sp>
        <p:nvSpPr>
          <p:cNvPr id="18" name="TextBox 24">
            <a:extLst>
              <a:ext uri="{FF2B5EF4-FFF2-40B4-BE49-F238E27FC236}">
                <a16:creationId xmlns:a16="http://schemas.microsoft.com/office/drawing/2014/main" id="{45218190-E07E-42CC-91D5-BE6844268294}"/>
              </a:ext>
            </a:extLst>
          </p:cNvPr>
          <p:cNvSpPr txBox="1"/>
          <p:nvPr/>
        </p:nvSpPr>
        <p:spPr>
          <a:xfrm>
            <a:off x="458276" y="1019610"/>
            <a:ext cx="14157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用户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管理</a:t>
            </a:r>
            <a:endParaRPr lang="en-US" altLang="zh-CN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14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解决用户</a:t>
            </a:r>
            <a:endParaRPr lang="en-US" altLang="zh-CN" sz="1400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14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统一身份控制</a:t>
            </a:r>
            <a:endParaRPr lang="en-US" sz="14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微服务特点"/>
          <p:cNvSpPr txBox="1"/>
          <p:nvPr/>
        </p:nvSpPr>
        <p:spPr>
          <a:xfrm>
            <a:off x="199636" y="308628"/>
            <a:ext cx="561874" cy="23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1520" tIns="11520" rIns="11520" bIns="11520" anchor="ctr">
            <a:spAutoFit/>
          </a:bodyPr>
          <a:lstStyle>
            <a:lvl1pPr>
              <a:defRPr sz="240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CN" altLang="en-US" sz="14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核心一</a:t>
            </a:r>
            <a:endParaRPr sz="14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8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4">
            <a:extLst>
              <a:ext uri="{FF2B5EF4-FFF2-40B4-BE49-F238E27FC236}">
                <a16:creationId xmlns:a16="http://schemas.microsoft.com/office/drawing/2014/main" id="{45218190-E07E-42CC-91D5-BE6844268294}"/>
              </a:ext>
            </a:extLst>
          </p:cNvPr>
          <p:cNvSpPr txBox="1"/>
          <p:nvPr/>
        </p:nvSpPr>
        <p:spPr>
          <a:xfrm>
            <a:off x="355689" y="1019610"/>
            <a:ext cx="16209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数据管理</a:t>
            </a:r>
            <a:endParaRPr lang="en-US" altLang="zh-CN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14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实现用户、资源、</a:t>
            </a:r>
            <a:endParaRPr lang="en-US" altLang="zh-CN" sz="1400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14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行为、空间关联</a:t>
            </a:r>
            <a:endParaRPr 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95131" y="289445"/>
            <a:ext cx="2091624" cy="2022915"/>
            <a:chOff x="711349" y="133134"/>
            <a:chExt cx="1720511" cy="172051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饼形 23"/>
            <p:cNvSpPr/>
            <p:nvPr/>
          </p:nvSpPr>
          <p:spPr>
            <a:xfrm>
              <a:off x="711349" y="133134"/>
              <a:ext cx="1720511" cy="1720511"/>
            </a:xfrm>
            <a:prstGeom prst="pie">
              <a:avLst>
                <a:gd name="adj1" fmla="val 16200000"/>
                <a:gd name="adj2" fmla="val 180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饼形 4"/>
            <p:cNvSpPr txBox="1"/>
            <p:nvPr/>
          </p:nvSpPr>
          <p:spPr>
            <a:xfrm>
              <a:off x="1618100" y="497719"/>
              <a:ext cx="614468" cy="5120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00" b="1" kern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所有微服务按照人、资源、空间、行为四个维度形成数据表单</a:t>
              </a:r>
              <a:endParaRPr lang="zh-CN" altLang="en-US" sz="1000" b="1" kern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059697" y="350892"/>
            <a:ext cx="2091624" cy="2022915"/>
            <a:chOff x="675915" y="194581"/>
            <a:chExt cx="1720511" cy="172051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饼形 21"/>
            <p:cNvSpPr/>
            <p:nvPr/>
          </p:nvSpPr>
          <p:spPr>
            <a:xfrm>
              <a:off x="675915" y="194581"/>
              <a:ext cx="1720511" cy="1720511"/>
            </a:xfrm>
            <a:prstGeom prst="pie">
              <a:avLst>
                <a:gd name="adj1" fmla="val 1800000"/>
                <a:gd name="adj2" fmla="val 900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2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饼形 6"/>
            <p:cNvSpPr txBox="1"/>
            <p:nvPr/>
          </p:nvSpPr>
          <p:spPr>
            <a:xfrm>
              <a:off x="1085560" y="1310865"/>
              <a:ext cx="921702" cy="4506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00" b="1" kern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提供清晰、直观、简洁和可操作的数据调用工具</a:t>
              </a:r>
              <a:endParaRPr lang="zh-CN" altLang="en-US" sz="1000" b="1" kern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024262" y="289445"/>
            <a:ext cx="2091624" cy="2022915"/>
            <a:chOff x="640480" y="133134"/>
            <a:chExt cx="1720511" cy="172051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饼形 19"/>
            <p:cNvSpPr/>
            <p:nvPr/>
          </p:nvSpPr>
          <p:spPr>
            <a:xfrm>
              <a:off x="640480" y="133134"/>
              <a:ext cx="1720511" cy="1720511"/>
            </a:xfrm>
            <a:prstGeom prst="pie">
              <a:avLst>
                <a:gd name="adj1" fmla="val 9000000"/>
                <a:gd name="adj2" fmla="val 1620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2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饼形 8"/>
            <p:cNvSpPr txBox="1"/>
            <p:nvPr/>
          </p:nvSpPr>
          <p:spPr>
            <a:xfrm>
              <a:off x="839773" y="497719"/>
              <a:ext cx="614468" cy="5120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00" b="1" kern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完成业务数据统计、用户行为、资源结构和服务效率分析评价</a:t>
              </a:r>
              <a:endParaRPr lang="zh-CN" altLang="en-US" sz="1000" b="1" kern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13" name="环形箭头 12"/>
          <p:cNvSpPr/>
          <p:nvPr/>
        </p:nvSpPr>
        <p:spPr>
          <a:xfrm>
            <a:off x="2031437" y="152457"/>
            <a:ext cx="2350587" cy="2273372"/>
          </a:xfrm>
          <a:prstGeom prst="circularArrow">
            <a:avLst>
              <a:gd name="adj1" fmla="val 5085"/>
              <a:gd name="adj2" fmla="val 327528"/>
              <a:gd name="adj3" fmla="val 1472472"/>
              <a:gd name="adj4" fmla="val 16199432"/>
              <a:gd name="adj5" fmla="val 593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环形箭头 13"/>
          <p:cNvSpPr/>
          <p:nvPr/>
        </p:nvSpPr>
        <p:spPr>
          <a:xfrm>
            <a:off x="1940997" y="286948"/>
            <a:ext cx="2350587" cy="2273372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676672"/>
              <a:satOff val="-5114"/>
              <a:lumOff val="-1961"/>
              <a:alphaOff val="0"/>
            </a:schemeClr>
          </a:fillRef>
          <a:effectRef idx="0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环形箭头 18"/>
          <p:cNvSpPr/>
          <p:nvPr/>
        </p:nvSpPr>
        <p:spPr>
          <a:xfrm>
            <a:off x="1887133" y="158553"/>
            <a:ext cx="2350587" cy="2273372"/>
          </a:xfrm>
          <a:prstGeom prst="circularArrow">
            <a:avLst>
              <a:gd name="adj1" fmla="val 5085"/>
              <a:gd name="adj2" fmla="val 327528"/>
              <a:gd name="adj3" fmla="val 15873039"/>
              <a:gd name="adj4" fmla="val 9000000"/>
              <a:gd name="adj5" fmla="val 593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微服务特点"/>
          <p:cNvSpPr txBox="1"/>
          <p:nvPr/>
        </p:nvSpPr>
        <p:spPr>
          <a:xfrm>
            <a:off x="199636" y="308628"/>
            <a:ext cx="561874" cy="23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1520" tIns="11520" rIns="11520" bIns="11520" anchor="ctr">
            <a:spAutoFit/>
          </a:bodyPr>
          <a:lstStyle>
            <a:lvl1pPr>
              <a:defRPr sz="240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CN" altLang="en-US" sz="14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核心二</a:t>
            </a:r>
            <a:endParaRPr sz="14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4">
            <a:extLst>
              <a:ext uri="{FF2B5EF4-FFF2-40B4-BE49-F238E27FC236}">
                <a16:creationId xmlns:a16="http://schemas.microsoft.com/office/drawing/2014/main" id="{45218190-E07E-42CC-91D5-BE6844268294}"/>
              </a:ext>
            </a:extLst>
          </p:cNvPr>
          <p:cNvSpPr txBox="1"/>
          <p:nvPr/>
        </p:nvSpPr>
        <p:spPr>
          <a:xfrm>
            <a:off x="458279" y="1019610"/>
            <a:ext cx="1415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应用管理</a:t>
            </a:r>
            <a:endParaRPr lang="en-US" altLang="zh-CN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实现异构</a:t>
            </a:r>
            <a:endParaRPr lang="en-US" altLang="zh-CN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系统互联互通</a:t>
            </a:r>
            <a:endParaRPr lang="en-US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363067" y="333739"/>
            <a:ext cx="1988142" cy="1988142"/>
            <a:chOff x="558682" y="153844"/>
            <a:chExt cx="1988142" cy="198814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饼形 26"/>
            <p:cNvSpPr/>
            <p:nvPr/>
          </p:nvSpPr>
          <p:spPr>
            <a:xfrm>
              <a:off x="558682" y="153844"/>
              <a:ext cx="1988142" cy="1988142"/>
            </a:xfrm>
            <a:prstGeom prst="pie">
              <a:avLst>
                <a:gd name="adj1" fmla="val 16200000"/>
                <a:gd name="adj2" fmla="val 180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饼形 4"/>
            <p:cNvSpPr txBox="1"/>
            <p:nvPr/>
          </p:nvSpPr>
          <p:spPr>
            <a:xfrm>
              <a:off x="1606480" y="575141"/>
              <a:ext cx="710050" cy="5917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各个应用的权限配置与管理问题</a:t>
              </a:r>
              <a:endParaRPr lang="zh-CN" altLang="en-US" sz="1100" b="1" kern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322121" y="404744"/>
            <a:ext cx="1988142" cy="1988142"/>
            <a:chOff x="517736" y="224849"/>
            <a:chExt cx="1988142" cy="198814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饼形 24"/>
            <p:cNvSpPr/>
            <p:nvPr/>
          </p:nvSpPr>
          <p:spPr>
            <a:xfrm>
              <a:off x="517736" y="224849"/>
              <a:ext cx="1988142" cy="1988142"/>
            </a:xfrm>
            <a:prstGeom prst="pie">
              <a:avLst>
                <a:gd name="adj1" fmla="val 1800000"/>
                <a:gd name="adj2" fmla="val 900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2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饼形 6"/>
            <p:cNvSpPr txBox="1"/>
            <p:nvPr/>
          </p:nvSpPr>
          <p:spPr>
            <a:xfrm>
              <a:off x="991103" y="1514775"/>
              <a:ext cx="1065076" cy="5207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接口技术和建立微服务应用接口规范</a:t>
              </a:r>
              <a:endParaRPr lang="zh-CN" altLang="en-US" sz="1100" b="1" kern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81175" y="333739"/>
            <a:ext cx="1988142" cy="1988142"/>
            <a:chOff x="476790" y="153844"/>
            <a:chExt cx="1988142" cy="198814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饼形 22"/>
            <p:cNvSpPr/>
            <p:nvPr/>
          </p:nvSpPr>
          <p:spPr>
            <a:xfrm>
              <a:off x="476790" y="153844"/>
              <a:ext cx="1988142" cy="1988142"/>
            </a:xfrm>
            <a:prstGeom prst="pie">
              <a:avLst>
                <a:gd name="adj1" fmla="val 9000000"/>
                <a:gd name="adj2" fmla="val 1620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饼形 8"/>
            <p:cNvSpPr txBox="1"/>
            <p:nvPr/>
          </p:nvSpPr>
          <p:spPr>
            <a:xfrm>
              <a:off x="707083" y="575141"/>
              <a:ext cx="710050" cy="5917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解决微服务平台与微应用间的数据交换规范</a:t>
              </a:r>
              <a:endParaRPr lang="zh-CN" altLang="en-US" sz="1100" b="1" kern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0" name="环形箭头 19"/>
          <p:cNvSpPr/>
          <p:nvPr/>
        </p:nvSpPr>
        <p:spPr>
          <a:xfrm>
            <a:off x="2240156" y="210663"/>
            <a:ext cx="2234293" cy="2234293"/>
          </a:xfrm>
          <a:prstGeom prst="circularArrow">
            <a:avLst>
              <a:gd name="adj1" fmla="val 5085"/>
              <a:gd name="adj2" fmla="val 327528"/>
              <a:gd name="adj3" fmla="val 1472472"/>
              <a:gd name="adj4" fmla="val 16199432"/>
              <a:gd name="adj5" fmla="val 593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环形箭头 20"/>
          <p:cNvSpPr/>
          <p:nvPr/>
        </p:nvSpPr>
        <p:spPr>
          <a:xfrm>
            <a:off x="2199045" y="281543"/>
            <a:ext cx="2234293" cy="2234293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环形箭头 21"/>
          <p:cNvSpPr/>
          <p:nvPr/>
        </p:nvSpPr>
        <p:spPr>
          <a:xfrm>
            <a:off x="2157935" y="210663"/>
            <a:ext cx="2234293" cy="2234293"/>
          </a:xfrm>
          <a:prstGeom prst="circularArrow">
            <a:avLst>
              <a:gd name="adj1" fmla="val 5085"/>
              <a:gd name="adj2" fmla="val 327528"/>
              <a:gd name="adj3" fmla="val 15873039"/>
              <a:gd name="adj4" fmla="val 9000000"/>
              <a:gd name="adj5" fmla="val 593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微服务特点"/>
          <p:cNvSpPr txBox="1"/>
          <p:nvPr/>
        </p:nvSpPr>
        <p:spPr>
          <a:xfrm>
            <a:off x="199636" y="308628"/>
            <a:ext cx="561874" cy="23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1520" tIns="11520" rIns="11520" bIns="11520" anchor="ctr">
            <a:spAutoFit/>
          </a:bodyPr>
          <a:lstStyle>
            <a:lvl1pPr>
              <a:defRPr sz="240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CN" altLang="en-US" sz="14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核心三</a:t>
            </a:r>
            <a:endParaRPr sz="14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95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2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4">
            <a:extLst>
              <a:ext uri="{FF2B5EF4-FFF2-40B4-BE49-F238E27FC236}">
                <a16:creationId xmlns:a16="http://schemas.microsoft.com/office/drawing/2014/main" id="{45218190-E07E-42CC-91D5-BE6844268294}"/>
              </a:ext>
            </a:extLst>
          </p:cNvPr>
          <p:cNvSpPr txBox="1"/>
          <p:nvPr/>
        </p:nvSpPr>
        <p:spPr>
          <a:xfrm>
            <a:off x="458280" y="1019610"/>
            <a:ext cx="1415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界面管理</a:t>
            </a:r>
            <a:endParaRPr lang="en-US" altLang="zh-CN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按服务管理</a:t>
            </a:r>
            <a:endParaRPr lang="en-US" altLang="zh-CN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需要自主创造</a:t>
            </a:r>
            <a:endParaRPr lang="en-US" altLang="zh-CN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全场景服务</a:t>
            </a:r>
            <a:endParaRPr 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174379" y="290634"/>
            <a:ext cx="2003944" cy="1979907"/>
            <a:chOff x="891213" y="133134"/>
            <a:chExt cx="1720511" cy="1720511"/>
          </a:xfrm>
          <a:scene3d>
            <a:camera prst="orthographicFront"/>
            <a:lightRig rig="flat" dir="t"/>
          </a:scene3d>
        </p:grpSpPr>
        <p:sp>
          <p:nvSpPr>
            <p:cNvPr id="14" name="饼形 13"/>
            <p:cNvSpPr/>
            <p:nvPr/>
          </p:nvSpPr>
          <p:spPr>
            <a:xfrm>
              <a:off x="891213" y="133134"/>
              <a:ext cx="1720511" cy="1720511"/>
            </a:xfrm>
            <a:prstGeom prst="pie">
              <a:avLst>
                <a:gd name="adj1" fmla="val 16200000"/>
                <a:gd name="adj2" fmla="val 180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饼形 4"/>
            <p:cNvSpPr txBox="1"/>
            <p:nvPr/>
          </p:nvSpPr>
          <p:spPr>
            <a:xfrm>
              <a:off x="1797963" y="497719"/>
              <a:ext cx="614468" cy="5120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00" b="1" kern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搭建微应用、微服务市场</a:t>
              </a:r>
              <a:endParaRPr lang="zh-CN" altLang="en-US" sz="1000" b="1" kern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138944" y="352081"/>
            <a:ext cx="2003944" cy="1979907"/>
            <a:chOff x="855778" y="194581"/>
            <a:chExt cx="1720511" cy="1720511"/>
          </a:xfrm>
          <a:scene3d>
            <a:camera prst="orthographicFront"/>
            <a:lightRig rig="flat" dir="t"/>
          </a:scene3d>
        </p:grpSpPr>
        <p:sp>
          <p:nvSpPr>
            <p:cNvPr id="12" name="饼形 11"/>
            <p:cNvSpPr/>
            <p:nvPr/>
          </p:nvSpPr>
          <p:spPr>
            <a:xfrm>
              <a:off x="855778" y="194581"/>
              <a:ext cx="1720511" cy="1720511"/>
            </a:xfrm>
            <a:prstGeom prst="pie">
              <a:avLst>
                <a:gd name="adj1" fmla="val 1800000"/>
                <a:gd name="adj2" fmla="val 900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2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饼形 6"/>
            <p:cNvSpPr txBox="1"/>
            <p:nvPr/>
          </p:nvSpPr>
          <p:spPr>
            <a:xfrm>
              <a:off x="1265424" y="1310865"/>
              <a:ext cx="921702" cy="4506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00" b="1" kern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提供页面布局、色彩美化工具</a:t>
              </a:r>
              <a:endParaRPr lang="zh-CN" altLang="en-US" sz="1000" b="1" kern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103510" y="290634"/>
            <a:ext cx="2003944" cy="1979907"/>
            <a:chOff x="820344" y="133134"/>
            <a:chExt cx="1720511" cy="1720511"/>
          </a:xfrm>
          <a:scene3d>
            <a:camera prst="orthographicFront"/>
            <a:lightRig rig="flat" dir="t"/>
          </a:scene3d>
        </p:grpSpPr>
        <p:sp>
          <p:nvSpPr>
            <p:cNvPr id="10" name="饼形 9"/>
            <p:cNvSpPr/>
            <p:nvPr/>
          </p:nvSpPr>
          <p:spPr>
            <a:xfrm>
              <a:off x="820344" y="133134"/>
              <a:ext cx="1720511" cy="1720511"/>
            </a:xfrm>
            <a:prstGeom prst="pie">
              <a:avLst>
                <a:gd name="adj1" fmla="val 9000000"/>
                <a:gd name="adj2" fmla="val 1620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饼形 8"/>
            <p:cNvSpPr txBox="1"/>
            <p:nvPr/>
          </p:nvSpPr>
          <p:spPr>
            <a:xfrm>
              <a:off x="1019636" y="497719"/>
              <a:ext cx="510453" cy="5120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00" b="1" kern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提供可自由拖拽的应用服务发布工具</a:t>
              </a:r>
              <a:endParaRPr lang="zh-CN" altLang="en-US" sz="1000" b="1" kern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7" name="环形箭头 6"/>
          <p:cNvSpPr/>
          <p:nvPr/>
        </p:nvSpPr>
        <p:spPr>
          <a:xfrm>
            <a:off x="2068013" y="170688"/>
            <a:ext cx="2252052" cy="2225039"/>
          </a:xfrm>
          <a:prstGeom prst="circularArrow">
            <a:avLst>
              <a:gd name="adj1" fmla="val 5085"/>
              <a:gd name="adj2" fmla="val 327528"/>
              <a:gd name="adj3" fmla="val 1472472"/>
              <a:gd name="adj4" fmla="val 16199432"/>
              <a:gd name="adj5" fmla="val 5932"/>
            </a:avLst>
          </a:prstGeom>
          <a:scene3d>
            <a:camera prst="orthographicFront"/>
            <a:lightRig rig="flat" dir="t"/>
          </a:scene3d>
          <a:sp3d z="127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环形箭头 7"/>
          <p:cNvSpPr/>
          <p:nvPr/>
        </p:nvSpPr>
        <p:spPr>
          <a:xfrm>
            <a:off x="2032436" y="232027"/>
            <a:ext cx="2252052" cy="2225039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  <a:scene3d>
            <a:camera prst="orthographicFront"/>
            <a:lightRig rig="flat" dir="t"/>
          </a:scene3d>
          <a:sp3d z="127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355300"/>
              <a:satOff val="50000"/>
              <a:lumOff val="-7353"/>
              <a:alphaOff val="0"/>
            </a:schemeClr>
          </a:fillRef>
          <a:effectRef idx="2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环形箭头 8"/>
          <p:cNvSpPr/>
          <p:nvPr/>
        </p:nvSpPr>
        <p:spPr>
          <a:xfrm>
            <a:off x="1954188" y="152400"/>
            <a:ext cx="2252052" cy="2225039"/>
          </a:xfrm>
          <a:prstGeom prst="circularArrow">
            <a:avLst>
              <a:gd name="adj1" fmla="val 5085"/>
              <a:gd name="adj2" fmla="val 327528"/>
              <a:gd name="adj3" fmla="val 15873039"/>
              <a:gd name="adj4" fmla="val 9000000"/>
              <a:gd name="adj5" fmla="val 5932"/>
            </a:avLst>
          </a:prstGeom>
          <a:scene3d>
            <a:camera prst="orthographicFront"/>
            <a:lightRig rig="flat" dir="t"/>
          </a:scene3d>
          <a:sp3d z="127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710599"/>
              <a:satOff val="100000"/>
              <a:lumOff val="-14706"/>
              <a:alphaOff val="0"/>
            </a:schemeClr>
          </a:fillRef>
          <a:effectRef idx="2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微服务特点"/>
          <p:cNvSpPr txBox="1"/>
          <p:nvPr/>
        </p:nvSpPr>
        <p:spPr>
          <a:xfrm>
            <a:off x="199636" y="308628"/>
            <a:ext cx="561874" cy="23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1520" tIns="11520" rIns="11520" bIns="11520" anchor="ctr">
            <a:spAutoFit/>
          </a:bodyPr>
          <a:lstStyle>
            <a:lvl1pPr>
              <a:defRPr sz="240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CN" altLang="en-US" sz="14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核心四</a:t>
            </a:r>
            <a:endParaRPr sz="14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51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57648" y="888045"/>
            <a:ext cx="2304344" cy="495522"/>
          </a:xfrm>
          <a:prstGeom prst="rect">
            <a:avLst/>
          </a:prstGeom>
        </p:spPr>
        <p:txBody>
          <a:bodyPr vert="horz" lIns="34565" tIns="17283" rIns="34565" bIns="17283" rtlCol="0" anchor="ctr">
            <a:normAutofit fontScale="97500"/>
          </a:bodyPr>
          <a:lstStyle/>
          <a:p>
            <a:pPr defTabSz="345614"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1512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" panose="020B0503020204020204" charset="-122"/>
              </a:rPr>
              <a:t>智慧馆员端 </a:t>
            </a:r>
            <a:endParaRPr lang="en-US" altLang="zh-CN" sz="1512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55867" y="1376815"/>
            <a:ext cx="1811071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345643">
              <a:lnSpc>
                <a:spcPts val="832"/>
              </a:lnSpc>
              <a:defRPr/>
            </a:pPr>
            <a:r>
              <a:rPr lang="zh-CN" altLang="en-US" sz="60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面向馆员使用的馆藏管理、门禁系统、一卡通、移动办公等应用。美观，轻应用对接无限制，打造最便捷图书馆管理端</a:t>
            </a:r>
          </a:p>
        </p:txBody>
      </p:sp>
      <p:sp>
        <p:nvSpPr>
          <p:cNvPr id="27" name="直接连接符 9"/>
          <p:cNvSpPr/>
          <p:nvPr/>
        </p:nvSpPr>
        <p:spPr>
          <a:xfrm>
            <a:off x="455867" y="1303243"/>
            <a:ext cx="1556633" cy="0"/>
          </a:xfrm>
          <a:prstGeom prst="line">
            <a:avLst/>
          </a:prstGeom>
          <a:ln w="6350" cap="flat" cmpd="sng">
            <a:solidFill>
              <a:srgbClr val="AFB9B9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75" y="71946"/>
            <a:ext cx="1150641" cy="246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19"/>
          <p:cNvGrpSpPr/>
          <p:nvPr/>
        </p:nvGrpSpPr>
        <p:grpSpPr>
          <a:xfrm>
            <a:off x="3318055" y="888589"/>
            <a:ext cx="1143236" cy="259669"/>
            <a:chOff x="5292080" y="762258"/>
            <a:chExt cx="3024362" cy="686937"/>
          </a:xfrm>
        </p:grpSpPr>
        <p:grpSp>
          <p:nvGrpSpPr>
            <p:cNvPr id="7" name="组合 20"/>
            <p:cNvGrpSpPr/>
            <p:nvPr/>
          </p:nvGrpSpPr>
          <p:grpSpPr>
            <a:xfrm>
              <a:off x="5292080" y="1131590"/>
              <a:ext cx="720080" cy="317605"/>
              <a:chOff x="6228184" y="921985"/>
              <a:chExt cx="720080" cy="317605"/>
            </a:xfrm>
          </p:grpSpPr>
          <p:cxnSp>
            <p:nvCxnSpPr>
              <p:cNvPr id="10" name="直接连接符 23"/>
              <p:cNvCxnSpPr/>
              <p:nvPr/>
            </p:nvCxnSpPr>
            <p:spPr>
              <a:xfrm flipV="1">
                <a:off x="6262871" y="921985"/>
                <a:ext cx="685393" cy="266804"/>
              </a:xfrm>
              <a:prstGeom prst="line">
                <a:avLst/>
              </a:prstGeom>
              <a:ln w="1270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6228184" y="1131590"/>
                <a:ext cx="108000" cy="108000"/>
              </a:xfrm>
              <a:prstGeom prst="ellipse">
                <a:avLst/>
              </a:prstGeom>
              <a:solidFill>
                <a:srgbClr val="FF4D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5643">
                  <a:defRPr/>
                </a:pPr>
                <a:endParaRPr lang="zh-CN" altLang="en-US" sz="756" b="1">
                  <a:solidFill>
                    <a:schemeClr val="bg1"/>
                  </a:solidFill>
                  <a:latin typeface="Britannic Bold" panose="020B0903060703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6046848" y="762258"/>
              <a:ext cx="2269594" cy="5519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5643">
                <a:defRPr/>
              </a:pPr>
              <a:r>
                <a:rPr lang="zh-CN" altLang="en-US" sz="7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  <a:ea typeface="微软雅黑" pitchFamily="34" charset="-122"/>
                </a:rPr>
                <a:t>图书馆资源管理</a:t>
              </a:r>
              <a:endParaRPr lang="en-US" altLang="zh-CN" sz="75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微软雅黑" pitchFamily="34" charset="-122"/>
              </a:endParaRPr>
            </a:p>
          </p:txBody>
        </p:sp>
        <p:cxnSp>
          <p:nvCxnSpPr>
            <p:cNvPr id="9" name="直接连接符 22"/>
            <p:cNvCxnSpPr/>
            <p:nvPr/>
          </p:nvCxnSpPr>
          <p:spPr>
            <a:xfrm>
              <a:off x="6013173" y="1131590"/>
              <a:ext cx="1800000" cy="0"/>
            </a:xfrm>
            <a:prstGeom prst="line">
              <a:avLst/>
            </a:prstGeom>
            <a:ln w="127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9"/>
          <p:cNvGrpSpPr/>
          <p:nvPr/>
        </p:nvGrpSpPr>
        <p:grpSpPr>
          <a:xfrm>
            <a:off x="3329830" y="1320860"/>
            <a:ext cx="1335597" cy="259669"/>
            <a:chOff x="5292080" y="762258"/>
            <a:chExt cx="3533241" cy="686937"/>
          </a:xfrm>
        </p:grpSpPr>
        <p:grpSp>
          <p:nvGrpSpPr>
            <p:cNvPr id="17" name="组合 20"/>
            <p:cNvGrpSpPr/>
            <p:nvPr/>
          </p:nvGrpSpPr>
          <p:grpSpPr>
            <a:xfrm>
              <a:off x="5292080" y="1131590"/>
              <a:ext cx="720080" cy="317605"/>
              <a:chOff x="6228184" y="921985"/>
              <a:chExt cx="720080" cy="317605"/>
            </a:xfrm>
          </p:grpSpPr>
          <p:cxnSp>
            <p:nvCxnSpPr>
              <p:cNvPr id="20" name="直接连接符 23"/>
              <p:cNvCxnSpPr/>
              <p:nvPr/>
            </p:nvCxnSpPr>
            <p:spPr>
              <a:xfrm flipV="1">
                <a:off x="6262871" y="921985"/>
                <a:ext cx="685393" cy="266804"/>
              </a:xfrm>
              <a:prstGeom prst="line">
                <a:avLst/>
              </a:prstGeom>
              <a:ln w="1270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/>
              <p:cNvSpPr/>
              <p:nvPr/>
            </p:nvSpPr>
            <p:spPr>
              <a:xfrm>
                <a:off x="6228184" y="1131590"/>
                <a:ext cx="108000" cy="108000"/>
              </a:xfrm>
              <a:prstGeom prst="ellipse">
                <a:avLst/>
              </a:prstGeom>
              <a:solidFill>
                <a:srgbClr val="FF4D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5643">
                  <a:defRPr/>
                </a:pPr>
                <a:endParaRPr lang="zh-CN" altLang="en-US" sz="756" b="1">
                  <a:solidFill>
                    <a:schemeClr val="bg1"/>
                  </a:solidFill>
                  <a:latin typeface="Britannic Bold" panose="020B0903060703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6046848" y="762258"/>
              <a:ext cx="2778473" cy="5519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5643">
                <a:defRPr/>
              </a:pPr>
              <a:r>
                <a:rPr lang="zh-CN" altLang="en-US" sz="7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  <a:ea typeface="微软雅黑" pitchFamily="34" charset="-122"/>
                </a:rPr>
                <a:t>图书馆运行状态监控</a:t>
              </a:r>
              <a:endParaRPr lang="en-US" altLang="zh-CN" sz="75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微软雅黑" pitchFamily="34" charset="-122"/>
              </a:endParaRPr>
            </a:p>
          </p:txBody>
        </p:sp>
        <p:cxnSp>
          <p:nvCxnSpPr>
            <p:cNvPr id="19" name="直接连接符 22"/>
            <p:cNvCxnSpPr/>
            <p:nvPr/>
          </p:nvCxnSpPr>
          <p:spPr>
            <a:xfrm>
              <a:off x="6013173" y="1131590"/>
              <a:ext cx="1800000" cy="0"/>
            </a:xfrm>
            <a:prstGeom prst="line">
              <a:avLst/>
            </a:prstGeom>
            <a:ln w="127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19"/>
          <p:cNvGrpSpPr/>
          <p:nvPr/>
        </p:nvGrpSpPr>
        <p:grpSpPr>
          <a:xfrm>
            <a:off x="3329829" y="1816446"/>
            <a:ext cx="970112" cy="259669"/>
            <a:chOff x="5292080" y="762258"/>
            <a:chExt cx="2566371" cy="686937"/>
          </a:xfrm>
        </p:grpSpPr>
        <p:grpSp>
          <p:nvGrpSpPr>
            <p:cNvPr id="24" name="组合 20"/>
            <p:cNvGrpSpPr/>
            <p:nvPr/>
          </p:nvGrpSpPr>
          <p:grpSpPr>
            <a:xfrm>
              <a:off x="5292080" y="1131590"/>
              <a:ext cx="720080" cy="317605"/>
              <a:chOff x="6228184" y="921985"/>
              <a:chExt cx="720080" cy="317605"/>
            </a:xfrm>
          </p:grpSpPr>
          <p:cxnSp>
            <p:nvCxnSpPr>
              <p:cNvPr id="31" name="直接连接符 23"/>
              <p:cNvCxnSpPr/>
              <p:nvPr/>
            </p:nvCxnSpPr>
            <p:spPr>
              <a:xfrm flipV="1">
                <a:off x="6262871" y="921985"/>
                <a:ext cx="685393" cy="266804"/>
              </a:xfrm>
              <a:prstGeom prst="line">
                <a:avLst/>
              </a:prstGeom>
              <a:ln w="12700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/>
              <p:cNvSpPr/>
              <p:nvPr/>
            </p:nvSpPr>
            <p:spPr>
              <a:xfrm>
                <a:off x="6228184" y="1131590"/>
                <a:ext cx="108000" cy="108000"/>
              </a:xfrm>
              <a:prstGeom prst="ellipse">
                <a:avLst/>
              </a:prstGeom>
              <a:solidFill>
                <a:srgbClr val="FF4D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5643">
                  <a:defRPr/>
                </a:pPr>
                <a:endParaRPr lang="zh-CN" altLang="en-US" sz="756" b="1">
                  <a:solidFill>
                    <a:schemeClr val="bg1"/>
                  </a:solidFill>
                  <a:latin typeface="Britannic Bold" panose="020B0903060703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6046847" y="762258"/>
              <a:ext cx="1811604" cy="5519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5643">
                <a:defRPr/>
              </a:pPr>
              <a:r>
                <a:rPr lang="zh-CN" altLang="en-US" sz="7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  <a:ea typeface="微软雅黑" pitchFamily="34" charset="-122"/>
                </a:rPr>
                <a:t>馆务</a:t>
              </a:r>
              <a:r>
                <a:rPr lang="en-US" altLang="zh-CN" sz="7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  <a:ea typeface="微软雅黑" pitchFamily="34" charset="-122"/>
                </a:rPr>
                <a:t>OA</a:t>
              </a:r>
              <a:r>
                <a:rPr lang="zh-CN" altLang="en-US" sz="7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anose="020B0903060703020204" pitchFamily="34" charset="0"/>
                  <a:ea typeface="微软雅黑" pitchFamily="34" charset="-122"/>
                </a:rPr>
                <a:t>办公</a:t>
              </a:r>
              <a:endParaRPr lang="en-US" altLang="zh-CN" sz="75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微软雅黑" pitchFamily="34" charset="-122"/>
              </a:endParaRPr>
            </a:p>
          </p:txBody>
        </p:sp>
        <p:cxnSp>
          <p:nvCxnSpPr>
            <p:cNvPr id="30" name="直接连接符 22"/>
            <p:cNvCxnSpPr/>
            <p:nvPr/>
          </p:nvCxnSpPr>
          <p:spPr>
            <a:xfrm>
              <a:off x="6013173" y="1131590"/>
              <a:ext cx="1548000" cy="0"/>
            </a:xfrm>
            <a:prstGeom prst="line">
              <a:avLst/>
            </a:prstGeom>
            <a:ln w="127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18" b="29509" l="10000" r="98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" t="8510" r="-423" b="70313"/>
          <a:stretch/>
        </p:blipFill>
        <p:spPr>
          <a:xfrm>
            <a:off x="936726" y="366741"/>
            <a:ext cx="673094" cy="7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422" y="821583"/>
            <a:ext cx="748313" cy="153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5858" y="821583"/>
            <a:ext cx="2330111" cy="1532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手机端App门户"/>
          <p:cNvSpPr txBox="1"/>
          <p:nvPr/>
        </p:nvSpPr>
        <p:spPr>
          <a:xfrm>
            <a:off x="1961882" y="327749"/>
            <a:ext cx="166866" cy="4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601" tIns="9601" rIns="9601" bIns="9601" anchor="ctr">
            <a:spAutoFit/>
          </a:bodyPr>
          <a:lstStyle/>
          <a:p>
            <a:r>
              <a:rPr sz="170"/>
              <a:t>手机端App门户</a:t>
            </a:r>
          </a:p>
        </p:txBody>
      </p:sp>
      <p:sp>
        <p:nvSpPr>
          <p:cNvPr id="2" name="矩形 1"/>
          <p:cNvSpPr/>
          <p:nvPr/>
        </p:nvSpPr>
        <p:spPr>
          <a:xfrm>
            <a:off x="279531" y="254808"/>
            <a:ext cx="4102956" cy="36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通过微应用管理，可以按自己要求生成图书馆手机端门户</a:t>
            </a: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，而且是不同权限的用户看到不同的微</a:t>
            </a:r>
            <a:r>
              <a:rPr lang="zh-CN" altLang="en-US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应用，这样，我们就可以管理图书馆</a:t>
            </a: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自己的</a:t>
            </a:r>
            <a:r>
              <a:rPr lang="en-US" altLang="zh-CN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App</a:t>
            </a:r>
            <a:endParaRPr lang="zh-CN" altLang="en-US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22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38348"/>
            <a:ext cx="460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1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逐步形成图书馆自主管理的</a:t>
            </a:r>
            <a:endParaRPr lang="en-US" altLang="zh-CN" sz="18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345643">
              <a:defRPr/>
            </a:pPr>
            <a:r>
              <a:rPr lang="zh-CN" altLang="en-US" sz="1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动态数据资源仓储</a:t>
            </a:r>
            <a:endParaRPr lang="en-US" altLang="zh-CN" sz="1800" b="1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3349" y="254139"/>
            <a:ext cx="3201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掌握数据</a:t>
            </a:r>
            <a:endParaRPr lang="en-US" altLang="zh-CN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61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7323" y="695242"/>
            <a:ext cx="4488038" cy="1280863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buNone/>
              <a:defRPr/>
            </a:pPr>
            <a:r>
              <a:rPr lang="zh-CN" altLang="en-US" sz="16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依托已有数据：标准数据源</a:t>
            </a:r>
            <a:r>
              <a:rPr lang="en-US" altLang="zh-CN" sz="16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16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自动回溯、更新</a:t>
            </a:r>
            <a:endParaRPr lang="en-US" altLang="zh-CN" sz="16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algn="l">
              <a:lnSpc>
                <a:spcPct val="150000"/>
              </a:lnSpc>
              <a:buNone/>
              <a:defRPr/>
            </a:pPr>
            <a:r>
              <a:rPr lang="zh-CN" altLang="en-US" sz="16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借鉴人的智慧：采访经验、评价成果、用户经验</a:t>
            </a:r>
            <a:endParaRPr lang="en-US" altLang="zh-CN" sz="1600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algn="l">
              <a:lnSpc>
                <a:spcPct val="150000"/>
              </a:lnSpc>
              <a:buNone/>
              <a:defRPr/>
            </a:pPr>
            <a:r>
              <a:rPr lang="zh-CN" altLang="en-US" sz="16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坚持开放理念：接口开放、数据开放、互联互通</a:t>
            </a:r>
            <a:endParaRPr lang="en-US" altLang="zh-CN" sz="16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236" y="-225512"/>
            <a:ext cx="4488038" cy="920754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 lang="zh-CN" altLang="en-US" sz="2800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三个重要问题</a:t>
            </a:r>
            <a:endParaRPr lang="en-US" altLang="zh-CN" sz="2800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91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2865919" y="2094883"/>
            <a:ext cx="604867" cy="1350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280835" indent="-108014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432054" indent="-86411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604876" indent="-86411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777697" indent="-86411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950519" indent="-86411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1123340" indent="-86411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1296162" indent="-86411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1468984" indent="-86411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fld id="{BE142AEF-C4EF-4E77-9218-0438DDE9CABD}" type="slidenum">
              <a:rPr lang="zh-CN" altLang="en-US"/>
              <a:pPr/>
              <a:t>4</a:t>
            </a:fld>
            <a:endParaRPr lang="en-US" altLang="zh-CN"/>
          </a:p>
        </p:txBody>
      </p:sp>
      <p:pic>
        <p:nvPicPr>
          <p:cNvPr id="23558" name="Picture 6" descr="1437-11032q05609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/>
          <a:stretch>
            <a:fillRect/>
          </a:stretch>
        </p:blipFill>
        <p:spPr bwMode="auto">
          <a:xfrm>
            <a:off x="264783" y="454461"/>
            <a:ext cx="1216935" cy="214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242729" y="197163"/>
            <a:ext cx="2286254" cy="14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/>
            <a:r>
              <a:rPr lang="zh-CN" altLang="en-US" sz="1814" b="1" i="0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图书馆的发展目标</a:t>
            </a:r>
          </a:p>
        </p:txBody>
      </p:sp>
      <p:grpSp>
        <p:nvGrpSpPr>
          <p:cNvPr id="2" name="组合 16"/>
          <p:cNvGrpSpPr>
            <a:grpSpLocks/>
          </p:cNvGrpSpPr>
          <p:nvPr/>
        </p:nvGrpSpPr>
        <p:grpSpPr bwMode="auto">
          <a:xfrm>
            <a:off x="1793000" y="447100"/>
            <a:ext cx="1110123" cy="1121525"/>
            <a:chOff x="3491880" y="1772816"/>
            <a:chExt cx="2597198" cy="1656184"/>
          </a:xfrm>
        </p:grpSpPr>
        <p:pic>
          <p:nvPicPr>
            <p:cNvPr id="7374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772816"/>
              <a:ext cx="2597198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5" name="矩形 11"/>
            <p:cNvSpPr>
              <a:spLocks noChangeArrowheads="1"/>
            </p:cNvSpPr>
            <p:nvPr/>
          </p:nvSpPr>
          <p:spPr bwMode="auto">
            <a:xfrm>
              <a:off x="3644454" y="2144264"/>
              <a:ext cx="2250943" cy="96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Clr>
                  <a:srgbClr val="FFFF00"/>
                </a:buClr>
                <a:buFont typeface="Arial" panose="020B0604020202020204" pitchFamily="34" charset="0"/>
                <a:buNone/>
              </a:pPr>
              <a:r>
                <a:rPr lang="zh-CN" altLang="en-US" sz="1210" b="1" i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资源体系的</a:t>
              </a:r>
              <a:endParaRPr lang="en-US" altLang="zh-CN" sz="1210" b="1" i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Clr>
                  <a:srgbClr val="FFFF00"/>
                </a:buClr>
                <a:buFont typeface="Arial" panose="020B0604020202020204" pitchFamily="34" charset="0"/>
                <a:buNone/>
              </a:pPr>
              <a:r>
                <a:rPr lang="zh-CN" altLang="en-US" sz="1210" b="1" i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不断完善</a:t>
              </a:r>
              <a:endParaRPr lang="en-US" altLang="zh-CN" sz="1210" b="1" i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" name="组合 17"/>
          <p:cNvGrpSpPr>
            <a:grpSpLocks/>
          </p:cNvGrpSpPr>
          <p:nvPr/>
        </p:nvGrpSpPr>
        <p:grpSpPr bwMode="auto">
          <a:xfrm>
            <a:off x="2903123" y="452500"/>
            <a:ext cx="1129326" cy="1116124"/>
            <a:chOff x="6228183" y="1753095"/>
            <a:chExt cx="2679669" cy="1656184"/>
          </a:xfrm>
        </p:grpSpPr>
        <p:pic>
          <p:nvPicPr>
            <p:cNvPr id="737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3" y="1753095"/>
              <a:ext cx="2679669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3" name="矩形 12"/>
            <p:cNvSpPr>
              <a:spLocks noChangeArrowheads="1"/>
            </p:cNvSpPr>
            <p:nvPr/>
          </p:nvSpPr>
          <p:spPr bwMode="auto">
            <a:xfrm>
              <a:off x="6472969" y="2141937"/>
              <a:ext cx="2282929" cy="965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Clr>
                  <a:srgbClr val="FFFF00"/>
                </a:buClr>
                <a:buFont typeface="Arial" panose="020B0604020202020204" pitchFamily="34" charset="0"/>
                <a:buNone/>
              </a:pPr>
              <a:r>
                <a:rPr lang="zh-CN" altLang="en-US" sz="1210" b="1" i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丰富资源的</a:t>
              </a:r>
              <a:endParaRPr lang="en-US" altLang="zh-CN" sz="1210" b="1" i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Clr>
                  <a:srgbClr val="FFFF00"/>
                </a:buClr>
                <a:buFont typeface="Arial" panose="020B0604020202020204" pitchFamily="34" charset="0"/>
                <a:buNone/>
              </a:pPr>
              <a:r>
                <a:rPr lang="zh-CN" altLang="en-US" sz="1210" b="1" i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统一管理</a:t>
              </a:r>
            </a:p>
          </p:txBody>
        </p:sp>
      </p:grpSp>
      <p:grpSp>
        <p:nvGrpSpPr>
          <p:cNvPr id="4" name="组合 18"/>
          <p:cNvGrpSpPr>
            <a:grpSpLocks/>
          </p:cNvGrpSpPr>
          <p:nvPr/>
        </p:nvGrpSpPr>
        <p:grpSpPr bwMode="auto">
          <a:xfrm>
            <a:off x="1788199" y="1568625"/>
            <a:ext cx="1114924" cy="1019514"/>
            <a:chOff x="3491880" y="3933056"/>
            <a:chExt cx="2674149" cy="1728192"/>
          </a:xfrm>
        </p:grpSpPr>
        <p:pic>
          <p:nvPicPr>
            <p:cNvPr id="7374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3933056"/>
              <a:ext cx="2674149" cy="172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1" name="矩形 13"/>
            <p:cNvSpPr>
              <a:spLocks noChangeArrowheads="1"/>
            </p:cNvSpPr>
            <p:nvPr/>
          </p:nvSpPr>
          <p:spPr bwMode="auto">
            <a:xfrm>
              <a:off x="3652294" y="4233650"/>
              <a:ext cx="2307655" cy="1103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Clr>
                  <a:srgbClr val="FFFF00"/>
                </a:buClr>
                <a:buFont typeface="Arial" panose="020B0604020202020204" pitchFamily="34" charset="0"/>
                <a:buNone/>
              </a:pPr>
              <a:r>
                <a:rPr lang="zh-CN" altLang="en-US" sz="1210" b="1" i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服务体系的</a:t>
              </a:r>
              <a:endParaRPr lang="en-US" altLang="zh-CN" sz="1210" b="1" i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Clr>
                  <a:srgbClr val="FFFF00"/>
                </a:buClr>
                <a:buFont typeface="Arial" panose="020B0604020202020204" pitchFamily="34" charset="0"/>
                <a:buNone/>
              </a:pPr>
              <a:r>
                <a:rPr lang="zh-CN" altLang="en-US" sz="1210" b="1" i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立体构架</a:t>
              </a:r>
            </a:p>
          </p:txBody>
        </p:sp>
      </p:grpSp>
      <p:grpSp>
        <p:nvGrpSpPr>
          <p:cNvPr id="5" name="组合 19"/>
          <p:cNvGrpSpPr>
            <a:grpSpLocks/>
          </p:cNvGrpSpPr>
          <p:nvPr/>
        </p:nvGrpSpPr>
        <p:grpSpPr bwMode="auto">
          <a:xfrm>
            <a:off x="2903123" y="1568625"/>
            <a:ext cx="1122725" cy="1019514"/>
            <a:chOff x="6300192" y="3933056"/>
            <a:chExt cx="2629058" cy="1728192"/>
          </a:xfrm>
        </p:grpSpPr>
        <p:pic>
          <p:nvPicPr>
            <p:cNvPr id="7373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933056"/>
              <a:ext cx="2629058" cy="172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9" name="矩形 15"/>
            <p:cNvSpPr>
              <a:spLocks noChangeArrowheads="1"/>
            </p:cNvSpPr>
            <p:nvPr/>
          </p:nvSpPr>
          <p:spPr bwMode="auto">
            <a:xfrm>
              <a:off x="6542979" y="4235396"/>
              <a:ext cx="2252980" cy="1103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buClr>
                  <a:srgbClr val="FFFF00"/>
                </a:buClr>
                <a:buFont typeface="Arial" panose="020B0604020202020204" pitchFamily="34" charset="0"/>
                <a:buNone/>
              </a:pPr>
              <a:r>
                <a:rPr lang="zh-CN" altLang="en-US" sz="1210" b="1" i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优势特色的</a:t>
              </a:r>
              <a:endParaRPr lang="en-US" altLang="zh-CN" sz="1210" b="1" i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buClr>
                  <a:srgbClr val="FFFF00"/>
                </a:buClr>
                <a:buFont typeface="Arial" panose="020B0604020202020204" pitchFamily="34" charset="0"/>
                <a:buNone/>
              </a:pPr>
              <a:r>
                <a:rPr lang="zh-CN" altLang="en-US" sz="1210" b="1" i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重点服务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92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AB2C1FA-8CC9-4CE8-B71A-31E4369E1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79" y="1129640"/>
            <a:ext cx="3301154" cy="1520342"/>
          </a:xfrm>
          <a:prstGeom prst="rect">
            <a:avLst/>
          </a:prstGeom>
        </p:spPr>
      </p:pic>
      <p:cxnSp>
        <p:nvCxnSpPr>
          <p:cNvPr id="112" name="直接连接符 111"/>
          <p:cNvCxnSpPr/>
          <p:nvPr/>
        </p:nvCxnSpPr>
        <p:spPr>
          <a:xfrm>
            <a:off x="2541869" y="12953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/>
          <p:cNvCxnSpPr/>
          <p:nvPr/>
        </p:nvCxnSpPr>
        <p:spPr>
          <a:xfrm>
            <a:off x="2196057" y="62672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图片 1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63" y="615728"/>
            <a:ext cx="928966" cy="358105"/>
          </a:xfrm>
          <a:prstGeom prst="rect">
            <a:avLst/>
          </a:prstGeom>
        </p:spPr>
      </p:pic>
      <p:pic>
        <p:nvPicPr>
          <p:cNvPr id="137" name="图片 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23" y="615728"/>
            <a:ext cx="939499" cy="358105"/>
          </a:xfrm>
          <a:prstGeom prst="rect">
            <a:avLst/>
          </a:prstGeom>
        </p:spPr>
      </p:pic>
      <p:pic>
        <p:nvPicPr>
          <p:cNvPr id="138" name="图片 1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590" y="619138"/>
            <a:ext cx="918434" cy="358105"/>
          </a:xfrm>
          <a:prstGeom prst="rect">
            <a:avLst/>
          </a:prstGeom>
        </p:spPr>
      </p:pic>
      <p:pic>
        <p:nvPicPr>
          <p:cNvPr id="140" name="图片 139"/>
          <p:cNvPicPr>
            <a:picLocks noChangeAspect="1"/>
          </p:cNvPicPr>
          <p:nvPr/>
        </p:nvPicPr>
        <p:blipFill rotWithShape="1">
          <a:blip r:embed="rId7"/>
          <a:srcRect t="2896" b="59771"/>
          <a:stretch/>
        </p:blipFill>
        <p:spPr>
          <a:xfrm>
            <a:off x="1079417" y="969570"/>
            <a:ext cx="2580239" cy="99522"/>
          </a:xfrm>
          <a:prstGeom prst="rect">
            <a:avLst/>
          </a:prstGeom>
        </p:spPr>
      </p:pic>
      <p:sp>
        <p:nvSpPr>
          <p:cNvPr id="20" name="圆角矩形标注 19"/>
          <p:cNvSpPr/>
          <p:nvPr/>
        </p:nvSpPr>
        <p:spPr>
          <a:xfrm>
            <a:off x="249163" y="1225218"/>
            <a:ext cx="352199" cy="786462"/>
          </a:xfrm>
          <a:prstGeom prst="wedgeRoundRectCallout">
            <a:avLst>
              <a:gd name="adj1" fmla="val 57501"/>
              <a:gd name="adj2" fmla="val -115041"/>
              <a:gd name="adj3" fmla="val 16667"/>
            </a:avLst>
          </a:prstGeom>
          <a:solidFill>
            <a:srgbClr val="F57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56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馆配书目导入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371556" y="448771"/>
            <a:ext cx="3865399" cy="620322"/>
          </a:xfrm>
          <a:prstGeom prst="roundRect">
            <a:avLst/>
          </a:prstGeom>
          <a:solidFill>
            <a:srgbClr val="00B050">
              <a:alpha val="58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61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文献来源数据仓储</a:t>
            </a:r>
            <a:endParaRPr lang="zh-CN" altLang="en-US" sz="1361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752793" y="1129641"/>
            <a:ext cx="447616" cy="656487"/>
          </a:xfrm>
          <a:prstGeom prst="wedgeRoundRectCallout">
            <a:avLst>
              <a:gd name="adj1" fmla="val 1274"/>
              <a:gd name="adj2" fmla="val -81142"/>
              <a:gd name="adj3" fmla="val 16667"/>
            </a:avLst>
          </a:prstGeom>
          <a:solidFill>
            <a:srgbClr val="F57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56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出版社上传新书书目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1C2294-43E3-4D00-A7F5-810D780178CC}"/>
              </a:ext>
            </a:extLst>
          </p:cNvPr>
          <p:cNvSpPr txBox="1"/>
          <p:nvPr/>
        </p:nvSpPr>
        <p:spPr>
          <a:xfrm>
            <a:off x="185865" y="63099"/>
            <a:ext cx="4236780" cy="34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纸电</a:t>
            </a:r>
            <a:r>
              <a:rPr lang="zh-CN" altLang="en-US" sz="16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一体化智能采选数据</a:t>
            </a:r>
            <a:endParaRPr lang="zh-CN" altLang="en-US" sz="16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95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2" grpId="1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2"/>
          <a:stretch/>
        </p:blipFill>
        <p:spPr>
          <a:xfrm>
            <a:off x="286193" y="370397"/>
            <a:ext cx="4091555" cy="2174613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20937" y="693380"/>
            <a:ext cx="340380" cy="10983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20937" y="1288228"/>
            <a:ext cx="340380" cy="10983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99408" y="1859889"/>
            <a:ext cx="361909" cy="12368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85511" y="1065"/>
            <a:ext cx="3792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纸电一体化的本馆元数据仓储</a:t>
            </a:r>
            <a:endParaRPr lang="zh-CN" altLang="en-US" sz="18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37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81279" y="91083"/>
            <a:ext cx="3792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全终端应用服务用户行为数据仓储</a:t>
            </a:r>
            <a:endParaRPr lang="zh-CN" altLang="en-US" sz="18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67" y="563800"/>
            <a:ext cx="3485724" cy="1847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矩形 10"/>
          <p:cNvSpPr/>
          <p:nvPr/>
        </p:nvSpPr>
        <p:spPr>
          <a:xfrm>
            <a:off x="3614959" y="563800"/>
            <a:ext cx="900186" cy="1750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所有微</a:t>
            </a:r>
            <a:r>
              <a:rPr lang="zh-CN" altLang="en-US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应用使用数据存储</a:t>
            </a: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在微服务平台的数据</a:t>
            </a:r>
            <a:r>
              <a:rPr lang="zh-CN" altLang="en-US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中心</a:t>
            </a:r>
            <a:endParaRPr lang="en-US" altLang="zh-CN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新建微应用时可以</a:t>
            </a: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互相调</a:t>
            </a:r>
            <a:r>
              <a:rPr lang="zh-CN" altLang="en-US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取数据表单，</a:t>
            </a:r>
            <a:r>
              <a:rPr lang="zh-CN" altLang="en-US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实现数据的打通，通过数据把微应用聚合在一起</a:t>
            </a:r>
          </a:p>
        </p:txBody>
      </p:sp>
    </p:spTree>
    <p:extLst>
      <p:ext uri="{BB962C8B-B14F-4D97-AF65-F5344CB8AC3E}">
        <p14:creationId xmlns:p14="http://schemas.microsoft.com/office/powerpoint/2010/main" val="36246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38348"/>
            <a:ext cx="460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1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具备按需定制的自主开发和接入</a:t>
            </a:r>
            <a:endParaRPr lang="en-US" altLang="zh-CN" sz="18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345643">
              <a:defRPr/>
            </a:pPr>
            <a:r>
              <a:rPr lang="zh-CN" altLang="en-US" sz="1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新服务、新应用的能力</a:t>
            </a:r>
            <a:endParaRPr lang="en-US" altLang="zh-CN" sz="1800" b="1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6502" y="254139"/>
            <a:ext cx="3201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掌握生长</a:t>
            </a:r>
            <a:endParaRPr lang="en-US" altLang="zh-CN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49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07958" y="932008"/>
            <a:ext cx="40745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如何做到自主、开放、可生长？</a:t>
            </a:r>
            <a:endParaRPr lang="zh-CN" altLang="en-US" sz="1800" b="1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23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6873" y="161351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可自主配置的全终端应用与服务体系</a:t>
            </a:r>
            <a:endParaRPr lang="zh-CN" altLang="en-US" sz="1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直接连接符 3"/>
          <p:cNvSpPr/>
          <p:nvPr/>
        </p:nvSpPr>
        <p:spPr>
          <a:xfrm rot="1666669">
            <a:off x="1822439" y="1833079"/>
            <a:ext cx="523705" cy="6723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3618"/>
                </a:moveTo>
                <a:lnTo>
                  <a:pt x="523705" y="33618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直接连接符 4"/>
          <p:cNvSpPr/>
          <p:nvPr/>
        </p:nvSpPr>
        <p:spPr>
          <a:xfrm rot="19933331">
            <a:off x="1822439" y="1165854"/>
            <a:ext cx="523705" cy="6723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3618"/>
                </a:moveTo>
                <a:lnTo>
                  <a:pt x="523705" y="33618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组合 9"/>
          <p:cNvGrpSpPr/>
          <p:nvPr/>
        </p:nvGrpSpPr>
        <p:grpSpPr>
          <a:xfrm>
            <a:off x="2985647" y="606507"/>
            <a:ext cx="963676" cy="642450"/>
            <a:chOff x="2108591" y="97536"/>
            <a:chExt cx="963676" cy="642450"/>
          </a:xfrm>
        </p:grpSpPr>
        <p:sp>
          <p:nvSpPr>
            <p:cNvPr id="17" name="矩形 16"/>
            <p:cNvSpPr/>
            <p:nvPr/>
          </p:nvSpPr>
          <p:spPr>
            <a:xfrm>
              <a:off x="2108591" y="97536"/>
              <a:ext cx="963676" cy="642450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文本框 17"/>
            <p:cNvSpPr txBox="1"/>
            <p:nvPr/>
          </p:nvSpPr>
          <p:spPr>
            <a:xfrm>
              <a:off x="2108591" y="97536"/>
              <a:ext cx="963676" cy="642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900" b="1" kern="1200" smtClean="0">
                  <a:solidFill>
                    <a:srgbClr val="FFFEFF"/>
                  </a:solidFill>
                </a:rPr>
                <a:t>PC</a:t>
              </a:r>
              <a:r>
                <a:rPr lang="zh-CN" altLang="en-US" sz="900" b="1" kern="1200" smtClean="0">
                  <a:solidFill>
                    <a:srgbClr val="FFFEFF"/>
                  </a:solidFill>
                </a:rPr>
                <a:t>工作台</a:t>
              </a:r>
              <a:endParaRPr lang="zh-CN" altLang="en-US" sz="900" b="1" kern="1200" dirty="0">
                <a:solidFill>
                  <a:srgbClr val="FFFEFF"/>
                </a:solidFill>
              </a:endParaRP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900" b="1" kern="1200" smtClean="0">
                  <a:solidFill>
                    <a:srgbClr val="FFFEFF"/>
                  </a:solidFill>
                </a:rPr>
                <a:t>智慧馆员端</a:t>
              </a:r>
              <a:endParaRPr lang="zh-CN" altLang="en-US" sz="900" b="1" kern="1200" dirty="0">
                <a:solidFill>
                  <a:srgbClr val="FFFEFF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85647" y="1817212"/>
            <a:ext cx="963676" cy="642450"/>
            <a:chOff x="2108591" y="1308241"/>
            <a:chExt cx="963676" cy="642450"/>
          </a:xfrm>
        </p:grpSpPr>
        <p:sp>
          <p:nvSpPr>
            <p:cNvPr id="13" name="矩形 12"/>
            <p:cNvSpPr/>
            <p:nvPr/>
          </p:nvSpPr>
          <p:spPr>
            <a:xfrm>
              <a:off x="2108591" y="1308241"/>
              <a:ext cx="963676" cy="642450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文本框 13"/>
            <p:cNvSpPr txBox="1"/>
            <p:nvPr/>
          </p:nvSpPr>
          <p:spPr>
            <a:xfrm>
              <a:off x="2108591" y="1308241"/>
              <a:ext cx="963676" cy="642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900" b="1" kern="1200" dirty="0" smtClean="0">
                  <a:solidFill>
                    <a:srgbClr val="FFFEFF"/>
                  </a:solidFill>
                </a:rPr>
                <a:t>门户</a:t>
              </a:r>
              <a:endParaRPr lang="zh-CN" altLang="en-US" sz="900" b="1" kern="1200" dirty="0">
                <a:solidFill>
                  <a:srgbClr val="FFFEFF"/>
                </a:solidFill>
              </a:endParaRP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900" b="1" kern="1200" dirty="0" smtClean="0">
                  <a:solidFill>
                    <a:srgbClr val="FFFEFF"/>
                  </a:solidFill>
                </a:rPr>
                <a:t>移动图书馆</a:t>
              </a:r>
              <a:endParaRPr lang="zh-CN" altLang="en-US" sz="900" b="1" kern="1200" dirty="0">
                <a:solidFill>
                  <a:srgbClr val="FFFEFF"/>
                </a:solidFill>
              </a:endParaRP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900" b="1" kern="1200" dirty="0" smtClean="0">
                  <a:solidFill>
                    <a:srgbClr val="FFFEFF"/>
                  </a:solidFill>
                </a:rPr>
                <a:t>微信端</a:t>
              </a:r>
              <a:endParaRPr lang="zh-CN" altLang="en-US" sz="900" b="1" kern="1200" dirty="0">
                <a:solidFill>
                  <a:srgbClr val="FFFEFF"/>
                </a:solidFill>
              </a:endParaRP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900" b="1" kern="1200" dirty="0" smtClean="0">
                  <a:solidFill>
                    <a:srgbClr val="FFFEFF"/>
                  </a:solidFill>
                </a:rPr>
                <a:t>大屏端</a:t>
              </a:r>
              <a:endParaRPr lang="zh-CN" altLang="en-US" sz="900" b="1" kern="1200" dirty="0">
                <a:solidFill>
                  <a:srgbClr val="FFFEFF"/>
                </a:solidFill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722" y="632977"/>
            <a:ext cx="688908" cy="69500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722" y="1817212"/>
            <a:ext cx="688908" cy="69500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87" y="917709"/>
            <a:ext cx="1231499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7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7" y="1023369"/>
            <a:ext cx="1123502" cy="82229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427" y="1018188"/>
            <a:ext cx="832494" cy="80636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FF43C10-ECFD-4415-919E-52FCBD1C8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5" r="33685"/>
          <a:stretch/>
        </p:blipFill>
        <p:spPr>
          <a:xfrm>
            <a:off x="1246542" y="1023368"/>
            <a:ext cx="1194117" cy="80118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38EBE294-12A0-42A1-A11B-89980E077F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90" y="1023368"/>
            <a:ext cx="1131719" cy="801185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55307" y="1967662"/>
            <a:ext cx="1051824" cy="39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微应用表单</a:t>
            </a:r>
            <a:endParaRPr lang="en-US" altLang="zh-CN" sz="105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应用与数据分离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1246542" y="1948746"/>
            <a:ext cx="1051824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资源引擎</a:t>
            </a:r>
            <a:endParaRPr lang="en-US" altLang="zh-CN" sz="10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聚合</a:t>
            </a:r>
            <a:r>
              <a:rPr lang="zh-CN" altLang="en-US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与导出资源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2365454" y="1948745"/>
            <a:ext cx="1051824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工具引擎</a:t>
            </a:r>
            <a:endParaRPr lang="en-US" altLang="zh-CN" sz="10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应用与服务创造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3452637" y="1955046"/>
            <a:ext cx="1051824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流程引擎</a:t>
            </a:r>
            <a:endParaRPr lang="en-US" altLang="zh-CN" sz="10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管理与服务优化</a:t>
            </a:r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>
          <a:xfrm>
            <a:off x="-347152" y="106146"/>
            <a:ext cx="5425212" cy="669899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 lang="zh-CN" altLang="en-US" sz="20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可生长的</a:t>
            </a:r>
            <a:r>
              <a:rPr lang="zh-CN" altLang="en-US" sz="2000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智慧</a:t>
            </a:r>
            <a:r>
              <a:rPr lang="zh-CN" altLang="en-US" sz="20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图书馆</a:t>
            </a:r>
            <a:endParaRPr lang="en-US" altLang="zh-CN" sz="20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41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-68739"/>
            <a:ext cx="4608513" cy="669899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 lang="zh-CN" altLang="en-US" sz="1600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开放、自主、可生长的智慧图书馆：知识再组织</a:t>
            </a:r>
            <a:endParaRPr lang="en-US" altLang="zh-CN" sz="16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701860" y="531782"/>
            <a:ext cx="818430" cy="747232"/>
            <a:chOff x="2031432" y="244"/>
            <a:chExt cx="1149036" cy="114903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0" name="椭圆 39"/>
            <p:cNvSpPr/>
            <p:nvPr/>
          </p:nvSpPr>
          <p:spPr>
            <a:xfrm>
              <a:off x="2031432" y="244"/>
              <a:ext cx="1149036" cy="1149036"/>
            </a:xfrm>
            <a:prstGeom prst="ellipse">
              <a:avLst/>
            </a:prstGeom>
            <a:solidFill>
              <a:srgbClr val="2A93FB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椭圆 4"/>
            <p:cNvSpPr txBox="1"/>
            <p:nvPr/>
          </p:nvSpPr>
          <p:spPr>
            <a:xfrm>
              <a:off x="2199704" y="168516"/>
              <a:ext cx="812492" cy="8124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21" tIns="9121" rIns="9121" bIns="9121" numCol="1" spcCol="1270" anchor="ctr" anchorCtr="0">
              <a:noAutofit/>
            </a:bodyPr>
            <a:lstStyle/>
            <a:p>
              <a:pPr algn="ctr" defTabSz="319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7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云舟</a:t>
              </a:r>
              <a:endParaRPr lang="en-US" altLang="zh-CN" sz="907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 defTabSz="319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7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专题工具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66166" y="945721"/>
            <a:ext cx="251921" cy="251921"/>
            <a:chOff x="1605462" y="1168441"/>
            <a:chExt cx="666441" cy="6664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8" name="加号 37"/>
            <p:cNvSpPr/>
            <p:nvPr/>
          </p:nvSpPr>
          <p:spPr>
            <a:xfrm>
              <a:off x="1605462" y="1168441"/>
              <a:ext cx="666441" cy="666441"/>
            </a:xfrm>
            <a:prstGeom prst="mathPlus">
              <a:avLst/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加号 6"/>
            <p:cNvSpPr txBox="1"/>
            <p:nvPr/>
          </p:nvSpPr>
          <p:spPr>
            <a:xfrm>
              <a:off x="1693799" y="1423288"/>
              <a:ext cx="489767" cy="15674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5121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4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96744" y="1088212"/>
            <a:ext cx="818430" cy="747232"/>
            <a:chOff x="1104676" y="2018703"/>
            <a:chExt cx="1149036" cy="1149036"/>
          </a:xfrm>
          <a:solidFill>
            <a:srgbClr val="ED7D3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6" name="椭圆 35"/>
            <p:cNvSpPr/>
            <p:nvPr/>
          </p:nvSpPr>
          <p:spPr>
            <a:xfrm>
              <a:off x="1104676" y="2018703"/>
              <a:ext cx="1149036" cy="1149036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椭圆 8"/>
            <p:cNvSpPr txBox="1"/>
            <p:nvPr/>
          </p:nvSpPr>
          <p:spPr>
            <a:xfrm>
              <a:off x="1272948" y="2186975"/>
              <a:ext cx="812492" cy="8124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21" tIns="9121" rIns="9121" bIns="9121" numCol="1" spcCol="1270" anchor="ctr" anchorCtr="0">
              <a:noAutofit/>
            </a:bodyPr>
            <a:lstStyle/>
            <a:p>
              <a:pPr algn="ctr" defTabSz="319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7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发现引擎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264810" y="1835445"/>
            <a:ext cx="251921" cy="251921"/>
            <a:chOff x="1593106" y="3207592"/>
            <a:chExt cx="666441" cy="6664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4" name="加号 33"/>
            <p:cNvSpPr/>
            <p:nvPr/>
          </p:nvSpPr>
          <p:spPr>
            <a:xfrm>
              <a:off x="1593106" y="3207592"/>
              <a:ext cx="666441" cy="666441"/>
            </a:xfrm>
            <a:prstGeom prst="mathPlus">
              <a:avLst/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加号 10"/>
            <p:cNvSpPr txBox="1"/>
            <p:nvPr/>
          </p:nvSpPr>
          <p:spPr>
            <a:xfrm>
              <a:off x="1681443" y="3462439"/>
              <a:ext cx="489767" cy="15674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5121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4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669901" y="1654014"/>
            <a:ext cx="818430" cy="747232"/>
            <a:chOff x="2513349" y="3695487"/>
            <a:chExt cx="1149036" cy="1149036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椭圆 31"/>
            <p:cNvSpPr/>
            <p:nvPr/>
          </p:nvSpPr>
          <p:spPr>
            <a:xfrm>
              <a:off x="2513349" y="3695487"/>
              <a:ext cx="1149036" cy="1149036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2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椭圆 12"/>
            <p:cNvSpPr txBox="1"/>
            <p:nvPr/>
          </p:nvSpPr>
          <p:spPr>
            <a:xfrm>
              <a:off x="2681621" y="3863759"/>
              <a:ext cx="812492" cy="8124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21" tIns="9121" rIns="9121" bIns="9121" numCol="1" spcCol="1270" anchor="ctr" anchorCtr="0">
              <a:noAutofit/>
            </a:bodyPr>
            <a:lstStyle/>
            <a:p>
              <a:pPr algn="ctr" defTabSz="319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7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门户</a:t>
              </a:r>
              <a:endParaRPr lang="en-US" altLang="zh-CN" sz="907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ctr" defTabSz="319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7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编辑器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664274" y="1413896"/>
            <a:ext cx="426453" cy="240118"/>
            <a:chOff x="2710396" y="2171041"/>
            <a:chExt cx="1615891" cy="68337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0" name="右箭头 29"/>
            <p:cNvSpPr/>
            <p:nvPr/>
          </p:nvSpPr>
          <p:spPr>
            <a:xfrm rot="21599149">
              <a:off x="2710396" y="2171041"/>
              <a:ext cx="1615891" cy="6833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F0"/>
            </a:solidFill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右箭头 14"/>
            <p:cNvSpPr txBox="1"/>
            <p:nvPr/>
          </p:nvSpPr>
          <p:spPr>
            <a:xfrm rot="21599149">
              <a:off x="2710396" y="2307740"/>
              <a:ext cx="1410879" cy="410024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5203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67"/>
            </a:p>
          </p:txBody>
        </p:sp>
      </p:grpSp>
      <p:sp>
        <p:nvSpPr>
          <p:cNvPr id="28" name="椭圆 27"/>
          <p:cNvSpPr/>
          <p:nvPr/>
        </p:nvSpPr>
        <p:spPr>
          <a:xfrm>
            <a:off x="3122686" y="945721"/>
            <a:ext cx="1369583" cy="1220671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546824" y="1311217"/>
            <a:ext cx="2585770" cy="301219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内容个性化服务群</a:t>
            </a:r>
          </a:p>
        </p:txBody>
      </p:sp>
      <p:sp>
        <p:nvSpPr>
          <p:cNvPr id="43" name="椭圆 16"/>
          <p:cNvSpPr txBox="1"/>
          <p:nvPr/>
        </p:nvSpPr>
        <p:spPr>
          <a:xfrm>
            <a:off x="3323258" y="1166735"/>
            <a:ext cx="968441" cy="863145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02" tIns="14402" rIns="14402" bIns="14402" numCol="1" spcCol="1270" anchor="ctr" anchorCtr="0">
            <a:noAutofit/>
          </a:bodyPr>
          <a:lstStyle/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34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古籍馆</a:t>
            </a:r>
            <a:endParaRPr lang="en-US" altLang="zh-CN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34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经典馆</a:t>
            </a:r>
            <a:endParaRPr lang="en-US" altLang="zh-CN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34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特色库</a:t>
            </a:r>
            <a:endParaRPr lang="en-US" altLang="zh-CN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34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人物库</a:t>
            </a:r>
            <a:endParaRPr lang="en-US" altLang="zh-CN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134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25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7E2A-EC18-466D-9858-1370A4DB5F72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80805" y="61373"/>
            <a:ext cx="3732112" cy="340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13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应用案例：桐庐县文旅局</a:t>
            </a:r>
            <a:r>
              <a:rPr lang="en-US" altLang="zh-CN" sz="1613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1613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旅游地图</a:t>
            </a:r>
          </a:p>
        </p:txBody>
      </p:sp>
      <p:pic>
        <p:nvPicPr>
          <p:cNvPr id="4" name="图片 3" descr="D:\QQ INFORMATION\24217902\FileRecv\MobileFile\IMG_8641(20190710-115323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37" y="550937"/>
            <a:ext cx="3193048" cy="1814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2013924" y="2203482"/>
            <a:ext cx="415498" cy="162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53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旅游地图</a:t>
            </a:r>
          </a:p>
        </p:txBody>
      </p:sp>
    </p:spTree>
    <p:extLst>
      <p:ext uri="{BB962C8B-B14F-4D97-AF65-F5344CB8AC3E}">
        <p14:creationId xmlns:p14="http://schemas.microsoft.com/office/powerpoint/2010/main" val="19507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7E2A-EC18-466D-9858-1370A4DB5F72}" type="slidenum">
              <a:rPr lang="zh-CN" altLang="en-US" smtClean="0"/>
              <a:t>49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80805" y="61373"/>
            <a:ext cx="2872902" cy="340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13" b="1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应用案例：数字党建专题分馆</a:t>
            </a:r>
          </a:p>
        </p:txBody>
      </p:sp>
      <p:sp>
        <p:nvSpPr>
          <p:cNvPr id="7" name="矩形 6"/>
          <p:cNvSpPr/>
          <p:nvPr/>
        </p:nvSpPr>
        <p:spPr>
          <a:xfrm>
            <a:off x="816303" y="2140035"/>
            <a:ext cx="2504116" cy="162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53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歌德</a:t>
            </a:r>
            <a:r>
              <a:rPr lang="zh-CN" altLang="en-US" sz="453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进街道党群中心，成为党建专题分馆</a:t>
            </a:r>
          </a:p>
        </p:txBody>
      </p:sp>
      <p:pic>
        <p:nvPicPr>
          <p:cNvPr id="10" name="图片 9" descr="图片包含 室内, 地板, 墙壁&#10;&#10;描述已自动生成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91" y="383627"/>
            <a:ext cx="1359989" cy="1756408"/>
          </a:xfrm>
          <a:prstGeom prst="rect">
            <a:avLst/>
          </a:prstGeom>
        </p:spPr>
      </p:pic>
      <p:pic>
        <p:nvPicPr>
          <p:cNvPr id="11" name="图片 10" descr="图片包含 地板, 建筑物, 室内&#10;&#10;描述已自动生成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74" y="50"/>
            <a:ext cx="1421365" cy="256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90076" y="374562"/>
            <a:ext cx="4147661" cy="462717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663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当今图书馆发展的困境</a:t>
            </a:r>
            <a:endParaRPr lang="en-US" altLang="zh-CN" sz="1663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882993"/>
            <a:ext cx="2304255" cy="1485165"/>
            <a:chOff x="1763" y="744802"/>
            <a:chExt cx="3929062" cy="3929062"/>
          </a:xfrm>
          <a:solidFill>
            <a:srgbClr val="8447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下箭头 9"/>
            <p:cNvSpPr/>
            <p:nvPr/>
          </p:nvSpPr>
          <p:spPr>
            <a:xfrm rot="16200000">
              <a:off x="1763" y="744802"/>
              <a:ext cx="3929062" cy="3929062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下箭头 4"/>
            <p:cNvSpPr txBox="1"/>
            <p:nvPr/>
          </p:nvSpPr>
          <p:spPr>
            <a:xfrm rot="21600000">
              <a:off x="1764" y="1727067"/>
              <a:ext cx="3241476" cy="196453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337" tIns="83337" rIns="83337" bIns="83337" numCol="1" spcCol="1270" anchor="ctr" anchorCtr="0">
              <a:noAutofit/>
            </a:bodyPr>
            <a:lstStyle/>
            <a:p>
              <a:pPr algn="ctr" defTabSz="5208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72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图书馆管理手段缺失</a:t>
              </a:r>
              <a:endParaRPr lang="zh-CN" altLang="en-US" sz="1172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04257" y="882993"/>
            <a:ext cx="2304256" cy="1485165"/>
            <a:chOff x="4197173" y="744800"/>
            <a:chExt cx="3929064" cy="3929062"/>
          </a:xfrm>
          <a:solidFill>
            <a:srgbClr val="D2A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下箭头 7"/>
            <p:cNvSpPr/>
            <p:nvPr/>
          </p:nvSpPr>
          <p:spPr>
            <a:xfrm rot="5400000">
              <a:off x="4197173" y="744800"/>
              <a:ext cx="3929062" cy="3929061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下箭头 6"/>
            <p:cNvSpPr txBox="1"/>
            <p:nvPr/>
          </p:nvSpPr>
          <p:spPr>
            <a:xfrm>
              <a:off x="4884761" y="1727067"/>
              <a:ext cx="3241476" cy="196453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337" tIns="83337" rIns="83337" bIns="83337" numCol="1" spcCol="1270" anchor="ctr" anchorCtr="0">
              <a:noAutofit/>
            </a:bodyPr>
            <a:lstStyle/>
            <a:p>
              <a:pPr algn="ctr" defTabSz="5208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72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图书馆创新发展手段缺失</a:t>
              </a:r>
              <a:endParaRPr lang="zh-CN" altLang="en-US" sz="1172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4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CB129D78-33E0-425A-8081-3E77BE5A517C}"/>
              </a:ext>
            </a:extLst>
          </p:cNvPr>
          <p:cNvSpPr txBox="1"/>
          <p:nvPr/>
        </p:nvSpPr>
        <p:spPr>
          <a:xfrm>
            <a:off x="524058" y="162121"/>
            <a:ext cx="1920214" cy="30944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411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非遗长廊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160EF3D-5039-44AC-8C1F-80CBF595BBFB}"/>
              </a:ext>
            </a:extLst>
          </p:cNvPr>
          <p:cNvSpPr txBox="1"/>
          <p:nvPr/>
        </p:nvSpPr>
        <p:spPr>
          <a:xfrm>
            <a:off x="19202" y="576914"/>
            <a:ext cx="504856" cy="95622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16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富媒体形式与非物质文化遗产特色内容相结合，数字化资源与流动展现形式相结合，为读者提供一场别开生面的视觉大餐。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D28945-3C5E-404D-A73D-1ED6FCD1F5DB}"/>
              </a:ext>
            </a:extLst>
          </p:cNvPr>
          <p:cNvSpPr txBox="1"/>
          <p:nvPr/>
        </p:nvSpPr>
        <p:spPr>
          <a:xfrm>
            <a:off x="3471117" y="1387969"/>
            <a:ext cx="1644321" cy="3094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411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书籍长廊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D58100-2216-405F-A8CC-D19C5D4CF075}"/>
              </a:ext>
            </a:extLst>
          </p:cNvPr>
          <p:cNvSpPr txBox="1"/>
          <p:nvPr/>
        </p:nvSpPr>
        <p:spPr>
          <a:xfrm>
            <a:off x="4002845" y="1672236"/>
            <a:ext cx="580865" cy="860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16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图书、古籍文献流动呈现，不但运用现代化技术展现了本馆的文化底蕴，而且通过交互式体验营造了积极的阅读氛围。</a:t>
            </a:r>
          </a:p>
        </p:txBody>
      </p:sp>
      <p:pic>
        <p:nvPicPr>
          <p:cNvPr id="9" name="图片 8" descr="D:\文化长廊产品\设计图\文化长廊\三级页面.jpg三级页面">
            <a:extLst>
              <a:ext uri="{FF2B5EF4-FFF2-40B4-BE49-F238E27FC236}">
                <a16:creationId xmlns:a16="http://schemas.microsoft.com/office/drawing/2014/main" id="{F28278E3-6949-4908-92C2-763C487D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/>
          <a:stretch>
            <a:fillRect/>
          </a:stretch>
        </p:blipFill>
        <p:spPr bwMode="auto">
          <a:xfrm>
            <a:off x="-2982732" y="1629831"/>
            <a:ext cx="7584843" cy="7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首页">
            <a:extLst>
              <a:ext uri="{FF2B5EF4-FFF2-40B4-BE49-F238E27FC236}">
                <a16:creationId xmlns:a16="http://schemas.microsoft.com/office/drawing/2014/main" id="{7DC13EAD-E5A1-459E-A189-8E9758E19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1" y="564113"/>
            <a:ext cx="8045695" cy="76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4792 0.000000 L 0.126667 0.000000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5938 0.000000 L -0.153594 0.000000 " pathEditMode="relative" rAng="0" ptsTypes="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D9F69D41-9CCD-4628-9467-A428E7A7FD5D}"/>
              </a:ext>
            </a:extLst>
          </p:cNvPr>
          <p:cNvSpPr txBox="1"/>
          <p:nvPr/>
        </p:nvSpPr>
        <p:spPr>
          <a:xfrm>
            <a:off x="489679" y="150507"/>
            <a:ext cx="1920214" cy="30944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411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书画长廊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EEFDD4-F991-4CA4-8FED-3CFD3B1EBFBA}"/>
              </a:ext>
            </a:extLst>
          </p:cNvPr>
          <p:cNvSpPr txBox="1"/>
          <p:nvPr/>
        </p:nvSpPr>
        <p:spPr>
          <a:xfrm>
            <a:off x="-2401" y="603317"/>
            <a:ext cx="555262" cy="860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16" dirty="0">
                <a:solidFill>
                  <a:srgbClr val="FFF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书法国画、古籍素材的动态流动和数字化呈现，既展现了本馆的特色文化，也让读者在强交互中增加对本馆的熟悉感和归属感。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92AAF93-BAE2-43F0-B029-AD4195B21B5D}"/>
              </a:ext>
            </a:extLst>
          </p:cNvPr>
          <p:cNvSpPr txBox="1"/>
          <p:nvPr/>
        </p:nvSpPr>
        <p:spPr>
          <a:xfrm>
            <a:off x="3777521" y="1405634"/>
            <a:ext cx="817653" cy="3094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411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名人墙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079D2C5-E581-4D4E-B967-111854F86A0B}"/>
              </a:ext>
            </a:extLst>
          </p:cNvPr>
          <p:cNvSpPr txBox="1"/>
          <p:nvPr/>
        </p:nvSpPr>
        <p:spPr>
          <a:xfrm>
            <a:off x="3994844" y="1629031"/>
            <a:ext cx="610468" cy="860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16" dirty="0">
                <a:solidFill>
                  <a:srgbClr val="FFF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一面名人墙，叙述着当时当地的杰出人才、曾经的优秀校友和历史中的名人名家，一方面塑造典型，教化无声；一方面传播知识，弘扬人文。</a:t>
            </a:r>
          </a:p>
        </p:txBody>
      </p:sp>
      <p:pic>
        <p:nvPicPr>
          <p:cNvPr id="9" name="图片 8" descr="C:\Users\shali\Desktop\未标题-1.jpg未标题-1">
            <a:extLst>
              <a:ext uri="{FF2B5EF4-FFF2-40B4-BE49-F238E27FC236}">
                <a16:creationId xmlns:a16="http://schemas.microsoft.com/office/drawing/2014/main" id="{B6CB52B2-F622-45D4-A068-D1BAAA36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888" y="1692307"/>
            <a:ext cx="5955062" cy="7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D:\文化长廊产品\设计图\国画墙\首页.jpg首页">
            <a:extLst>
              <a:ext uri="{FF2B5EF4-FFF2-40B4-BE49-F238E27FC236}">
                <a16:creationId xmlns:a16="http://schemas.microsoft.com/office/drawing/2014/main" id="{8696498E-DF28-4CB8-ABE1-83D8C0CA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4" y="656192"/>
            <a:ext cx="8045695" cy="75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59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496 -2.78628E-6 L 0.12677 -2.7862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008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39 -0.00367 L -0.15364 -0.0036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2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701860" y="531782"/>
            <a:ext cx="818430" cy="747232"/>
            <a:chOff x="2031432" y="244"/>
            <a:chExt cx="1149036" cy="1149036"/>
          </a:xfrm>
          <a:solidFill>
            <a:srgbClr val="DEB4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0" name="椭圆 39"/>
            <p:cNvSpPr/>
            <p:nvPr/>
          </p:nvSpPr>
          <p:spPr>
            <a:xfrm>
              <a:off x="2031432" y="244"/>
              <a:ext cx="1149036" cy="1149036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椭圆 4"/>
            <p:cNvSpPr txBox="1"/>
            <p:nvPr/>
          </p:nvSpPr>
          <p:spPr>
            <a:xfrm>
              <a:off x="2199704" y="168516"/>
              <a:ext cx="812492" cy="8124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21" tIns="9121" rIns="9121" bIns="9121" numCol="1" spcCol="1270" anchor="ctr" anchorCtr="0">
              <a:noAutofit/>
            </a:bodyPr>
            <a:lstStyle/>
            <a:p>
              <a:pPr algn="ctr" defTabSz="319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7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数据中心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66166" y="945721"/>
            <a:ext cx="251921" cy="251921"/>
            <a:chOff x="1605462" y="1168441"/>
            <a:chExt cx="666441" cy="6664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8" name="加号 37"/>
            <p:cNvSpPr/>
            <p:nvPr/>
          </p:nvSpPr>
          <p:spPr>
            <a:xfrm>
              <a:off x="1605462" y="1168441"/>
              <a:ext cx="666441" cy="666441"/>
            </a:xfrm>
            <a:prstGeom prst="mathPlus">
              <a:avLst/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加号 6"/>
            <p:cNvSpPr txBox="1"/>
            <p:nvPr/>
          </p:nvSpPr>
          <p:spPr>
            <a:xfrm>
              <a:off x="1693799" y="1423288"/>
              <a:ext cx="489767" cy="15674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5121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4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96744" y="1088212"/>
            <a:ext cx="818430" cy="747232"/>
            <a:chOff x="1104676" y="2018703"/>
            <a:chExt cx="1149036" cy="1149036"/>
          </a:xfrm>
          <a:solidFill>
            <a:srgbClr val="B000B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6" name="椭圆 35"/>
            <p:cNvSpPr/>
            <p:nvPr/>
          </p:nvSpPr>
          <p:spPr>
            <a:xfrm>
              <a:off x="1104676" y="2018703"/>
              <a:ext cx="1149036" cy="1149036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椭圆 8"/>
            <p:cNvSpPr txBox="1"/>
            <p:nvPr/>
          </p:nvSpPr>
          <p:spPr>
            <a:xfrm>
              <a:off x="1272948" y="2186975"/>
              <a:ext cx="812492" cy="8124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21" tIns="9121" rIns="9121" bIns="9121" numCol="1" spcCol="1270" anchor="ctr" anchorCtr="0">
              <a:noAutofit/>
            </a:bodyPr>
            <a:lstStyle/>
            <a:p>
              <a:pPr algn="ctr" defTabSz="319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7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大数据分析引擎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264810" y="1835445"/>
            <a:ext cx="251921" cy="251921"/>
            <a:chOff x="1593106" y="3207592"/>
            <a:chExt cx="666441" cy="6664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4" name="加号 33"/>
            <p:cNvSpPr/>
            <p:nvPr/>
          </p:nvSpPr>
          <p:spPr>
            <a:xfrm>
              <a:off x="1593106" y="3207592"/>
              <a:ext cx="666441" cy="666441"/>
            </a:xfrm>
            <a:prstGeom prst="mathPlus">
              <a:avLst/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加号 10"/>
            <p:cNvSpPr txBox="1"/>
            <p:nvPr/>
          </p:nvSpPr>
          <p:spPr>
            <a:xfrm>
              <a:off x="1681443" y="3462439"/>
              <a:ext cx="489767" cy="15674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5121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4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669901" y="1654014"/>
            <a:ext cx="818430" cy="747232"/>
            <a:chOff x="2513349" y="3695487"/>
            <a:chExt cx="1149036" cy="1149036"/>
          </a:xfrm>
          <a:solidFill>
            <a:srgbClr val="0360BD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椭圆 31"/>
            <p:cNvSpPr/>
            <p:nvPr/>
          </p:nvSpPr>
          <p:spPr>
            <a:xfrm>
              <a:off x="2513349" y="3695487"/>
              <a:ext cx="1149036" cy="1149036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2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椭圆 12"/>
            <p:cNvSpPr txBox="1"/>
            <p:nvPr/>
          </p:nvSpPr>
          <p:spPr>
            <a:xfrm>
              <a:off x="2681621" y="3863759"/>
              <a:ext cx="812492" cy="81249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21" tIns="9121" rIns="9121" bIns="9121" numCol="1" spcCol="1270" anchor="ctr" anchorCtr="0">
              <a:noAutofit/>
            </a:bodyPr>
            <a:lstStyle/>
            <a:p>
              <a:pPr algn="ctr" defTabSz="3192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7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可视化显示终端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556227" y="1358460"/>
            <a:ext cx="426453" cy="240118"/>
            <a:chOff x="2710396" y="2171041"/>
            <a:chExt cx="1615891" cy="68337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0" name="右箭头 29"/>
            <p:cNvSpPr/>
            <p:nvPr/>
          </p:nvSpPr>
          <p:spPr>
            <a:xfrm rot="21599149">
              <a:off x="2710396" y="2171041"/>
              <a:ext cx="1615891" cy="68337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F0"/>
            </a:solidFill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右箭头 14"/>
            <p:cNvSpPr txBox="1"/>
            <p:nvPr/>
          </p:nvSpPr>
          <p:spPr>
            <a:xfrm rot="21599149">
              <a:off x="2710396" y="2307740"/>
              <a:ext cx="1410879" cy="410024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5203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67"/>
            </a:p>
          </p:txBody>
        </p:sp>
      </p:grpSp>
      <p:sp>
        <p:nvSpPr>
          <p:cNvPr id="28" name="椭圆 27"/>
          <p:cNvSpPr/>
          <p:nvPr/>
        </p:nvSpPr>
        <p:spPr>
          <a:xfrm>
            <a:off x="3050575" y="905397"/>
            <a:ext cx="1369583" cy="1220671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内容占位符 2"/>
          <p:cNvSpPr txBox="1">
            <a:spLocks/>
          </p:cNvSpPr>
          <p:nvPr/>
        </p:nvSpPr>
        <p:spPr>
          <a:xfrm>
            <a:off x="492801" y="1325016"/>
            <a:ext cx="2585770" cy="744241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个性化服务</a:t>
            </a:r>
          </a:p>
        </p:txBody>
      </p:sp>
      <p:sp>
        <p:nvSpPr>
          <p:cNvPr id="43" name="椭圆 16"/>
          <p:cNvSpPr txBox="1"/>
          <p:nvPr/>
        </p:nvSpPr>
        <p:spPr>
          <a:xfrm>
            <a:off x="3251145" y="1118850"/>
            <a:ext cx="968441" cy="863145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02" tIns="14402" rIns="14402" bIns="14402" numCol="1" spcCol="1270" anchor="ctr" anchorCtr="0">
            <a:noAutofit/>
          </a:bodyPr>
          <a:lstStyle/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34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行为分析</a:t>
            </a:r>
            <a:endParaRPr lang="en-US" altLang="zh-CN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34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资源利用</a:t>
            </a:r>
            <a:endParaRPr lang="en-US" altLang="zh-CN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34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个性推送</a:t>
            </a:r>
            <a:endParaRPr lang="en-US" altLang="zh-CN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34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动态管理调控</a:t>
            </a:r>
            <a:endParaRPr lang="en-US" altLang="zh-CN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504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134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sz="1134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>
          <a:xfrm>
            <a:off x="0" y="-68739"/>
            <a:ext cx="4608513" cy="669899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 lang="zh-CN" altLang="en-US" sz="1600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开放、自主、可生长的智慧图书馆：服务再组织</a:t>
            </a:r>
            <a:endParaRPr lang="en-US" altLang="zh-CN" sz="16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31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270165" y="461605"/>
            <a:ext cx="3408119" cy="1366899"/>
          </a:xfrm>
          <a:prstGeom prst="rect">
            <a:avLst/>
          </a:prstGeom>
        </p:spPr>
      </p:pic>
      <p:cxnSp>
        <p:nvCxnSpPr>
          <p:cNvPr id="3" name="直接连接符 7"/>
          <p:cNvCxnSpPr/>
          <p:nvPr/>
        </p:nvCxnSpPr>
        <p:spPr>
          <a:xfrm>
            <a:off x="262857" y="343541"/>
            <a:ext cx="17692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6"/>
          <p:cNvSpPr txBox="1"/>
          <p:nvPr/>
        </p:nvSpPr>
        <p:spPr>
          <a:xfrm>
            <a:off x="116066" y="41792"/>
            <a:ext cx="4246109" cy="30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0618"/>
            <a:r>
              <a:rPr lang="zh-CN" altLang="en-US" sz="1361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智慧</a:t>
            </a:r>
            <a:r>
              <a:rPr lang="en-US" altLang="zh-CN" sz="1361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WIFI</a:t>
            </a:r>
            <a:r>
              <a:rPr lang="zh-CN" altLang="en-US" sz="1361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终端</a:t>
            </a:r>
            <a:r>
              <a:rPr lang="en-US" altLang="zh-CN" sz="1361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1361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人流密度地图</a:t>
            </a:r>
            <a:endParaRPr lang="zh-CN" altLang="en-US" sz="1512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6" name="直接连接符 29"/>
          <p:cNvCxnSpPr/>
          <p:nvPr/>
        </p:nvCxnSpPr>
        <p:spPr>
          <a:xfrm flipH="1">
            <a:off x="3506413" y="2473935"/>
            <a:ext cx="3984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52334" y="1878346"/>
            <a:ext cx="3986893" cy="354812"/>
          </a:xfrm>
          <a:prstGeom prst="rect">
            <a:avLst/>
          </a:prstGeom>
        </p:spPr>
        <p:txBody>
          <a:bodyPr wrap="square" lIns="31975" tIns="15988" rIns="31975" bIns="15988">
            <a:spAutoFit/>
          </a:bodyPr>
          <a:lstStyle/>
          <a:p>
            <a:pPr defTabSz="460618">
              <a:lnSpc>
                <a:spcPct val="150000"/>
              </a:lnSpc>
              <a:buClr>
                <a:srgbClr val="C00000"/>
              </a:buClr>
            </a:pPr>
            <a:r>
              <a:rPr lang="zh-CN" altLang="en-US" sz="1058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人流密度地图</a:t>
            </a:r>
            <a:endParaRPr lang="en-US" altLang="zh-CN" sz="1058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60618">
              <a:lnSpc>
                <a:spcPct val="150000"/>
              </a:lnSpc>
              <a:buClr>
                <a:srgbClr val="C00000"/>
              </a:buClr>
            </a:pPr>
            <a:r>
              <a:rPr lang="zh-CN" altLang="en-US" sz="33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3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75" y="1348737"/>
            <a:ext cx="424800" cy="4248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14961" y="1838673"/>
            <a:ext cx="1030100" cy="20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618"/>
            <a:r>
              <a:rPr kumimoji="1" lang="zh-CN" altLang="en-US" sz="756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</a:t>
            </a:r>
            <a:r>
              <a:rPr kumimoji="1" lang="en-US" altLang="zh-CN" sz="756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kumimoji="1" lang="zh-CN" altLang="en-US" sz="756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终端系统</a:t>
            </a:r>
          </a:p>
        </p:txBody>
      </p:sp>
    </p:spTree>
    <p:extLst>
      <p:ext uri="{BB962C8B-B14F-4D97-AF65-F5344CB8AC3E}">
        <p14:creationId xmlns:p14="http://schemas.microsoft.com/office/powerpoint/2010/main" val="1068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0A87AA2A-E88F-41D6-9272-F281A847C0DD}"/>
              </a:ext>
            </a:extLst>
          </p:cNvPr>
          <p:cNvSpPr/>
          <p:nvPr/>
        </p:nvSpPr>
        <p:spPr>
          <a:xfrm>
            <a:off x="-36548" y="243421"/>
            <a:ext cx="2622063" cy="535131"/>
          </a:xfrm>
          <a:prstGeom prst="rect">
            <a:avLst/>
          </a:prstGeom>
        </p:spPr>
        <p:txBody>
          <a:bodyPr wrap="square" lIns="46085" tIns="23043" rIns="46085" bIns="23043" rtlCol="0">
            <a:spAutoFit/>
          </a:bodyPr>
          <a:lstStyle/>
          <a:p>
            <a:pPr lvl="0" algn="ctr"/>
            <a:r>
              <a:rPr lang="zh-CN" altLang="en-US" sz="1663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书与书相连</a:t>
            </a:r>
            <a:endParaRPr lang="en-US" altLang="zh-CN" sz="1663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r"/>
            <a:r>
              <a:rPr lang="en-US" altLang="zh-CN" sz="1512" b="1" dirty="0">
                <a:solidFill>
                  <a:srgbClr val="FFFFFF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lt"/>
              </a:rPr>
              <a:t>——</a:t>
            </a:r>
            <a:r>
              <a:rPr lang="zh-CN" altLang="en-US" sz="1512" b="1" dirty="0">
                <a:solidFill>
                  <a:srgbClr val="FFFFFF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lt"/>
              </a:rPr>
              <a:t>线下到线上</a:t>
            </a: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2279898" y="778576"/>
            <a:ext cx="11414" cy="13471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2" y="940946"/>
            <a:ext cx="1323651" cy="886846"/>
          </a:xfrm>
          <a:prstGeom prst="rect">
            <a:avLst/>
          </a:prstGeom>
        </p:spPr>
      </p:pic>
      <p:cxnSp>
        <p:nvCxnSpPr>
          <p:cNvPr id="7" name="曲线连接符 6"/>
          <p:cNvCxnSpPr/>
          <p:nvPr/>
        </p:nvCxnSpPr>
        <p:spPr>
          <a:xfrm flipV="1">
            <a:off x="1844385" y="1212101"/>
            <a:ext cx="870997" cy="309063"/>
          </a:xfrm>
          <a:prstGeom prst="curvedConnector3">
            <a:avLst>
              <a:gd name="adj1" fmla="val 52737"/>
            </a:avLst>
          </a:prstGeom>
          <a:ln w="889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753" y="-282487"/>
            <a:ext cx="1675339" cy="31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 bwMode="auto">
          <a:xfrm>
            <a:off x="2279898" y="778576"/>
            <a:ext cx="11414" cy="13471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曲线连接符 6"/>
          <p:cNvCxnSpPr/>
          <p:nvPr/>
        </p:nvCxnSpPr>
        <p:spPr>
          <a:xfrm rot="10800000" flipV="1">
            <a:off x="1923195" y="1105663"/>
            <a:ext cx="762122" cy="408280"/>
          </a:xfrm>
          <a:prstGeom prst="curvedConnector3">
            <a:avLst>
              <a:gd name="adj1" fmla="val 50000"/>
            </a:avLst>
          </a:prstGeom>
          <a:ln w="889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297" y="-118589"/>
            <a:ext cx="1675339" cy="297044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9" t="20520" r="37297" b="29396"/>
          <a:stretch>
            <a:fillRect/>
          </a:stretch>
        </p:blipFill>
        <p:spPr bwMode="auto">
          <a:xfrm>
            <a:off x="2834185" y="246351"/>
            <a:ext cx="1469563" cy="188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8" y="1105664"/>
            <a:ext cx="1323651" cy="88684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47E5C6F-3F49-4E75-BA52-0DBA3ED5D814}"/>
              </a:ext>
            </a:extLst>
          </p:cNvPr>
          <p:cNvSpPr/>
          <p:nvPr/>
        </p:nvSpPr>
        <p:spPr>
          <a:xfrm>
            <a:off x="-36548" y="243421"/>
            <a:ext cx="2622063" cy="535131"/>
          </a:xfrm>
          <a:prstGeom prst="rect">
            <a:avLst/>
          </a:prstGeom>
        </p:spPr>
        <p:txBody>
          <a:bodyPr wrap="square" lIns="46085" tIns="23043" rIns="46085" bIns="23043" rtlCol="0">
            <a:spAutoFit/>
          </a:bodyPr>
          <a:lstStyle/>
          <a:p>
            <a:pPr lvl="0" algn="ctr"/>
            <a:r>
              <a:rPr lang="zh-CN" altLang="en-US" sz="1663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书与书相连</a:t>
            </a:r>
            <a:endParaRPr lang="en-US" altLang="zh-CN" sz="1663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lvl="0" algn="r"/>
            <a:r>
              <a:rPr lang="en-US" altLang="zh-CN" sz="1512" b="1" dirty="0">
                <a:solidFill>
                  <a:srgbClr val="FFFFFF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lt"/>
              </a:rPr>
              <a:t>——</a:t>
            </a:r>
            <a:r>
              <a:rPr lang="zh-CN" altLang="en-US" sz="1512" b="1" dirty="0">
                <a:solidFill>
                  <a:srgbClr val="FFFFFF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lt"/>
              </a:rPr>
              <a:t>线上到线下</a:t>
            </a:r>
          </a:p>
        </p:txBody>
      </p:sp>
    </p:spTree>
    <p:extLst>
      <p:ext uri="{BB962C8B-B14F-4D97-AF65-F5344CB8AC3E}">
        <p14:creationId xmlns:p14="http://schemas.microsoft.com/office/powerpoint/2010/main" val="1750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0426" y="103861"/>
            <a:ext cx="4147661" cy="239680"/>
          </a:xfrm>
        </p:spPr>
        <p:txBody>
          <a:bodyPr>
            <a:normAutofit fontScale="90000"/>
          </a:bodyPr>
          <a:lstStyle/>
          <a:p>
            <a:r>
              <a:rPr lang="zh-CN" altLang="en-US" sz="1512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更多的智慧服务</a:t>
            </a:r>
            <a:r>
              <a:rPr lang="en-US" altLang="zh-CN" sz="1512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512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16700" y="1350631"/>
            <a:ext cx="459120" cy="647195"/>
            <a:chOff x="1043388" y="2466785"/>
            <a:chExt cx="1214620" cy="17121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圆角矩形 24"/>
            <p:cNvSpPr/>
            <p:nvPr/>
          </p:nvSpPr>
          <p:spPr>
            <a:xfrm>
              <a:off x="1043388" y="2466785"/>
              <a:ext cx="1214620" cy="171218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圆角矩形 4"/>
            <p:cNvSpPr txBox="1"/>
            <p:nvPr/>
          </p:nvSpPr>
          <p:spPr>
            <a:xfrm>
              <a:off x="1078963" y="2502360"/>
              <a:ext cx="1143470" cy="16410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" tIns="9601" rIns="9601" bIns="9601" numCol="1" spcCol="1270" anchor="ctr" anchorCtr="0">
              <a:noAutofit/>
            </a:bodyPr>
            <a:lstStyle/>
            <a:p>
              <a:pPr algn="ctr" defTabSz="672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12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读者推荐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593577" y="792425"/>
            <a:ext cx="632801" cy="647195"/>
            <a:chOff x="3627753" y="990029"/>
            <a:chExt cx="1674101" cy="17121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圆角矩形 22"/>
            <p:cNvSpPr/>
            <p:nvPr/>
          </p:nvSpPr>
          <p:spPr>
            <a:xfrm flipH="1">
              <a:off x="3627753" y="990029"/>
              <a:ext cx="1674101" cy="171218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圆角矩形 6"/>
            <p:cNvSpPr txBox="1"/>
            <p:nvPr/>
          </p:nvSpPr>
          <p:spPr>
            <a:xfrm>
              <a:off x="3676786" y="1039062"/>
              <a:ext cx="1576035" cy="16141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" tIns="9601" rIns="9601" bIns="9601" numCol="1" spcCol="1270" anchor="ctr" anchorCtr="0">
              <a:noAutofit/>
            </a:bodyPr>
            <a:lstStyle/>
            <a:p>
              <a:pPr algn="ctr" defTabSz="672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12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纸本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21410" y="438469"/>
            <a:ext cx="1410990" cy="587848"/>
            <a:chOff x="6671600" y="5525"/>
            <a:chExt cx="3424361" cy="17121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圆角矩形 20"/>
            <p:cNvSpPr/>
            <p:nvPr/>
          </p:nvSpPr>
          <p:spPr>
            <a:xfrm>
              <a:off x="6671600" y="5525"/>
              <a:ext cx="3424361" cy="1712180"/>
            </a:xfrm>
            <a:prstGeom prst="roundRect">
              <a:avLst>
                <a:gd name="adj" fmla="val 10000"/>
              </a:avLst>
            </a:prstGeom>
            <a:solidFill>
              <a:srgbClr val="C45D08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圆角矩形 8"/>
            <p:cNvSpPr txBox="1"/>
            <p:nvPr/>
          </p:nvSpPr>
          <p:spPr>
            <a:xfrm>
              <a:off x="6721748" y="55673"/>
              <a:ext cx="3324065" cy="16118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21" tIns="6721" rIns="6721" bIns="6721" numCol="1" spcCol="1270" anchor="ctr" anchorCtr="0">
              <a:noAutofit/>
            </a:bodyPr>
            <a:lstStyle/>
            <a:p>
              <a:pPr algn="ctr" defTabSz="47045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8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您推荐的书已订购</a:t>
              </a:r>
              <a:endParaRPr lang="en-US" altLang="zh-CN" sz="1058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7045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8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请耐心等待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44134" y="1211083"/>
            <a:ext cx="1410990" cy="587848"/>
            <a:chOff x="6671600" y="1974533"/>
            <a:chExt cx="3424361" cy="17121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圆角矩形 18"/>
            <p:cNvSpPr/>
            <p:nvPr/>
          </p:nvSpPr>
          <p:spPr>
            <a:xfrm>
              <a:off x="6671600" y="1974533"/>
              <a:ext cx="3424361" cy="171218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圆角矩形 10"/>
            <p:cNvSpPr txBox="1"/>
            <p:nvPr/>
          </p:nvSpPr>
          <p:spPr>
            <a:xfrm>
              <a:off x="6721748" y="2024681"/>
              <a:ext cx="3324065" cy="16118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21" tIns="6721" rIns="6721" bIns="6721" numCol="1" spcCol="1270" anchor="ctr" anchorCtr="0">
              <a:noAutofit/>
            </a:bodyPr>
            <a:lstStyle/>
            <a:p>
              <a:pPr algn="ctr" defTabSz="47045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8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您推荐的书已到馆</a:t>
              </a:r>
              <a:endParaRPr lang="en-US" altLang="zh-CN" sz="1058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7045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8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请您来借阅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593576" y="1908837"/>
            <a:ext cx="646289" cy="647195"/>
            <a:chOff x="3627753" y="3943541"/>
            <a:chExt cx="1709783" cy="17121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圆角矩形 16"/>
            <p:cNvSpPr/>
            <p:nvPr/>
          </p:nvSpPr>
          <p:spPr>
            <a:xfrm>
              <a:off x="3627753" y="3943541"/>
              <a:ext cx="1709783" cy="1712180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圆角矩形 12"/>
            <p:cNvSpPr txBox="1"/>
            <p:nvPr/>
          </p:nvSpPr>
          <p:spPr>
            <a:xfrm>
              <a:off x="3677831" y="3993619"/>
              <a:ext cx="1609627" cy="16120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" tIns="9601" rIns="9601" bIns="9601" numCol="1" spcCol="1270" anchor="ctr" anchorCtr="0">
              <a:noAutofit/>
            </a:bodyPr>
            <a:lstStyle/>
            <a:p>
              <a:pPr algn="ctr" defTabSz="672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12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57622" y="1955357"/>
            <a:ext cx="1410990" cy="587848"/>
            <a:chOff x="6707282" y="3943541"/>
            <a:chExt cx="3424361" cy="17121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圆角矩形 12"/>
            <p:cNvSpPr/>
            <p:nvPr/>
          </p:nvSpPr>
          <p:spPr>
            <a:xfrm>
              <a:off x="6707282" y="3943541"/>
              <a:ext cx="3424361" cy="1712180"/>
            </a:xfrm>
            <a:prstGeom prst="roundRect">
              <a:avLst>
                <a:gd name="adj" fmla="val 10000"/>
              </a:avLst>
            </a:prstGeom>
            <a:solidFill>
              <a:srgbClr val="8447FF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圆角矩形 16"/>
            <p:cNvSpPr txBox="1"/>
            <p:nvPr/>
          </p:nvSpPr>
          <p:spPr>
            <a:xfrm>
              <a:off x="6757430" y="3993689"/>
              <a:ext cx="3324065" cy="16118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21" tIns="6721" rIns="6721" bIns="6721" numCol="1" spcCol="1270" anchor="ctr" anchorCtr="0">
              <a:noAutofit/>
            </a:bodyPr>
            <a:lstStyle/>
            <a:p>
              <a:pPr algn="ctr" defTabSz="47045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8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您需要的电子书已上网</a:t>
              </a:r>
              <a:endParaRPr lang="en-US" altLang="zh-CN" sz="1058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47045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8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欢迎浏览下载</a:t>
              </a:r>
            </a:p>
          </p:txBody>
        </p:sp>
      </p:grpSp>
      <p:sp>
        <p:nvSpPr>
          <p:cNvPr id="30" name="右箭头 29"/>
          <p:cNvSpPr/>
          <p:nvPr/>
        </p:nvSpPr>
        <p:spPr>
          <a:xfrm rot="19729209">
            <a:off x="1080949" y="1447333"/>
            <a:ext cx="478256" cy="81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"/>
          </a:p>
        </p:txBody>
      </p:sp>
      <p:sp>
        <p:nvSpPr>
          <p:cNvPr id="31" name="右箭头 30"/>
          <p:cNvSpPr/>
          <p:nvPr/>
        </p:nvSpPr>
        <p:spPr>
          <a:xfrm rot="1874223">
            <a:off x="1095570" y="1827181"/>
            <a:ext cx="478256" cy="81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"/>
          </a:p>
        </p:txBody>
      </p:sp>
      <p:sp>
        <p:nvSpPr>
          <p:cNvPr id="32" name="右箭头 31"/>
          <p:cNvSpPr/>
          <p:nvPr/>
        </p:nvSpPr>
        <p:spPr>
          <a:xfrm rot="20410135">
            <a:off x="2283920" y="705734"/>
            <a:ext cx="478256" cy="81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"/>
          </a:p>
        </p:txBody>
      </p:sp>
      <p:sp>
        <p:nvSpPr>
          <p:cNvPr id="33" name="右箭头 32"/>
          <p:cNvSpPr/>
          <p:nvPr/>
        </p:nvSpPr>
        <p:spPr>
          <a:xfrm rot="5400000" flipV="1">
            <a:off x="3401738" y="1067601"/>
            <a:ext cx="122758" cy="108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"/>
          </a:p>
        </p:txBody>
      </p:sp>
      <p:sp>
        <p:nvSpPr>
          <p:cNvPr id="34" name="右箭头 33"/>
          <p:cNvSpPr/>
          <p:nvPr/>
        </p:nvSpPr>
        <p:spPr>
          <a:xfrm>
            <a:off x="2269888" y="2219892"/>
            <a:ext cx="478256" cy="81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9"/>
          </a:p>
        </p:txBody>
      </p:sp>
    </p:spTree>
    <p:extLst>
      <p:ext uri="{BB962C8B-B14F-4D97-AF65-F5344CB8AC3E}">
        <p14:creationId xmlns:p14="http://schemas.microsoft.com/office/powerpoint/2010/main" val="268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8748" y="303221"/>
            <a:ext cx="1449762" cy="22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883723"/>
            <a:ext cx="4486656" cy="463051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sz="2800" dirty="0" smtClean="0">
                <a:solidFill>
                  <a:srgbClr val="FFFEFF"/>
                </a:solidFill>
                <a:latin typeface="Goudy Stout" panose="0202090407030B020401" pitchFamily="18" charset="0"/>
              </a:rPr>
              <a:t>05</a:t>
            </a:r>
            <a:r>
              <a:rPr lang="en-US" altLang="zh-CN" sz="2800" dirty="0" smtClean="0">
                <a:solidFill>
                  <a:srgbClr val="FFFEFF"/>
                </a:solidFill>
                <a:latin typeface="Elephant" panose="02020904090505020303" pitchFamily="18" charset="0"/>
              </a:rPr>
              <a:t>  </a:t>
            </a:r>
            <a:r>
              <a:rPr lang="zh-CN" altLang="en-US" sz="2800" dirty="0" smtClean="0">
                <a:solidFill>
                  <a:srgbClr val="FFFEFF"/>
                </a:solidFill>
                <a:latin typeface="Elephant" panose="02020904090505020303" pitchFamily="18" charset="0"/>
              </a:rPr>
              <a:t>还有</a:t>
            </a:r>
            <a:r>
              <a:rPr lang="zh-CN" altLang="en-US" sz="2800" dirty="0" smtClean="0">
                <a:solidFill>
                  <a:srgbClr val="FFFEFF"/>
                </a:solidFill>
              </a:rPr>
              <a:t>什么？</a:t>
            </a:r>
            <a:endParaRPr lang="en-US" altLang="zh-CN" sz="2800" dirty="0">
              <a:solidFill>
                <a:srgbClr val="FF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3"/>
          <p:cNvSpPr txBox="1"/>
          <p:nvPr/>
        </p:nvSpPr>
        <p:spPr>
          <a:xfrm>
            <a:off x="611179" y="92730"/>
            <a:ext cx="3723930" cy="307777"/>
          </a:xfrm>
          <a:prstGeom prst="rect">
            <a:avLst/>
          </a:prstGeom>
          <a:noFill/>
        </p:spPr>
        <p:txBody>
          <a:bodyPr wrap="square" lIns="34552" tIns="0" rIns="34552" bIns="0" rtlCol="0" anchor="t">
            <a:spAutoFit/>
          </a:bodyPr>
          <a:lstStyle/>
          <a:p>
            <a:pPr algn="ctr" defTabSz="230354"/>
            <a:r>
              <a:rPr lang="zh-CN" altLang="en-US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从小树苗到智慧之树</a:t>
            </a:r>
            <a:endParaRPr lang="zh-CN" altLang="en-US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9256" y="544697"/>
            <a:ext cx="1023845" cy="614307"/>
            <a:chOff x="63133" y="268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9" name="矩形 38"/>
            <p:cNvSpPr/>
            <p:nvPr/>
          </p:nvSpPr>
          <p:spPr>
            <a:xfrm>
              <a:off x="63133" y="268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文本框 39"/>
            <p:cNvSpPr txBox="1"/>
            <p:nvPr/>
          </p:nvSpPr>
          <p:spPr>
            <a:xfrm>
              <a:off x="63133" y="268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电子资源管理</a:t>
              </a:r>
              <a:endParaRPr lang="en-US" altLang="zh-CN" sz="11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（核心问题）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351715" y="574986"/>
            <a:ext cx="1023845" cy="614307"/>
            <a:chOff x="1189363" y="268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7" name="矩形 36"/>
            <p:cNvSpPr/>
            <p:nvPr/>
          </p:nvSpPr>
          <p:spPr>
            <a:xfrm>
              <a:off x="1189363" y="268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文本框 37"/>
            <p:cNvSpPr txBox="1"/>
            <p:nvPr/>
          </p:nvSpPr>
          <p:spPr>
            <a:xfrm>
              <a:off x="1189363" y="268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荐购</a:t>
              </a:r>
              <a:endParaRPr lang="en-US" altLang="zh-CN" sz="11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6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（你读书我买单、</a:t>
              </a:r>
              <a:endParaRPr lang="en-US" altLang="zh-CN" sz="6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6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实体书店进校园）</a:t>
              </a:r>
              <a:endParaRPr lang="en-US" altLang="zh-CN" sz="6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25484" y="550793"/>
            <a:ext cx="1023845" cy="614307"/>
            <a:chOff x="2315593" y="268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5" name="矩形 34"/>
            <p:cNvSpPr/>
            <p:nvPr/>
          </p:nvSpPr>
          <p:spPr>
            <a:xfrm>
              <a:off x="2315593" y="268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文本框 35"/>
            <p:cNvSpPr txBox="1"/>
            <p:nvPr/>
          </p:nvSpPr>
          <p:spPr>
            <a:xfrm>
              <a:off x="2315593" y="268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纸电采选</a:t>
              </a:r>
              <a:endParaRPr lang="en-US" altLang="zh-CN" sz="11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（普遍期待）</a:t>
              </a:r>
              <a:endParaRPr lang="en-US" altLang="zh-CN" sz="11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477946" y="544697"/>
            <a:ext cx="1023845" cy="614307"/>
            <a:chOff x="3441823" y="268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矩形 32"/>
            <p:cNvSpPr/>
            <p:nvPr/>
          </p:nvSpPr>
          <p:spPr>
            <a:xfrm>
              <a:off x="3441823" y="268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文本框 33"/>
            <p:cNvSpPr txBox="1"/>
            <p:nvPr/>
          </p:nvSpPr>
          <p:spPr>
            <a:xfrm>
              <a:off x="3441823" y="268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智慧党建</a:t>
              </a:r>
              <a:endParaRPr lang="en-US" altLang="zh-CN" sz="1100" b="1" kern="120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（专题服务）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9256" y="1261389"/>
            <a:ext cx="1023845" cy="614307"/>
            <a:chOff x="63133" y="716960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1" name="矩形 30"/>
            <p:cNvSpPr/>
            <p:nvPr/>
          </p:nvSpPr>
          <p:spPr>
            <a:xfrm>
              <a:off x="63133" y="716960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文本框 31"/>
            <p:cNvSpPr txBox="1"/>
            <p:nvPr/>
          </p:nvSpPr>
          <p:spPr>
            <a:xfrm>
              <a:off x="63133" y="716960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阅读学分</a:t>
              </a:r>
              <a:endParaRPr lang="en-US" altLang="zh-CN" sz="1100" b="1" kern="120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（阅读推广）</a:t>
              </a:r>
              <a:endParaRPr lang="en-US" altLang="zh-CN" sz="11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25486" y="1261389"/>
            <a:ext cx="1023845" cy="614307"/>
            <a:chOff x="1189363" y="716960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矩形 28"/>
            <p:cNvSpPr/>
            <p:nvPr/>
          </p:nvSpPr>
          <p:spPr>
            <a:xfrm>
              <a:off x="1189363" y="716960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文本框 29"/>
            <p:cNvSpPr txBox="1"/>
            <p:nvPr/>
          </p:nvSpPr>
          <p:spPr>
            <a:xfrm>
              <a:off x="1189363" y="716960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学科分析</a:t>
              </a:r>
              <a:endParaRPr lang="en-US" altLang="zh-CN" sz="11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（学科建设）</a:t>
              </a:r>
              <a:endParaRPr lang="en-US" altLang="zh-CN" sz="11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351716" y="1261389"/>
            <a:ext cx="1023845" cy="614307"/>
            <a:chOff x="2315593" y="716960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矩形 26"/>
            <p:cNvSpPr/>
            <p:nvPr/>
          </p:nvSpPr>
          <p:spPr>
            <a:xfrm>
              <a:off x="2315593" y="716960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文本框 27"/>
            <p:cNvSpPr txBox="1"/>
            <p:nvPr/>
          </p:nvSpPr>
          <p:spPr>
            <a:xfrm>
              <a:off x="2315593" y="716960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学科馆</a:t>
              </a:r>
              <a:endParaRPr lang="en-US" altLang="zh-CN" sz="1100" b="1" kern="120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（重点服务）</a:t>
              </a:r>
              <a:endParaRPr lang="en-US" altLang="zh-CN" sz="11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477946" y="1261389"/>
            <a:ext cx="1023845" cy="614307"/>
            <a:chOff x="3441823" y="716960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矩形 24"/>
            <p:cNvSpPr/>
            <p:nvPr/>
          </p:nvSpPr>
          <p:spPr>
            <a:xfrm>
              <a:off x="3441823" y="716960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文本框 25"/>
            <p:cNvSpPr txBox="1"/>
            <p:nvPr/>
          </p:nvSpPr>
          <p:spPr>
            <a:xfrm>
              <a:off x="3441823" y="716960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人物墙</a:t>
              </a:r>
              <a:endParaRPr lang="en-US" altLang="zh-CN" sz="1100" b="1" kern="120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（学者库）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9256" y="1978081"/>
            <a:ext cx="1023845" cy="614307"/>
            <a:chOff x="63133" y="1433652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矩形 22"/>
            <p:cNvSpPr/>
            <p:nvPr/>
          </p:nvSpPr>
          <p:spPr>
            <a:xfrm>
              <a:off x="63133" y="1433652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文本框 23"/>
            <p:cNvSpPr txBox="1"/>
            <p:nvPr/>
          </p:nvSpPr>
          <p:spPr>
            <a:xfrm>
              <a:off x="63133" y="1433652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电子教参</a:t>
              </a:r>
              <a:endParaRPr lang="en-US" altLang="zh-CN" sz="1100" b="1" kern="120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（教参库）</a:t>
              </a:r>
              <a:endParaRPr lang="en-US" altLang="zh-CN" sz="11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25486" y="1978081"/>
            <a:ext cx="1023845" cy="614307"/>
            <a:chOff x="1189363" y="1433652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矩形 20"/>
            <p:cNvSpPr/>
            <p:nvPr/>
          </p:nvSpPr>
          <p:spPr>
            <a:xfrm>
              <a:off x="1189363" y="1433652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文本框 21"/>
            <p:cNvSpPr txBox="1"/>
            <p:nvPr/>
          </p:nvSpPr>
          <p:spPr>
            <a:xfrm>
              <a:off x="1189363" y="1433652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学术成果展览</a:t>
              </a:r>
              <a:endParaRPr lang="en-US" altLang="zh-CN" sz="1100" b="1" kern="120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（机构成果库）</a:t>
              </a:r>
              <a:endParaRPr lang="en-US" altLang="zh-CN" sz="11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351716" y="1978081"/>
            <a:ext cx="1023845" cy="614307"/>
            <a:chOff x="2315593" y="1433652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矩形 18"/>
            <p:cNvSpPr/>
            <p:nvPr/>
          </p:nvSpPr>
          <p:spPr>
            <a:xfrm>
              <a:off x="2315593" y="1433652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文本框 19"/>
            <p:cNvSpPr txBox="1"/>
            <p:nvPr/>
          </p:nvSpPr>
          <p:spPr>
            <a:xfrm>
              <a:off x="2315593" y="1433652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时间轴</a:t>
              </a:r>
              <a:endParaRPr lang="en-US" altLang="zh-CN" sz="1100" b="1" kern="120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（学科发展史）</a:t>
              </a:r>
              <a:endParaRPr lang="en-US" altLang="zh-CN" sz="11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477946" y="1978081"/>
            <a:ext cx="1023845" cy="614307"/>
            <a:chOff x="3441823" y="1433652"/>
            <a:chExt cx="1023845" cy="6143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矩形 16"/>
            <p:cNvSpPr/>
            <p:nvPr/>
          </p:nvSpPr>
          <p:spPr>
            <a:xfrm>
              <a:off x="3441823" y="1433652"/>
              <a:ext cx="1023845" cy="61430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文本框 17"/>
            <p:cNvSpPr txBox="1"/>
            <p:nvPr/>
          </p:nvSpPr>
          <p:spPr>
            <a:xfrm>
              <a:off x="3441823" y="1433652"/>
              <a:ext cx="1023845" cy="6143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数字地图</a:t>
              </a:r>
              <a:endParaRPr lang="en-US" altLang="zh-CN" sz="1100" b="1" kern="120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88950">
                <a:lnSpc>
                  <a:spcPts val="9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（校友分布图）</a:t>
              </a:r>
              <a:endParaRPr lang="en-US" altLang="zh-CN" sz="11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6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2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25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3"/>
          <p:cNvSpPr txBox="1"/>
          <p:nvPr/>
        </p:nvSpPr>
        <p:spPr>
          <a:xfrm>
            <a:off x="611179" y="92730"/>
            <a:ext cx="3723930" cy="307777"/>
          </a:xfrm>
          <a:prstGeom prst="rect">
            <a:avLst/>
          </a:prstGeom>
          <a:noFill/>
        </p:spPr>
        <p:txBody>
          <a:bodyPr wrap="square" lIns="34552" tIns="0" rIns="34552" bIns="0" rtlCol="0" anchor="t">
            <a:spAutoFit/>
          </a:bodyPr>
          <a:lstStyle/>
          <a:p>
            <a:pPr algn="ctr" defTabSz="230354"/>
            <a:r>
              <a:rPr lang="zh-CN" altLang="en-US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从小树苗到智慧之树</a:t>
            </a:r>
            <a:endParaRPr lang="zh-CN" altLang="en-US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675" y="665364"/>
            <a:ext cx="838093" cy="502856"/>
            <a:chOff x="1547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8" name="矩形 47"/>
            <p:cNvSpPr/>
            <p:nvPr/>
          </p:nvSpPr>
          <p:spPr>
            <a:xfrm>
              <a:off x="1547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文本框 48"/>
            <p:cNvSpPr txBox="1"/>
            <p:nvPr/>
          </p:nvSpPr>
          <p:spPr>
            <a:xfrm>
              <a:off x="1547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校友录</a:t>
              </a:r>
              <a:endParaRPr lang="en-US" altLang="zh-CN" sz="9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（通讯录）</a:t>
              </a:r>
              <a:endParaRPr lang="en-US" altLang="zh-CN" sz="9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29579" y="665364"/>
            <a:ext cx="838093" cy="502856"/>
            <a:chOff x="923451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6" name="矩形 45"/>
            <p:cNvSpPr/>
            <p:nvPr/>
          </p:nvSpPr>
          <p:spPr>
            <a:xfrm>
              <a:off x="923451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93614"/>
                <a:satOff val="7143"/>
                <a:lumOff val="-1050"/>
                <a:alphaOff val="0"/>
              </a:schemeClr>
            </a:fillRef>
            <a:effectRef idx="2">
              <a:schemeClr val="accent3">
                <a:hueOff val="193614"/>
                <a:satOff val="7143"/>
                <a:lumOff val="-10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文本框 46"/>
            <p:cNvSpPr txBox="1"/>
            <p:nvPr/>
          </p:nvSpPr>
          <p:spPr>
            <a:xfrm>
              <a:off x="923451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9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经典繁仿圆" panose="02010609000101010101" pitchFamily="49" charset="-122"/>
                </a:rPr>
                <a:t>专业课程介绍（录取通知书）</a:t>
              </a:r>
              <a:endParaRPr lang="en-US" altLang="zh-CN" sz="9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经典繁仿圆" panose="0201060900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51482" y="665364"/>
            <a:ext cx="838093" cy="502856"/>
            <a:chOff x="1845354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4" name="矩形 43"/>
            <p:cNvSpPr/>
            <p:nvPr/>
          </p:nvSpPr>
          <p:spPr>
            <a:xfrm>
              <a:off x="1845354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87228"/>
                <a:satOff val="14286"/>
                <a:lumOff val="-2101"/>
                <a:alphaOff val="0"/>
              </a:schemeClr>
            </a:fillRef>
            <a:effectRef idx="2">
              <a:schemeClr val="accent3">
                <a:hueOff val="387228"/>
                <a:satOff val="14286"/>
                <a:lumOff val="-21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文本框 44"/>
            <p:cNvSpPr txBox="1"/>
            <p:nvPr/>
          </p:nvSpPr>
          <p:spPr>
            <a:xfrm>
              <a:off x="1845354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座位预约</a:t>
              </a:r>
              <a:endParaRPr lang="en-US" altLang="zh-CN" sz="105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773385" y="665364"/>
            <a:ext cx="838093" cy="502856"/>
            <a:chOff x="2767257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2" name="矩形 41"/>
            <p:cNvSpPr/>
            <p:nvPr/>
          </p:nvSpPr>
          <p:spPr>
            <a:xfrm>
              <a:off x="2767257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80843"/>
                <a:satOff val="21429"/>
                <a:lumOff val="-3151"/>
                <a:alphaOff val="0"/>
              </a:schemeClr>
            </a:fillRef>
            <a:effectRef idx="2">
              <a:schemeClr val="accent3">
                <a:hueOff val="580843"/>
                <a:satOff val="21429"/>
                <a:lumOff val="-31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文本框 42"/>
            <p:cNvSpPr txBox="1"/>
            <p:nvPr/>
          </p:nvSpPr>
          <p:spPr>
            <a:xfrm>
              <a:off x="2767257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活动报名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695289" y="665364"/>
            <a:ext cx="838093" cy="502856"/>
            <a:chOff x="3689161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0" name="矩形 39"/>
            <p:cNvSpPr/>
            <p:nvPr/>
          </p:nvSpPr>
          <p:spPr>
            <a:xfrm>
              <a:off x="3689161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774457"/>
                <a:satOff val="28571"/>
                <a:lumOff val="-4202"/>
                <a:alphaOff val="0"/>
              </a:schemeClr>
            </a:fillRef>
            <a:effectRef idx="2">
              <a:schemeClr val="accent3">
                <a:hueOff val="774457"/>
                <a:satOff val="28571"/>
                <a:lumOff val="-42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文本框 40"/>
            <p:cNvSpPr txBox="1"/>
            <p:nvPr/>
          </p:nvSpPr>
          <p:spPr>
            <a:xfrm>
              <a:off x="3689161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入馆教育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75" y="1252029"/>
            <a:ext cx="838093" cy="502856"/>
            <a:chOff x="1547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矩形 37"/>
            <p:cNvSpPr/>
            <p:nvPr/>
          </p:nvSpPr>
          <p:spPr>
            <a:xfrm>
              <a:off x="1547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68071"/>
                <a:satOff val="35714"/>
                <a:lumOff val="-5252"/>
                <a:alphaOff val="0"/>
              </a:schemeClr>
            </a:fillRef>
            <a:effectRef idx="2">
              <a:schemeClr val="accent3">
                <a:hueOff val="968071"/>
                <a:satOff val="35714"/>
                <a:lumOff val="-52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文本框 38"/>
            <p:cNvSpPr txBox="1"/>
            <p:nvPr/>
          </p:nvSpPr>
          <p:spPr>
            <a:xfrm>
              <a:off x="1547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信息素养 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29579" y="1252029"/>
            <a:ext cx="838093" cy="502856"/>
            <a:chOff x="923451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6" name="矩形 35"/>
            <p:cNvSpPr/>
            <p:nvPr/>
          </p:nvSpPr>
          <p:spPr>
            <a:xfrm>
              <a:off x="923451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文本框 36"/>
            <p:cNvSpPr txBox="1"/>
            <p:nvPr/>
          </p:nvSpPr>
          <p:spPr>
            <a:xfrm>
              <a:off x="923451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扫码借书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851482" y="1252029"/>
            <a:ext cx="838093" cy="502856"/>
            <a:chOff x="1845354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4" name="矩形 33"/>
            <p:cNvSpPr/>
            <p:nvPr/>
          </p:nvSpPr>
          <p:spPr>
            <a:xfrm>
              <a:off x="1845354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2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文本框 34"/>
            <p:cNvSpPr txBox="1"/>
            <p:nvPr/>
          </p:nvSpPr>
          <p:spPr>
            <a:xfrm>
              <a:off x="1845354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特色专题 </a:t>
              </a:r>
              <a:endParaRPr lang="en-US" altLang="zh-CN" sz="105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773385" y="1252029"/>
            <a:ext cx="838093" cy="502856"/>
            <a:chOff x="2767257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2" name="矩形 31"/>
            <p:cNvSpPr/>
            <p:nvPr/>
          </p:nvSpPr>
          <p:spPr>
            <a:xfrm>
              <a:off x="2767257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548914"/>
                <a:satOff val="57143"/>
                <a:lumOff val="-8403"/>
                <a:alphaOff val="0"/>
              </a:schemeClr>
            </a:fillRef>
            <a:effectRef idx="2">
              <a:schemeClr val="accent3">
                <a:hueOff val="1548914"/>
                <a:satOff val="57143"/>
                <a:lumOff val="-84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文本框 32"/>
            <p:cNvSpPr txBox="1"/>
            <p:nvPr/>
          </p:nvSpPr>
          <p:spPr>
            <a:xfrm>
              <a:off x="2767257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考勤打卡 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695289" y="1252029"/>
            <a:ext cx="838093" cy="502856"/>
            <a:chOff x="3689161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矩形 29"/>
            <p:cNvSpPr/>
            <p:nvPr/>
          </p:nvSpPr>
          <p:spPr>
            <a:xfrm>
              <a:off x="3689161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742528"/>
                <a:satOff val="64286"/>
                <a:lumOff val="-9454"/>
                <a:alphaOff val="0"/>
              </a:schemeClr>
            </a:fillRef>
            <a:effectRef idx="2">
              <a:schemeClr val="accent3">
                <a:hueOff val="1742528"/>
                <a:satOff val="64286"/>
                <a:lumOff val="-94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文本框 30"/>
            <p:cNvSpPr txBox="1"/>
            <p:nvPr/>
          </p:nvSpPr>
          <p:spPr>
            <a:xfrm>
              <a:off x="3689161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维护报修 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75" y="1838695"/>
            <a:ext cx="838093" cy="502856"/>
            <a:chOff x="1547" y="1359351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矩形 27"/>
            <p:cNvSpPr/>
            <p:nvPr/>
          </p:nvSpPr>
          <p:spPr>
            <a:xfrm>
              <a:off x="1547" y="1359351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936142"/>
                <a:satOff val="71429"/>
                <a:lumOff val="-10504"/>
                <a:alphaOff val="0"/>
              </a:schemeClr>
            </a:fillRef>
            <a:effectRef idx="2">
              <a:schemeClr val="accent3">
                <a:hueOff val="1936142"/>
                <a:satOff val="71429"/>
                <a:lumOff val="-105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文本框 28"/>
            <p:cNvSpPr txBox="1"/>
            <p:nvPr/>
          </p:nvSpPr>
          <p:spPr>
            <a:xfrm>
              <a:off x="1547" y="1359351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学科馆员</a:t>
              </a:r>
              <a:endParaRPr lang="en-US" altLang="zh-CN" sz="105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29579" y="1838695"/>
            <a:ext cx="838093" cy="502856"/>
            <a:chOff x="923451" y="1359351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矩形 25"/>
            <p:cNvSpPr/>
            <p:nvPr/>
          </p:nvSpPr>
          <p:spPr>
            <a:xfrm>
              <a:off x="923451" y="1359351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129756"/>
                <a:satOff val="78571"/>
                <a:lumOff val="-11555"/>
                <a:alphaOff val="0"/>
              </a:schemeClr>
            </a:fillRef>
            <a:effectRef idx="2">
              <a:schemeClr val="accent3">
                <a:hueOff val="2129756"/>
                <a:satOff val="78571"/>
                <a:lumOff val="-115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文本框 26"/>
            <p:cNvSpPr txBox="1"/>
            <p:nvPr/>
          </p:nvSpPr>
          <p:spPr>
            <a:xfrm>
              <a:off x="923451" y="1359351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科技查新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851482" y="1838695"/>
            <a:ext cx="838093" cy="502856"/>
            <a:chOff x="1845354" y="1359351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矩形 23"/>
            <p:cNvSpPr/>
            <p:nvPr/>
          </p:nvSpPr>
          <p:spPr>
            <a:xfrm>
              <a:off x="1845354" y="1359351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323371"/>
                <a:satOff val="85714"/>
                <a:lumOff val="-12605"/>
                <a:alphaOff val="0"/>
              </a:schemeClr>
            </a:fillRef>
            <a:effectRef idx="2">
              <a:schemeClr val="accent3">
                <a:hueOff val="2323371"/>
                <a:satOff val="85714"/>
                <a:lumOff val="-126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文本框 24"/>
            <p:cNvSpPr txBox="1"/>
            <p:nvPr/>
          </p:nvSpPr>
          <p:spPr>
            <a:xfrm>
              <a:off x="1845354" y="1359351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相似检测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773385" y="1838695"/>
            <a:ext cx="838093" cy="502856"/>
            <a:chOff x="2767257" y="1359351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矩形 21"/>
            <p:cNvSpPr/>
            <p:nvPr/>
          </p:nvSpPr>
          <p:spPr>
            <a:xfrm>
              <a:off x="2767257" y="1359351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516985"/>
                <a:satOff val="92857"/>
                <a:lumOff val="-13656"/>
                <a:alphaOff val="0"/>
              </a:schemeClr>
            </a:fillRef>
            <a:effectRef idx="2">
              <a:schemeClr val="accent3">
                <a:hueOff val="2516985"/>
                <a:satOff val="92857"/>
                <a:lumOff val="-136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文本框 22"/>
            <p:cNvSpPr txBox="1"/>
            <p:nvPr/>
          </p:nvSpPr>
          <p:spPr>
            <a:xfrm>
              <a:off x="2767257" y="1359351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资源导航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695289" y="1838695"/>
            <a:ext cx="838093" cy="502856"/>
            <a:chOff x="3689161" y="1359351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矩形 19"/>
            <p:cNvSpPr/>
            <p:nvPr/>
          </p:nvSpPr>
          <p:spPr>
            <a:xfrm>
              <a:off x="3689161" y="1359351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文本框 20"/>
            <p:cNvSpPr txBox="1"/>
            <p:nvPr/>
          </p:nvSpPr>
          <p:spPr>
            <a:xfrm>
              <a:off x="3689161" y="1359351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05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空间导航</a:t>
              </a:r>
              <a:endParaRPr lang="zh-CN" altLang="en-US" sz="105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3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54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250"/>
                            </p:stCondLst>
                            <p:childTnLst>
                              <p:par>
                                <p:cTn id="64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750"/>
                            </p:stCondLst>
                            <p:childTnLst>
                              <p:par>
                                <p:cTn id="74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79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250"/>
                            </p:stCondLst>
                            <p:childTnLst>
                              <p:par>
                                <p:cTn id="84" presetID="53" presetClass="entr" presetSubtype="1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1089598" y="650629"/>
            <a:ext cx="1883820" cy="1584193"/>
            <a:chOff x="3147498" y="2005057"/>
            <a:chExt cx="4557998" cy="3833035"/>
          </a:xfrm>
        </p:grpSpPr>
        <p:sp>
          <p:nvSpPr>
            <p:cNvPr id="8" name="任意多边形 7"/>
            <p:cNvSpPr/>
            <p:nvPr/>
          </p:nvSpPr>
          <p:spPr>
            <a:xfrm rot="17338118">
              <a:off x="4067675" y="1282909"/>
              <a:ext cx="2717643" cy="4557998"/>
            </a:xfrm>
            <a:custGeom>
              <a:avLst/>
              <a:gdLst>
                <a:gd name="connsiteX0" fmla="*/ 2032646 w 2717643"/>
                <a:gd name="connsiteY0" fmla="*/ 55157 h 4557998"/>
                <a:gd name="connsiteX1" fmla="*/ 2468822 w 2717643"/>
                <a:gd name="connsiteY1" fmla="*/ 1324159 h 4557998"/>
                <a:gd name="connsiteX2" fmla="*/ 2473086 w 2717643"/>
                <a:gd name="connsiteY2" fmla="*/ 1356315 h 4557998"/>
                <a:gd name="connsiteX3" fmla="*/ 2468590 w 2717643"/>
                <a:gd name="connsiteY3" fmla="*/ 1373071 h 4557998"/>
                <a:gd name="connsiteX4" fmla="*/ 2473266 w 2717643"/>
                <a:gd name="connsiteY4" fmla="*/ 1378948 h 4557998"/>
                <a:gd name="connsiteX5" fmla="*/ 2481719 w 2717643"/>
                <a:gd name="connsiteY5" fmla="*/ 1395471 h 4557998"/>
                <a:gd name="connsiteX6" fmla="*/ 2447921 w 2717643"/>
                <a:gd name="connsiteY6" fmla="*/ 1500064 h 4557998"/>
                <a:gd name="connsiteX7" fmla="*/ 221154 w 2717643"/>
                <a:gd name="connsiteY7" fmla="*/ 2639195 h 4557998"/>
                <a:gd name="connsiteX8" fmla="*/ 809777 w 2717643"/>
                <a:gd name="connsiteY8" fmla="*/ 4351725 h 4557998"/>
                <a:gd name="connsiteX9" fmla="*/ 2625507 w 2717643"/>
                <a:gd name="connsiteY9" fmla="*/ 4351725 h 4557998"/>
                <a:gd name="connsiteX10" fmla="*/ 2710402 w 2717643"/>
                <a:gd name="connsiteY10" fmla="*/ 4407997 h 4557998"/>
                <a:gd name="connsiteX11" fmla="*/ 2717643 w 2717643"/>
                <a:gd name="connsiteY11" fmla="*/ 4443861 h 4557998"/>
                <a:gd name="connsiteX12" fmla="*/ 2717643 w 2717643"/>
                <a:gd name="connsiteY12" fmla="*/ 4465862 h 4557998"/>
                <a:gd name="connsiteX13" fmla="*/ 2625507 w 2717643"/>
                <a:gd name="connsiteY13" fmla="*/ 4557998 h 4557998"/>
                <a:gd name="connsiteX14" fmla="*/ 724944 w 2717643"/>
                <a:gd name="connsiteY14" fmla="*/ 4557998 h 4557998"/>
                <a:gd name="connsiteX15" fmla="*/ 632808 w 2717643"/>
                <a:gd name="connsiteY15" fmla="*/ 4465862 h 4557998"/>
                <a:gd name="connsiteX16" fmla="*/ 632808 w 2717643"/>
                <a:gd name="connsiteY16" fmla="*/ 4459403 h 4557998"/>
                <a:gd name="connsiteX17" fmla="*/ 622807 w 2717643"/>
                <a:gd name="connsiteY17" fmla="*/ 4442345 h 4557998"/>
                <a:gd name="connsiteX18" fmla="*/ 5028 w 2717643"/>
                <a:gd name="connsiteY18" fmla="*/ 2644988 h 4557998"/>
                <a:gd name="connsiteX19" fmla="*/ 9371 w 2717643"/>
                <a:gd name="connsiteY19" fmla="*/ 2574605 h 4557998"/>
                <a:gd name="connsiteX20" fmla="*/ 15071 w 2717643"/>
                <a:gd name="connsiteY20" fmla="*/ 2567052 h 4557998"/>
                <a:gd name="connsiteX21" fmla="*/ 23563 w 2717643"/>
                <a:gd name="connsiteY21" fmla="*/ 2551682 h 4557998"/>
                <a:gd name="connsiteX22" fmla="*/ 47715 w 2717643"/>
                <a:gd name="connsiteY22" fmla="*/ 2532466 h 4557998"/>
                <a:gd name="connsiteX23" fmla="*/ 2295519 w 2717643"/>
                <a:gd name="connsiteY23" fmla="*/ 1382574 h 4557998"/>
                <a:gd name="connsiteX24" fmla="*/ 1859697 w 2717643"/>
                <a:gd name="connsiteY24" fmla="*/ 114602 h 4557998"/>
                <a:gd name="connsiteX25" fmla="*/ 1910396 w 2717643"/>
                <a:gd name="connsiteY25" fmla="*/ 10798 h 4557998"/>
                <a:gd name="connsiteX26" fmla="*/ 1928843 w 2717643"/>
                <a:gd name="connsiteY26" fmla="*/ 4458 h 4557998"/>
                <a:gd name="connsiteX27" fmla="*/ 2032646 w 2717643"/>
                <a:gd name="connsiteY27" fmla="*/ 55157 h 455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17643" h="4557998">
                  <a:moveTo>
                    <a:pt x="2032646" y="55157"/>
                  </a:moveTo>
                  <a:lnTo>
                    <a:pt x="2468822" y="1324159"/>
                  </a:lnTo>
                  <a:cubicBezTo>
                    <a:pt x="2472488" y="1334825"/>
                    <a:pt x="2473819" y="1345729"/>
                    <a:pt x="2473086" y="1356315"/>
                  </a:cubicBezTo>
                  <a:lnTo>
                    <a:pt x="2468590" y="1373071"/>
                  </a:lnTo>
                  <a:lnTo>
                    <a:pt x="2473266" y="1378948"/>
                  </a:lnTo>
                  <a:lnTo>
                    <a:pt x="2481719" y="1395471"/>
                  </a:lnTo>
                  <a:cubicBezTo>
                    <a:pt x="2501268" y="1433687"/>
                    <a:pt x="2486137" y="1480514"/>
                    <a:pt x="2447921" y="1500064"/>
                  </a:cubicBezTo>
                  <a:lnTo>
                    <a:pt x="221154" y="2639195"/>
                  </a:lnTo>
                  <a:lnTo>
                    <a:pt x="809777" y="4351725"/>
                  </a:lnTo>
                  <a:lnTo>
                    <a:pt x="2625507" y="4351725"/>
                  </a:lnTo>
                  <a:cubicBezTo>
                    <a:pt x="2663671" y="4351725"/>
                    <a:pt x="2696415" y="4374929"/>
                    <a:pt x="2710402" y="4407997"/>
                  </a:cubicBezTo>
                  <a:cubicBezTo>
                    <a:pt x="2715065" y="4419020"/>
                    <a:pt x="2717643" y="4431140"/>
                    <a:pt x="2717643" y="4443861"/>
                  </a:cubicBezTo>
                  <a:lnTo>
                    <a:pt x="2717643" y="4465862"/>
                  </a:lnTo>
                  <a:cubicBezTo>
                    <a:pt x="2717643" y="4516747"/>
                    <a:pt x="2676392" y="4557998"/>
                    <a:pt x="2625507" y="4557998"/>
                  </a:cubicBezTo>
                  <a:lnTo>
                    <a:pt x="724944" y="4557998"/>
                  </a:lnTo>
                  <a:cubicBezTo>
                    <a:pt x="674059" y="4557998"/>
                    <a:pt x="632808" y="4516747"/>
                    <a:pt x="632808" y="4465862"/>
                  </a:cubicBezTo>
                  <a:lnTo>
                    <a:pt x="632808" y="4459403"/>
                  </a:lnTo>
                  <a:lnTo>
                    <a:pt x="622807" y="4442345"/>
                  </a:lnTo>
                  <a:lnTo>
                    <a:pt x="5028" y="2644988"/>
                  </a:lnTo>
                  <a:cubicBezTo>
                    <a:pt x="-3243" y="2620928"/>
                    <a:pt x="-977" y="2595792"/>
                    <a:pt x="9371" y="2574605"/>
                  </a:cubicBezTo>
                  <a:lnTo>
                    <a:pt x="15071" y="2567052"/>
                  </a:lnTo>
                  <a:lnTo>
                    <a:pt x="23563" y="2551682"/>
                  </a:lnTo>
                  <a:cubicBezTo>
                    <a:pt x="30050" y="2543946"/>
                    <a:pt x="38161" y="2537353"/>
                    <a:pt x="47715" y="2532466"/>
                  </a:cubicBezTo>
                  <a:lnTo>
                    <a:pt x="2295519" y="1382574"/>
                  </a:lnTo>
                  <a:lnTo>
                    <a:pt x="1859697" y="114602"/>
                  </a:lnTo>
                  <a:cubicBezTo>
                    <a:pt x="1845033" y="71938"/>
                    <a:pt x="1867732" y="25463"/>
                    <a:pt x="1910396" y="10798"/>
                  </a:cubicBezTo>
                  <a:lnTo>
                    <a:pt x="1928843" y="4458"/>
                  </a:lnTo>
                  <a:cubicBezTo>
                    <a:pt x="1971507" y="-10207"/>
                    <a:pt x="2017982" y="12492"/>
                    <a:pt x="2032646" y="55157"/>
                  </a:cubicBezTo>
                  <a:close/>
                </a:path>
              </a:pathLst>
            </a:custGeom>
            <a:solidFill>
              <a:srgbClr val="003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5643">
                <a:defRPr/>
              </a:pPr>
              <a:endParaRPr lang="zh-CN" altLang="en-US" sz="800">
                <a:solidFill>
                  <a:schemeClr val="bg1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同心圆 8"/>
            <p:cNvSpPr/>
            <p:nvPr/>
          </p:nvSpPr>
          <p:spPr>
            <a:xfrm>
              <a:off x="5342089" y="5261317"/>
              <a:ext cx="576775" cy="576775"/>
            </a:xfrm>
            <a:prstGeom prst="donut">
              <a:avLst/>
            </a:prstGeom>
            <a:solidFill>
              <a:srgbClr val="003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5643">
                <a:defRPr/>
              </a:pPr>
              <a:endParaRPr lang="zh-CN" altLang="en-US" sz="800">
                <a:solidFill>
                  <a:schemeClr val="bg1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同心圆 9"/>
            <p:cNvSpPr/>
            <p:nvPr/>
          </p:nvSpPr>
          <p:spPr>
            <a:xfrm>
              <a:off x="6605387" y="5261317"/>
              <a:ext cx="576775" cy="576775"/>
            </a:xfrm>
            <a:prstGeom prst="donut">
              <a:avLst/>
            </a:prstGeom>
            <a:solidFill>
              <a:srgbClr val="003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5643">
                <a:defRPr/>
              </a:pPr>
              <a:endParaRPr lang="zh-CN" altLang="en-US" sz="800">
                <a:solidFill>
                  <a:schemeClr val="bg1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5369983" y="3769648"/>
              <a:ext cx="948968" cy="948968"/>
              <a:chOff x="3442711" y="3769648"/>
              <a:chExt cx="948968" cy="948968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3442711" y="3769648"/>
                <a:ext cx="948968" cy="948968"/>
              </a:xfrm>
              <a:prstGeom prst="ellipse">
                <a:avLst/>
              </a:prstGeom>
              <a:solidFill>
                <a:srgbClr val="8B34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5643">
                  <a:defRPr/>
                </a:pPr>
                <a:endParaRPr lang="zh-CN" altLang="en-US" sz="800">
                  <a:solidFill>
                    <a:schemeClr val="bg1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3640960" y="4008088"/>
                <a:ext cx="523075" cy="450275"/>
                <a:chOff x="6399212" y="4452938"/>
                <a:chExt cx="307976" cy="265113"/>
              </a:xfrm>
              <a:solidFill>
                <a:srgbClr val="FFFFFF"/>
              </a:solidFill>
            </p:grpSpPr>
            <p:sp>
              <p:nvSpPr>
                <p:cNvPr id="23" name="Freeform 5"/>
                <p:cNvSpPr/>
                <p:nvPr/>
              </p:nvSpPr>
              <p:spPr bwMode="auto">
                <a:xfrm>
                  <a:off x="6415088" y="4570413"/>
                  <a:ext cx="42863" cy="147638"/>
                </a:xfrm>
                <a:custGeom>
                  <a:avLst/>
                  <a:gdLst>
                    <a:gd name="T0" fmla="*/ 0 w 27"/>
                    <a:gd name="T1" fmla="*/ 14 h 93"/>
                    <a:gd name="T2" fmla="*/ 0 w 27"/>
                    <a:gd name="T3" fmla="*/ 93 h 93"/>
                    <a:gd name="T4" fmla="*/ 27 w 27"/>
                    <a:gd name="T5" fmla="*/ 93 h 93"/>
                    <a:gd name="T6" fmla="*/ 27 w 27"/>
                    <a:gd name="T7" fmla="*/ 0 h 93"/>
                    <a:gd name="T8" fmla="*/ 5 w 27"/>
                    <a:gd name="T9" fmla="*/ 22 h 93"/>
                    <a:gd name="T10" fmla="*/ 0 w 27"/>
                    <a:gd name="T11" fmla="*/ 1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93">
                      <a:moveTo>
                        <a:pt x="0" y="14"/>
                      </a:moveTo>
                      <a:lnTo>
                        <a:pt x="0" y="93"/>
                      </a:lnTo>
                      <a:lnTo>
                        <a:pt x="27" y="93"/>
                      </a:lnTo>
                      <a:lnTo>
                        <a:pt x="27" y="0"/>
                      </a:lnTo>
                      <a:lnTo>
                        <a:pt x="5" y="2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Freeform 6"/>
                <p:cNvSpPr/>
                <p:nvPr/>
              </p:nvSpPr>
              <p:spPr bwMode="auto">
                <a:xfrm>
                  <a:off x="6492875" y="4538663"/>
                  <a:ext cx="47625" cy="179388"/>
                </a:xfrm>
                <a:custGeom>
                  <a:avLst/>
                  <a:gdLst>
                    <a:gd name="T0" fmla="*/ 0 w 30"/>
                    <a:gd name="T1" fmla="*/ 0 h 113"/>
                    <a:gd name="T2" fmla="*/ 0 w 30"/>
                    <a:gd name="T3" fmla="*/ 113 h 113"/>
                    <a:gd name="T4" fmla="*/ 30 w 30"/>
                    <a:gd name="T5" fmla="*/ 113 h 113"/>
                    <a:gd name="T6" fmla="*/ 30 w 30"/>
                    <a:gd name="T7" fmla="*/ 29 h 113"/>
                    <a:gd name="T8" fmla="*/ 0 w 30"/>
                    <a:gd name="T9" fmla="*/ 0 h 113"/>
                    <a:gd name="T10" fmla="*/ 0 w 30"/>
                    <a:gd name="T11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113">
                      <a:moveTo>
                        <a:pt x="0" y="0"/>
                      </a:moveTo>
                      <a:lnTo>
                        <a:pt x="0" y="113"/>
                      </a:lnTo>
                      <a:lnTo>
                        <a:pt x="30" y="113"/>
                      </a:lnTo>
                      <a:lnTo>
                        <a:pt x="30" y="2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" name="Freeform 7"/>
                <p:cNvSpPr/>
                <p:nvPr/>
              </p:nvSpPr>
              <p:spPr bwMode="auto">
                <a:xfrm>
                  <a:off x="6567488" y="4581525"/>
                  <a:ext cx="46038" cy="136525"/>
                </a:xfrm>
                <a:custGeom>
                  <a:avLst/>
                  <a:gdLst>
                    <a:gd name="T0" fmla="*/ 0 w 29"/>
                    <a:gd name="T1" fmla="*/ 20 h 86"/>
                    <a:gd name="T2" fmla="*/ 0 w 29"/>
                    <a:gd name="T3" fmla="*/ 86 h 86"/>
                    <a:gd name="T4" fmla="*/ 29 w 29"/>
                    <a:gd name="T5" fmla="*/ 86 h 86"/>
                    <a:gd name="T6" fmla="*/ 29 w 29"/>
                    <a:gd name="T7" fmla="*/ 0 h 86"/>
                    <a:gd name="T8" fmla="*/ 5 w 29"/>
                    <a:gd name="T9" fmla="*/ 25 h 86"/>
                    <a:gd name="T10" fmla="*/ 0 w 29"/>
                    <a:gd name="T11" fmla="*/ 2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86">
                      <a:moveTo>
                        <a:pt x="0" y="20"/>
                      </a:moveTo>
                      <a:lnTo>
                        <a:pt x="0" y="86"/>
                      </a:lnTo>
                      <a:lnTo>
                        <a:pt x="29" y="86"/>
                      </a:lnTo>
                      <a:lnTo>
                        <a:pt x="29" y="0"/>
                      </a:lnTo>
                      <a:lnTo>
                        <a:pt x="5" y="25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" name="Freeform 8"/>
                <p:cNvSpPr/>
                <p:nvPr/>
              </p:nvSpPr>
              <p:spPr bwMode="auto">
                <a:xfrm>
                  <a:off x="6648450" y="4514850"/>
                  <a:ext cx="47625" cy="203200"/>
                </a:xfrm>
                <a:custGeom>
                  <a:avLst/>
                  <a:gdLst>
                    <a:gd name="T0" fmla="*/ 20 w 30"/>
                    <a:gd name="T1" fmla="*/ 0 h 128"/>
                    <a:gd name="T2" fmla="*/ 0 w 30"/>
                    <a:gd name="T3" fmla="*/ 20 h 128"/>
                    <a:gd name="T4" fmla="*/ 0 w 30"/>
                    <a:gd name="T5" fmla="*/ 128 h 128"/>
                    <a:gd name="T6" fmla="*/ 30 w 30"/>
                    <a:gd name="T7" fmla="*/ 128 h 128"/>
                    <a:gd name="T8" fmla="*/ 30 w 30"/>
                    <a:gd name="T9" fmla="*/ 17 h 128"/>
                    <a:gd name="T10" fmla="*/ 20 w 30"/>
                    <a:gd name="T11" fmla="*/ 17 h 128"/>
                    <a:gd name="T12" fmla="*/ 20 w 30"/>
                    <a:gd name="T13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128">
                      <a:moveTo>
                        <a:pt x="20" y="0"/>
                      </a:moveTo>
                      <a:lnTo>
                        <a:pt x="0" y="20"/>
                      </a:lnTo>
                      <a:lnTo>
                        <a:pt x="0" y="128"/>
                      </a:lnTo>
                      <a:lnTo>
                        <a:pt x="30" y="128"/>
                      </a:lnTo>
                      <a:lnTo>
                        <a:pt x="30" y="17"/>
                      </a:lnTo>
                      <a:lnTo>
                        <a:pt x="20" y="17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Freeform 9"/>
                <p:cNvSpPr/>
                <p:nvPr/>
              </p:nvSpPr>
              <p:spPr bwMode="auto">
                <a:xfrm>
                  <a:off x="6399212" y="4452938"/>
                  <a:ext cx="307976" cy="144463"/>
                </a:xfrm>
                <a:custGeom>
                  <a:avLst/>
                  <a:gdLst>
                    <a:gd name="T0" fmla="*/ 152 w 194"/>
                    <a:gd name="T1" fmla="*/ 0 h 91"/>
                    <a:gd name="T2" fmla="*/ 152 w 194"/>
                    <a:gd name="T3" fmla="*/ 7 h 91"/>
                    <a:gd name="T4" fmla="*/ 170 w 194"/>
                    <a:gd name="T5" fmla="*/ 7 h 91"/>
                    <a:gd name="T6" fmla="*/ 113 w 194"/>
                    <a:gd name="T7" fmla="*/ 64 h 91"/>
                    <a:gd name="T8" fmla="*/ 59 w 194"/>
                    <a:gd name="T9" fmla="*/ 10 h 91"/>
                    <a:gd name="T10" fmla="*/ 0 w 194"/>
                    <a:gd name="T11" fmla="*/ 69 h 91"/>
                    <a:gd name="T12" fmla="*/ 13 w 194"/>
                    <a:gd name="T13" fmla="*/ 81 h 91"/>
                    <a:gd name="T14" fmla="*/ 59 w 194"/>
                    <a:gd name="T15" fmla="*/ 37 h 91"/>
                    <a:gd name="T16" fmla="*/ 113 w 194"/>
                    <a:gd name="T17" fmla="*/ 91 h 91"/>
                    <a:gd name="T18" fmla="*/ 184 w 194"/>
                    <a:gd name="T19" fmla="*/ 22 h 91"/>
                    <a:gd name="T20" fmla="*/ 184 w 194"/>
                    <a:gd name="T21" fmla="*/ 44 h 91"/>
                    <a:gd name="T22" fmla="*/ 194 w 194"/>
                    <a:gd name="T23" fmla="*/ 44 h 91"/>
                    <a:gd name="T24" fmla="*/ 194 w 194"/>
                    <a:gd name="T25" fmla="*/ 0 h 91"/>
                    <a:gd name="T26" fmla="*/ 152 w 194"/>
                    <a:gd name="T2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4" h="91">
                      <a:moveTo>
                        <a:pt x="152" y="0"/>
                      </a:moveTo>
                      <a:lnTo>
                        <a:pt x="152" y="7"/>
                      </a:lnTo>
                      <a:lnTo>
                        <a:pt x="170" y="7"/>
                      </a:lnTo>
                      <a:lnTo>
                        <a:pt x="113" y="64"/>
                      </a:lnTo>
                      <a:lnTo>
                        <a:pt x="59" y="10"/>
                      </a:lnTo>
                      <a:lnTo>
                        <a:pt x="0" y="69"/>
                      </a:lnTo>
                      <a:lnTo>
                        <a:pt x="13" y="81"/>
                      </a:lnTo>
                      <a:lnTo>
                        <a:pt x="59" y="37"/>
                      </a:lnTo>
                      <a:lnTo>
                        <a:pt x="113" y="91"/>
                      </a:lnTo>
                      <a:lnTo>
                        <a:pt x="184" y="22"/>
                      </a:lnTo>
                      <a:lnTo>
                        <a:pt x="184" y="44"/>
                      </a:lnTo>
                      <a:lnTo>
                        <a:pt x="194" y="44"/>
                      </a:lnTo>
                      <a:lnTo>
                        <a:pt x="194" y="0"/>
                      </a:lnTo>
                      <a:lnTo>
                        <a:pt x="15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84" name="组合 83"/>
            <p:cNvGrpSpPr/>
            <p:nvPr/>
          </p:nvGrpSpPr>
          <p:grpSpPr>
            <a:xfrm>
              <a:off x="5289941" y="2764909"/>
              <a:ext cx="948968" cy="948968"/>
              <a:chOff x="3362669" y="2764909"/>
              <a:chExt cx="948968" cy="948968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3362669" y="2764909"/>
                <a:ext cx="948968" cy="948968"/>
              </a:xfrm>
              <a:prstGeom prst="ellipse">
                <a:avLst/>
              </a:prstGeom>
              <a:solidFill>
                <a:srgbClr val="4BAD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5643">
                  <a:defRPr/>
                </a:pPr>
                <a:endParaRPr lang="zh-CN" altLang="en-US" sz="800">
                  <a:solidFill>
                    <a:schemeClr val="bg1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3538071" y="2939440"/>
                <a:ext cx="635223" cy="622468"/>
                <a:chOff x="6588126" y="4457700"/>
                <a:chExt cx="395288" cy="387351"/>
              </a:xfrm>
              <a:solidFill>
                <a:srgbClr val="FFFFFF"/>
              </a:solidFill>
            </p:grpSpPr>
            <p:sp>
              <p:nvSpPr>
                <p:cNvPr id="32" name="Freeform 13"/>
                <p:cNvSpPr/>
                <p:nvPr/>
              </p:nvSpPr>
              <p:spPr bwMode="auto">
                <a:xfrm>
                  <a:off x="6588126" y="4457700"/>
                  <a:ext cx="317500" cy="320675"/>
                </a:xfrm>
                <a:custGeom>
                  <a:avLst/>
                  <a:gdLst>
                    <a:gd name="T0" fmla="*/ 41 w 82"/>
                    <a:gd name="T1" fmla="*/ 68 h 83"/>
                    <a:gd name="T2" fmla="*/ 14 w 82"/>
                    <a:gd name="T3" fmla="*/ 41 h 83"/>
                    <a:gd name="T4" fmla="*/ 41 w 82"/>
                    <a:gd name="T5" fmla="*/ 15 h 83"/>
                    <a:gd name="T6" fmla="*/ 68 w 82"/>
                    <a:gd name="T7" fmla="*/ 41 h 83"/>
                    <a:gd name="T8" fmla="*/ 64 w 82"/>
                    <a:gd name="T9" fmla="*/ 55 h 83"/>
                    <a:gd name="T10" fmla="*/ 75 w 82"/>
                    <a:gd name="T11" fmla="*/ 65 h 83"/>
                    <a:gd name="T12" fmla="*/ 82 w 82"/>
                    <a:gd name="T13" fmla="*/ 42 h 83"/>
                    <a:gd name="T14" fmla="*/ 41 w 82"/>
                    <a:gd name="T15" fmla="*/ 0 h 83"/>
                    <a:gd name="T16" fmla="*/ 0 w 82"/>
                    <a:gd name="T17" fmla="*/ 42 h 83"/>
                    <a:gd name="T18" fmla="*/ 41 w 82"/>
                    <a:gd name="T19" fmla="*/ 83 h 83"/>
                    <a:gd name="T20" fmla="*/ 67 w 82"/>
                    <a:gd name="T21" fmla="*/ 74 h 83"/>
                    <a:gd name="T22" fmla="*/ 56 w 82"/>
                    <a:gd name="T23" fmla="*/ 63 h 83"/>
                    <a:gd name="T24" fmla="*/ 41 w 82"/>
                    <a:gd name="T25" fmla="*/ 68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2" h="83">
                      <a:moveTo>
                        <a:pt x="41" y="68"/>
                      </a:moveTo>
                      <a:cubicBezTo>
                        <a:pt x="26" y="68"/>
                        <a:pt x="14" y="56"/>
                        <a:pt x="14" y="41"/>
                      </a:cubicBezTo>
                      <a:cubicBezTo>
                        <a:pt x="14" y="27"/>
                        <a:pt x="26" y="15"/>
                        <a:pt x="41" y="15"/>
                      </a:cubicBezTo>
                      <a:cubicBezTo>
                        <a:pt x="56" y="15"/>
                        <a:pt x="68" y="27"/>
                        <a:pt x="68" y="41"/>
                      </a:cubicBezTo>
                      <a:cubicBezTo>
                        <a:pt x="68" y="46"/>
                        <a:pt x="67" y="51"/>
                        <a:pt x="64" y="55"/>
                      </a:cubicBezTo>
                      <a:cubicBezTo>
                        <a:pt x="75" y="65"/>
                        <a:pt x="75" y="65"/>
                        <a:pt x="75" y="65"/>
                      </a:cubicBezTo>
                      <a:cubicBezTo>
                        <a:pt x="79" y="58"/>
                        <a:pt x="82" y="50"/>
                        <a:pt x="82" y="42"/>
                      </a:cubicBezTo>
                      <a:cubicBezTo>
                        <a:pt x="82" y="19"/>
                        <a:pt x="64" y="0"/>
                        <a:pt x="41" y="0"/>
                      </a:cubicBezTo>
                      <a:cubicBezTo>
                        <a:pt x="18" y="0"/>
                        <a:pt x="0" y="19"/>
                        <a:pt x="0" y="42"/>
                      </a:cubicBezTo>
                      <a:cubicBezTo>
                        <a:pt x="0" y="64"/>
                        <a:pt x="18" y="83"/>
                        <a:pt x="41" y="83"/>
                      </a:cubicBezTo>
                      <a:cubicBezTo>
                        <a:pt x="51" y="83"/>
                        <a:pt x="60" y="79"/>
                        <a:pt x="67" y="74"/>
                      </a:cubicBezTo>
                      <a:cubicBezTo>
                        <a:pt x="56" y="63"/>
                        <a:pt x="56" y="63"/>
                        <a:pt x="56" y="63"/>
                      </a:cubicBezTo>
                      <a:cubicBezTo>
                        <a:pt x="52" y="66"/>
                        <a:pt x="47" y="68"/>
                        <a:pt x="41" y="6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" name="Freeform 14"/>
                <p:cNvSpPr/>
                <p:nvPr/>
              </p:nvSpPr>
              <p:spPr bwMode="auto">
                <a:xfrm>
                  <a:off x="6692901" y="4562475"/>
                  <a:ext cx="104775" cy="107950"/>
                </a:xfrm>
                <a:custGeom>
                  <a:avLst/>
                  <a:gdLst>
                    <a:gd name="T0" fmla="*/ 10 w 27"/>
                    <a:gd name="T1" fmla="*/ 6 h 28"/>
                    <a:gd name="T2" fmla="*/ 11 w 27"/>
                    <a:gd name="T3" fmla="*/ 6 h 28"/>
                    <a:gd name="T4" fmla="*/ 11 w 27"/>
                    <a:gd name="T5" fmla="*/ 6 h 28"/>
                    <a:gd name="T6" fmla="*/ 11 w 27"/>
                    <a:gd name="T7" fmla="*/ 6 h 28"/>
                    <a:gd name="T8" fmla="*/ 11 w 27"/>
                    <a:gd name="T9" fmla="*/ 6 h 28"/>
                    <a:gd name="T10" fmla="*/ 27 w 27"/>
                    <a:gd name="T11" fmla="*/ 11 h 28"/>
                    <a:gd name="T12" fmla="*/ 14 w 27"/>
                    <a:gd name="T13" fmla="*/ 0 h 28"/>
                    <a:gd name="T14" fmla="*/ 0 w 27"/>
                    <a:gd name="T15" fmla="*/ 15 h 28"/>
                    <a:gd name="T16" fmla="*/ 13 w 27"/>
                    <a:gd name="T17" fmla="*/ 28 h 28"/>
                    <a:gd name="T18" fmla="*/ 7 w 27"/>
                    <a:gd name="T19" fmla="*/ 10 h 28"/>
                    <a:gd name="T20" fmla="*/ 7 w 27"/>
                    <a:gd name="T21" fmla="*/ 10 h 28"/>
                    <a:gd name="T22" fmla="*/ 7 w 27"/>
                    <a:gd name="T23" fmla="*/ 10 h 28"/>
                    <a:gd name="T24" fmla="*/ 8 w 27"/>
                    <a:gd name="T25" fmla="*/ 7 h 28"/>
                    <a:gd name="T26" fmla="*/ 10 w 27"/>
                    <a:gd name="T27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" h="28">
                      <a:moveTo>
                        <a:pt x="10" y="6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6" y="5"/>
                        <a:pt x="20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2"/>
                        <a:pt x="6" y="28"/>
                        <a:pt x="13" y="2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9"/>
                        <a:pt x="7" y="8"/>
                        <a:pt x="8" y="7"/>
                      </a:cubicBezTo>
                      <a:cubicBezTo>
                        <a:pt x="9" y="6"/>
                        <a:pt x="9" y="6"/>
                        <a:pt x="10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4" name="Freeform 15"/>
                <p:cNvSpPr/>
                <p:nvPr/>
              </p:nvSpPr>
              <p:spPr bwMode="auto">
                <a:xfrm>
                  <a:off x="6727826" y="4592638"/>
                  <a:ext cx="255588" cy="252413"/>
                </a:xfrm>
                <a:custGeom>
                  <a:avLst/>
                  <a:gdLst>
                    <a:gd name="T0" fmla="*/ 51 w 66"/>
                    <a:gd name="T1" fmla="*/ 40 h 65"/>
                    <a:gd name="T2" fmla="*/ 48 w 66"/>
                    <a:gd name="T3" fmla="*/ 43 h 65"/>
                    <a:gd name="T4" fmla="*/ 15 w 66"/>
                    <a:gd name="T5" fmla="*/ 10 h 65"/>
                    <a:gd name="T6" fmla="*/ 24 w 66"/>
                    <a:gd name="T7" fmla="*/ 7 h 65"/>
                    <a:gd name="T8" fmla="*/ 24 w 66"/>
                    <a:gd name="T9" fmla="*/ 7 h 65"/>
                    <a:gd name="T10" fmla="*/ 24 w 66"/>
                    <a:gd name="T11" fmla="*/ 7 h 65"/>
                    <a:gd name="T12" fmla="*/ 24 w 66"/>
                    <a:gd name="T13" fmla="*/ 6 h 65"/>
                    <a:gd name="T14" fmla="*/ 1 w 66"/>
                    <a:gd name="T15" fmla="*/ 0 h 65"/>
                    <a:gd name="T16" fmla="*/ 1 w 66"/>
                    <a:gd name="T17" fmla="*/ 0 h 65"/>
                    <a:gd name="T18" fmla="*/ 0 w 66"/>
                    <a:gd name="T19" fmla="*/ 1 h 65"/>
                    <a:gd name="T20" fmla="*/ 8 w 66"/>
                    <a:gd name="T21" fmla="*/ 24 h 65"/>
                    <a:gd name="T22" fmla="*/ 8 w 66"/>
                    <a:gd name="T23" fmla="*/ 24 h 65"/>
                    <a:gd name="T24" fmla="*/ 9 w 66"/>
                    <a:gd name="T25" fmla="*/ 24 h 65"/>
                    <a:gd name="T26" fmla="*/ 11 w 66"/>
                    <a:gd name="T27" fmla="*/ 15 h 65"/>
                    <a:gd name="T28" fmla="*/ 44 w 66"/>
                    <a:gd name="T29" fmla="*/ 47 h 65"/>
                    <a:gd name="T30" fmla="*/ 41 w 66"/>
                    <a:gd name="T31" fmla="*/ 49 h 65"/>
                    <a:gd name="T32" fmla="*/ 57 w 66"/>
                    <a:gd name="T33" fmla="*/ 65 h 65"/>
                    <a:gd name="T34" fmla="*/ 58 w 66"/>
                    <a:gd name="T35" fmla="*/ 57 h 65"/>
                    <a:gd name="T36" fmla="*/ 66 w 66"/>
                    <a:gd name="T37" fmla="*/ 55 h 65"/>
                    <a:gd name="T38" fmla="*/ 51 w 66"/>
                    <a:gd name="T39" fmla="*/ 4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6" h="65">
                      <a:moveTo>
                        <a:pt x="51" y="40"/>
                      </a:moveTo>
                      <a:cubicBezTo>
                        <a:pt x="48" y="43"/>
                        <a:pt x="48" y="43"/>
                        <a:pt x="48" y="43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44" y="47"/>
                        <a:pt x="44" y="47"/>
                        <a:pt x="44" y="47"/>
                      </a:cubicBezTo>
                      <a:cubicBezTo>
                        <a:pt x="41" y="49"/>
                        <a:pt x="41" y="49"/>
                        <a:pt x="41" y="49"/>
                      </a:cubicBezTo>
                      <a:cubicBezTo>
                        <a:pt x="57" y="65"/>
                        <a:pt x="57" y="65"/>
                        <a:pt x="57" y="65"/>
                      </a:cubicBezTo>
                      <a:cubicBezTo>
                        <a:pt x="58" y="57"/>
                        <a:pt x="58" y="57"/>
                        <a:pt x="58" y="57"/>
                      </a:cubicBezTo>
                      <a:cubicBezTo>
                        <a:pt x="66" y="55"/>
                        <a:pt x="66" y="55"/>
                        <a:pt x="66" y="55"/>
                      </a:cubicBezTo>
                      <a:lnTo>
                        <a:pt x="51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86" name="组合 85"/>
            <p:cNvGrpSpPr/>
            <p:nvPr/>
          </p:nvGrpSpPr>
          <p:grpSpPr>
            <a:xfrm>
              <a:off x="6318951" y="3769648"/>
              <a:ext cx="948968" cy="948968"/>
              <a:chOff x="4391679" y="3769648"/>
              <a:chExt cx="948968" cy="948968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4391679" y="3769648"/>
                <a:ext cx="948968" cy="948968"/>
              </a:xfrm>
              <a:prstGeom prst="ellipse">
                <a:avLst/>
              </a:prstGeom>
              <a:solidFill>
                <a:srgbClr val="0086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5643">
                  <a:defRPr/>
                </a:pPr>
                <a:endParaRPr lang="zh-CN" altLang="en-US" sz="800">
                  <a:solidFill>
                    <a:schemeClr val="bg1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4545799" y="3949589"/>
                <a:ext cx="640727" cy="585942"/>
                <a:chOff x="6294438" y="4308476"/>
                <a:chExt cx="427038" cy="390524"/>
              </a:xfrm>
              <a:solidFill>
                <a:srgbClr val="FFFFFF"/>
              </a:solidFill>
            </p:grpSpPr>
            <p:sp>
              <p:nvSpPr>
                <p:cNvPr id="39" name="Freeform 19"/>
                <p:cNvSpPr/>
                <p:nvPr/>
              </p:nvSpPr>
              <p:spPr bwMode="auto">
                <a:xfrm>
                  <a:off x="6354763" y="4467225"/>
                  <a:ext cx="304800" cy="231775"/>
                </a:xfrm>
                <a:custGeom>
                  <a:avLst/>
                  <a:gdLst>
                    <a:gd name="T0" fmla="*/ 73 w 79"/>
                    <a:gd name="T1" fmla="*/ 31 h 60"/>
                    <a:gd name="T2" fmla="*/ 73 w 79"/>
                    <a:gd name="T3" fmla="*/ 30 h 60"/>
                    <a:gd name="T4" fmla="*/ 69 w 79"/>
                    <a:gd name="T5" fmla="*/ 27 h 60"/>
                    <a:gd name="T6" fmla="*/ 66 w 79"/>
                    <a:gd name="T7" fmla="*/ 24 h 60"/>
                    <a:gd name="T8" fmla="*/ 60 w 79"/>
                    <a:gd name="T9" fmla="*/ 17 h 60"/>
                    <a:gd name="T10" fmla="*/ 58 w 79"/>
                    <a:gd name="T11" fmla="*/ 14 h 60"/>
                    <a:gd name="T12" fmla="*/ 55 w 79"/>
                    <a:gd name="T13" fmla="*/ 9 h 60"/>
                    <a:gd name="T14" fmla="*/ 52 w 79"/>
                    <a:gd name="T15" fmla="*/ 5 h 60"/>
                    <a:gd name="T16" fmla="*/ 50 w 79"/>
                    <a:gd name="T17" fmla="*/ 3 h 60"/>
                    <a:gd name="T18" fmla="*/ 49 w 79"/>
                    <a:gd name="T19" fmla="*/ 3 h 60"/>
                    <a:gd name="T20" fmla="*/ 47 w 79"/>
                    <a:gd name="T21" fmla="*/ 1 h 60"/>
                    <a:gd name="T22" fmla="*/ 39 w 79"/>
                    <a:gd name="T23" fmla="*/ 0 h 60"/>
                    <a:gd name="T24" fmla="*/ 29 w 79"/>
                    <a:gd name="T25" fmla="*/ 4 h 60"/>
                    <a:gd name="T26" fmla="*/ 28 w 79"/>
                    <a:gd name="T27" fmla="*/ 5 h 60"/>
                    <a:gd name="T28" fmla="*/ 26 w 79"/>
                    <a:gd name="T29" fmla="*/ 7 h 60"/>
                    <a:gd name="T30" fmla="*/ 25 w 79"/>
                    <a:gd name="T31" fmla="*/ 7 h 60"/>
                    <a:gd name="T32" fmla="*/ 19 w 79"/>
                    <a:gd name="T33" fmla="*/ 16 h 60"/>
                    <a:gd name="T34" fmla="*/ 16 w 79"/>
                    <a:gd name="T35" fmla="*/ 20 h 60"/>
                    <a:gd name="T36" fmla="*/ 15 w 79"/>
                    <a:gd name="T37" fmla="*/ 22 h 60"/>
                    <a:gd name="T38" fmla="*/ 12 w 79"/>
                    <a:gd name="T39" fmla="*/ 25 h 60"/>
                    <a:gd name="T40" fmla="*/ 9 w 79"/>
                    <a:gd name="T41" fmla="*/ 27 h 60"/>
                    <a:gd name="T42" fmla="*/ 7 w 79"/>
                    <a:gd name="T43" fmla="*/ 29 h 60"/>
                    <a:gd name="T44" fmla="*/ 2 w 79"/>
                    <a:gd name="T45" fmla="*/ 36 h 60"/>
                    <a:gd name="T46" fmla="*/ 0 w 79"/>
                    <a:gd name="T47" fmla="*/ 42 h 60"/>
                    <a:gd name="T48" fmla="*/ 2 w 79"/>
                    <a:gd name="T49" fmla="*/ 51 h 60"/>
                    <a:gd name="T50" fmla="*/ 3 w 79"/>
                    <a:gd name="T51" fmla="*/ 53 h 60"/>
                    <a:gd name="T52" fmla="*/ 5 w 79"/>
                    <a:gd name="T53" fmla="*/ 55 h 60"/>
                    <a:gd name="T54" fmla="*/ 7 w 79"/>
                    <a:gd name="T55" fmla="*/ 57 h 60"/>
                    <a:gd name="T56" fmla="*/ 9 w 79"/>
                    <a:gd name="T57" fmla="*/ 58 h 60"/>
                    <a:gd name="T58" fmla="*/ 9 w 79"/>
                    <a:gd name="T59" fmla="*/ 58 h 60"/>
                    <a:gd name="T60" fmla="*/ 12 w 79"/>
                    <a:gd name="T61" fmla="*/ 59 h 60"/>
                    <a:gd name="T62" fmla="*/ 16 w 79"/>
                    <a:gd name="T63" fmla="*/ 60 h 60"/>
                    <a:gd name="T64" fmla="*/ 17 w 79"/>
                    <a:gd name="T65" fmla="*/ 60 h 60"/>
                    <a:gd name="T66" fmla="*/ 30 w 79"/>
                    <a:gd name="T67" fmla="*/ 57 h 60"/>
                    <a:gd name="T68" fmla="*/ 33 w 79"/>
                    <a:gd name="T69" fmla="*/ 56 h 60"/>
                    <a:gd name="T70" fmla="*/ 39 w 79"/>
                    <a:gd name="T71" fmla="*/ 56 h 60"/>
                    <a:gd name="T72" fmla="*/ 50 w 79"/>
                    <a:gd name="T73" fmla="*/ 58 h 60"/>
                    <a:gd name="T74" fmla="*/ 61 w 79"/>
                    <a:gd name="T75" fmla="*/ 60 h 60"/>
                    <a:gd name="T76" fmla="*/ 63 w 79"/>
                    <a:gd name="T77" fmla="*/ 60 h 60"/>
                    <a:gd name="T78" fmla="*/ 72 w 79"/>
                    <a:gd name="T79" fmla="*/ 56 h 60"/>
                    <a:gd name="T80" fmla="*/ 78 w 79"/>
                    <a:gd name="T81" fmla="*/ 46 h 60"/>
                    <a:gd name="T82" fmla="*/ 73 w 79"/>
                    <a:gd name="T83" fmla="*/ 31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9" h="60">
                      <a:moveTo>
                        <a:pt x="73" y="31"/>
                      </a:moveTo>
                      <a:cubicBezTo>
                        <a:pt x="73" y="31"/>
                        <a:pt x="73" y="31"/>
                        <a:pt x="73" y="30"/>
                      </a:cubicBezTo>
                      <a:cubicBezTo>
                        <a:pt x="71" y="29"/>
                        <a:pt x="70" y="28"/>
                        <a:pt x="69" y="27"/>
                      </a:cubicBezTo>
                      <a:cubicBezTo>
                        <a:pt x="68" y="26"/>
                        <a:pt x="67" y="25"/>
                        <a:pt x="66" y="24"/>
                      </a:cubicBezTo>
                      <a:cubicBezTo>
                        <a:pt x="64" y="22"/>
                        <a:pt x="62" y="19"/>
                        <a:pt x="60" y="17"/>
                      </a:cubicBezTo>
                      <a:cubicBezTo>
                        <a:pt x="60" y="16"/>
                        <a:pt x="59" y="15"/>
                        <a:pt x="58" y="14"/>
                      </a:cubicBezTo>
                      <a:cubicBezTo>
                        <a:pt x="57" y="12"/>
                        <a:pt x="56" y="11"/>
                        <a:pt x="55" y="9"/>
                      </a:cubicBezTo>
                      <a:cubicBezTo>
                        <a:pt x="55" y="8"/>
                        <a:pt x="53" y="6"/>
                        <a:pt x="52" y="5"/>
                      </a:cubicBezTo>
                      <a:cubicBezTo>
                        <a:pt x="51" y="4"/>
                        <a:pt x="50" y="4"/>
                        <a:pt x="50" y="3"/>
                      </a:cubicBez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8" y="2"/>
                        <a:pt x="48" y="2"/>
                        <a:pt x="47" y="1"/>
                      </a:cubicBezTo>
                      <a:cubicBezTo>
                        <a:pt x="44" y="0"/>
                        <a:pt x="42" y="0"/>
                        <a:pt x="39" y="0"/>
                      </a:cubicBezTo>
                      <a:cubicBezTo>
                        <a:pt x="35" y="0"/>
                        <a:pt x="32" y="1"/>
                        <a:pt x="29" y="4"/>
                      </a:cubicBezTo>
                      <a:cubicBezTo>
                        <a:pt x="29" y="4"/>
                        <a:pt x="28" y="4"/>
                        <a:pt x="28" y="5"/>
                      </a:cubicBezTo>
                      <a:cubicBezTo>
                        <a:pt x="27" y="6"/>
                        <a:pt x="26" y="6"/>
                        <a:pt x="26" y="7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3" y="10"/>
                        <a:pt x="21" y="13"/>
                        <a:pt x="19" y="16"/>
                      </a:cubicBezTo>
                      <a:cubicBezTo>
                        <a:pt x="18" y="17"/>
                        <a:pt x="17" y="19"/>
                        <a:pt x="16" y="20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3"/>
                        <a:pt x="13" y="24"/>
                        <a:pt x="12" y="25"/>
                      </a:cubicBezTo>
                      <a:cubicBezTo>
                        <a:pt x="11" y="26"/>
                        <a:pt x="10" y="26"/>
                        <a:pt x="9" y="27"/>
                      </a:cubicBezTo>
                      <a:cubicBezTo>
                        <a:pt x="7" y="29"/>
                        <a:pt x="7" y="29"/>
                        <a:pt x="7" y="29"/>
                      </a:cubicBezTo>
                      <a:cubicBezTo>
                        <a:pt x="5" y="31"/>
                        <a:pt x="4" y="34"/>
                        <a:pt x="2" y="36"/>
                      </a:cubicBezTo>
                      <a:cubicBezTo>
                        <a:pt x="2" y="37"/>
                        <a:pt x="0" y="40"/>
                        <a:pt x="0" y="42"/>
                      </a:cubicBezTo>
                      <a:cubicBezTo>
                        <a:pt x="0" y="46"/>
                        <a:pt x="1" y="47"/>
                        <a:pt x="2" y="51"/>
                      </a:cubicBezTo>
                      <a:cubicBezTo>
                        <a:pt x="2" y="51"/>
                        <a:pt x="3" y="52"/>
                        <a:pt x="3" y="53"/>
                      </a:cubicBezTo>
                      <a:cubicBezTo>
                        <a:pt x="4" y="54"/>
                        <a:pt x="4" y="54"/>
                        <a:pt x="5" y="55"/>
                      </a:cubicBezTo>
                      <a:cubicBezTo>
                        <a:pt x="6" y="56"/>
                        <a:pt x="6" y="56"/>
                        <a:pt x="7" y="57"/>
                      </a:cubicBezTo>
                      <a:cubicBezTo>
                        <a:pt x="8" y="57"/>
                        <a:pt x="8" y="58"/>
                        <a:pt x="9" y="58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10" y="59"/>
                        <a:pt x="11" y="59"/>
                        <a:pt x="12" y="59"/>
                      </a:cubicBezTo>
                      <a:cubicBezTo>
                        <a:pt x="16" y="60"/>
                        <a:pt x="16" y="60"/>
                        <a:pt x="16" y="60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21" y="60"/>
                        <a:pt x="27" y="58"/>
                        <a:pt x="30" y="57"/>
                      </a:cubicBezTo>
                      <a:cubicBezTo>
                        <a:pt x="31" y="57"/>
                        <a:pt x="32" y="57"/>
                        <a:pt x="33" y="56"/>
                      </a:cubicBezTo>
                      <a:cubicBezTo>
                        <a:pt x="39" y="56"/>
                        <a:pt x="39" y="56"/>
                        <a:pt x="39" y="56"/>
                      </a:cubicBezTo>
                      <a:cubicBezTo>
                        <a:pt x="42" y="55"/>
                        <a:pt x="47" y="57"/>
                        <a:pt x="50" y="58"/>
                      </a:cubicBezTo>
                      <a:cubicBezTo>
                        <a:pt x="54" y="59"/>
                        <a:pt x="58" y="60"/>
                        <a:pt x="61" y="60"/>
                      </a:cubicBezTo>
                      <a:cubicBezTo>
                        <a:pt x="63" y="60"/>
                        <a:pt x="63" y="60"/>
                        <a:pt x="63" y="60"/>
                      </a:cubicBezTo>
                      <a:cubicBezTo>
                        <a:pt x="66" y="60"/>
                        <a:pt x="70" y="58"/>
                        <a:pt x="72" y="56"/>
                      </a:cubicBezTo>
                      <a:cubicBezTo>
                        <a:pt x="76" y="54"/>
                        <a:pt x="78" y="50"/>
                        <a:pt x="78" y="46"/>
                      </a:cubicBezTo>
                      <a:cubicBezTo>
                        <a:pt x="79" y="40"/>
                        <a:pt x="77" y="36"/>
                        <a:pt x="73" y="3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0" name="Freeform 20"/>
                <p:cNvSpPr/>
                <p:nvPr/>
              </p:nvSpPr>
              <p:spPr bwMode="auto">
                <a:xfrm>
                  <a:off x="6605588" y="4402138"/>
                  <a:ext cx="115888" cy="150812"/>
                </a:xfrm>
                <a:custGeom>
                  <a:avLst/>
                  <a:gdLst>
                    <a:gd name="T0" fmla="*/ 28 w 30"/>
                    <a:gd name="T1" fmla="*/ 24 h 39"/>
                    <a:gd name="T2" fmla="*/ 12 w 30"/>
                    <a:gd name="T3" fmla="*/ 37 h 39"/>
                    <a:gd name="T4" fmla="*/ 2 w 30"/>
                    <a:gd name="T5" fmla="*/ 19 h 39"/>
                    <a:gd name="T6" fmla="*/ 19 w 30"/>
                    <a:gd name="T7" fmla="*/ 1 h 39"/>
                    <a:gd name="T8" fmla="*/ 28 w 30"/>
                    <a:gd name="T9" fmla="*/ 2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9">
                      <a:moveTo>
                        <a:pt x="28" y="24"/>
                      </a:moveTo>
                      <a:cubicBezTo>
                        <a:pt x="26" y="33"/>
                        <a:pt x="19" y="39"/>
                        <a:pt x="12" y="37"/>
                      </a:cubicBezTo>
                      <a:cubicBezTo>
                        <a:pt x="5" y="36"/>
                        <a:pt x="0" y="27"/>
                        <a:pt x="2" y="19"/>
                      </a:cubicBezTo>
                      <a:cubicBezTo>
                        <a:pt x="4" y="10"/>
                        <a:pt x="11" y="0"/>
                        <a:pt x="19" y="1"/>
                      </a:cubicBezTo>
                      <a:cubicBezTo>
                        <a:pt x="26" y="3"/>
                        <a:pt x="30" y="16"/>
                        <a:pt x="28" y="2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1" name="Freeform 21"/>
                <p:cNvSpPr/>
                <p:nvPr/>
              </p:nvSpPr>
              <p:spPr bwMode="auto">
                <a:xfrm>
                  <a:off x="6502401" y="4308476"/>
                  <a:ext cx="114300" cy="150812"/>
                </a:xfrm>
                <a:custGeom>
                  <a:avLst/>
                  <a:gdLst>
                    <a:gd name="T0" fmla="*/ 28 w 30"/>
                    <a:gd name="T1" fmla="*/ 24 h 39"/>
                    <a:gd name="T2" fmla="*/ 12 w 30"/>
                    <a:gd name="T3" fmla="*/ 37 h 39"/>
                    <a:gd name="T4" fmla="*/ 2 w 30"/>
                    <a:gd name="T5" fmla="*/ 19 h 39"/>
                    <a:gd name="T6" fmla="*/ 18 w 30"/>
                    <a:gd name="T7" fmla="*/ 1 h 39"/>
                    <a:gd name="T8" fmla="*/ 28 w 30"/>
                    <a:gd name="T9" fmla="*/ 2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9">
                      <a:moveTo>
                        <a:pt x="28" y="24"/>
                      </a:moveTo>
                      <a:cubicBezTo>
                        <a:pt x="26" y="33"/>
                        <a:pt x="19" y="39"/>
                        <a:pt x="12" y="37"/>
                      </a:cubicBezTo>
                      <a:cubicBezTo>
                        <a:pt x="4" y="35"/>
                        <a:pt x="0" y="27"/>
                        <a:pt x="2" y="19"/>
                      </a:cubicBezTo>
                      <a:cubicBezTo>
                        <a:pt x="4" y="10"/>
                        <a:pt x="11" y="0"/>
                        <a:pt x="18" y="1"/>
                      </a:cubicBezTo>
                      <a:cubicBezTo>
                        <a:pt x="25" y="3"/>
                        <a:pt x="30" y="16"/>
                        <a:pt x="28" y="2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2" name="Freeform 22"/>
                <p:cNvSpPr/>
                <p:nvPr/>
              </p:nvSpPr>
              <p:spPr bwMode="auto">
                <a:xfrm>
                  <a:off x="6381751" y="4313238"/>
                  <a:ext cx="104775" cy="142875"/>
                </a:xfrm>
                <a:custGeom>
                  <a:avLst/>
                  <a:gdLst>
                    <a:gd name="T0" fmla="*/ 27 w 27"/>
                    <a:gd name="T1" fmla="*/ 19 h 37"/>
                    <a:gd name="T2" fmla="*/ 15 w 27"/>
                    <a:gd name="T3" fmla="*/ 36 h 37"/>
                    <a:gd name="T4" fmla="*/ 0 w 27"/>
                    <a:gd name="T5" fmla="*/ 22 h 37"/>
                    <a:gd name="T6" fmla="*/ 11 w 27"/>
                    <a:gd name="T7" fmla="*/ 0 h 37"/>
                    <a:gd name="T8" fmla="*/ 27 w 27"/>
                    <a:gd name="T9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7">
                      <a:moveTo>
                        <a:pt x="27" y="19"/>
                      </a:moveTo>
                      <a:cubicBezTo>
                        <a:pt x="27" y="28"/>
                        <a:pt x="22" y="36"/>
                        <a:pt x="15" y="36"/>
                      </a:cubicBezTo>
                      <a:cubicBezTo>
                        <a:pt x="7" y="37"/>
                        <a:pt x="1" y="30"/>
                        <a:pt x="0" y="22"/>
                      </a:cubicBezTo>
                      <a:cubicBezTo>
                        <a:pt x="0" y="13"/>
                        <a:pt x="4" y="1"/>
                        <a:pt x="11" y="0"/>
                      </a:cubicBezTo>
                      <a:cubicBezTo>
                        <a:pt x="18" y="0"/>
                        <a:pt x="26" y="11"/>
                        <a:pt x="27" y="1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" name="Freeform 23"/>
                <p:cNvSpPr/>
                <p:nvPr/>
              </p:nvSpPr>
              <p:spPr bwMode="auto">
                <a:xfrm>
                  <a:off x="6294438" y="4405313"/>
                  <a:ext cx="107950" cy="142875"/>
                </a:xfrm>
                <a:custGeom>
                  <a:avLst/>
                  <a:gdLst>
                    <a:gd name="T0" fmla="*/ 27 w 28"/>
                    <a:gd name="T1" fmla="*/ 19 h 37"/>
                    <a:gd name="T2" fmla="*/ 15 w 28"/>
                    <a:gd name="T3" fmla="*/ 36 h 37"/>
                    <a:gd name="T4" fmla="*/ 0 w 28"/>
                    <a:gd name="T5" fmla="*/ 22 h 37"/>
                    <a:gd name="T6" fmla="*/ 11 w 28"/>
                    <a:gd name="T7" fmla="*/ 0 h 37"/>
                    <a:gd name="T8" fmla="*/ 27 w 28"/>
                    <a:gd name="T9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7">
                      <a:moveTo>
                        <a:pt x="27" y="19"/>
                      </a:moveTo>
                      <a:cubicBezTo>
                        <a:pt x="28" y="28"/>
                        <a:pt x="22" y="36"/>
                        <a:pt x="15" y="36"/>
                      </a:cubicBezTo>
                      <a:cubicBezTo>
                        <a:pt x="8" y="37"/>
                        <a:pt x="1" y="30"/>
                        <a:pt x="0" y="22"/>
                      </a:cubicBezTo>
                      <a:cubicBezTo>
                        <a:pt x="0" y="13"/>
                        <a:pt x="4" y="1"/>
                        <a:pt x="11" y="0"/>
                      </a:cubicBezTo>
                      <a:cubicBezTo>
                        <a:pt x="18" y="0"/>
                        <a:pt x="26" y="11"/>
                        <a:pt x="27" y="1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82" name="组合 81"/>
            <p:cNvGrpSpPr/>
            <p:nvPr/>
          </p:nvGrpSpPr>
          <p:grpSpPr>
            <a:xfrm>
              <a:off x="5892272" y="2005057"/>
              <a:ext cx="948968" cy="948968"/>
              <a:chOff x="3965000" y="2005057"/>
              <a:chExt cx="948968" cy="94896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965000" y="2005057"/>
                <a:ext cx="948968" cy="948968"/>
              </a:xfrm>
              <a:prstGeom prst="ellipse">
                <a:avLst/>
              </a:prstGeom>
              <a:solidFill>
                <a:srgbClr val="FF8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5643">
                  <a:defRPr/>
                </a:pPr>
                <a:endParaRPr lang="zh-CN" altLang="en-US" sz="800">
                  <a:solidFill>
                    <a:schemeClr val="bg1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73" name="组合 72"/>
              <p:cNvGrpSpPr/>
              <p:nvPr/>
            </p:nvGrpSpPr>
            <p:grpSpPr>
              <a:xfrm>
                <a:off x="4060691" y="2227344"/>
                <a:ext cx="773316" cy="442622"/>
                <a:chOff x="5854700" y="3290888"/>
                <a:chExt cx="482600" cy="276225"/>
              </a:xfrm>
              <a:solidFill>
                <a:srgbClr val="FFFFFF"/>
              </a:solidFill>
            </p:grpSpPr>
            <p:sp>
              <p:nvSpPr>
                <p:cNvPr id="66" name="Freeform 43"/>
                <p:cNvSpPr>
                  <a:spLocks noEditPoints="1"/>
                </p:cNvSpPr>
                <p:nvPr/>
              </p:nvSpPr>
              <p:spPr bwMode="auto">
                <a:xfrm>
                  <a:off x="6096000" y="3349626"/>
                  <a:ext cx="241300" cy="179388"/>
                </a:xfrm>
                <a:custGeom>
                  <a:avLst/>
                  <a:gdLst>
                    <a:gd name="T0" fmla="*/ 49 w 63"/>
                    <a:gd name="T1" fmla="*/ 0 h 46"/>
                    <a:gd name="T2" fmla="*/ 28 w 63"/>
                    <a:gd name="T3" fmla="*/ 0 h 46"/>
                    <a:gd name="T4" fmla="*/ 12 w 63"/>
                    <a:gd name="T5" fmla="*/ 25 h 46"/>
                    <a:gd name="T6" fmla="*/ 0 w 63"/>
                    <a:gd name="T7" fmla="*/ 46 h 46"/>
                    <a:gd name="T8" fmla="*/ 28 w 63"/>
                    <a:gd name="T9" fmla="*/ 46 h 46"/>
                    <a:gd name="T10" fmla="*/ 30 w 63"/>
                    <a:gd name="T11" fmla="*/ 46 h 46"/>
                    <a:gd name="T12" fmla="*/ 30 w 63"/>
                    <a:gd name="T13" fmla="*/ 46 h 46"/>
                    <a:gd name="T14" fmla="*/ 40 w 63"/>
                    <a:gd name="T15" fmla="*/ 35 h 46"/>
                    <a:gd name="T16" fmla="*/ 51 w 63"/>
                    <a:gd name="T17" fmla="*/ 46 h 46"/>
                    <a:gd name="T18" fmla="*/ 63 w 63"/>
                    <a:gd name="T19" fmla="*/ 46 h 46"/>
                    <a:gd name="T20" fmla="*/ 63 w 63"/>
                    <a:gd name="T21" fmla="*/ 18 h 46"/>
                    <a:gd name="T22" fmla="*/ 49 w 63"/>
                    <a:gd name="T23" fmla="*/ 0 h 46"/>
                    <a:gd name="T24" fmla="*/ 40 w 63"/>
                    <a:gd name="T25" fmla="*/ 25 h 46"/>
                    <a:gd name="T26" fmla="*/ 33 w 63"/>
                    <a:gd name="T27" fmla="*/ 25 h 46"/>
                    <a:gd name="T28" fmla="*/ 33 w 63"/>
                    <a:gd name="T29" fmla="*/ 23 h 46"/>
                    <a:gd name="T30" fmla="*/ 40 w 63"/>
                    <a:gd name="T31" fmla="*/ 23 h 46"/>
                    <a:gd name="T32" fmla="*/ 40 w 63"/>
                    <a:gd name="T33" fmla="*/ 25 h 46"/>
                    <a:gd name="T34" fmla="*/ 33 w 63"/>
                    <a:gd name="T35" fmla="*/ 19 h 46"/>
                    <a:gd name="T36" fmla="*/ 33 w 63"/>
                    <a:gd name="T37" fmla="*/ 5 h 46"/>
                    <a:gd name="T38" fmla="*/ 45 w 63"/>
                    <a:gd name="T39" fmla="*/ 5 h 46"/>
                    <a:gd name="T40" fmla="*/ 56 w 63"/>
                    <a:gd name="T41" fmla="*/ 19 h 46"/>
                    <a:gd name="T42" fmla="*/ 33 w 63"/>
                    <a:gd name="T43" fmla="*/ 19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3" h="46">
                      <a:moveTo>
                        <a:pt x="49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12" y="25"/>
                        <a:pt x="12" y="25"/>
                        <a:pt x="12" y="25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28" y="46"/>
                        <a:pt x="28" y="46"/>
                        <a:pt x="28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0"/>
                        <a:pt x="35" y="35"/>
                        <a:pt x="40" y="35"/>
                      </a:cubicBezTo>
                      <a:cubicBezTo>
                        <a:pt x="46" y="35"/>
                        <a:pt x="51" y="40"/>
                        <a:pt x="51" y="46"/>
                      </a:cubicBezTo>
                      <a:cubicBezTo>
                        <a:pt x="63" y="46"/>
                        <a:pt x="63" y="46"/>
                        <a:pt x="63" y="46"/>
                      </a:cubicBezTo>
                      <a:cubicBezTo>
                        <a:pt x="63" y="18"/>
                        <a:pt x="63" y="18"/>
                        <a:pt x="63" y="18"/>
                      </a:cubicBezTo>
                      <a:lnTo>
                        <a:pt x="49" y="0"/>
                      </a:lnTo>
                      <a:close/>
                      <a:moveTo>
                        <a:pt x="40" y="25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40" y="23"/>
                        <a:pt x="40" y="23"/>
                        <a:pt x="40" y="23"/>
                      </a:cubicBezTo>
                      <a:lnTo>
                        <a:pt x="40" y="25"/>
                      </a:lnTo>
                      <a:close/>
                      <a:moveTo>
                        <a:pt x="33" y="19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45" y="5"/>
                        <a:pt x="45" y="5"/>
                        <a:pt x="45" y="5"/>
                      </a:cubicBezTo>
                      <a:cubicBezTo>
                        <a:pt x="56" y="19"/>
                        <a:pt x="56" y="19"/>
                        <a:pt x="56" y="19"/>
                      </a:cubicBezTo>
                      <a:lnTo>
                        <a:pt x="33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7" name="Freeform 44"/>
                <p:cNvSpPr/>
                <p:nvPr/>
              </p:nvSpPr>
              <p:spPr bwMode="auto">
                <a:xfrm>
                  <a:off x="5854700" y="3290888"/>
                  <a:ext cx="374650" cy="203200"/>
                </a:xfrm>
                <a:custGeom>
                  <a:avLst/>
                  <a:gdLst>
                    <a:gd name="T0" fmla="*/ 17 w 236"/>
                    <a:gd name="T1" fmla="*/ 98 h 128"/>
                    <a:gd name="T2" fmla="*/ 152 w 236"/>
                    <a:gd name="T3" fmla="*/ 128 h 128"/>
                    <a:gd name="T4" fmla="*/ 200 w 236"/>
                    <a:gd name="T5" fmla="*/ 37 h 128"/>
                    <a:gd name="T6" fmla="*/ 200 w 236"/>
                    <a:gd name="T7" fmla="*/ 19 h 128"/>
                    <a:gd name="T8" fmla="*/ 236 w 236"/>
                    <a:gd name="T9" fmla="*/ 19 h 128"/>
                    <a:gd name="T10" fmla="*/ 236 w 236"/>
                    <a:gd name="T11" fmla="*/ 0 h 128"/>
                    <a:gd name="T12" fmla="*/ 179 w 236"/>
                    <a:gd name="T13" fmla="*/ 0 h 128"/>
                    <a:gd name="T14" fmla="*/ 179 w 236"/>
                    <a:gd name="T15" fmla="*/ 19 h 128"/>
                    <a:gd name="T16" fmla="*/ 0 w 236"/>
                    <a:gd name="T17" fmla="*/ 19 h 128"/>
                    <a:gd name="T18" fmla="*/ 0 w 236"/>
                    <a:gd name="T19" fmla="*/ 37 h 128"/>
                    <a:gd name="T20" fmla="*/ 15 w 236"/>
                    <a:gd name="T21" fmla="*/ 37 h 128"/>
                    <a:gd name="T22" fmla="*/ 17 w 236"/>
                    <a:gd name="T23" fmla="*/ 9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6" h="128">
                      <a:moveTo>
                        <a:pt x="17" y="98"/>
                      </a:moveTo>
                      <a:lnTo>
                        <a:pt x="152" y="128"/>
                      </a:lnTo>
                      <a:lnTo>
                        <a:pt x="200" y="37"/>
                      </a:lnTo>
                      <a:lnTo>
                        <a:pt x="200" y="19"/>
                      </a:lnTo>
                      <a:lnTo>
                        <a:pt x="236" y="19"/>
                      </a:lnTo>
                      <a:lnTo>
                        <a:pt x="236" y="0"/>
                      </a:lnTo>
                      <a:lnTo>
                        <a:pt x="179" y="0"/>
                      </a:lnTo>
                      <a:lnTo>
                        <a:pt x="179" y="19"/>
                      </a:lnTo>
                      <a:lnTo>
                        <a:pt x="0" y="19"/>
                      </a:lnTo>
                      <a:lnTo>
                        <a:pt x="0" y="37"/>
                      </a:lnTo>
                      <a:lnTo>
                        <a:pt x="15" y="37"/>
                      </a:lnTo>
                      <a:lnTo>
                        <a:pt x="17" y="9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8" name="Freeform 45"/>
                <p:cNvSpPr>
                  <a:spLocks noEditPoints="1"/>
                </p:cNvSpPr>
                <p:nvPr/>
              </p:nvSpPr>
              <p:spPr bwMode="auto">
                <a:xfrm>
                  <a:off x="6215063" y="3494088"/>
                  <a:ext cx="68263" cy="69850"/>
                </a:xfrm>
                <a:custGeom>
                  <a:avLst/>
                  <a:gdLst>
                    <a:gd name="T0" fmla="*/ 9 w 18"/>
                    <a:gd name="T1" fmla="*/ 4 h 18"/>
                    <a:gd name="T2" fmla="*/ 14 w 18"/>
                    <a:gd name="T3" fmla="*/ 9 h 18"/>
                    <a:gd name="T4" fmla="*/ 9 w 18"/>
                    <a:gd name="T5" fmla="*/ 14 h 18"/>
                    <a:gd name="T6" fmla="*/ 4 w 18"/>
                    <a:gd name="T7" fmla="*/ 9 h 18"/>
                    <a:gd name="T8" fmla="*/ 9 w 18"/>
                    <a:gd name="T9" fmla="*/ 4 h 18"/>
                    <a:gd name="T10" fmla="*/ 9 w 18"/>
                    <a:gd name="T11" fmla="*/ 0 h 18"/>
                    <a:gd name="T12" fmla="*/ 0 w 18"/>
                    <a:gd name="T13" fmla="*/ 9 h 18"/>
                    <a:gd name="T14" fmla="*/ 9 w 18"/>
                    <a:gd name="T15" fmla="*/ 18 h 18"/>
                    <a:gd name="T16" fmla="*/ 18 w 18"/>
                    <a:gd name="T17" fmla="*/ 9 h 18"/>
                    <a:gd name="T18" fmla="*/ 9 w 18"/>
                    <a:gd name="T1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9" y="4"/>
                      </a:moveTo>
                      <a:cubicBezTo>
                        <a:pt x="12" y="4"/>
                        <a:pt x="14" y="6"/>
                        <a:pt x="14" y="9"/>
                      </a:cubicBezTo>
                      <a:cubicBezTo>
                        <a:pt x="14" y="12"/>
                        <a:pt x="12" y="14"/>
                        <a:pt x="9" y="14"/>
                      </a:cubicBezTo>
                      <a:cubicBezTo>
                        <a:pt x="7" y="14"/>
                        <a:pt x="4" y="12"/>
                        <a:pt x="4" y="9"/>
                      </a:cubicBezTo>
                      <a:cubicBezTo>
                        <a:pt x="4" y="6"/>
                        <a:pt x="7" y="4"/>
                        <a:pt x="9" y="4"/>
                      </a:cubicBezTo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4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9" name="Oval 46"/>
                <p:cNvSpPr>
                  <a:spLocks noChangeArrowheads="1"/>
                </p:cNvSpPr>
                <p:nvPr/>
              </p:nvSpPr>
              <p:spPr bwMode="auto">
                <a:xfrm>
                  <a:off x="6237288" y="3516313"/>
                  <a:ext cx="26988" cy="238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0" name="Freeform 47"/>
                <p:cNvSpPr/>
                <p:nvPr/>
              </p:nvSpPr>
              <p:spPr bwMode="auto">
                <a:xfrm>
                  <a:off x="5878513" y="3494088"/>
                  <a:ext cx="217488" cy="34925"/>
                </a:xfrm>
                <a:custGeom>
                  <a:avLst/>
                  <a:gdLst>
                    <a:gd name="T0" fmla="*/ 57 w 57"/>
                    <a:gd name="T1" fmla="*/ 0 h 9"/>
                    <a:gd name="T2" fmla="*/ 0 w 57"/>
                    <a:gd name="T3" fmla="*/ 0 h 9"/>
                    <a:gd name="T4" fmla="*/ 0 w 57"/>
                    <a:gd name="T5" fmla="*/ 9 h 9"/>
                    <a:gd name="T6" fmla="*/ 10 w 57"/>
                    <a:gd name="T7" fmla="*/ 9 h 9"/>
                    <a:gd name="T8" fmla="*/ 19 w 57"/>
                    <a:gd name="T9" fmla="*/ 1 h 9"/>
                    <a:gd name="T10" fmla="*/ 29 w 57"/>
                    <a:gd name="T11" fmla="*/ 9 h 9"/>
                    <a:gd name="T12" fmla="*/ 57 w 57"/>
                    <a:gd name="T13" fmla="*/ 9 h 9"/>
                    <a:gd name="T14" fmla="*/ 57 w 57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9">
                      <a:moveTo>
                        <a:pt x="5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0" y="4"/>
                        <a:pt x="14" y="1"/>
                        <a:pt x="19" y="1"/>
                      </a:cubicBezTo>
                      <a:cubicBezTo>
                        <a:pt x="24" y="1"/>
                        <a:pt x="28" y="4"/>
                        <a:pt x="29" y="9"/>
                      </a:cubicBezTo>
                      <a:cubicBezTo>
                        <a:pt x="57" y="9"/>
                        <a:pt x="57" y="9"/>
                        <a:pt x="57" y="9"/>
                      </a:cubicBezTo>
                      <a:lnTo>
                        <a:pt x="5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" name="Freeform 48"/>
                <p:cNvSpPr>
                  <a:spLocks noEditPoints="1"/>
                </p:cNvSpPr>
                <p:nvPr/>
              </p:nvSpPr>
              <p:spPr bwMode="auto">
                <a:xfrm>
                  <a:off x="5916613" y="3497263"/>
                  <a:ext cx="68263" cy="69850"/>
                </a:xfrm>
                <a:custGeom>
                  <a:avLst/>
                  <a:gdLst>
                    <a:gd name="T0" fmla="*/ 9 w 18"/>
                    <a:gd name="T1" fmla="*/ 4 h 18"/>
                    <a:gd name="T2" fmla="*/ 14 w 18"/>
                    <a:gd name="T3" fmla="*/ 9 h 18"/>
                    <a:gd name="T4" fmla="*/ 9 w 18"/>
                    <a:gd name="T5" fmla="*/ 14 h 18"/>
                    <a:gd name="T6" fmla="*/ 4 w 18"/>
                    <a:gd name="T7" fmla="*/ 9 h 18"/>
                    <a:gd name="T8" fmla="*/ 9 w 18"/>
                    <a:gd name="T9" fmla="*/ 4 h 18"/>
                    <a:gd name="T10" fmla="*/ 9 w 18"/>
                    <a:gd name="T11" fmla="*/ 0 h 18"/>
                    <a:gd name="T12" fmla="*/ 0 w 18"/>
                    <a:gd name="T13" fmla="*/ 9 h 18"/>
                    <a:gd name="T14" fmla="*/ 9 w 18"/>
                    <a:gd name="T15" fmla="*/ 18 h 18"/>
                    <a:gd name="T16" fmla="*/ 18 w 18"/>
                    <a:gd name="T17" fmla="*/ 9 h 18"/>
                    <a:gd name="T18" fmla="*/ 9 w 18"/>
                    <a:gd name="T1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9" y="4"/>
                      </a:moveTo>
                      <a:cubicBezTo>
                        <a:pt x="12" y="4"/>
                        <a:pt x="14" y="6"/>
                        <a:pt x="14" y="9"/>
                      </a:cubicBezTo>
                      <a:cubicBezTo>
                        <a:pt x="14" y="12"/>
                        <a:pt x="12" y="14"/>
                        <a:pt x="9" y="14"/>
                      </a:cubicBezTo>
                      <a:cubicBezTo>
                        <a:pt x="6" y="14"/>
                        <a:pt x="4" y="12"/>
                        <a:pt x="4" y="9"/>
                      </a:cubicBezTo>
                      <a:cubicBezTo>
                        <a:pt x="4" y="6"/>
                        <a:pt x="6" y="4"/>
                        <a:pt x="9" y="4"/>
                      </a:cubicBezTo>
                      <a:moveTo>
                        <a:pt x="9" y="0"/>
                      </a:move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4"/>
                        <a:pt x="4" y="18"/>
                        <a:pt x="9" y="18"/>
                      </a:cubicBezTo>
                      <a:cubicBezTo>
                        <a:pt x="14" y="18"/>
                        <a:pt x="18" y="14"/>
                        <a:pt x="18" y="9"/>
                      </a:cubicBezTo>
                      <a:cubicBezTo>
                        <a:pt x="18" y="4"/>
                        <a:pt x="14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2" name="Oval 49"/>
                <p:cNvSpPr>
                  <a:spLocks noChangeArrowheads="1"/>
                </p:cNvSpPr>
                <p:nvPr/>
              </p:nvSpPr>
              <p:spPr bwMode="auto">
                <a:xfrm>
                  <a:off x="5938838" y="3521076"/>
                  <a:ext cx="23813" cy="238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83" name="组合 82"/>
            <p:cNvGrpSpPr/>
            <p:nvPr/>
          </p:nvGrpSpPr>
          <p:grpSpPr>
            <a:xfrm>
              <a:off x="6494603" y="2750891"/>
              <a:ext cx="948968" cy="948968"/>
              <a:chOff x="4567331" y="2750891"/>
              <a:chExt cx="948968" cy="948968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4567331" y="2750891"/>
                <a:ext cx="948968" cy="948968"/>
              </a:xfrm>
              <a:prstGeom prst="ellipse">
                <a:avLst/>
              </a:prstGeom>
              <a:solidFill>
                <a:srgbClr val="0035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5643">
                  <a:defRPr/>
                </a:pPr>
                <a:endParaRPr lang="zh-CN" altLang="en-US" sz="800">
                  <a:solidFill>
                    <a:schemeClr val="bg1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81" name="组合 80"/>
              <p:cNvGrpSpPr/>
              <p:nvPr/>
            </p:nvGrpSpPr>
            <p:grpSpPr>
              <a:xfrm>
                <a:off x="4848346" y="2883523"/>
                <a:ext cx="469241" cy="675050"/>
                <a:chOff x="6480175" y="4292600"/>
                <a:chExt cx="361950" cy="520701"/>
              </a:xfrm>
              <a:solidFill>
                <a:srgbClr val="FFFFFF"/>
              </a:solidFill>
            </p:grpSpPr>
            <p:sp>
              <p:nvSpPr>
                <p:cNvPr id="77" name="Freeform 53"/>
                <p:cNvSpPr/>
                <p:nvPr/>
              </p:nvSpPr>
              <p:spPr bwMode="auto">
                <a:xfrm>
                  <a:off x="6561138" y="4560888"/>
                  <a:ext cx="188913" cy="222250"/>
                </a:xfrm>
                <a:custGeom>
                  <a:avLst/>
                  <a:gdLst>
                    <a:gd name="T0" fmla="*/ 119 w 119"/>
                    <a:gd name="T1" fmla="*/ 140 h 140"/>
                    <a:gd name="T2" fmla="*/ 0 w 119"/>
                    <a:gd name="T3" fmla="*/ 140 h 140"/>
                    <a:gd name="T4" fmla="*/ 0 w 119"/>
                    <a:gd name="T5" fmla="*/ 0 h 140"/>
                    <a:gd name="T6" fmla="*/ 38 w 119"/>
                    <a:gd name="T7" fmla="*/ 0 h 140"/>
                    <a:gd name="T8" fmla="*/ 119 w 119"/>
                    <a:gd name="T9" fmla="*/ 14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140">
                      <a:moveTo>
                        <a:pt x="119" y="140"/>
                      </a:moveTo>
                      <a:lnTo>
                        <a:pt x="0" y="140"/>
                      </a:lnTo>
                      <a:lnTo>
                        <a:pt x="0" y="0"/>
                      </a:lnTo>
                      <a:lnTo>
                        <a:pt x="38" y="0"/>
                      </a:lnTo>
                      <a:lnTo>
                        <a:pt x="119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8" name="Freeform 54"/>
                <p:cNvSpPr/>
                <p:nvPr/>
              </p:nvSpPr>
              <p:spPr bwMode="auto">
                <a:xfrm>
                  <a:off x="6486525" y="4292600"/>
                  <a:ext cx="355600" cy="352425"/>
                </a:xfrm>
                <a:custGeom>
                  <a:avLst/>
                  <a:gdLst>
                    <a:gd name="T0" fmla="*/ 20 w 92"/>
                    <a:gd name="T1" fmla="*/ 72 h 92"/>
                    <a:gd name="T2" fmla="*/ 92 w 92"/>
                    <a:gd name="T3" fmla="*/ 72 h 92"/>
                    <a:gd name="T4" fmla="*/ 20 w 92"/>
                    <a:gd name="T5" fmla="*/ 0 h 92"/>
                    <a:gd name="T6" fmla="*/ 20 w 92"/>
                    <a:gd name="T7" fmla="*/ 7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2" h="92">
                      <a:moveTo>
                        <a:pt x="20" y="72"/>
                      </a:moveTo>
                      <a:cubicBezTo>
                        <a:pt x="40" y="92"/>
                        <a:pt x="72" y="92"/>
                        <a:pt x="92" y="72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20"/>
                        <a:pt x="0" y="52"/>
                        <a:pt x="20" y="7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9" name="Freeform 55"/>
                <p:cNvSpPr/>
                <p:nvPr/>
              </p:nvSpPr>
              <p:spPr bwMode="auto">
                <a:xfrm>
                  <a:off x="6629400" y="4357688"/>
                  <a:ext cx="139700" cy="138113"/>
                </a:xfrm>
                <a:custGeom>
                  <a:avLst/>
                  <a:gdLst>
                    <a:gd name="T0" fmla="*/ 34 w 36"/>
                    <a:gd name="T1" fmla="*/ 2 h 36"/>
                    <a:gd name="T2" fmla="*/ 34 w 36"/>
                    <a:gd name="T3" fmla="*/ 9 h 36"/>
                    <a:gd name="T4" fmla="*/ 9 w 36"/>
                    <a:gd name="T5" fmla="*/ 34 h 36"/>
                    <a:gd name="T6" fmla="*/ 2 w 36"/>
                    <a:gd name="T7" fmla="*/ 34 h 36"/>
                    <a:gd name="T8" fmla="*/ 2 w 36"/>
                    <a:gd name="T9" fmla="*/ 27 h 36"/>
                    <a:gd name="T10" fmla="*/ 27 w 36"/>
                    <a:gd name="T11" fmla="*/ 2 h 36"/>
                    <a:gd name="T12" fmla="*/ 34 w 36"/>
                    <a:gd name="T13" fmla="*/ 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6">
                      <a:moveTo>
                        <a:pt x="34" y="2"/>
                      </a:moveTo>
                      <a:cubicBezTo>
                        <a:pt x="36" y="3"/>
                        <a:pt x="36" y="7"/>
                        <a:pt x="34" y="9"/>
                      </a:cubicBezTo>
                      <a:cubicBezTo>
                        <a:pt x="9" y="34"/>
                        <a:pt x="9" y="34"/>
                        <a:pt x="9" y="34"/>
                      </a:cubicBezTo>
                      <a:cubicBezTo>
                        <a:pt x="7" y="36"/>
                        <a:pt x="4" y="36"/>
                        <a:pt x="2" y="34"/>
                      </a:cubicBezTo>
                      <a:cubicBezTo>
                        <a:pt x="0" y="32"/>
                        <a:pt x="0" y="29"/>
                        <a:pt x="2" y="27"/>
                      </a:cubicBezTo>
                      <a:cubicBezTo>
                        <a:pt x="27" y="2"/>
                        <a:pt x="27" y="2"/>
                        <a:pt x="27" y="2"/>
                      </a:cubicBezTo>
                      <a:cubicBezTo>
                        <a:pt x="29" y="0"/>
                        <a:pt x="33" y="0"/>
                        <a:pt x="34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0" name="Rectangle 56"/>
                <p:cNvSpPr>
                  <a:spLocks noChangeArrowheads="1"/>
                </p:cNvSpPr>
                <p:nvPr/>
              </p:nvSpPr>
              <p:spPr bwMode="auto">
                <a:xfrm>
                  <a:off x="6480175" y="4767263"/>
                  <a:ext cx="334963" cy="460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34565" tIns="17283" rIns="34565" bIns="17283" numCol="1" anchor="t" anchorCtr="0" compatLnSpc="1"/>
                <a:lstStyle/>
                <a:p>
                  <a:pPr defTabSz="345643">
                    <a:defRPr/>
                  </a:pPr>
                  <a:endParaRPr lang="zh-CN" altLang="en-US" sz="800">
                    <a:solidFill>
                      <a:schemeClr val="bg1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88" name="任意多边形 87"/>
          <p:cNvSpPr/>
          <p:nvPr/>
        </p:nvSpPr>
        <p:spPr>
          <a:xfrm>
            <a:off x="1298556" y="1036808"/>
            <a:ext cx="689235" cy="108916"/>
          </a:xfrm>
          <a:custGeom>
            <a:avLst/>
            <a:gdLst>
              <a:gd name="connsiteX0" fmla="*/ 1823329 w 1823329"/>
              <a:gd name="connsiteY0" fmla="*/ 288131 h 288131"/>
              <a:gd name="connsiteX1" fmla="*/ 1308979 w 1823329"/>
              <a:gd name="connsiteY1" fmla="*/ 59531 h 288131"/>
              <a:gd name="connsiteX2" fmla="*/ 185029 w 1823329"/>
              <a:gd name="connsiteY2" fmla="*/ 2381 h 288131"/>
              <a:gd name="connsiteX3" fmla="*/ 13579 w 1823329"/>
              <a:gd name="connsiteY3" fmla="*/ 116681 h 2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329" h="288131">
                <a:moveTo>
                  <a:pt x="1823329" y="288131"/>
                </a:moveTo>
                <a:cubicBezTo>
                  <a:pt x="1702679" y="197643"/>
                  <a:pt x="1582029" y="107156"/>
                  <a:pt x="1308979" y="59531"/>
                </a:cubicBezTo>
                <a:cubicBezTo>
                  <a:pt x="1035929" y="11906"/>
                  <a:pt x="400929" y="-7144"/>
                  <a:pt x="185029" y="2381"/>
                </a:cubicBezTo>
                <a:cubicBezTo>
                  <a:pt x="-30871" y="11906"/>
                  <a:pt x="-8646" y="64293"/>
                  <a:pt x="13579" y="116681"/>
                </a:cubicBezTo>
              </a:path>
            </a:pathLst>
          </a:custGeom>
          <a:noFill/>
          <a:ln w="38100">
            <a:solidFill>
              <a:srgbClr val="4BADC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5643">
              <a:defRPr/>
            </a:pPr>
            <a:endParaRPr lang="zh-CN" altLang="en-US" sz="80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780111" y="946167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签个到</a:t>
            </a:r>
            <a:endParaRPr lang="en-US" altLang="zh-CN" sz="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r>
              <a:rPr lang="zh-CN" altLang="en-US" sz="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设备</a:t>
            </a:r>
            <a:r>
              <a:rPr lang="zh-CN" altLang="en-US" sz="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监控</a:t>
            </a:r>
            <a:endParaRPr lang="en-US" altLang="zh-CN" sz="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预约空间</a:t>
            </a:r>
            <a:endParaRPr lang="en-US" altLang="zh-CN" sz="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r>
              <a:rPr lang="en-US" altLang="zh-CN" sz="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  <a:p>
            <a:pPr defTabSz="345643">
              <a:defRPr/>
            </a:pPr>
            <a:endParaRPr lang="en-US" altLang="zh-CN" sz="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endParaRPr lang="zh-CN" altLang="en-US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1512137" y="1699454"/>
            <a:ext cx="532880" cy="158424"/>
          </a:xfrm>
          <a:custGeom>
            <a:avLst/>
            <a:gdLst>
              <a:gd name="connsiteX0" fmla="*/ 1409700 w 1409700"/>
              <a:gd name="connsiteY0" fmla="*/ 0 h 419100"/>
              <a:gd name="connsiteX1" fmla="*/ 1143000 w 1409700"/>
              <a:gd name="connsiteY1" fmla="*/ 209550 h 419100"/>
              <a:gd name="connsiteX2" fmla="*/ 476250 w 1409700"/>
              <a:gd name="connsiteY2" fmla="*/ 171450 h 419100"/>
              <a:gd name="connsiteX3" fmla="*/ 0 w 1409700"/>
              <a:gd name="connsiteY3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9700" h="419100">
                <a:moveTo>
                  <a:pt x="1409700" y="0"/>
                </a:moveTo>
                <a:cubicBezTo>
                  <a:pt x="1354137" y="90487"/>
                  <a:pt x="1298575" y="180975"/>
                  <a:pt x="1143000" y="209550"/>
                </a:cubicBezTo>
                <a:cubicBezTo>
                  <a:pt x="987425" y="238125"/>
                  <a:pt x="666750" y="136525"/>
                  <a:pt x="476250" y="171450"/>
                </a:cubicBezTo>
                <a:cubicBezTo>
                  <a:pt x="285750" y="206375"/>
                  <a:pt x="142875" y="312737"/>
                  <a:pt x="0" y="419100"/>
                </a:cubicBezTo>
              </a:path>
            </a:pathLst>
          </a:custGeom>
          <a:noFill/>
          <a:ln w="38100">
            <a:solidFill>
              <a:srgbClr val="8B343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5643">
              <a:defRPr/>
            </a:pPr>
            <a:endParaRPr lang="zh-CN" altLang="en-US" sz="80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815132" y="1829059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纸电一体化采选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资源统一管理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大数据分析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 defTabSz="345643">
              <a:defRPr/>
            </a:pP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endParaRPr lang="zh-CN" altLang="en-US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任意多边形 97"/>
          <p:cNvSpPr/>
          <p:nvPr/>
        </p:nvSpPr>
        <p:spPr>
          <a:xfrm>
            <a:off x="2753345" y="1649048"/>
            <a:ext cx="350230" cy="367255"/>
          </a:xfrm>
          <a:custGeom>
            <a:avLst/>
            <a:gdLst>
              <a:gd name="connsiteX0" fmla="*/ 31162 w 926512"/>
              <a:gd name="connsiteY0" fmla="*/ 0 h 971550"/>
              <a:gd name="connsiteX1" fmla="*/ 31162 w 926512"/>
              <a:gd name="connsiteY1" fmla="*/ 476250 h 971550"/>
              <a:gd name="connsiteX2" fmla="*/ 355012 w 926512"/>
              <a:gd name="connsiteY2" fmla="*/ 514350 h 971550"/>
              <a:gd name="connsiteX3" fmla="*/ 831262 w 926512"/>
              <a:gd name="connsiteY3" fmla="*/ 647700 h 971550"/>
              <a:gd name="connsiteX4" fmla="*/ 926512 w 926512"/>
              <a:gd name="connsiteY4" fmla="*/ 97155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512" h="971550">
                <a:moveTo>
                  <a:pt x="31162" y="0"/>
                </a:moveTo>
                <a:cubicBezTo>
                  <a:pt x="4174" y="195262"/>
                  <a:pt x="-22813" y="390525"/>
                  <a:pt x="31162" y="476250"/>
                </a:cubicBezTo>
                <a:cubicBezTo>
                  <a:pt x="85137" y="561975"/>
                  <a:pt x="221662" y="485775"/>
                  <a:pt x="355012" y="514350"/>
                </a:cubicBezTo>
                <a:cubicBezTo>
                  <a:pt x="488362" y="542925"/>
                  <a:pt x="736012" y="571500"/>
                  <a:pt x="831262" y="647700"/>
                </a:cubicBezTo>
                <a:cubicBezTo>
                  <a:pt x="926512" y="723900"/>
                  <a:pt x="926512" y="847725"/>
                  <a:pt x="926512" y="971550"/>
                </a:cubicBezTo>
              </a:path>
            </a:pathLst>
          </a:custGeom>
          <a:noFill/>
          <a:ln w="38100">
            <a:solidFill>
              <a:srgbClr val="00868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5643">
              <a:defRPr/>
            </a:pPr>
            <a:endParaRPr lang="zh-CN" altLang="en-US" sz="80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66444" y="1964385"/>
            <a:ext cx="1057228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5643">
              <a:defRPr/>
            </a:pPr>
            <a:r>
              <a:rPr lang="zh-CN" altLang="en-US" sz="756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到期借书的提醒</a:t>
            </a:r>
            <a:endParaRPr lang="en-US" altLang="zh-CN" sz="756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r>
              <a:rPr lang="zh-CN" altLang="en-US" sz="756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精准推送服务</a:t>
            </a:r>
            <a:endParaRPr lang="en-US" altLang="zh-CN" sz="756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r>
              <a:rPr lang="zh-CN" altLang="en-US" sz="756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阅读行为追踪</a:t>
            </a:r>
            <a:endParaRPr lang="en-US" altLang="zh-CN" sz="756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r>
              <a:rPr lang="en-US" altLang="zh-CN" sz="756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  <a:p>
            <a:pPr defTabSz="345643">
              <a:defRPr/>
            </a:pPr>
            <a:endParaRPr lang="zh-CN" altLang="en-US" sz="756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任意多边形 102"/>
          <p:cNvSpPr/>
          <p:nvPr/>
        </p:nvSpPr>
        <p:spPr>
          <a:xfrm>
            <a:off x="2834962" y="1066512"/>
            <a:ext cx="417662" cy="158424"/>
          </a:xfrm>
          <a:custGeom>
            <a:avLst/>
            <a:gdLst>
              <a:gd name="connsiteX0" fmla="*/ 0 w 1104900"/>
              <a:gd name="connsiteY0" fmla="*/ 0 h 419100"/>
              <a:gd name="connsiteX1" fmla="*/ 228600 w 1104900"/>
              <a:gd name="connsiteY1" fmla="*/ 342900 h 419100"/>
              <a:gd name="connsiteX2" fmla="*/ 647700 w 1104900"/>
              <a:gd name="connsiteY2" fmla="*/ 342900 h 419100"/>
              <a:gd name="connsiteX3" fmla="*/ 914400 w 1104900"/>
              <a:gd name="connsiteY3" fmla="*/ 228600 h 419100"/>
              <a:gd name="connsiteX4" fmla="*/ 1104900 w 1104900"/>
              <a:gd name="connsiteY4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00" h="419100">
                <a:moveTo>
                  <a:pt x="0" y="0"/>
                </a:moveTo>
                <a:cubicBezTo>
                  <a:pt x="60325" y="142875"/>
                  <a:pt x="120650" y="285750"/>
                  <a:pt x="228600" y="342900"/>
                </a:cubicBezTo>
                <a:cubicBezTo>
                  <a:pt x="336550" y="400050"/>
                  <a:pt x="533400" y="361950"/>
                  <a:pt x="647700" y="342900"/>
                </a:cubicBezTo>
                <a:cubicBezTo>
                  <a:pt x="762000" y="323850"/>
                  <a:pt x="838200" y="215900"/>
                  <a:pt x="914400" y="228600"/>
                </a:cubicBezTo>
                <a:cubicBezTo>
                  <a:pt x="990600" y="241300"/>
                  <a:pt x="1047750" y="330200"/>
                  <a:pt x="1104900" y="419100"/>
                </a:cubicBezTo>
              </a:path>
            </a:pathLst>
          </a:custGeom>
          <a:noFill/>
          <a:ln w="38100">
            <a:solidFill>
              <a:srgbClr val="00354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5643">
              <a:defRPr/>
            </a:pPr>
            <a:endParaRPr lang="zh-CN" altLang="en-US" sz="80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3270097" y="1209329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制作一个专题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发起一个活动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记录一次加班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收集一次调查问卷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任意多边形 107"/>
          <p:cNvSpPr/>
          <p:nvPr/>
        </p:nvSpPr>
        <p:spPr>
          <a:xfrm>
            <a:off x="2534690" y="502593"/>
            <a:ext cx="601030" cy="238445"/>
          </a:xfrm>
          <a:custGeom>
            <a:avLst/>
            <a:gdLst>
              <a:gd name="connsiteX0" fmla="*/ 0 w 1333500"/>
              <a:gd name="connsiteY0" fmla="*/ 323850 h 341117"/>
              <a:gd name="connsiteX1" fmla="*/ 495300 w 1333500"/>
              <a:gd name="connsiteY1" fmla="*/ 304800 h 341117"/>
              <a:gd name="connsiteX2" fmla="*/ 1333500 w 1333500"/>
              <a:gd name="connsiteY2" fmla="*/ 0 h 34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500" h="341117">
                <a:moveTo>
                  <a:pt x="0" y="323850"/>
                </a:moveTo>
                <a:cubicBezTo>
                  <a:pt x="136525" y="341312"/>
                  <a:pt x="273050" y="358775"/>
                  <a:pt x="495300" y="304800"/>
                </a:cubicBezTo>
                <a:cubicBezTo>
                  <a:pt x="717550" y="250825"/>
                  <a:pt x="1025525" y="125412"/>
                  <a:pt x="1333500" y="0"/>
                </a:cubicBezTo>
              </a:path>
            </a:pathLst>
          </a:custGeom>
          <a:noFill/>
          <a:ln w="38100">
            <a:solidFill>
              <a:srgbClr val="FF87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5643">
              <a:defRPr/>
            </a:pPr>
            <a:endParaRPr lang="zh-CN" altLang="en-US" sz="80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3179593" y="369967"/>
            <a:ext cx="902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找资料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看视频课程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搜一本书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最新的学术研究</a:t>
            </a:r>
            <a:endParaRPr lang="en-US" altLang="zh-CN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345643">
              <a:defRPr/>
            </a:pPr>
            <a:r>
              <a: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989587" y="1877514"/>
            <a:ext cx="1057228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5643">
              <a:defRPr/>
            </a:pPr>
            <a:r>
              <a:rPr lang="zh-CN" altLang="en-US" sz="756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大屏</a:t>
            </a:r>
            <a:endParaRPr lang="en-US" altLang="zh-CN" sz="756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r>
              <a:rPr lang="en-US" altLang="zh-CN" sz="756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endParaRPr lang="en-US" altLang="zh-CN" sz="756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r>
              <a:rPr lang="zh-CN" altLang="en-US" sz="756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客户端</a:t>
            </a:r>
            <a:endParaRPr lang="en-US" altLang="zh-CN" sz="756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345643">
              <a:defRPr/>
            </a:pPr>
            <a:r>
              <a:rPr lang="en-US" altLang="zh-CN" sz="756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  <a:p>
            <a:pPr defTabSz="345643">
              <a:defRPr/>
            </a:pPr>
            <a:endParaRPr lang="zh-CN" altLang="en-US" sz="756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82325" y="63889"/>
            <a:ext cx="3185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5643">
              <a:defRPr/>
            </a:pPr>
            <a:r>
              <a:rPr lang="zh-CN" altLang="en-US" sz="1800" b="1" dirty="0">
                <a:solidFill>
                  <a:srgbClr val="FFFFFF">
                    <a:lumMod val="95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新时代，图书馆发展日新月异</a:t>
            </a:r>
            <a:endParaRPr lang="en-US" altLang="zh-CN" sz="1800" b="1" dirty="0">
              <a:solidFill>
                <a:srgbClr val="FFFFFF">
                  <a:lumMod val="95000"/>
                </a:srgb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93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00">
        <p14:prism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738516"/>
            <a:ext cx="838093" cy="502856"/>
            <a:chOff x="1547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4" name="矩形 43"/>
            <p:cNvSpPr/>
            <p:nvPr/>
          </p:nvSpPr>
          <p:spPr>
            <a:xfrm>
              <a:off x="1547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文本框 44"/>
            <p:cNvSpPr txBox="1"/>
            <p:nvPr/>
          </p:nvSpPr>
          <p:spPr>
            <a:xfrm>
              <a:off x="1547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虚拟咨询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21904" y="738516"/>
            <a:ext cx="838093" cy="502856"/>
            <a:chOff x="923451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2" name="矩形 41"/>
            <p:cNvSpPr/>
            <p:nvPr/>
          </p:nvSpPr>
          <p:spPr>
            <a:xfrm>
              <a:off x="923451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65642"/>
                <a:satOff val="-787"/>
                <a:lumOff val="-302"/>
                <a:alphaOff val="0"/>
              </a:schemeClr>
            </a:fillRef>
            <a:effectRef idx="2">
              <a:schemeClr val="accent5">
                <a:hueOff val="-565642"/>
                <a:satOff val="-787"/>
                <a:lumOff val="-3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文本框 42"/>
            <p:cNvSpPr txBox="1"/>
            <p:nvPr/>
          </p:nvSpPr>
          <p:spPr>
            <a:xfrm>
              <a:off x="923451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论文提交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43807" y="738516"/>
            <a:ext cx="838093" cy="502856"/>
            <a:chOff x="1845354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0" name="矩形 39"/>
            <p:cNvSpPr/>
            <p:nvPr/>
          </p:nvSpPr>
          <p:spPr>
            <a:xfrm>
              <a:off x="1845354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131284"/>
                <a:satOff val="-1574"/>
                <a:lumOff val="-603"/>
                <a:alphaOff val="0"/>
              </a:schemeClr>
            </a:fillRef>
            <a:effectRef idx="2">
              <a:schemeClr val="accent5">
                <a:hueOff val="-1131284"/>
                <a:satOff val="-1574"/>
                <a:lumOff val="-6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文本框 40"/>
            <p:cNvSpPr txBox="1"/>
            <p:nvPr/>
          </p:nvSpPr>
          <p:spPr>
            <a:xfrm>
              <a:off x="1845354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录播服务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65710" y="738516"/>
            <a:ext cx="838093" cy="502856"/>
            <a:chOff x="2767257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矩形 37"/>
            <p:cNvSpPr/>
            <p:nvPr/>
          </p:nvSpPr>
          <p:spPr>
            <a:xfrm>
              <a:off x="2767257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696926"/>
                <a:satOff val="-2360"/>
                <a:lumOff val="-905"/>
                <a:alphaOff val="0"/>
              </a:schemeClr>
            </a:fillRef>
            <a:effectRef idx="2">
              <a:schemeClr val="accent5">
                <a:hueOff val="-1696926"/>
                <a:satOff val="-2360"/>
                <a:lumOff val="-9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文本框 38"/>
            <p:cNvSpPr txBox="1"/>
            <p:nvPr/>
          </p:nvSpPr>
          <p:spPr>
            <a:xfrm>
              <a:off x="2767257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热门排行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687614" y="738516"/>
            <a:ext cx="838093" cy="502856"/>
            <a:chOff x="3689161" y="186020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6" name="矩形 35"/>
            <p:cNvSpPr/>
            <p:nvPr/>
          </p:nvSpPr>
          <p:spPr>
            <a:xfrm>
              <a:off x="3689161" y="186020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262568"/>
                <a:satOff val="-3147"/>
                <a:lumOff val="-1207"/>
                <a:alphaOff val="0"/>
              </a:schemeClr>
            </a:fillRef>
            <a:effectRef idx="2">
              <a:schemeClr val="accent5">
                <a:hueOff val="-2262568"/>
                <a:satOff val="-3147"/>
                <a:lumOff val="-120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文本框 36"/>
            <p:cNvSpPr txBox="1"/>
            <p:nvPr/>
          </p:nvSpPr>
          <p:spPr>
            <a:xfrm>
              <a:off x="3689161" y="186020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慕课在线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0" y="1325181"/>
            <a:ext cx="838093" cy="502856"/>
            <a:chOff x="1547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4" name="矩形 33"/>
            <p:cNvSpPr/>
            <p:nvPr/>
          </p:nvSpPr>
          <p:spPr>
            <a:xfrm>
              <a:off x="1547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828210"/>
                <a:satOff val="-3934"/>
                <a:lumOff val="-1508"/>
                <a:alphaOff val="0"/>
              </a:schemeClr>
            </a:fillRef>
            <a:effectRef idx="2">
              <a:schemeClr val="accent5">
                <a:hueOff val="-2828210"/>
                <a:satOff val="-3934"/>
                <a:lumOff val="-15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文本框 34"/>
            <p:cNvSpPr txBox="1"/>
            <p:nvPr/>
          </p:nvSpPr>
          <p:spPr>
            <a:xfrm>
              <a:off x="1547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读者沙龙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21904" y="1325181"/>
            <a:ext cx="838093" cy="502856"/>
            <a:chOff x="923451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2" name="矩形 31"/>
            <p:cNvSpPr/>
            <p:nvPr/>
          </p:nvSpPr>
          <p:spPr>
            <a:xfrm>
              <a:off x="923451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93851"/>
                <a:satOff val="-4721"/>
                <a:lumOff val="-1810"/>
                <a:alphaOff val="0"/>
              </a:schemeClr>
            </a:fillRef>
            <a:effectRef idx="2">
              <a:schemeClr val="accent5">
                <a:hueOff val="-3393851"/>
                <a:satOff val="-4721"/>
                <a:lumOff val="-181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文本框 32"/>
            <p:cNvSpPr txBox="1"/>
            <p:nvPr/>
          </p:nvSpPr>
          <p:spPr>
            <a:xfrm>
              <a:off x="923451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志愿服务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843807" y="1325181"/>
            <a:ext cx="838093" cy="502856"/>
            <a:chOff x="1845354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矩形 29"/>
            <p:cNvSpPr/>
            <p:nvPr/>
          </p:nvSpPr>
          <p:spPr>
            <a:xfrm>
              <a:off x="1845354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959493"/>
                <a:satOff val="-5507"/>
                <a:lumOff val="-2112"/>
                <a:alphaOff val="0"/>
              </a:schemeClr>
            </a:fillRef>
            <a:effectRef idx="2">
              <a:schemeClr val="accent5">
                <a:hueOff val="-3959493"/>
                <a:satOff val="-5507"/>
                <a:lumOff val="-21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文本框 30"/>
            <p:cNvSpPr txBox="1"/>
            <p:nvPr/>
          </p:nvSpPr>
          <p:spPr>
            <a:xfrm>
              <a:off x="1845354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自助借还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65710" y="1325181"/>
            <a:ext cx="838093" cy="502856"/>
            <a:chOff x="2767257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矩形 27"/>
            <p:cNvSpPr/>
            <p:nvPr/>
          </p:nvSpPr>
          <p:spPr>
            <a:xfrm>
              <a:off x="2767257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525135"/>
                <a:satOff val="-6294"/>
                <a:lumOff val="-2414"/>
                <a:alphaOff val="0"/>
              </a:schemeClr>
            </a:fillRef>
            <a:effectRef idx="2">
              <a:schemeClr val="accent5">
                <a:hueOff val="-4525135"/>
                <a:satOff val="-6294"/>
                <a:lumOff val="-24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文本框 28"/>
            <p:cNvSpPr txBox="1"/>
            <p:nvPr/>
          </p:nvSpPr>
          <p:spPr>
            <a:xfrm>
              <a:off x="2767257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文献传递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687614" y="1325181"/>
            <a:ext cx="838093" cy="502856"/>
            <a:chOff x="3689161" y="772685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矩形 25"/>
            <p:cNvSpPr/>
            <p:nvPr/>
          </p:nvSpPr>
          <p:spPr>
            <a:xfrm>
              <a:off x="3689161" y="772685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090777"/>
                <a:satOff val="-7081"/>
                <a:lumOff val="-2715"/>
                <a:alphaOff val="0"/>
              </a:schemeClr>
            </a:fillRef>
            <a:effectRef idx="2">
              <a:schemeClr val="accent5">
                <a:hueOff val="-5090777"/>
                <a:satOff val="-7081"/>
                <a:lumOff val="-27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文本框 26"/>
            <p:cNvSpPr txBox="1"/>
            <p:nvPr/>
          </p:nvSpPr>
          <p:spPr>
            <a:xfrm>
              <a:off x="3689161" y="772685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自助打印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1092" y="1911847"/>
            <a:ext cx="838093" cy="502856"/>
            <a:chOff x="42639" y="1359351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矩形 23"/>
            <p:cNvSpPr/>
            <p:nvPr/>
          </p:nvSpPr>
          <p:spPr>
            <a:xfrm>
              <a:off x="42639" y="1359351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656419"/>
                <a:satOff val="-7868"/>
                <a:lumOff val="-3017"/>
                <a:alphaOff val="0"/>
              </a:schemeClr>
            </a:fillRef>
            <a:effectRef idx="2">
              <a:schemeClr val="accent5">
                <a:hueOff val="-5656419"/>
                <a:satOff val="-7868"/>
                <a:lumOff val="-30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文本框 24"/>
            <p:cNvSpPr txBox="1"/>
            <p:nvPr/>
          </p:nvSpPr>
          <p:spPr>
            <a:xfrm>
              <a:off x="42639" y="1359351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个人门户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62995" y="1911847"/>
            <a:ext cx="838093" cy="502856"/>
            <a:chOff x="964542" y="1359351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矩形 21"/>
            <p:cNvSpPr/>
            <p:nvPr/>
          </p:nvSpPr>
          <p:spPr>
            <a:xfrm>
              <a:off x="964542" y="1359351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222061"/>
                <a:satOff val="-8654"/>
                <a:lumOff val="-3319"/>
                <a:alphaOff val="0"/>
              </a:schemeClr>
            </a:fillRef>
            <a:effectRef idx="2">
              <a:schemeClr val="accent5">
                <a:hueOff val="-6222061"/>
                <a:satOff val="-8654"/>
                <a:lumOff val="-33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文本框 22"/>
            <p:cNvSpPr txBox="1"/>
            <p:nvPr/>
          </p:nvSpPr>
          <p:spPr>
            <a:xfrm>
              <a:off x="964542" y="1359351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我的云盘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884899" y="1911847"/>
            <a:ext cx="838093" cy="502856"/>
            <a:chOff x="1886446" y="1359351"/>
            <a:chExt cx="83809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矩形 19"/>
            <p:cNvSpPr/>
            <p:nvPr/>
          </p:nvSpPr>
          <p:spPr>
            <a:xfrm>
              <a:off x="1886446" y="1359351"/>
              <a:ext cx="838093" cy="50285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787703"/>
                <a:satOff val="-9441"/>
                <a:lumOff val="-3620"/>
                <a:alphaOff val="0"/>
              </a:schemeClr>
            </a:fillRef>
            <a:effectRef idx="2">
              <a:schemeClr val="accent5">
                <a:hueOff val="-6787703"/>
                <a:satOff val="-9441"/>
                <a:lumOff val="-36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文本框 20"/>
            <p:cNvSpPr txBox="1"/>
            <p:nvPr/>
          </p:nvSpPr>
          <p:spPr>
            <a:xfrm>
              <a:off x="1886446" y="1359351"/>
              <a:ext cx="83809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1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图书漂流 </a:t>
              </a:r>
              <a:endParaRPr lang="zh-CN" altLang="en-US" sz="11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06802" y="1911847"/>
            <a:ext cx="1677813" cy="502856"/>
            <a:chOff x="2808349" y="1359351"/>
            <a:chExt cx="1677813" cy="5028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矩形 17"/>
            <p:cNvSpPr/>
            <p:nvPr/>
          </p:nvSpPr>
          <p:spPr>
            <a:xfrm>
              <a:off x="2808349" y="1359351"/>
              <a:ext cx="1677813" cy="502856"/>
            </a:xfrm>
            <a:prstGeom prst="rect">
              <a:avLst/>
            </a:prstGeom>
            <a:solidFill>
              <a:srgbClr val="FF0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文本框 18"/>
            <p:cNvSpPr txBox="1"/>
            <p:nvPr/>
          </p:nvSpPr>
          <p:spPr>
            <a:xfrm>
              <a:off x="2808349" y="1359351"/>
              <a:ext cx="1677813" cy="5028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b="1" kern="1200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库网监控 </a:t>
              </a:r>
              <a:endParaRPr lang="zh-CN" altLang="en-US" sz="1800" b="1" kern="12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TextBox 123"/>
          <p:cNvSpPr txBox="1"/>
          <p:nvPr/>
        </p:nvSpPr>
        <p:spPr>
          <a:xfrm>
            <a:off x="556315" y="190266"/>
            <a:ext cx="3723930" cy="307777"/>
          </a:xfrm>
          <a:prstGeom prst="rect">
            <a:avLst/>
          </a:prstGeom>
          <a:noFill/>
        </p:spPr>
        <p:txBody>
          <a:bodyPr wrap="square" lIns="34552" tIns="0" rIns="34552" bIns="0" rtlCol="0" anchor="t">
            <a:spAutoFit/>
          </a:bodyPr>
          <a:lstStyle/>
          <a:p>
            <a:pPr algn="ctr" defTabSz="230354"/>
            <a:r>
              <a:rPr lang="zh-CN" altLang="en-US" sz="20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从小树苗到智慧之树</a:t>
            </a:r>
            <a:endParaRPr lang="zh-CN" altLang="en-US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02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9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0475" y="1109769"/>
            <a:ext cx="4488038" cy="1280863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1814" b="0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一小步</a:t>
            </a:r>
            <a:endParaRPr lang="en-US" altLang="zh-CN" sz="1814" b="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1814" b="0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一大步</a:t>
            </a:r>
            <a:endParaRPr lang="en-US" altLang="zh-CN" sz="1814" b="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1775" y="908015"/>
            <a:ext cx="1066737" cy="168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0474" y="91479"/>
            <a:ext cx="4488038" cy="1280863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 lang="zh-CN" altLang="en-US" sz="2800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不断生长的智慧树</a:t>
            </a:r>
            <a:endParaRPr lang="en-US" altLang="zh-CN" sz="28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84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大树 一年四季 春夏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2" y="715508"/>
            <a:ext cx="1937424" cy="18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1"/>
          <p:cNvSpPr>
            <a:spLocks noGrp="1"/>
          </p:cNvSpPr>
          <p:nvPr>
            <p:ph idx="1"/>
          </p:nvPr>
        </p:nvSpPr>
        <p:spPr>
          <a:xfrm>
            <a:off x="606441" y="715508"/>
            <a:ext cx="1491334" cy="1700582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124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数据可生长</a:t>
            </a:r>
            <a:endParaRPr lang="en-US" altLang="zh-CN" sz="1247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4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应用可生长</a:t>
            </a:r>
            <a:endParaRPr lang="en-US" altLang="zh-CN" sz="1247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4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服务可生长</a:t>
            </a:r>
            <a:endParaRPr lang="en-US" altLang="zh-CN" sz="1247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4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人气可生长</a:t>
            </a:r>
            <a:endParaRPr lang="en-US" altLang="zh-CN" sz="1247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47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智慧可成长</a:t>
            </a:r>
            <a:endParaRPr lang="zh-CN" altLang="en-US" sz="907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-88" y="-77785"/>
            <a:ext cx="4488038" cy="555846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 lang="zh-CN" altLang="en-US" sz="1814" b="0" dirty="0">
                <a:solidFill>
                  <a:srgbClr val="FFFEFF"/>
                </a:solidFill>
              </a:rPr>
              <a:t>可生长的智慧图书馆</a:t>
            </a:r>
            <a:endParaRPr lang="en-US" altLang="zh-CN" sz="1814" b="0" dirty="0">
              <a:solidFill>
                <a:srgbClr val="FF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"/>
          <a:stretch/>
        </p:blipFill>
        <p:spPr>
          <a:xfrm>
            <a:off x="1094022" y="0"/>
            <a:ext cx="1977765" cy="2548949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>
            <a:off x="50581" y="1577537"/>
            <a:ext cx="952304" cy="596966"/>
          </a:xfrm>
          <a:prstGeom prst="wedgeEllipseCallout">
            <a:avLst>
              <a:gd name="adj1" fmla="val 57690"/>
              <a:gd name="adj2" fmla="val 17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血脉相连为生长提供丰富养料</a:t>
            </a:r>
            <a:endParaRPr lang="zh-CN" altLang="en-US" sz="7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99" b="87278" l="13809" r="84509"/>
                    </a14:imgEffect>
                  </a14:imgLayer>
                </a14:imgProps>
              </a:ext>
            </a:extLst>
          </a:blip>
          <a:srcRect l="4971" t="3714" r="6654" b="3437"/>
          <a:stretch/>
        </p:blipFill>
        <p:spPr>
          <a:xfrm>
            <a:off x="3605483" y="1461578"/>
            <a:ext cx="710674" cy="10873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2" b="97357" l="9639" r="96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04" y="1089284"/>
            <a:ext cx="1220127" cy="16684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/>
          <a:srcRect l="2875" t="701" r="6289" b="994"/>
          <a:stretch/>
        </p:blipFill>
        <p:spPr>
          <a:xfrm>
            <a:off x="3108061" y="0"/>
            <a:ext cx="1494420" cy="256641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37079" y="1985148"/>
            <a:ext cx="686984" cy="23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FFFF00"/>
                </a:solidFill>
              </a:rPr>
              <a:t>资源数据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57488" y="2005263"/>
            <a:ext cx="686984" cy="23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FFFF00"/>
                </a:solidFill>
              </a:rPr>
              <a:t>行为数据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" y="0"/>
            <a:ext cx="4663265" cy="2637868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977" y="-27327"/>
            <a:ext cx="4669243" cy="555846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  <a:defRPr/>
            </a:pPr>
            <a:r>
              <a:rPr lang="zh-CN" altLang="en-US" sz="1600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开放、自主、可生长的智慧图书馆带来深刻变革</a:t>
            </a:r>
            <a:endParaRPr lang="en-US" altLang="zh-CN" sz="16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6" name="图示 5"/>
          <p:cNvGraphicFramePr/>
          <p:nvPr>
            <p:extLst/>
          </p:nvPr>
        </p:nvGraphicFramePr>
        <p:xfrm>
          <a:off x="5977" y="868543"/>
          <a:ext cx="4663265" cy="1429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圆角矩形 2"/>
          <p:cNvSpPr/>
          <p:nvPr/>
        </p:nvSpPr>
        <p:spPr>
          <a:xfrm>
            <a:off x="345861" y="528519"/>
            <a:ext cx="885973" cy="30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业务数据化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322643" y="528519"/>
            <a:ext cx="885973" cy="30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数据业务化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283972" y="528940"/>
            <a:ext cx="885973" cy="30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应用智能化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260754" y="528519"/>
            <a:ext cx="885973" cy="30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服务智慧化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16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  <p:bldP spid="3" grpId="0" animBg="1"/>
      <p:bldP spid="7" grpId="0" animBg="1"/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91476"/>
            <a:ext cx="4608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一个会思考的图书馆</a:t>
            </a:r>
            <a:endParaRPr lang="en-US" altLang="zh-CN" sz="28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284" y="356320"/>
            <a:ext cx="133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智慧图书馆</a:t>
            </a:r>
            <a:endParaRPr lang="en-US" altLang="zh-CN" sz="1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1028" y="1536610"/>
            <a:ext cx="4608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8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一个懂你心思的图书馆</a:t>
            </a:r>
            <a:endParaRPr lang="en-US" altLang="zh-CN" sz="28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57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52243" y="488369"/>
            <a:ext cx="3801427" cy="646495"/>
          </a:xfrm>
          <a:prstGeom prst="rect">
            <a:avLst/>
          </a:prstGeom>
        </p:spPr>
        <p:txBody>
          <a:bodyPr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800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用智慧创造智慧</a:t>
            </a:r>
            <a:endParaRPr lang="en-US" altLang="zh-CN" sz="18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76" y="257843"/>
            <a:ext cx="1317014" cy="1007129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183632"/>
            <a:ext cx="4640887" cy="646495"/>
          </a:xfrm>
          <a:prstGeom prst="rect">
            <a:avLst/>
          </a:prstGeom>
        </p:spPr>
        <p:txBody>
          <a:bodyPr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800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让我们共同拥抱智慧图书馆美好的明天</a:t>
            </a:r>
            <a:endParaRPr lang="en-US" altLang="zh-CN" sz="1800" dirty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3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t="9632" r="23378" b="21559"/>
          <a:stretch/>
        </p:blipFill>
        <p:spPr>
          <a:xfrm>
            <a:off x="1511027" y="537332"/>
            <a:ext cx="572363" cy="12003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t="46192" r="71105" b="-1"/>
          <a:stretch/>
        </p:blipFill>
        <p:spPr>
          <a:xfrm flipH="1">
            <a:off x="1985615" y="-37174"/>
            <a:ext cx="1700732" cy="252050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600876" y="1781550"/>
            <a:ext cx="277768" cy="169302"/>
            <a:chOff x="6773517" y="2846291"/>
            <a:chExt cx="734846" cy="447894"/>
          </a:xfrm>
        </p:grpSpPr>
        <p:pic>
          <p:nvPicPr>
            <p:cNvPr id="13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5739" y="2846291"/>
              <a:ext cx="327025" cy="33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本框 13"/>
            <p:cNvSpPr txBox="1">
              <a:spLocks noChangeArrowheads="1"/>
            </p:cNvSpPr>
            <p:nvPr/>
          </p:nvSpPr>
          <p:spPr bwMode="auto">
            <a:xfrm>
              <a:off x="6773517" y="2873498"/>
              <a:ext cx="734846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345643"/>
              <a:r>
                <a:rPr lang="zh-CN" altLang="en-US" sz="605" dirty="0">
                  <a:solidFill>
                    <a:srgbClr val="FFFFFF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印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159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119281" y="511803"/>
            <a:ext cx="1764178" cy="1771293"/>
          </a:xfrm>
          <a:prstGeom prst="ellipse">
            <a:avLst/>
          </a:prstGeom>
          <a:noFill/>
          <a:ln w="9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39">
              <a:solidFill>
                <a:schemeClr val="accent1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1777822" y="1446799"/>
            <a:ext cx="206174" cy="206380"/>
          </a:xfrm>
          <a:prstGeom prst="ellipse">
            <a:avLst/>
          </a:prstGeom>
          <a:solidFill>
            <a:srgbClr val="2980B9"/>
          </a:solidFill>
          <a:ln>
            <a:noFill/>
          </a:ln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907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907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1625420" y="870683"/>
            <a:ext cx="206174" cy="206380"/>
          </a:xfrm>
          <a:prstGeom prst="ellipse">
            <a:avLst/>
          </a:prstGeom>
          <a:solidFill>
            <a:srgbClr val="2980B9"/>
          </a:solidFill>
          <a:ln>
            <a:noFill/>
          </a:ln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907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907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1756788" y="1138528"/>
            <a:ext cx="205617" cy="206380"/>
          </a:xfrm>
          <a:prstGeom prst="ellipse">
            <a:avLst/>
          </a:prstGeom>
          <a:solidFill>
            <a:srgbClr val="2980B9"/>
          </a:solidFill>
          <a:ln>
            <a:noFill/>
          </a:ln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907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907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TextBox 58"/>
          <p:cNvSpPr txBox="1"/>
          <p:nvPr/>
        </p:nvSpPr>
        <p:spPr>
          <a:xfrm>
            <a:off x="1940340" y="841385"/>
            <a:ext cx="2278643" cy="2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121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集成系统，</a:t>
            </a:r>
            <a:r>
              <a:rPr lang="zh-CN" altLang="en-US" sz="121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管纸不管电</a:t>
            </a:r>
          </a:p>
        </p:txBody>
      </p:sp>
      <p:sp>
        <p:nvSpPr>
          <p:cNvPr id="21" name="TextBox 59"/>
          <p:cNvSpPr txBox="1"/>
          <p:nvPr/>
        </p:nvSpPr>
        <p:spPr>
          <a:xfrm>
            <a:off x="2011285" y="1118285"/>
            <a:ext cx="2057388" cy="2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121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数字图书馆，</a:t>
            </a:r>
            <a:r>
              <a:rPr lang="zh-CN" altLang="en-US" sz="121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门户无管理</a:t>
            </a:r>
          </a:p>
        </p:txBody>
      </p:sp>
      <p:sp>
        <p:nvSpPr>
          <p:cNvPr id="30" name="TextBox 60"/>
          <p:cNvSpPr txBox="1"/>
          <p:nvPr/>
        </p:nvSpPr>
        <p:spPr>
          <a:xfrm>
            <a:off x="1927728" y="1723699"/>
            <a:ext cx="2272917" cy="2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121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用户行为，</a:t>
            </a:r>
            <a:r>
              <a:rPr lang="zh-CN" altLang="en-US" sz="121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缺乏统一数据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62400" y="615018"/>
            <a:ext cx="1563020" cy="15677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 sz="339">
              <a:solidFill>
                <a:schemeClr val="accent1"/>
              </a:solidFill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1" y="663013"/>
            <a:ext cx="1465784" cy="1468870"/>
          </a:xfrm>
          <a:prstGeom prst="ellipse">
            <a:avLst/>
          </a:prstGeom>
        </p:spPr>
      </p:pic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8094" y="1759388"/>
            <a:ext cx="527127" cy="471334"/>
          </a:xfrm>
          <a:prstGeom prst="ellipse">
            <a:avLst/>
          </a:prstGeom>
          <a:solidFill>
            <a:srgbClr val="2980B9"/>
          </a:solidFill>
          <a:ln>
            <a:noFill/>
          </a:ln>
          <a:extLst/>
        </p:spPr>
        <p:txBody>
          <a:bodyPr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339" dirty="0">
              <a:solidFill>
                <a:schemeClr val="accent1"/>
              </a:solidFill>
            </a:endParaRPr>
          </a:p>
        </p:txBody>
      </p:sp>
      <p:sp>
        <p:nvSpPr>
          <p:cNvPr id="34" name="TextBox 66"/>
          <p:cNvSpPr txBox="1"/>
          <p:nvPr/>
        </p:nvSpPr>
        <p:spPr>
          <a:xfrm>
            <a:off x="-24013" y="1850713"/>
            <a:ext cx="596489" cy="255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zh-CN" altLang="en-US" sz="1058" b="1" dirty="0">
                <a:solidFill>
                  <a:schemeClr val="bg1"/>
                </a:solidFill>
                <a:latin typeface="微软雅黑 Light"/>
              </a:rPr>
              <a:t>图书馆</a:t>
            </a:r>
            <a:endParaRPr lang="en-US" altLang="zh-CN" sz="1058" b="1" dirty="0">
              <a:solidFill>
                <a:schemeClr val="bg1"/>
              </a:solidFill>
              <a:latin typeface="微软雅黑 Light"/>
            </a:endParaRPr>
          </a:p>
        </p:txBody>
      </p:sp>
      <p:sp>
        <p:nvSpPr>
          <p:cNvPr id="36" name="TextBox 60"/>
          <p:cNvSpPr txBox="1"/>
          <p:nvPr/>
        </p:nvSpPr>
        <p:spPr>
          <a:xfrm>
            <a:off x="2011285" y="1437857"/>
            <a:ext cx="2129053" cy="2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121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服务系统，</a:t>
            </a:r>
            <a:r>
              <a:rPr lang="zh-CN" altLang="en-US" sz="121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封闭孤岛严重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1673487" y="1759388"/>
            <a:ext cx="206174" cy="206380"/>
          </a:xfrm>
          <a:prstGeom prst="ellipse">
            <a:avLst/>
          </a:prstGeom>
          <a:solidFill>
            <a:srgbClr val="2980B9"/>
          </a:solidFill>
          <a:ln>
            <a:noFill/>
          </a:ln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907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907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97472" y="142684"/>
            <a:ext cx="3302262" cy="408295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1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现有图书馆管理系统的</a:t>
            </a:r>
            <a:r>
              <a:rPr lang="zh-CN" altLang="en-US" sz="1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困境</a:t>
            </a:r>
            <a:endParaRPr lang="en-US" altLang="zh-CN" sz="1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1470413" y="2032528"/>
            <a:ext cx="206174" cy="206380"/>
          </a:xfrm>
          <a:prstGeom prst="ellipse">
            <a:avLst/>
          </a:prstGeom>
          <a:solidFill>
            <a:srgbClr val="2980B9"/>
          </a:solidFill>
          <a:ln>
            <a:noFill/>
          </a:ln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907" b="1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lang="zh-CN" altLang="en-US" sz="907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A543356-50A5-AA40-AF02-47686625D9DE}"/>
              </a:ext>
            </a:extLst>
          </p:cNvPr>
          <p:cNvSpPr/>
          <p:nvPr/>
        </p:nvSpPr>
        <p:spPr>
          <a:xfrm>
            <a:off x="1820057" y="2022401"/>
            <a:ext cx="2509020" cy="278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适应力差</a:t>
            </a:r>
            <a:r>
              <a:rPr lang="zh-CN" altLang="en-US" sz="12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121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已有系统</a:t>
            </a:r>
            <a:r>
              <a:rPr lang="zh-CN" altLang="en-US" sz="121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无法有效拓展</a:t>
            </a:r>
            <a:endParaRPr lang="zh-CN" altLang="en-US" sz="121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34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23286E-7 -2.73117E-6 L -0.23149 0.15554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4" y="7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188E-6 -3.23944E-6 L -0.24975 -3.23944E-6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457E-6 -2.99449E-6 L -0.23149 -0.15554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4" y="-7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381E-6 1.40845E-7 L -0.23114 -0.15554 " pathEditMode="relative" rAng="0" ptsTypes="AA">
                                      <p:cBhvr>
                                        <p:cTn id="43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4" y="-7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5522E-7 2.52296E-6 L -0.23114 -0.15554 " pathEditMode="relative" rAng="0" ptsTypes="AA">
                                      <p:cBhvr>
                                        <p:cTn id="51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4" y="-7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21" grpId="0"/>
      <p:bldP spid="30" grpId="0"/>
      <p:bldP spid="33" grpId="0" animBg="1"/>
      <p:bldP spid="34" grpId="0"/>
      <p:bldP spid="36" grpId="0"/>
      <p:bldP spid="15" grpId="0" animBg="1"/>
      <p:bldP spid="15" grpId="1" animBg="1"/>
      <p:bldP spid="22" grpId="0"/>
      <p:bldP spid="23" grpId="0" animBg="1"/>
      <p:bldP spid="23" grpId="1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15671"/>
            <a:ext cx="460851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牢牢掌握图书馆未来发展主导地位</a:t>
            </a:r>
            <a:endParaRPr lang="en-US" altLang="zh-CN" sz="20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345643">
              <a:defRPr/>
            </a:pPr>
            <a:r>
              <a:rPr lang="zh-CN" altLang="en-US" sz="2000" b="1" dirty="0" smtClean="0">
                <a:solidFill>
                  <a:srgbClr val="FFFE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建设一个不断满足需求变化的</a:t>
            </a:r>
            <a:endParaRPr lang="en-US" altLang="zh-CN" sz="2000" b="1" dirty="0" smtClean="0">
              <a:solidFill>
                <a:srgbClr val="FFFE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defTabSz="345643">
              <a:defRPr/>
            </a:pPr>
            <a:r>
              <a:rPr lang="zh-CN" altLang="en-US" sz="28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高度自适应的智慧图书馆</a:t>
            </a:r>
            <a:endParaRPr lang="en-US" altLang="zh-CN" sz="2800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6419" y="30761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1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建设目标</a:t>
            </a:r>
            <a:endParaRPr lang="en-US" altLang="zh-CN" sz="1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94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B8D9B1B-5493-994E-B1EE-D892CA97A4A7}"/>
              </a:ext>
            </a:extLst>
          </p:cNvPr>
          <p:cNvSpPr txBox="1"/>
          <p:nvPr/>
        </p:nvSpPr>
        <p:spPr>
          <a:xfrm>
            <a:off x="1528827" y="1525635"/>
            <a:ext cx="1845210" cy="158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601" tIns="9601" rIns="9601" bIns="9601" numCol="1" spcCol="38100" rtlCol="0" anchor="ctr">
            <a:spAutoFit/>
          </a:bodyPr>
          <a:lstStyle/>
          <a:p>
            <a:pPr algn="ctr" defTabSz="156020" hangingPunct="0"/>
            <a:r>
              <a:rPr lang="zh-CN" altLang="en-US" sz="907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基于轻应用的微服务集群平台  </a:t>
            </a:r>
            <a:r>
              <a:rPr lang="en-US" altLang="zh-CN" sz="907" b="1" dirty="0">
                <a:solidFill>
                  <a:srgbClr val="07ED6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✔️</a:t>
            </a:r>
            <a:endParaRPr lang="en-US" altLang="zh-CN" sz="1663" b="1" dirty="0">
              <a:solidFill>
                <a:srgbClr val="07ED6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Helvetica Neue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4DE7DFA-85F9-E74E-A203-50966C65AB9D}"/>
              </a:ext>
            </a:extLst>
          </p:cNvPr>
          <p:cNvSpPr txBox="1"/>
          <p:nvPr/>
        </p:nvSpPr>
        <p:spPr>
          <a:xfrm>
            <a:off x="1766156" y="1810848"/>
            <a:ext cx="1540640" cy="158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601" tIns="9601" rIns="9601" bIns="9601" numCol="1" spcCol="38100" rtlCol="0" anchor="ctr">
            <a:spAutoFit/>
          </a:bodyPr>
          <a:lstStyle/>
          <a:p>
            <a:pPr algn="ctr" defTabSz="156020" hangingPunct="0"/>
            <a:r>
              <a:rPr lang="zh-CN" altLang="en-US" sz="907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基于办馆思想的</a:t>
            </a:r>
            <a:r>
              <a:rPr lang="zh-CN" altLang="en-US" sz="907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自主管理</a:t>
            </a:r>
            <a:r>
              <a:rPr lang="en-US" altLang="zh-CN" sz="907" b="1" dirty="0">
                <a:solidFill>
                  <a:srgbClr val="07ED6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✔️</a:t>
            </a:r>
            <a:endParaRPr lang="zh-CN" altLang="en-US" sz="1663" b="1" dirty="0">
              <a:solidFill>
                <a:srgbClr val="07ED6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Helvetica Neue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864DA36-A1D5-0144-A849-A49C652B9793}"/>
              </a:ext>
            </a:extLst>
          </p:cNvPr>
          <p:cNvSpPr txBox="1"/>
          <p:nvPr/>
        </p:nvSpPr>
        <p:spPr>
          <a:xfrm>
            <a:off x="1507833" y="2109275"/>
            <a:ext cx="2300463" cy="158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601" tIns="9601" rIns="9601" bIns="9601" numCol="1" spcCol="38100" rtlCol="0" anchor="ctr">
            <a:spAutoFit/>
          </a:bodyPr>
          <a:lstStyle/>
          <a:p>
            <a:pPr algn="ctr" defTabSz="156020" hangingPunct="0"/>
            <a:r>
              <a:rPr lang="zh-CN" altLang="en-US" sz="907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开放的，所有人能参与建设</a:t>
            </a:r>
            <a:r>
              <a:rPr lang="zh-CN" altLang="en-US" sz="907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的开放平台  </a:t>
            </a:r>
            <a:r>
              <a:rPr lang="en-US" altLang="zh-CN" sz="907" b="1" dirty="0">
                <a:solidFill>
                  <a:srgbClr val="07ED6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✔️</a:t>
            </a:r>
            <a:endParaRPr lang="en-US" altLang="zh-CN" sz="1663" b="1" dirty="0">
              <a:solidFill>
                <a:srgbClr val="07ED6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Helvetica Neue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819EDB7-8248-8541-8B51-5CC0BAF330E7}"/>
              </a:ext>
            </a:extLst>
          </p:cNvPr>
          <p:cNvSpPr txBox="1"/>
          <p:nvPr/>
        </p:nvSpPr>
        <p:spPr>
          <a:xfrm>
            <a:off x="396240" y="152597"/>
            <a:ext cx="3973087" cy="2963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601" tIns="9601" rIns="9601" bIns="9601" numCol="1" spcCol="38100" rtlCol="0" anchor="ctr">
            <a:spAutoFit/>
          </a:bodyPr>
          <a:lstStyle/>
          <a:p>
            <a:pPr algn="ctr"/>
            <a:r>
              <a:rPr lang="zh-CN" altLang="en-US" sz="18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结论：智慧</a:t>
            </a:r>
            <a:r>
              <a:rPr lang="zh-CN" altLang="en-US" sz="18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图书馆发展</a:t>
            </a:r>
            <a:r>
              <a:rPr lang="zh-CN" altLang="en-US" sz="18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路径选择</a:t>
            </a:r>
            <a:endParaRPr lang="zh-CN" altLang="en-US" sz="18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9A5C3D-AEB2-274E-9C16-CED942EE8C5A}"/>
              </a:ext>
            </a:extLst>
          </p:cNvPr>
          <p:cNvSpPr/>
          <p:nvPr/>
        </p:nvSpPr>
        <p:spPr>
          <a:xfrm>
            <a:off x="1502448" y="556018"/>
            <a:ext cx="1734770" cy="23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7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独立的完整系统</a:t>
            </a:r>
            <a:r>
              <a:rPr lang="zh-CN" altLang="en-US" sz="907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解决方案？</a:t>
            </a:r>
            <a:r>
              <a:rPr lang="en-US" altLang="zh-CN" sz="907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907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❌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0AB65DB-FF8A-E249-BA7C-EABF8989F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8" t="8233" r="65438" b="25255"/>
          <a:stretch/>
        </p:blipFill>
        <p:spPr>
          <a:xfrm>
            <a:off x="896014" y="1564401"/>
            <a:ext cx="497675" cy="6650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5F5D78-9500-C140-9305-A6AFCF5EA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42" t="9752" r="39763" b="26212"/>
          <a:stretch/>
        </p:blipFill>
        <p:spPr>
          <a:xfrm>
            <a:off x="896015" y="582751"/>
            <a:ext cx="497675" cy="69767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C504CA5-BFF9-8E4E-B968-170F7E48379A}"/>
              </a:ext>
            </a:extLst>
          </p:cNvPr>
          <p:cNvSpPr/>
          <p:nvPr/>
        </p:nvSpPr>
        <p:spPr>
          <a:xfrm>
            <a:off x="1501421" y="1092172"/>
            <a:ext cx="1705916" cy="23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7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封闭一成不变的封闭系统？</a:t>
            </a:r>
            <a:r>
              <a:rPr lang="en-US" altLang="zh-CN" sz="907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❌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D330C24-9810-B342-AE48-D402BDFB3CE9}"/>
              </a:ext>
            </a:extLst>
          </p:cNvPr>
          <p:cNvSpPr/>
          <p:nvPr/>
        </p:nvSpPr>
        <p:spPr>
          <a:xfrm>
            <a:off x="1501421" y="824095"/>
            <a:ext cx="1705916" cy="231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7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大而全的标准化解决方案？</a:t>
            </a:r>
            <a:r>
              <a:rPr lang="en-US" altLang="zh-CN" sz="907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❌</a:t>
            </a:r>
          </a:p>
        </p:txBody>
      </p: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48C17ACF-B904-554E-9EBA-5E9D0C98DE54}"/>
              </a:ext>
            </a:extLst>
          </p:cNvPr>
          <p:cNvCxnSpPr/>
          <p:nvPr/>
        </p:nvCxnSpPr>
        <p:spPr>
          <a:xfrm>
            <a:off x="2023297" y="358027"/>
            <a:ext cx="0" cy="2073910"/>
          </a:xfrm>
          <a:prstGeom prst="line">
            <a:avLst/>
          </a:prstGeom>
          <a:noFill/>
          <a:ln w="25400" cap="flat">
            <a:solidFill>
              <a:srgbClr val="000000">
                <a:alpha val="8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1092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079452E-208B-4C89-B010-AA436793DD51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4AB8D28-9712-48C8-BE9A-99389090EAC3}"/>
  <p:tag name="GENSWF_ADVANCE_TIME" val="5"/>
  <p:tag name="ISPRING_CUSTOM_TIMING_USED" val="1"/>
</p:tagLst>
</file>

<file path=ppt/theme/theme1.xml><?xml version="1.0" encoding="utf-8"?>
<a:theme xmlns:a="http://schemas.openxmlformats.org/drawingml/2006/main" name="6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9338</TotalTime>
  <Words>1975</Words>
  <Application>Microsoft Office PowerPoint</Application>
  <PresentationFormat>自定义</PresentationFormat>
  <Paragraphs>445</Paragraphs>
  <Slides>67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67</vt:i4>
      </vt:variant>
    </vt:vector>
  </HeadingPairs>
  <TitlesOfParts>
    <vt:vector size="100" baseType="lpstr">
      <vt:lpstr>Helvetica Neue</vt:lpstr>
      <vt:lpstr>Source Sans Pro</vt:lpstr>
      <vt:lpstr>等线</vt:lpstr>
      <vt:lpstr>等线 Light</vt:lpstr>
      <vt:lpstr>仿宋</vt:lpstr>
      <vt:lpstr>华文仿宋</vt:lpstr>
      <vt:lpstr>华文行楷</vt:lpstr>
      <vt:lpstr>华文黑体</vt:lpstr>
      <vt:lpstr>华文楷体</vt:lpstr>
      <vt:lpstr>华文宋体</vt:lpstr>
      <vt:lpstr>华文细黑</vt:lpstr>
      <vt:lpstr>经典繁仿圆</vt:lpstr>
      <vt:lpstr>楷体</vt:lpstr>
      <vt:lpstr>隶书</vt:lpstr>
      <vt:lpstr>思源黑体 CN Light</vt:lpstr>
      <vt:lpstr>宋体</vt:lpstr>
      <vt:lpstr>Microsoft YaHei</vt:lpstr>
      <vt:lpstr>Microsoft YaHei</vt:lpstr>
      <vt:lpstr>微软雅黑 Light</vt:lpstr>
      <vt:lpstr>Arial</vt:lpstr>
      <vt:lpstr>Britannic Bold</vt:lpstr>
      <vt:lpstr>Calibri</vt:lpstr>
      <vt:lpstr>Calibri Light</vt:lpstr>
      <vt:lpstr>Candara</vt:lpstr>
      <vt:lpstr>Century Schoolbook</vt:lpstr>
      <vt:lpstr>Elephant</vt:lpstr>
      <vt:lpstr>Goudy Stout</vt:lpstr>
      <vt:lpstr>Helvetica</vt:lpstr>
      <vt:lpstr>Impact</vt:lpstr>
      <vt:lpstr>Open Sans</vt:lpstr>
      <vt:lpstr>Times New Roman</vt:lpstr>
      <vt:lpstr>6_Office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更多的智慧服务……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liubo</dc:creator>
  <cp:lastModifiedBy>YYM</cp:lastModifiedBy>
  <cp:revision>756</cp:revision>
  <dcterms:created xsi:type="dcterms:W3CDTF">2015-12-24T07:33:27Z</dcterms:created>
  <dcterms:modified xsi:type="dcterms:W3CDTF">2019-12-01T16:21:48Z</dcterms:modified>
</cp:coreProperties>
</file>