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43"/>
  </p:notesMasterIdLst>
  <p:sldIdLst>
    <p:sldId id="258" r:id="rId3"/>
    <p:sldId id="392" r:id="rId4"/>
    <p:sldId id="393" r:id="rId5"/>
    <p:sldId id="395" r:id="rId6"/>
    <p:sldId id="394" r:id="rId7"/>
    <p:sldId id="422" r:id="rId8"/>
    <p:sldId id="432" r:id="rId9"/>
    <p:sldId id="445" r:id="rId10"/>
    <p:sldId id="434" r:id="rId11"/>
    <p:sldId id="435" r:id="rId12"/>
    <p:sldId id="440" r:id="rId13"/>
    <p:sldId id="441" r:id="rId14"/>
    <p:sldId id="443" r:id="rId15"/>
    <p:sldId id="442" r:id="rId16"/>
    <p:sldId id="424" r:id="rId17"/>
    <p:sldId id="438" r:id="rId18"/>
    <p:sldId id="446" r:id="rId19"/>
    <p:sldId id="448" r:id="rId20"/>
    <p:sldId id="421" r:id="rId21"/>
    <p:sldId id="398" r:id="rId22"/>
    <p:sldId id="397" r:id="rId23"/>
    <p:sldId id="471" r:id="rId24"/>
    <p:sldId id="449" r:id="rId25"/>
    <p:sldId id="450" r:id="rId26"/>
    <p:sldId id="453" r:id="rId27"/>
    <p:sldId id="401" r:id="rId28"/>
    <p:sldId id="455" r:id="rId29"/>
    <p:sldId id="457" r:id="rId30"/>
    <p:sldId id="460" r:id="rId31"/>
    <p:sldId id="458" r:id="rId32"/>
    <p:sldId id="463" r:id="rId33"/>
    <p:sldId id="405" r:id="rId34"/>
    <p:sldId id="464" r:id="rId35"/>
    <p:sldId id="465" r:id="rId36"/>
    <p:sldId id="402" r:id="rId37"/>
    <p:sldId id="419" r:id="rId38"/>
    <p:sldId id="466" r:id="rId39"/>
    <p:sldId id="413" r:id="rId40"/>
    <p:sldId id="412" r:id="rId41"/>
    <p:sldId id="420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91F"/>
    <a:srgbClr val="0066CC"/>
    <a:srgbClr val="336699"/>
    <a:srgbClr val="3366CC"/>
    <a:srgbClr val="FF7C80"/>
    <a:srgbClr val="FF5050"/>
    <a:srgbClr val="0066FF"/>
    <a:srgbClr val="D03C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45" autoAdjust="0"/>
  </p:normalViewPr>
  <p:slideViewPr>
    <p:cSldViewPr>
      <p:cViewPr varScale="1">
        <p:scale>
          <a:sx n="94" d="100"/>
          <a:sy n="94" d="100"/>
        </p:scale>
        <p:origin x="1410" y="90"/>
      </p:cViewPr>
      <p:guideLst>
        <p:guide orient="horz" pos="22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9EFE4-28A4-4D0D-ACE8-EC510683F95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C03386A-62A1-4EAD-9E06-3D51CE9BD109}">
      <dgm:prSet phldrT="[文本]"/>
      <dgm:spPr/>
      <dgm:t>
        <a:bodyPr/>
        <a:lstStyle/>
        <a:p>
          <a:r>
            <a:rPr lang="zh-CN" altLang="en-US" dirty="0" smtClean="0"/>
            <a:t>查看</a:t>
          </a:r>
          <a:endParaRPr lang="en-US" altLang="zh-CN" dirty="0" smtClean="0"/>
        </a:p>
        <a:p>
          <a:r>
            <a:rPr lang="zh-CN" altLang="en-US" dirty="0" smtClean="0"/>
            <a:t>全文</a:t>
          </a:r>
          <a:endParaRPr lang="zh-CN" altLang="en-US" dirty="0"/>
        </a:p>
      </dgm:t>
    </dgm:pt>
    <dgm:pt modelId="{5B1425D9-AA74-4CF9-986F-5440846DF98D}" type="parTrans" cxnId="{8C7B59D4-7A73-4468-9FFD-5DE6CCE9C224}">
      <dgm:prSet/>
      <dgm:spPr/>
      <dgm:t>
        <a:bodyPr/>
        <a:lstStyle/>
        <a:p>
          <a:endParaRPr lang="zh-CN" altLang="en-US"/>
        </a:p>
      </dgm:t>
    </dgm:pt>
    <dgm:pt modelId="{6E6D8108-8FF7-48DD-918D-7D3FE3539B2C}" type="sibTrans" cxnId="{8C7B59D4-7A73-4468-9FFD-5DE6CCE9C224}">
      <dgm:prSet/>
      <dgm:spPr/>
      <dgm:t>
        <a:bodyPr/>
        <a:lstStyle/>
        <a:p>
          <a:endParaRPr lang="zh-CN" altLang="en-US"/>
        </a:p>
      </dgm:t>
    </dgm:pt>
    <dgm:pt modelId="{4924987C-E790-4459-AAA1-6412332961DA}">
      <dgm:prSet phldrT="[文本]"/>
      <dgm:spPr/>
      <dgm:t>
        <a:bodyPr/>
        <a:lstStyle/>
        <a:p>
          <a:r>
            <a:rPr lang="en-US" altLang="zh-CN" dirty="0" smtClean="0"/>
            <a:t>PDF</a:t>
          </a:r>
          <a:endParaRPr lang="zh-CN" altLang="en-US" dirty="0"/>
        </a:p>
      </dgm:t>
    </dgm:pt>
    <dgm:pt modelId="{49267462-A0EB-4C9C-BABB-C93C7973E5CD}" type="parTrans" cxnId="{620C6C9A-2CEA-4C99-A5DE-19C79229D18B}">
      <dgm:prSet/>
      <dgm:spPr/>
      <dgm:t>
        <a:bodyPr/>
        <a:lstStyle/>
        <a:p>
          <a:endParaRPr lang="zh-CN" altLang="en-US"/>
        </a:p>
      </dgm:t>
    </dgm:pt>
    <dgm:pt modelId="{6C0A23D9-3CC4-4FB9-B986-64ADEB883C10}" type="sibTrans" cxnId="{620C6C9A-2CEA-4C99-A5DE-19C79229D18B}">
      <dgm:prSet/>
      <dgm:spPr/>
      <dgm:t>
        <a:bodyPr/>
        <a:lstStyle/>
        <a:p>
          <a:endParaRPr lang="zh-CN" altLang="en-US"/>
        </a:p>
      </dgm:t>
    </dgm:pt>
    <dgm:pt modelId="{28FB200A-8958-4971-8C14-EB8FF57C9EFF}">
      <dgm:prSet phldrT="[文本]"/>
      <dgm:spPr/>
      <dgm:t>
        <a:bodyPr/>
        <a:lstStyle/>
        <a:p>
          <a:r>
            <a:rPr lang="en-US" altLang="zh-CN" dirty="0" smtClean="0"/>
            <a:t>HTML</a:t>
          </a:r>
          <a:endParaRPr lang="zh-CN" altLang="en-US" dirty="0"/>
        </a:p>
      </dgm:t>
    </dgm:pt>
    <dgm:pt modelId="{B1DA7351-6C77-4AEA-A0F2-24C24C574C39}" type="parTrans" cxnId="{89DD2942-D16E-4636-A347-767653A81607}">
      <dgm:prSet/>
      <dgm:spPr/>
      <dgm:t>
        <a:bodyPr/>
        <a:lstStyle/>
        <a:p>
          <a:endParaRPr lang="zh-CN" altLang="en-US"/>
        </a:p>
      </dgm:t>
    </dgm:pt>
    <dgm:pt modelId="{B766CF68-FF04-429B-895C-1762589261E7}" type="sibTrans" cxnId="{89DD2942-D16E-4636-A347-767653A81607}">
      <dgm:prSet/>
      <dgm:spPr/>
      <dgm:t>
        <a:bodyPr/>
        <a:lstStyle/>
        <a:p>
          <a:endParaRPr lang="zh-CN" altLang="en-US"/>
        </a:p>
      </dgm:t>
    </dgm:pt>
    <dgm:pt modelId="{63450D1C-D4A6-47E1-8AF2-5C53F12B9718}">
      <dgm:prSet phldrT="[文本]"/>
      <dgm:spPr/>
      <dgm:t>
        <a:bodyPr/>
        <a:lstStyle/>
        <a:p>
          <a:r>
            <a:rPr lang="zh-CN" altLang="en-US" dirty="0" smtClean="0"/>
            <a:t>全文</a:t>
          </a:r>
          <a:endParaRPr lang="en-US" altLang="zh-CN" dirty="0" smtClean="0"/>
        </a:p>
        <a:p>
          <a:r>
            <a:rPr lang="zh-CN" altLang="en-US" dirty="0" smtClean="0"/>
            <a:t>链接</a:t>
          </a:r>
          <a:endParaRPr lang="en-US" altLang="zh-CN" dirty="0" smtClean="0"/>
        </a:p>
      </dgm:t>
    </dgm:pt>
    <dgm:pt modelId="{B5A60394-34EA-4A44-8332-26CD1D6D8A1C}" type="parTrans" cxnId="{DC38CD29-9127-458F-9E15-7CB8A71C3AB5}">
      <dgm:prSet/>
      <dgm:spPr/>
      <dgm:t>
        <a:bodyPr/>
        <a:lstStyle/>
        <a:p>
          <a:endParaRPr lang="zh-CN" altLang="en-US"/>
        </a:p>
      </dgm:t>
    </dgm:pt>
    <dgm:pt modelId="{59EEBF5B-94AE-48E3-9A6F-4D003BB38255}" type="sibTrans" cxnId="{DC38CD29-9127-458F-9E15-7CB8A71C3AB5}">
      <dgm:prSet/>
      <dgm:spPr/>
      <dgm:t>
        <a:bodyPr/>
        <a:lstStyle/>
        <a:p>
          <a:endParaRPr lang="zh-CN" altLang="en-US"/>
        </a:p>
      </dgm:t>
    </dgm:pt>
    <dgm:pt modelId="{4A007491-3729-48DA-A9E2-83524ED36C30}">
      <dgm:prSet phldrT="[文本]"/>
      <dgm:spPr/>
      <dgm:t>
        <a:bodyPr/>
        <a:lstStyle/>
        <a:p>
          <a:r>
            <a:rPr lang="zh-CN" altLang="en-US" dirty="0" smtClean="0"/>
            <a:t>谷歌</a:t>
          </a:r>
          <a:endParaRPr lang="en-US" altLang="zh-CN" dirty="0" smtClean="0"/>
        </a:p>
        <a:p>
          <a:r>
            <a:rPr lang="zh-CN" altLang="en-US" dirty="0" smtClean="0"/>
            <a:t>学术</a:t>
          </a:r>
          <a:endParaRPr lang="zh-CN" altLang="en-US" dirty="0"/>
        </a:p>
      </dgm:t>
    </dgm:pt>
    <dgm:pt modelId="{374E9C5C-509F-435F-A137-3E1B8942AAB8}" type="parTrans" cxnId="{A9378491-2062-43D4-A831-28975D835ACE}">
      <dgm:prSet/>
      <dgm:spPr/>
      <dgm:t>
        <a:bodyPr/>
        <a:lstStyle/>
        <a:p>
          <a:endParaRPr lang="zh-CN" altLang="en-US"/>
        </a:p>
      </dgm:t>
    </dgm:pt>
    <dgm:pt modelId="{33A6CFA3-21B4-4D85-8236-6D96CD23DCC5}" type="sibTrans" cxnId="{A9378491-2062-43D4-A831-28975D835ACE}">
      <dgm:prSet/>
      <dgm:spPr/>
      <dgm:t>
        <a:bodyPr/>
        <a:lstStyle/>
        <a:p>
          <a:endParaRPr lang="zh-CN" altLang="en-US"/>
        </a:p>
      </dgm:t>
    </dgm:pt>
    <dgm:pt modelId="{F389EA1D-8318-41CD-861E-1994F80F91A7}" type="pres">
      <dgm:prSet presAssocID="{0E09EFE4-28A4-4D0D-ACE8-EC510683F9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6C2E78-270C-4012-8A41-0A3A9CE63865}" type="pres">
      <dgm:prSet presAssocID="{0E09EFE4-28A4-4D0D-ACE8-EC510683F953}" presName="radial" presStyleCnt="0">
        <dgm:presLayoutVars>
          <dgm:animLvl val="ctr"/>
        </dgm:presLayoutVars>
      </dgm:prSet>
      <dgm:spPr/>
    </dgm:pt>
    <dgm:pt modelId="{C4793ED9-B5EE-4807-94E7-A93996EA75DA}" type="pres">
      <dgm:prSet presAssocID="{CC03386A-62A1-4EAD-9E06-3D51CE9BD109}" presName="centerShape" presStyleLbl="vennNode1" presStyleIdx="0" presStyleCnt="5"/>
      <dgm:spPr/>
      <dgm:t>
        <a:bodyPr/>
        <a:lstStyle/>
        <a:p>
          <a:endParaRPr lang="zh-CN" altLang="en-US"/>
        </a:p>
      </dgm:t>
    </dgm:pt>
    <dgm:pt modelId="{495CD29E-A4ED-463D-894A-7D9E32767D76}" type="pres">
      <dgm:prSet presAssocID="{4924987C-E790-4459-AAA1-6412332961D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393ED2-EB29-4F15-A8D7-B680B01C283F}" type="pres">
      <dgm:prSet presAssocID="{28FB200A-8958-4971-8C14-EB8FF57C9EF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D1B7F8-6E6C-4497-89D9-DAB3D0FE2CEB}" type="pres">
      <dgm:prSet presAssocID="{63450D1C-D4A6-47E1-8AF2-5C53F12B971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40CD29-715B-4CCE-88FA-BA9E51A73C49}" type="pres">
      <dgm:prSet presAssocID="{4A007491-3729-48DA-A9E2-83524ED36C3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C38CD29-9127-458F-9E15-7CB8A71C3AB5}" srcId="{CC03386A-62A1-4EAD-9E06-3D51CE9BD109}" destId="{63450D1C-D4A6-47E1-8AF2-5C53F12B9718}" srcOrd="2" destOrd="0" parTransId="{B5A60394-34EA-4A44-8332-26CD1D6D8A1C}" sibTransId="{59EEBF5B-94AE-48E3-9A6F-4D003BB38255}"/>
    <dgm:cxn modelId="{966CBB6D-B17E-4A80-9D96-DDB2CBED4D17}" type="presOf" srcId="{CC03386A-62A1-4EAD-9E06-3D51CE9BD109}" destId="{C4793ED9-B5EE-4807-94E7-A93996EA75DA}" srcOrd="0" destOrd="0" presId="urn:microsoft.com/office/officeart/2005/8/layout/radial3"/>
    <dgm:cxn modelId="{B4718A9D-6C99-4062-AE24-CEF7567C2F3C}" type="presOf" srcId="{28FB200A-8958-4971-8C14-EB8FF57C9EFF}" destId="{F2393ED2-EB29-4F15-A8D7-B680B01C283F}" srcOrd="0" destOrd="0" presId="urn:microsoft.com/office/officeart/2005/8/layout/radial3"/>
    <dgm:cxn modelId="{B39F5047-763E-4ADA-BB4F-9F6845EFCD0F}" type="presOf" srcId="{4A007491-3729-48DA-A9E2-83524ED36C30}" destId="{2240CD29-715B-4CCE-88FA-BA9E51A73C49}" srcOrd="0" destOrd="0" presId="urn:microsoft.com/office/officeart/2005/8/layout/radial3"/>
    <dgm:cxn modelId="{A9378491-2062-43D4-A831-28975D835ACE}" srcId="{CC03386A-62A1-4EAD-9E06-3D51CE9BD109}" destId="{4A007491-3729-48DA-A9E2-83524ED36C30}" srcOrd="3" destOrd="0" parTransId="{374E9C5C-509F-435F-A137-3E1B8942AAB8}" sibTransId="{33A6CFA3-21B4-4D85-8236-6D96CD23DCC5}"/>
    <dgm:cxn modelId="{89DD2942-D16E-4636-A347-767653A81607}" srcId="{CC03386A-62A1-4EAD-9E06-3D51CE9BD109}" destId="{28FB200A-8958-4971-8C14-EB8FF57C9EFF}" srcOrd="1" destOrd="0" parTransId="{B1DA7351-6C77-4AEA-A0F2-24C24C574C39}" sibTransId="{B766CF68-FF04-429B-895C-1762589261E7}"/>
    <dgm:cxn modelId="{2C5AF6E5-46C7-4BE8-A4AE-3444B81506DE}" type="presOf" srcId="{4924987C-E790-4459-AAA1-6412332961DA}" destId="{495CD29E-A4ED-463D-894A-7D9E32767D76}" srcOrd="0" destOrd="0" presId="urn:microsoft.com/office/officeart/2005/8/layout/radial3"/>
    <dgm:cxn modelId="{8C7B59D4-7A73-4468-9FFD-5DE6CCE9C224}" srcId="{0E09EFE4-28A4-4D0D-ACE8-EC510683F953}" destId="{CC03386A-62A1-4EAD-9E06-3D51CE9BD109}" srcOrd="0" destOrd="0" parTransId="{5B1425D9-AA74-4CF9-986F-5440846DF98D}" sibTransId="{6E6D8108-8FF7-48DD-918D-7D3FE3539B2C}"/>
    <dgm:cxn modelId="{620C6C9A-2CEA-4C99-A5DE-19C79229D18B}" srcId="{CC03386A-62A1-4EAD-9E06-3D51CE9BD109}" destId="{4924987C-E790-4459-AAA1-6412332961DA}" srcOrd="0" destOrd="0" parTransId="{49267462-A0EB-4C9C-BABB-C93C7973E5CD}" sibTransId="{6C0A23D9-3CC4-4FB9-B986-64ADEB883C10}"/>
    <dgm:cxn modelId="{5F5F266E-BD48-4024-B4C3-9182AC025AE6}" type="presOf" srcId="{63450D1C-D4A6-47E1-8AF2-5C53F12B9718}" destId="{E9D1B7F8-6E6C-4497-89D9-DAB3D0FE2CEB}" srcOrd="0" destOrd="0" presId="urn:microsoft.com/office/officeart/2005/8/layout/radial3"/>
    <dgm:cxn modelId="{A9679F71-CE81-485E-AE7C-78F06F84EAC8}" type="presOf" srcId="{0E09EFE4-28A4-4D0D-ACE8-EC510683F953}" destId="{F389EA1D-8318-41CD-861E-1994F80F91A7}" srcOrd="0" destOrd="0" presId="urn:microsoft.com/office/officeart/2005/8/layout/radial3"/>
    <dgm:cxn modelId="{71969F19-207A-425E-AE86-A9E591D0D493}" type="presParOf" srcId="{F389EA1D-8318-41CD-861E-1994F80F91A7}" destId="{306C2E78-270C-4012-8A41-0A3A9CE63865}" srcOrd="0" destOrd="0" presId="urn:microsoft.com/office/officeart/2005/8/layout/radial3"/>
    <dgm:cxn modelId="{A131CA7D-B41D-46EC-AC3E-66ADCBE4B422}" type="presParOf" srcId="{306C2E78-270C-4012-8A41-0A3A9CE63865}" destId="{C4793ED9-B5EE-4807-94E7-A93996EA75DA}" srcOrd="0" destOrd="0" presId="urn:microsoft.com/office/officeart/2005/8/layout/radial3"/>
    <dgm:cxn modelId="{813FAF4E-5BEF-4C21-B18A-9B01B77A3840}" type="presParOf" srcId="{306C2E78-270C-4012-8A41-0A3A9CE63865}" destId="{495CD29E-A4ED-463D-894A-7D9E32767D76}" srcOrd="1" destOrd="0" presId="urn:microsoft.com/office/officeart/2005/8/layout/radial3"/>
    <dgm:cxn modelId="{48EF6AFC-BBC8-4C2A-A8A5-6681BE9B863A}" type="presParOf" srcId="{306C2E78-270C-4012-8A41-0A3A9CE63865}" destId="{F2393ED2-EB29-4F15-A8D7-B680B01C283F}" srcOrd="2" destOrd="0" presId="urn:microsoft.com/office/officeart/2005/8/layout/radial3"/>
    <dgm:cxn modelId="{E4013C4A-D882-4DB8-98B2-B7289A40266C}" type="presParOf" srcId="{306C2E78-270C-4012-8A41-0A3A9CE63865}" destId="{E9D1B7F8-6E6C-4497-89D9-DAB3D0FE2CEB}" srcOrd="3" destOrd="0" presId="urn:microsoft.com/office/officeart/2005/8/layout/radial3"/>
    <dgm:cxn modelId="{938F4C31-C967-41E0-A52E-92F2970E1364}" type="presParOf" srcId="{306C2E78-270C-4012-8A41-0A3A9CE63865}" destId="{2240CD29-715B-4CCE-88FA-BA9E51A73C4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F591692-C9F3-4834-9FE7-B08EF5471DC8}" type="datetimeFigureOut">
              <a:rPr lang="zh-CN" altLang="en-US"/>
              <a:pPr/>
              <a:t>2014/11/25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5224C1-BE27-4E61-988D-986F2CD244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24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86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3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24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586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96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9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47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7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0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86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3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3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3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3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3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3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24C1-BE27-4E61-988D-986F2CD2441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3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57563"/>
            <a:ext cx="7772400" cy="1250950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0475" y="4797425"/>
            <a:ext cx="6400800" cy="1055688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407D2ED-5EAF-40DF-8CBD-579112F5120B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4FE64B-C037-4F3F-B1B9-A6C87357C1B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F6E77-FB50-488A-A2C4-2C702D2C2423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17D4F-1BD8-4791-9AA3-F71EB644C8A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0395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4F441C-0913-4C7F-8680-BAA3A787D030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6A56E-0ED7-43F9-9323-461E20A8FEC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5668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7148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48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848B91-26B3-4446-A631-9A7BCA0AB506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7F5BD4-4FAE-455D-ADE9-66EA86EF651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8040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48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38600" cy="22812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46513"/>
            <a:ext cx="4038600" cy="22812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44106-619F-42EB-B95C-1A8F8BBD9BA4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339E48-85F0-48DA-86D5-1BE63F993FA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7740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A7FB-0883-4B43-957E-8C2017C4B624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0AF8-B950-4FEE-8642-CD248844F08A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2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69F1-7E87-4370-95CB-30B2F9405388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7C71-E0C0-444D-BC38-B56B999E64FD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4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4BC02-09CD-4B69-BEA0-790B432568A6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9FA1-1C87-47BD-8A70-479DE997B91E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27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6337" cy="420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E3139-1A6A-435E-B77A-53354C0F203F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C7DF7-6098-4B84-AC3C-5A4D84FCE3FB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5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3CA6E-87A0-467C-B4C1-65F65A1CD590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4F8A-CC77-449D-AB3A-AE016BF67D50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95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0AD0-8DC0-4668-863A-3783C1134130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749B4-C316-4363-9608-EF29799AE2E7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F25333-F513-4986-A61B-9873110DA052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DDC4A-56A6-4B0C-92CD-927757264BE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897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A1108-E3E2-4054-BD17-E17B436A80A6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C405-CED1-460A-8C2D-AFC78BB5ED6E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6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D7FF-6B31-474C-96D3-2A3B01295266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8970E-1FA4-4925-AC49-15694B308558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86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31FA-20CD-485C-8BCC-B823340B2D76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A7C41-3860-491D-8154-4EADB11C4BBA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14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E38D-07EB-4B1F-8B82-7F0338D55681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8519-DB9E-4D22-86B5-26C78F00E2FF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55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67475" y="381000"/>
            <a:ext cx="1895475" cy="565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79463" y="381000"/>
            <a:ext cx="5535612" cy="565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64D1A-8A44-4F95-B599-0CB5269CD965}" type="datetime4">
              <a:rPr lang="en-US">
                <a:solidFill>
                  <a:srgbClr val="38ABED"/>
                </a:solidFill>
              </a:rPr>
              <a:pPr>
                <a:defRPr/>
              </a:pPr>
              <a:t>November 25, 2014</a:t>
            </a:fld>
            <a:endParaRPr lang="en-US">
              <a:solidFill>
                <a:srgbClr val="38ABED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8ABED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8DBD-6D3C-4882-8FAE-F3BF23054F2E}" type="slidenum">
              <a:rPr lang="en-US">
                <a:solidFill>
                  <a:srgbClr val="1B386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B3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6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88926-D361-4F12-9805-BC3560AA7146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24D33-9248-489F-8F82-E7C249E6C6C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1831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6CA21-6C8E-421C-9B53-3A8098905734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DD1F-6F0F-4299-8D97-05EAC4B5AC2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7096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7C97-C1B3-48FD-A16A-81AFAC27F73D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BF99-0E1E-4E7A-B050-14EE50B4062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3293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11FD0-7790-48C6-A5B5-4A8B0BBCFCFA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FF3E-5CA5-4DFC-B88D-E1A63B081BD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3373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5AEED5-8BFE-4893-A416-6680BDFDA4C5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C4CEE-8D43-4981-BEE7-84932AF5251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453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E78C7-6276-49AC-9D58-A08AEB0458D0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B3EA-05A5-4C3C-9E82-340F1FF63CA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960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BC5A3-CF02-4BEC-ABFB-6910BE91B67A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83860-EFE8-4B8A-8582-9CE271F9107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787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324AF00D-CC0A-49B6-895C-2B8B9A3A5EBB}" type="datetimeFigureOut">
              <a:rPr lang="zh-CN" altLang="en-US"/>
              <a:pPr/>
              <a:t>2014/11/25</a:t>
            </a:fld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C5F168BC-CCDC-49DA-8A47-67927E23FE0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ound Diagonal Corner Rectangle 7"/>
          <p:cNvSpPr>
            <a:spLocks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178670 w 8764588"/>
              <a:gd name="T1" fmla="*/ 178670 h 6478588"/>
              <a:gd name="T2" fmla="*/ 8585918 w 8764588"/>
              <a:gd name="T3" fmla="*/ 6299918 h 6478588"/>
            </a:gdLst>
            <a:ahLst/>
            <a:cxnLst>
              <a:cxn ang="0">
                <a:pos x="610024" y="0"/>
              </a:cxn>
              <a:cxn ang="0">
                <a:pos x="8764588" y="0"/>
              </a:cxn>
              <a:cxn ang="0">
                <a:pos x="8764588" y="5868564"/>
              </a:cxn>
              <a:cxn ang="0">
                <a:pos x="8764588" y="5868564"/>
              </a:cxn>
              <a:cxn ang="0">
                <a:pos x="8154564" y="6478588"/>
              </a:cxn>
              <a:cxn ang="0">
                <a:pos x="0" y="6478588"/>
              </a:cxn>
              <a:cxn ang="0">
                <a:pos x="0" y="610024"/>
              </a:cxn>
              <a:cxn ang="0">
                <a:pos x="0" y="610024"/>
              </a:cxn>
              <a:cxn ang="0">
                <a:pos x="610024" y="1"/>
              </a:cxn>
              <a:cxn ang="0">
                <a:pos x="610024" y="1"/>
              </a:cxn>
            </a:cxnLst>
            <a:rect l="T0" t="T1" r="T2" b="T3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0"/>
                  <a:pt x="8491470" y="6478587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1"/>
                </a:cubicBezTo>
                <a:cubicBezTo>
                  <a:pt x="610024" y="1"/>
                  <a:pt x="610024" y="1"/>
                  <a:pt x="610024" y="1"/>
                </a:cubicBezTo>
                <a:close/>
              </a:path>
            </a:pathLst>
          </a:custGeom>
          <a:gradFill rotWithShape="0">
            <a:gsLst>
              <a:gs pos="0">
                <a:srgbClr val="38ABED"/>
              </a:gs>
              <a:gs pos="17000">
                <a:srgbClr val="38ABED"/>
              </a:gs>
              <a:gs pos="100000">
                <a:schemeClr val="tx2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3075" name="Picture 7" descr="Overlay-ContentSlide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205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88088"/>
            <a:ext cx="1887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buFontTx/>
              <a:buNone/>
              <a:defRPr/>
            </a:pPr>
            <a:fld id="{B3DDB58E-5559-488A-80F7-218B59CB07BD}" type="datetime4">
              <a:rPr lang="en-US">
                <a:solidFill>
                  <a:srgbClr val="38ABED"/>
                </a:solidFill>
                <a:latin typeface="Trebuchet MS" pitchFamily="34" charset="0"/>
              </a:rPr>
              <a:pPr>
                <a:buFontTx/>
                <a:buNone/>
                <a:defRPr/>
              </a:pPr>
              <a:t>November 25, 2014</a:t>
            </a:fld>
            <a:endParaRPr lang="en-US">
              <a:solidFill>
                <a:srgbClr val="38ABED"/>
              </a:solidFill>
              <a:latin typeface="Trebuchet MS" pitchFamily="34" charset="0"/>
            </a:endParaRPr>
          </a:p>
        </p:txBody>
      </p:sp>
      <p:sp>
        <p:nvSpPr>
          <p:cNvPr id="205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buFontTx/>
              <a:buNone/>
              <a:defRPr/>
            </a:pPr>
            <a:endParaRPr lang="en-US">
              <a:solidFill>
                <a:srgbClr val="38ABED"/>
              </a:solidFill>
              <a:latin typeface="Trebuchet MS" pitchFamily="34" charset="0"/>
            </a:endParaRPr>
          </a:p>
        </p:txBody>
      </p:sp>
      <p:sp>
        <p:nvSpPr>
          <p:cNvPr id="205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buFontTx/>
              <a:buNone/>
              <a:defRPr/>
            </a:pPr>
            <a:fld id="{7AEC26BC-F859-47A4-ACAD-598922287BAD}" type="slidenum">
              <a:rPr lang="en-US">
                <a:solidFill>
                  <a:srgbClr val="1B3861"/>
                </a:solidFill>
                <a:latin typeface="Trebuchet MS" pitchFamily="34" charset="0"/>
              </a:rPr>
              <a:pPr>
                <a:buFontTx/>
                <a:buNone/>
                <a:defRPr/>
              </a:pPr>
              <a:t>‹#›</a:t>
            </a:fld>
            <a:endParaRPr lang="en-US">
              <a:solidFill>
                <a:srgbClr val="1B386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9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  <a:ea typeface="宋体" pitchFamily="2" charset="-122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>
          <a:solidFill>
            <a:schemeClr val="bg1"/>
          </a:solidFill>
          <a:latin typeface="+mn-lt"/>
          <a:ea typeface="+mn-ea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400">
          <a:solidFill>
            <a:schemeClr val="bg1"/>
          </a:solidFill>
          <a:latin typeface="+mn-lt"/>
          <a:ea typeface="+mn-ea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>
          <a:solidFill>
            <a:schemeClr val="bg1"/>
          </a:solidFill>
          <a:latin typeface="+mn-lt"/>
          <a:ea typeface="+mn-ea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>
          <a:solidFill>
            <a:schemeClr val="bg1"/>
          </a:solidFill>
          <a:latin typeface="+mn-lt"/>
          <a:ea typeface="+mn-ea"/>
        </a:defRPr>
      </a:lvl5pPr>
      <a:lvl6pPr marL="18827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>
          <a:solidFill>
            <a:schemeClr val="bg1"/>
          </a:solidFill>
          <a:latin typeface="+mn-lt"/>
          <a:ea typeface="+mn-ea"/>
        </a:defRPr>
      </a:lvl6pPr>
      <a:lvl7pPr marL="23399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>
          <a:solidFill>
            <a:schemeClr val="bg1"/>
          </a:solidFill>
          <a:latin typeface="+mn-lt"/>
          <a:ea typeface="+mn-ea"/>
        </a:defRPr>
      </a:lvl7pPr>
      <a:lvl8pPr marL="27971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>
          <a:solidFill>
            <a:schemeClr val="bg1"/>
          </a:solidFill>
          <a:latin typeface="+mn-lt"/>
          <a:ea typeface="+mn-ea"/>
        </a:defRPr>
      </a:lvl8pPr>
      <a:lvl9pPr marL="32543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5805488"/>
            <a:ext cx="2882900" cy="576262"/>
          </a:xfrm>
        </p:spPr>
        <p:txBody>
          <a:bodyPr/>
          <a:lstStyle/>
          <a:p>
            <a:pPr algn="r"/>
            <a:r>
              <a:rPr lang="zh-CN" altLang="en-US" dirty="0">
                <a:latin typeface="Times New Roman" pitchFamily="18" charset="0"/>
              </a:rPr>
              <a:t>2014</a:t>
            </a:r>
            <a:r>
              <a:rPr lang="zh-CN" altLang="en-US" dirty="0" smtClean="0">
                <a:latin typeface="Times New Roman" pitchFamily="18" charset="0"/>
              </a:rPr>
              <a:t>.</a:t>
            </a:r>
            <a:r>
              <a:rPr lang="en-US" altLang="zh-CN" dirty="0" smtClean="0">
                <a:latin typeface="Times New Roman" pitchFamily="18" charset="0"/>
              </a:rPr>
              <a:t>11</a:t>
            </a:r>
            <a:endParaRPr lang="zh-CN" altLang="en-US" dirty="0">
              <a:latin typeface="Times New Roman" pitchFamily="18" charset="0"/>
            </a:endParaRPr>
          </a:p>
        </p:txBody>
      </p:sp>
      <p:pic>
        <p:nvPicPr>
          <p:cNvPr id="4100" name="Picture 4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7561263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28625" y="1777479"/>
            <a:ext cx="87153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</a:rPr>
              <a:t>EDS(Find+)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资源（发现）服务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限定和扩展显示范围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1187624" y="5013176"/>
            <a:ext cx="1944216" cy="792088"/>
          </a:xfrm>
          <a:prstGeom prst="wedgeRoundRectCallout">
            <a:avLst>
              <a:gd name="adj1" fmla="val -69086"/>
              <a:gd name="adj2" fmla="val -42065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限定和扩展显示范围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0" y="4714458"/>
            <a:ext cx="1187624" cy="214354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4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仅显示在线全文资源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1187624" y="5085184"/>
            <a:ext cx="1944216" cy="792088"/>
          </a:xfrm>
          <a:prstGeom prst="wedgeRoundRectCallout">
            <a:avLst>
              <a:gd name="adj1" fmla="val -69086"/>
              <a:gd name="adj2" fmla="val -42065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仅显示在线全文资源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0" y="5013176"/>
            <a:ext cx="1187624" cy="22136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21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仅显示同行评审期刊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1187624" y="5229200"/>
            <a:ext cx="1944216" cy="792088"/>
          </a:xfrm>
          <a:prstGeom prst="wedgeRoundRectCallout">
            <a:avLst>
              <a:gd name="adj1" fmla="val -69086"/>
              <a:gd name="adj2" fmla="val -42065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仅显示同行评审期刊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0" y="5223857"/>
            <a:ext cx="1187624" cy="22136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32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期刊导览整合功能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80282"/>
            <a:ext cx="9155812" cy="560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6300192" y="3717032"/>
            <a:ext cx="1602542" cy="504056"/>
          </a:xfrm>
          <a:prstGeom prst="wedgeRoundRectCallout">
            <a:avLst>
              <a:gd name="adj1" fmla="val -153438"/>
              <a:gd name="adj2" fmla="val -159720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期刊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导览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547664" y="2924944"/>
            <a:ext cx="7488832" cy="151216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08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MeSH</a:t>
            </a:r>
            <a:r>
              <a:rPr lang="en-US" altLang="zh-CN" dirty="0"/>
              <a:t> </a:t>
            </a:r>
            <a:r>
              <a:rPr lang="zh-CN" altLang="en-US" dirty="0"/>
              <a:t>主题词表推荐的术语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5958518" y="3356992"/>
            <a:ext cx="2285890" cy="792088"/>
          </a:xfrm>
          <a:prstGeom prst="wedgeRoundRectCallout">
            <a:avLst>
              <a:gd name="adj1" fmla="val -63589"/>
              <a:gd name="adj2" fmla="val -143228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latin typeface="+mn-ea"/>
                <a:ea typeface="+mn-ea"/>
              </a:rPr>
              <a:t>MeSH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主题词表推荐的术语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1207"/>
            <a:ext cx="8208912" cy="50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 bwMode="auto">
          <a:xfrm>
            <a:off x="467544" y="1412776"/>
            <a:ext cx="8064896" cy="224954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22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文摘信息揭示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936"/>
            <a:ext cx="9133868" cy="55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1043608" y="5517232"/>
            <a:ext cx="1368152" cy="576064"/>
          </a:xfrm>
          <a:prstGeom prst="wedgeRoundRectCallout">
            <a:avLst>
              <a:gd name="adj1" fmla="val 70788"/>
              <a:gd name="adj2" fmla="val -15079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文摘信息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2699792" y="5518798"/>
            <a:ext cx="6336704" cy="12225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7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标识核心期刊收录状况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8" y="1844824"/>
            <a:ext cx="916245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7092280" y="3717032"/>
            <a:ext cx="1944216" cy="504056"/>
          </a:xfrm>
          <a:prstGeom prst="wedgeRoundRectCallout">
            <a:avLst>
              <a:gd name="adj1" fmla="val -49541"/>
              <a:gd name="adj2" fmla="val -117312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核心期刊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收录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6444208" y="1916831"/>
            <a:ext cx="1440160" cy="5040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868144" y="3068959"/>
            <a:ext cx="1440160" cy="5040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259632" y="4437111"/>
            <a:ext cx="1440160" cy="5040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5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手机二维码服务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0545"/>
            <a:ext cx="8229600" cy="411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5364088" y="4005064"/>
            <a:ext cx="2232248" cy="504056"/>
          </a:xfrm>
          <a:prstGeom prst="wedgeRoundRectCallout">
            <a:avLst>
              <a:gd name="adj1" fmla="val -49541"/>
              <a:gd name="adj2" fmla="val -117312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手机二维码服务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076056" y="2780927"/>
            <a:ext cx="810455" cy="5040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115616" y="3140968"/>
            <a:ext cx="1440160" cy="129614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50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社交媒体分享服务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04864"/>
            <a:ext cx="8305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 bwMode="auto">
          <a:xfrm>
            <a:off x="3563888" y="5301207"/>
            <a:ext cx="2448272" cy="504056"/>
          </a:xfrm>
          <a:prstGeom prst="wedgeRoundRectCallout">
            <a:avLst>
              <a:gd name="adj1" fmla="val 81328"/>
              <a:gd name="adj2" fmla="val -126736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社交媒体分享服务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660232" y="3284984"/>
            <a:ext cx="522423" cy="36592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650938" y="3650906"/>
            <a:ext cx="1440160" cy="16503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98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获取全文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311593"/>
              </p:ext>
            </p:extLst>
          </p:nvPr>
        </p:nvGraphicFramePr>
        <p:xfrm>
          <a:off x="457200" y="1412875"/>
          <a:ext cx="822960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5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标题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kern="0" dirty="0" smtClean="0">
                <a:solidFill>
                  <a:schemeClr val="tx1"/>
                </a:solidFill>
                <a:latin typeface="+mj-ea"/>
                <a:cs typeface="+mn-cs"/>
              </a:rPr>
              <a:t>主题</a:t>
            </a:r>
            <a:endParaRPr lang="zh-CN" altLang="en-US" sz="3200" b="1" kern="0" dirty="0">
              <a:solidFill>
                <a:schemeClr val="tx1"/>
              </a:solidFill>
              <a:latin typeface="+mj-ea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79463" y="1828800"/>
            <a:ext cx="7583487" cy="736600"/>
          </a:xfrm>
          <a:prstGeom prst="rect">
            <a:avLst/>
          </a:prstGeom>
        </p:spPr>
        <p:txBody>
          <a:bodyPr/>
          <a:lstStyle>
            <a:lvl1pPr marL="282575" indent="-282575" algn="l" rtl="0" eaLnBrk="0" fontAlgn="base" hangingPunct="0">
              <a:spcBef>
                <a:spcPts val="2000"/>
              </a:spcBef>
              <a:spcAft>
                <a:spcPct val="0"/>
              </a:spcAft>
              <a:buFont typeface="Wingdings 2" pitchFamily="18" charset="2"/>
              <a:buChar char="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2pPr>
            <a:lvl3pPr marL="86042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14255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18827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6pPr>
            <a:lvl7pPr marL="23399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7pPr>
            <a:lvl8pPr marL="27971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8pPr>
            <a:lvl9pPr marL="3254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3200" kern="0" dirty="0" smtClean="0">
                <a:solidFill>
                  <a:schemeClr val="tx1"/>
                </a:solidFill>
                <a:latin typeface="+mn-ea"/>
              </a:rPr>
              <a:t>什么是</a:t>
            </a:r>
            <a:r>
              <a:rPr lang="en-US" altLang="zh-CN" sz="3200" kern="0" dirty="0" smtClean="0">
                <a:solidFill>
                  <a:schemeClr val="tx1"/>
                </a:solidFill>
                <a:ea typeface="宋体" charset="-122"/>
              </a:rPr>
              <a:t>EDS/Find+</a:t>
            </a:r>
            <a:r>
              <a:rPr lang="en-US" altLang="zh-CN" sz="3200" b="1" kern="0" dirty="0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zh-CN" altLang="en-US" sz="3200" kern="0" dirty="0">
                <a:solidFill>
                  <a:schemeClr val="tx1"/>
                </a:solidFill>
                <a:latin typeface="+mn-ea"/>
              </a:rPr>
              <a:t>资源</a:t>
            </a:r>
            <a:r>
              <a:rPr lang="zh-CN" altLang="en-US" sz="3200" kern="0" dirty="0" smtClean="0">
                <a:solidFill>
                  <a:schemeClr val="tx1"/>
                </a:solidFill>
                <a:latin typeface="+mn-ea"/>
              </a:rPr>
              <a:t>（发现）服务</a:t>
            </a:r>
            <a:endParaRPr lang="en-US" altLang="zh-CN" sz="3200" kern="0" dirty="0" smtClean="0">
              <a:solidFill>
                <a:schemeClr val="tx1"/>
              </a:solidFill>
              <a:latin typeface="+mn-ea"/>
            </a:endParaRPr>
          </a:p>
          <a:p>
            <a:endParaRPr lang="zh-CN" altLang="en-US" sz="2400" b="1" kern="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779463" y="2720975"/>
            <a:ext cx="7583487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eaLnBrk="0" hangingPunct="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zh-CN" altLang="en-US" sz="3200" dirty="0">
                <a:solidFill>
                  <a:srgbClr val="000000"/>
                </a:solidFill>
                <a:latin typeface="+mn-ea"/>
                <a:ea typeface="+mn-ea"/>
              </a:rPr>
              <a:t>如何使用</a:t>
            </a:r>
            <a:endParaRPr lang="en-US" altLang="zh-CN" sz="3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779462" y="3573016"/>
            <a:ext cx="75834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eaLnBrk="0" hangingPunct="0">
              <a:spcBef>
                <a:spcPts val="2000"/>
              </a:spcBef>
              <a:buFont typeface="Wingdings 2" pitchFamily="18" charset="2"/>
              <a:buChar char=""/>
              <a:defRPr/>
            </a:pPr>
            <a:r>
              <a:rPr lang="en-US" sz="3200" dirty="0">
                <a:solidFill>
                  <a:srgbClr val="000000"/>
                </a:solidFill>
                <a:latin typeface="+mn-ea"/>
                <a:ea typeface="+mn-ea"/>
              </a:rPr>
              <a:t>Q </a:t>
            </a:r>
            <a:r>
              <a:rPr lang="en-US" altLang="zh-CN" sz="3200" dirty="0">
                <a:solidFill>
                  <a:srgbClr val="000000"/>
                </a:solidFill>
                <a:latin typeface="+mn-ea"/>
                <a:ea typeface="+mn-ea"/>
              </a:rPr>
              <a:t>&amp;</a:t>
            </a:r>
            <a:r>
              <a:rPr lang="en-US" sz="3200" dirty="0">
                <a:solidFill>
                  <a:srgbClr val="000000"/>
                </a:solidFill>
                <a:latin typeface="+mn-ea"/>
                <a:ea typeface="+mn-ea"/>
              </a:rPr>
              <a:t> A</a:t>
            </a:r>
            <a:endParaRPr lang="zh-CN" altLang="en-US" sz="3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6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查看全文 </a:t>
            </a:r>
            <a:r>
              <a:rPr lang="en-US" altLang="zh-CN" dirty="0" smtClean="0"/>
              <a:t>PDF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603795"/>
            <a:ext cx="8208910" cy="165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403648" y="3717032"/>
            <a:ext cx="1131888" cy="4000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2" y="27384"/>
            <a:ext cx="93072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查看全文 </a:t>
            </a:r>
            <a:r>
              <a:rPr lang="en-US" altLang="zh-CN" dirty="0" smtClean="0"/>
              <a:t>HTML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882822"/>
            <a:ext cx="8208910" cy="109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1403648" y="3455412"/>
            <a:ext cx="1131888" cy="4000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查看全文 电子馆藏</a:t>
            </a:r>
            <a:endParaRPr lang="zh-CN" alt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23207"/>
            <a:ext cx="8208912" cy="14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331640" y="3645024"/>
            <a:ext cx="1131888" cy="4000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sp>
        <p:nvSpPr>
          <p:cNvPr id="6" name="AutoShape 1" descr="C:\Users\Administrator\Documents\Tencent Files\1121955244\Image\C2C\DSR)TSPFN`SN}M~1G7A@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2" descr="C:\Users\Administrator\Documents\Tencent Files\1121955244\Image\C2C\DSR)TSPFN`SN}M~1G7A@7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3" descr="C:\Users\Administrator\Documents\Tencent Files\1121955244\Image\C2C\DSR)TSPFN`SN}M~1G7A@7.jp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1" y="2378822"/>
            <a:ext cx="8229600" cy="175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 bwMode="auto">
          <a:xfrm>
            <a:off x="457200" y="3284984"/>
            <a:ext cx="2736304" cy="144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ISBN</a:t>
            </a:r>
            <a:r>
              <a:rPr lang="zh-CN" altLang="en-US" dirty="0"/>
              <a:t>号</a:t>
            </a:r>
            <a:r>
              <a:rPr lang="en-US" altLang="zh-CN" dirty="0"/>
              <a:t>9</a:t>
            </a:r>
            <a:r>
              <a:rPr lang="zh-CN" altLang="en-US" dirty="0"/>
              <a:t>位自动转</a:t>
            </a:r>
            <a:r>
              <a:rPr lang="en-US" altLang="zh-CN" dirty="0"/>
              <a:t>13</a:t>
            </a:r>
            <a:r>
              <a:rPr lang="zh-CN" altLang="en-US" dirty="0"/>
              <a:t>位检索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9144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5868144" y="4869160"/>
            <a:ext cx="2232248" cy="864096"/>
          </a:xfrm>
          <a:prstGeom prst="wedgeRoundRectCallout">
            <a:avLst>
              <a:gd name="adj1" fmla="val -49541"/>
              <a:gd name="adj2" fmla="val -117312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  <a:ea typeface="+mn-ea"/>
              </a:rPr>
              <a:t>ISBN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号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ea typeface="+mn-ea"/>
              </a:rPr>
              <a:t>9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位自动转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ea typeface="+mn-ea"/>
              </a:rPr>
              <a:t>13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位检索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2552126" y="2060848"/>
            <a:ext cx="1227786" cy="5040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547664" y="6237312"/>
            <a:ext cx="2160240" cy="3600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40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相关检索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4" y="1255650"/>
            <a:ext cx="9207410" cy="562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5868144" y="5013176"/>
            <a:ext cx="2232248" cy="936104"/>
          </a:xfrm>
          <a:prstGeom prst="wedgeRoundRectCallout">
            <a:avLst>
              <a:gd name="adj1" fmla="val -102208"/>
              <a:gd name="adj2" fmla="val 57225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提供相关检索词，</a:t>
            </a:r>
            <a:endParaRPr lang="en-US" altLang="zh-CN" sz="20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供读者扩展检索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41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提供关联词汇结果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2483768" y="5777852"/>
            <a:ext cx="1440160" cy="864096"/>
          </a:xfrm>
          <a:prstGeom prst="wedgeRoundRectCallout">
            <a:avLst>
              <a:gd name="adj1" fmla="val -102208"/>
              <a:gd name="adj2" fmla="val 54476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提供关联词汇结果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0" y="6561347"/>
            <a:ext cx="1227786" cy="25202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8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自定义排序</a:t>
            </a:r>
            <a:r>
              <a:rPr lang="zh-CN" altLang="zh-CN" dirty="0" smtClean="0"/>
              <a:t>方式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 </a:t>
            </a:r>
            <a:r>
              <a:rPr lang="zh-CN" altLang="zh-CN" dirty="0" smtClean="0"/>
              <a:t>可选的</a:t>
            </a:r>
            <a:r>
              <a:rPr lang="zh-CN" altLang="zh-CN" dirty="0"/>
              <a:t>显示格式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028384" y="2780928"/>
            <a:ext cx="1008112" cy="4000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rot="10800000" flipV="1">
            <a:off x="7350125" y="3212976"/>
            <a:ext cx="533400" cy="2349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537224"/>
            <a:ext cx="1409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rot="5400000">
            <a:off x="7816056" y="3754263"/>
            <a:ext cx="1312863" cy="1968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522563"/>
            <a:ext cx="2438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检索词</a:t>
            </a:r>
            <a:r>
              <a:rPr lang="en-US" altLang="zh-CN" dirty="0"/>
              <a:t>RSS</a:t>
            </a:r>
            <a:r>
              <a:rPr lang="zh-CN" altLang="zh-CN" dirty="0"/>
              <a:t>订阅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7308304" y="2780928"/>
            <a:ext cx="792088" cy="4000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4784"/>
            <a:ext cx="7120984" cy="492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6489701" y="3191619"/>
            <a:ext cx="708025" cy="13335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221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工具箱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24744"/>
            <a:ext cx="918283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 bwMode="auto">
          <a:xfrm>
            <a:off x="7812360" y="1124744"/>
            <a:ext cx="1224136" cy="25202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>
            <a:off x="3995936" y="4161730"/>
            <a:ext cx="2808312" cy="923454"/>
          </a:xfrm>
          <a:prstGeom prst="wedgeRoundRectCallout">
            <a:avLst>
              <a:gd name="adj1" fmla="val 69241"/>
              <a:gd name="adj2" fmla="val -101348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支持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导出到文献管理软件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收藏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，引用等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25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对接机构一卡通或读者身份认证系统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7524328" y="888362"/>
            <a:ext cx="720080" cy="86409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6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79463" y="2876550"/>
            <a:ext cx="75834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ts val="2000"/>
              </a:spcBef>
              <a:spcAft>
                <a:spcPct val="0"/>
              </a:spcAft>
              <a:buFont typeface="Wingdings 2" pitchFamily="18" charset="2"/>
              <a:buChar char="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2pPr>
            <a:lvl3pPr marL="86042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14255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18827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6pPr>
            <a:lvl7pPr marL="23399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7pPr>
            <a:lvl8pPr marL="27971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8pPr>
            <a:lvl9pPr marL="3254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/>
                <a:ea typeface="宋体"/>
              </a:rPr>
              <a:t> </a:t>
            </a:r>
            <a:r>
              <a:rPr lang="en-US" altLang="zh-CN" sz="4000" kern="0" dirty="0">
                <a:solidFill>
                  <a:srgbClr val="000000"/>
                </a:solidFill>
                <a:latin typeface="Arial" pitchFamily="34" charset="0"/>
                <a:ea typeface="宋体" charset="-122"/>
              </a:rPr>
              <a:t>EDS/Find+</a:t>
            </a:r>
            <a:r>
              <a:rPr lang="en-US" altLang="zh-CN" sz="3200" b="1" kern="0" dirty="0">
                <a:solidFill>
                  <a:srgbClr val="000000"/>
                </a:solidFill>
                <a:latin typeface="Arial" pitchFamily="34" charset="0"/>
                <a:ea typeface="宋体" charset="-122"/>
              </a:rPr>
              <a:t> </a:t>
            </a:r>
            <a:r>
              <a:rPr lang="zh-CN" altLang="en-US" sz="4000" kern="0" dirty="0">
                <a:solidFill>
                  <a:srgbClr val="000000"/>
                </a:solidFill>
                <a:latin typeface="+mn-ea"/>
              </a:rPr>
              <a:t>资源（发现）服务</a:t>
            </a:r>
            <a:endParaRPr kumimoji="0" lang="en-US" altLang="zh-CN" sz="400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</a:endParaRPr>
          </a:p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zh-CN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752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收藏夹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1763688" y="5445223"/>
            <a:ext cx="1872208" cy="908719"/>
          </a:xfrm>
          <a:prstGeom prst="wedgeRoundRectCallout">
            <a:avLst>
              <a:gd name="adj1" fmla="val 105862"/>
              <a:gd name="adj2" fmla="val -34982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放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入收藏夹，</a:t>
            </a:r>
            <a:endParaRPr lang="en-US" altLang="zh-CN" sz="20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供以后查看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588224" y="5085184"/>
            <a:ext cx="810455" cy="5040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8100392" y="908720"/>
            <a:ext cx="936104" cy="86409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148064" y="6353943"/>
            <a:ext cx="810455" cy="5040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9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99392"/>
            <a:ext cx="87471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-27384"/>
            <a:ext cx="9120187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109538" y="2529086"/>
            <a:ext cx="1473200" cy="3238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4775" y="3465190"/>
            <a:ext cx="1474788" cy="3238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737225" y="0"/>
            <a:ext cx="2079625" cy="3238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6850" y="323850"/>
            <a:ext cx="971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10"/>
          <p:cNvSpPr/>
          <p:nvPr/>
        </p:nvSpPr>
        <p:spPr>
          <a:xfrm>
            <a:off x="7839075" y="0"/>
            <a:ext cx="825500" cy="1190625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596336" y="6597352"/>
            <a:ext cx="1474788" cy="32385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604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导出</a:t>
            </a:r>
            <a:endParaRPr lang="zh-CN" altLang="en-US" dirty="0"/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9" y="1412875"/>
            <a:ext cx="779588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827584" y="2420888"/>
            <a:ext cx="432048" cy="288032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238500"/>
            <a:ext cx="7753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827584" y="3238500"/>
            <a:ext cx="576064" cy="3810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1763688" y="3429000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用户反馈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8424428" y="1988840"/>
            <a:ext cx="612068" cy="6480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7524328" y="5182356"/>
            <a:ext cx="1404156" cy="504056"/>
          </a:xfrm>
          <a:prstGeom prst="wedgeRoundRectCallout">
            <a:avLst>
              <a:gd name="adj1" fmla="val -84969"/>
              <a:gd name="adj2" fmla="val -155831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用户反馈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9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接入图书馆微博和</a:t>
            </a:r>
            <a:r>
              <a:rPr lang="en-US" altLang="zh-CN" dirty="0"/>
              <a:t>QQ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477"/>
            <a:ext cx="9144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期刊导航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6105"/>
            <a:ext cx="864096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2230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473234" y="2060848"/>
            <a:ext cx="4386798" cy="79208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87849" y="2924944"/>
            <a:ext cx="7396519" cy="541592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0693" y="3861048"/>
            <a:ext cx="5717491" cy="541592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7544" y="4402640"/>
            <a:ext cx="4536504" cy="15466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169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79463" y="2876550"/>
            <a:ext cx="75834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ts val="2000"/>
              </a:spcBef>
              <a:spcAft>
                <a:spcPct val="0"/>
              </a:spcAft>
              <a:buFont typeface="Wingdings 2" pitchFamily="18" charset="2"/>
              <a:buChar char="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2pPr>
            <a:lvl3pPr marL="86042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14255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18827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6pPr>
            <a:lvl7pPr marL="23399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7pPr>
            <a:lvl8pPr marL="27971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8pPr>
            <a:lvl9pPr marL="3254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sz="4000" b="1" kern="0" dirty="0" smtClean="0">
                <a:solidFill>
                  <a:srgbClr val="000000"/>
                </a:solidFill>
                <a:latin typeface="宋体"/>
                <a:ea typeface="宋体"/>
              </a:rPr>
              <a:t> </a:t>
            </a:r>
            <a:r>
              <a:rPr lang="zh-CN" altLang="en-US" sz="4000" kern="0" dirty="0" smtClean="0">
                <a:solidFill>
                  <a:srgbClr val="000000"/>
                </a:solidFill>
                <a:latin typeface="+mn-ea"/>
              </a:rPr>
              <a:t>馆藏目录</a:t>
            </a:r>
            <a:endParaRPr lang="zh-CN" altLang="en-US" kern="0" dirty="0" smtClean="0">
              <a:solidFill>
                <a:srgbClr val="FF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50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4664"/>
            <a:ext cx="86582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199"/>
            <a:ext cx="87084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573"/>
            <a:ext cx="914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丰富了图书简介、作者简介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2"/>
            <a:ext cx="91747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990"/>
            <a:ext cx="9144000" cy="483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豆瓣书评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100120" cy="571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79463" y="2876550"/>
            <a:ext cx="75834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spcBef>
                <a:spcPts val="2000"/>
              </a:spcBef>
              <a:spcAft>
                <a:spcPct val="0"/>
              </a:spcAft>
              <a:buFont typeface="Wingdings 2" pitchFamily="18" charset="2"/>
              <a:buChar char="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2pPr>
            <a:lvl3pPr marL="86042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14255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18827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6pPr>
            <a:lvl7pPr marL="23399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7pPr>
            <a:lvl8pPr marL="27971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8pPr>
            <a:lvl9pPr marL="3254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18" charset="2"/>
              <a:buChar char=""/>
              <a:defRPr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282575" marR="0" lvl="0" indent="-282575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/>
                <a:ea typeface="宋体"/>
              </a:rPr>
              <a:t> </a:t>
            </a:r>
            <a:r>
              <a:rPr kumimoji="0" lang="zh-CN" alt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rPr>
              <a:t>电子资源</a:t>
            </a:r>
            <a:endParaRPr kumimoji="0" lang="zh-CN" altLang="en-US" sz="22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86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image_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Text Box 8"/>
          <p:cNvSpPr txBox="1">
            <a:spLocks noChangeArrowheads="1"/>
          </p:cNvSpPr>
          <p:nvPr/>
        </p:nvSpPr>
        <p:spPr bwMode="auto">
          <a:xfrm>
            <a:off x="457200" y="5029200"/>
            <a:ext cx="8439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zh-CN" sz="4000" b="1" dirty="0">
                <a:solidFill>
                  <a:srgbClr val="1B3861">
                    <a:lumMod val="60000"/>
                    <a:lumOff val="40000"/>
                  </a:srgbClr>
                </a:solidFill>
                <a:latin typeface="Trebuchet MS" pitchFamily="34" charset="0"/>
                <a:ea typeface="DFKai-SB" pitchFamily="65" charset="-120"/>
              </a:rPr>
              <a:t>Thank You</a:t>
            </a:r>
            <a:endParaRPr lang="zh-TW" altLang="en-US" sz="4000" b="1" dirty="0">
              <a:solidFill>
                <a:srgbClr val="1B3861">
                  <a:lumMod val="60000"/>
                  <a:lumOff val="40000"/>
                </a:srgbClr>
              </a:solidFill>
              <a:latin typeface="Trebuchet MS" pitchFamily="34" charset="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723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0654" y="4581128"/>
            <a:ext cx="8307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在检索框中输入任意检索词，点击放大镜按钮。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可按标题、作者、主题词等其他检索方式开始检索。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6" y="1268760"/>
            <a:ext cx="830836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支持 二次检索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5958518" y="2250689"/>
            <a:ext cx="1944216" cy="504056"/>
          </a:xfrm>
          <a:prstGeom prst="wedgeRoundRectCallout">
            <a:avLst>
              <a:gd name="adj1" fmla="val -108178"/>
              <a:gd name="adj2" fmla="val -143228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二次检索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54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支持 精确</a:t>
            </a:r>
            <a:r>
              <a:rPr lang="zh-CN" altLang="en-US" dirty="0"/>
              <a:t>匹配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5958518" y="2250689"/>
            <a:ext cx="1944216" cy="504056"/>
          </a:xfrm>
          <a:prstGeom prst="wedgeRoundRectCallout">
            <a:avLst>
              <a:gd name="adj1" fmla="val -63589"/>
              <a:gd name="adj2" fmla="val -143228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</a:rPr>
              <a:t>精确匹配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48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全文检索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 bwMode="auto">
          <a:xfrm>
            <a:off x="1403648" y="6237312"/>
            <a:ext cx="1368152" cy="504056"/>
          </a:xfrm>
          <a:prstGeom prst="wedgeRoundRectCallout">
            <a:avLst>
              <a:gd name="adj1" fmla="val -66000"/>
              <a:gd name="adj2" fmla="val 11051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全文检索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0" y="6381328"/>
            <a:ext cx="1187624" cy="22136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12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WIKI </a:t>
            </a:r>
            <a:r>
              <a:rPr lang="zh-CN" altLang="en-US" dirty="0" smtClean="0"/>
              <a:t>释义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704"/>
            <a:ext cx="9180512" cy="56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 bwMode="auto">
          <a:xfrm>
            <a:off x="5958518" y="4077072"/>
            <a:ext cx="1944216" cy="504056"/>
          </a:xfrm>
          <a:prstGeom prst="wedgeRoundRectCallout">
            <a:avLst>
              <a:gd name="adj1" fmla="val -63589"/>
              <a:gd name="adj2" fmla="val -143228"/>
              <a:gd name="adj3" fmla="val 16667"/>
            </a:avLst>
          </a:prstGeom>
          <a:solidFill>
            <a:srgbClr val="F6891F">
              <a:alpha val="90000"/>
            </a:srgbClr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+mn-ea"/>
                <a:ea typeface="+mn-ea"/>
              </a:rPr>
              <a:t>WIKI 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释义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547664" y="3140968"/>
            <a:ext cx="7488832" cy="72008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0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通用纹理_线条橙PPT模板">
  <a:themeElements>
    <a:clrScheme name="通用纹理_线条橙PPT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纹理_线条橙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通用纹理_线条橙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纹理_线条橙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纹理_线条橙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纹理_线条橙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纹理_线条橙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纹理_线条橙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纹理_线条橙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纹理_线条橙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纹理_线条橙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纹理_线条橙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纹理_线条橙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纹理_线条橙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旋转体">
  <a:themeElements>
    <a:clrScheme name="2_旋转体 1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FFFFFF"/>
      </a:accent3>
      <a:accent4>
        <a:srgbClr val="000000"/>
      </a:accent4>
      <a:accent5>
        <a:srgbClr val="AAB5C3"/>
      </a:accent5>
      <a:accent6>
        <a:srgbClr val="C8DE36"/>
      </a:accent6>
      <a:hlink>
        <a:srgbClr val="ABF24D"/>
      </a:hlink>
      <a:folHlink>
        <a:srgbClr val="A0E7FB"/>
      </a:folHlink>
    </a:clrScheme>
    <a:fontScheme name="2_旋转体">
      <a:majorFont>
        <a:latin typeface="Trebuchet MS"/>
        <a:ea typeface="宋体"/>
        <a:cs typeface=""/>
      </a:majorFont>
      <a:minorFont>
        <a:latin typeface="Trebuchet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旋转体 1">
        <a:dk1>
          <a:srgbClr val="000000"/>
        </a:dk1>
        <a:lt1>
          <a:srgbClr val="FFFFFF"/>
        </a:lt1>
        <a:dk2>
          <a:srgbClr val="1B3861"/>
        </a:dk2>
        <a:lt2>
          <a:srgbClr val="38ABED"/>
        </a:lt2>
        <a:accent1>
          <a:srgbClr val="0C5986"/>
        </a:accent1>
        <a:accent2>
          <a:srgbClr val="DDF53D"/>
        </a:accent2>
        <a:accent3>
          <a:srgbClr val="FFFFFF"/>
        </a:accent3>
        <a:accent4>
          <a:srgbClr val="000000"/>
        </a:accent4>
        <a:accent5>
          <a:srgbClr val="AAB5C3"/>
        </a:accent5>
        <a:accent6>
          <a:srgbClr val="C8DE36"/>
        </a:accent6>
        <a:hlink>
          <a:srgbClr val="ABF24D"/>
        </a:hlink>
        <a:folHlink>
          <a:srgbClr val="A0E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Pages>0</Pages>
  <Words>499</Words>
  <Characters>0</Characters>
  <Application>Microsoft Office PowerPoint</Application>
  <DocSecurity>0</DocSecurity>
  <PresentationFormat>全屏显示(4:3)</PresentationFormat>
  <Lines>0</Lines>
  <Paragraphs>90</Paragraphs>
  <Slides>40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DFKai-SB</vt:lpstr>
      <vt:lpstr>宋体</vt:lpstr>
      <vt:lpstr>微软雅黑</vt:lpstr>
      <vt:lpstr>Arial</vt:lpstr>
      <vt:lpstr>Calibri</vt:lpstr>
      <vt:lpstr>Times New Roman</vt:lpstr>
      <vt:lpstr>Trebuchet MS</vt:lpstr>
      <vt:lpstr>Wingdings 2</vt:lpstr>
      <vt:lpstr>通用纹理_线条橙PPT模板</vt:lpstr>
      <vt:lpstr>2_旋转体</vt:lpstr>
      <vt:lpstr>PowerPoint 演示文稿</vt:lpstr>
      <vt:lpstr>主题</vt:lpstr>
      <vt:lpstr>PowerPoint 演示文稿</vt:lpstr>
      <vt:lpstr>PowerPoint 演示文稿</vt:lpstr>
      <vt:lpstr>PowerPoint 演示文稿</vt:lpstr>
      <vt:lpstr>支持 二次检索</vt:lpstr>
      <vt:lpstr>支持 精确匹配</vt:lpstr>
      <vt:lpstr>全文检索</vt:lpstr>
      <vt:lpstr>WIKI 释义</vt:lpstr>
      <vt:lpstr>限定和扩展显示范围</vt:lpstr>
      <vt:lpstr>仅显示在线全文资源</vt:lpstr>
      <vt:lpstr>仅显示同行评审期刊</vt:lpstr>
      <vt:lpstr>期刊导览整合功能</vt:lpstr>
      <vt:lpstr>MeSH 主题词表推荐的术语</vt:lpstr>
      <vt:lpstr>文摘信息揭示</vt:lpstr>
      <vt:lpstr>标识核心期刊收录状况</vt:lpstr>
      <vt:lpstr>手机二维码服务</vt:lpstr>
      <vt:lpstr>社交媒体分享服务</vt:lpstr>
      <vt:lpstr>获取全文</vt:lpstr>
      <vt:lpstr>查看全文 PDF</vt:lpstr>
      <vt:lpstr>查看全文 HTML</vt:lpstr>
      <vt:lpstr>查看全文 电子馆藏</vt:lpstr>
      <vt:lpstr>ISBN号9位自动转13位检索</vt:lpstr>
      <vt:lpstr>相关检索</vt:lpstr>
      <vt:lpstr>提供关联词汇结果</vt:lpstr>
      <vt:lpstr>自定义排序方式 和 可选的显示格式</vt:lpstr>
      <vt:lpstr>检索词RSS订阅</vt:lpstr>
      <vt:lpstr>工具箱</vt:lpstr>
      <vt:lpstr>对接机构一卡通或读者身份认证系统</vt:lpstr>
      <vt:lpstr>收藏夹</vt:lpstr>
      <vt:lpstr>PowerPoint 演示文稿</vt:lpstr>
      <vt:lpstr>导出</vt:lpstr>
      <vt:lpstr>用户反馈</vt:lpstr>
      <vt:lpstr>接入图书馆微博和QQ</vt:lpstr>
      <vt:lpstr>期刊导航</vt:lpstr>
      <vt:lpstr>PowerPoint 演示文稿</vt:lpstr>
      <vt:lpstr>PowerPoint 演示文稿</vt:lpstr>
      <vt:lpstr>丰富了图书简介、作者简介</vt:lpstr>
      <vt:lpstr>豆瓣书评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cx</dc:creator>
  <cp:keywords/>
  <dc:description/>
  <cp:lastModifiedBy>john leon</cp:lastModifiedBy>
  <cp:revision>181</cp:revision>
  <dcterms:created xsi:type="dcterms:W3CDTF">2014-04-15T04:05:14Z</dcterms:created>
  <dcterms:modified xsi:type="dcterms:W3CDTF">2014-11-25T00:46:15Z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