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8" r:id="rId2"/>
    <p:sldId id="304" r:id="rId3"/>
    <p:sldId id="333" r:id="rId4"/>
    <p:sldId id="335" r:id="rId5"/>
    <p:sldId id="336" r:id="rId6"/>
    <p:sldId id="329" r:id="rId7"/>
    <p:sldId id="330" r:id="rId8"/>
    <p:sldId id="327" r:id="rId9"/>
    <p:sldId id="326" r:id="rId10"/>
    <p:sldId id="332" r:id="rId11"/>
    <p:sldId id="337" r:id="rId12"/>
    <p:sldId id="318" r:id="rId13"/>
    <p:sldId id="323" r:id="rId14"/>
    <p:sldId id="324" r:id="rId15"/>
    <p:sldId id="325" r:id="rId16"/>
    <p:sldId id="322" r:id="rId17"/>
    <p:sldId id="319" r:id="rId18"/>
    <p:sldId id="340" r:id="rId19"/>
    <p:sldId id="305" r:id="rId20"/>
    <p:sldId id="289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C74"/>
    <a:srgbClr val="10078B"/>
    <a:srgbClr val="0B2387"/>
    <a:srgbClr val="2A4F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A7133162-55AD-4585-9745-AE223A8F4BAB}" type="datetimeFigureOut">
              <a:rPr lang="en-US" altLang="zh-CN"/>
              <a:pPr>
                <a:defRPr/>
              </a:pPr>
              <a:t>11/20/2018</a:t>
            </a:fld>
            <a:endParaRPr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C0A5CE7D-FD2D-494D-A5CD-99D9DA02E728}" type="slidenum">
              <a:rPr lang="en-US" altLang="zh-CN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82817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3789F4C0-05D5-4D68-A1D1-24632B2A8382}" type="datetimeFigureOut">
              <a:rPr lang="en-US" altLang="zh-CN"/>
              <a:pPr>
                <a:defRPr/>
              </a:pPr>
              <a:t>11/20/2018</a:t>
            </a:fld>
            <a:endParaRPr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noProof="0" dirty="0"/>
              <a:t>单击此处编辑母版文本样式</a:t>
            </a:r>
          </a:p>
          <a:p>
            <a:pPr lvl="1"/>
            <a:r>
              <a:rPr lang="zh-CN" noProof="0" dirty="0"/>
              <a:t>第二级</a:t>
            </a:r>
          </a:p>
          <a:p>
            <a:pPr lvl="2"/>
            <a:r>
              <a:rPr lang="zh-CN" noProof="0" dirty="0"/>
              <a:t>第三级</a:t>
            </a:r>
          </a:p>
          <a:p>
            <a:pPr lvl="3"/>
            <a:r>
              <a:rPr lang="zh-CN" noProof="0" dirty="0"/>
              <a:t>第四级</a:t>
            </a:r>
          </a:p>
          <a:p>
            <a:pPr lvl="4"/>
            <a:r>
              <a:rPr lang="zh-CN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200"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EA45996B-C158-46C3-BA7C-FEBE920BEA48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2880218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Microsoft YaHei UI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Microsoft YaHei UI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Microsoft YaHei UI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Microsoft YaHei UI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Microsoft YaHei UI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/>
          <p:cNvSpPr/>
          <p:nvPr userDrawn="1"/>
        </p:nvSpPr>
        <p:spPr>
          <a:xfrm>
            <a:off x="0" y="5888038"/>
            <a:ext cx="12192000" cy="111125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5" name="矩形 8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lIns="36000" tIns="18000" rIns="36000" bIns="18000" anchor="ctr"/>
          <a:lstStyle>
            <a:lvl1pPr algn="ctr" latinLnBrk="0">
              <a:lnSpc>
                <a:spcPct val="100000"/>
              </a:lnSpc>
              <a:defRPr lang="zh-CN" sz="65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CN"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 latinLnBrk="0">
              <a:buNone/>
              <a:defRPr lang="zh-CN" sz="2000"/>
            </a:lvl2pPr>
            <a:lvl3pPr marL="914400" indent="0" algn="ctr" latinLnBrk="0">
              <a:buNone/>
              <a:defRPr lang="zh-CN" sz="1800"/>
            </a:lvl3pPr>
            <a:lvl4pPr marL="1371600" indent="0" algn="ctr" latinLnBrk="0">
              <a:buNone/>
              <a:defRPr lang="zh-CN" sz="1600"/>
            </a:lvl4pPr>
            <a:lvl5pPr marL="1828800" indent="0" algn="ctr" latinLnBrk="0">
              <a:buNone/>
              <a:defRPr lang="zh-CN" sz="1600"/>
            </a:lvl5pPr>
            <a:lvl6pPr marL="2286000" indent="0" algn="ctr" latinLnBrk="0">
              <a:buNone/>
              <a:defRPr lang="zh-CN" sz="1600"/>
            </a:lvl6pPr>
            <a:lvl7pPr marL="2743200" indent="0" algn="ctr" latinLnBrk="0">
              <a:buNone/>
              <a:defRPr lang="zh-CN" sz="1600"/>
            </a:lvl7pPr>
            <a:lvl8pPr marL="3200400" indent="0" algn="ctr" latinLnBrk="0">
              <a:buNone/>
              <a:defRPr lang="zh-CN" sz="1600"/>
            </a:lvl8pPr>
            <a:lvl9pPr marL="3657600" indent="0" algn="ctr" latinLnBrk="0">
              <a:buNone/>
              <a:defRPr lang="zh-CN"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39E4-E271-4BF3-A443-BDA4312A93C3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40AB5-6FDF-4611-BAE8-33C42BD0251D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3C9F3-2AFC-45D7-A21A-C79B77599091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3350" y="0"/>
            <a:ext cx="443547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8"/>
          <p:cNvSpPr/>
          <p:nvPr userDrawn="1"/>
        </p:nvSpPr>
        <p:spPr>
          <a:xfrm>
            <a:off x="7707313" y="0"/>
            <a:ext cx="53975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6" name="矩形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/>
          <a:lstStyle>
            <a:lvl1pPr latinLnBrk="0">
              <a:lnSpc>
                <a:spcPct val="100000"/>
              </a:lnSpc>
              <a:defRPr lang="zh-CN"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200" b="1" cap="all" baseline="0"/>
            </a:lvl1pPr>
            <a:lvl2pPr marL="457200" indent="0" latinLnBrk="0">
              <a:buNone/>
              <a:defRPr lang="zh-CN" sz="2000"/>
            </a:lvl2pPr>
            <a:lvl3pPr marL="914400" indent="0" latinLnBrk="0">
              <a:buNone/>
              <a:defRPr lang="zh-CN" sz="1800"/>
            </a:lvl3pPr>
            <a:lvl4pPr marL="1371600" indent="0" latinLnBrk="0">
              <a:buNone/>
              <a:defRPr lang="zh-CN" sz="1600"/>
            </a:lvl4pPr>
            <a:lvl5pPr marL="1828800" indent="0" latinLnBrk="0">
              <a:buNone/>
              <a:defRPr lang="zh-CN" sz="1600"/>
            </a:lvl5pPr>
            <a:lvl6pPr marL="2286000" indent="0" latinLnBrk="0">
              <a:buNone/>
              <a:defRPr lang="zh-CN" sz="1600"/>
            </a:lvl6pPr>
            <a:lvl7pPr marL="2743200" indent="0" latinLnBrk="0">
              <a:buNone/>
              <a:defRPr lang="zh-CN" sz="1600"/>
            </a:lvl7pPr>
            <a:lvl8pPr marL="3200400" indent="0" latinLnBrk="0">
              <a:buNone/>
              <a:defRPr lang="zh-CN" sz="1600"/>
            </a:lvl8pPr>
            <a:lvl9pPr marL="3657600" indent="0" latinLnBrk="0">
              <a:buNone/>
              <a:defRPr lang="zh-CN"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800"/>
            </a:lvl6pPr>
            <a:lvl7pPr latinLnBrk="0">
              <a:defRPr lang="zh-CN" sz="1800"/>
            </a:lvl7pPr>
            <a:lvl8pPr latinLnBrk="0">
              <a:defRPr lang="zh-CN" sz="1800"/>
            </a:lvl8pPr>
            <a:lvl9pPr latinLnBrk="0">
              <a:defRPr lang="zh-CN"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F41D8-3EAB-410D-A87F-E063863E992E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000" b="1" cap="all" baseline="0"/>
            </a:lvl1pPr>
            <a:lvl2pPr marL="457200" indent="0" latinLnBrk="0">
              <a:buNone/>
              <a:defRPr lang="zh-CN" sz="2000" b="1"/>
            </a:lvl2pPr>
            <a:lvl3pPr marL="914400" indent="0" latinLnBrk="0">
              <a:buNone/>
              <a:defRPr lang="zh-CN" sz="1800" b="1"/>
            </a:lvl3pPr>
            <a:lvl4pPr marL="1371600" indent="0" latinLnBrk="0">
              <a:buNone/>
              <a:defRPr lang="zh-CN" sz="1600" b="1"/>
            </a:lvl4pPr>
            <a:lvl5pPr marL="1828800" indent="0" latinLnBrk="0">
              <a:buNone/>
              <a:defRPr lang="zh-CN" sz="1600" b="1"/>
            </a:lvl5pPr>
            <a:lvl6pPr marL="2286000" indent="0" latinLnBrk="0">
              <a:buNone/>
              <a:defRPr lang="zh-CN" sz="1600" b="1"/>
            </a:lvl6pPr>
            <a:lvl7pPr marL="2743200" indent="0" latinLnBrk="0">
              <a:buNone/>
              <a:defRPr lang="zh-CN" sz="1600" b="1"/>
            </a:lvl7pPr>
            <a:lvl8pPr marL="3200400" indent="0" latinLnBrk="0">
              <a:buNone/>
              <a:defRPr lang="zh-CN" sz="1600" b="1"/>
            </a:lvl8pPr>
            <a:lvl9pPr marL="3657600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CN" sz="2000" b="1" cap="all" baseline="0"/>
            </a:lvl1pPr>
            <a:lvl2pPr marL="457200" indent="0" latinLnBrk="0">
              <a:buNone/>
              <a:defRPr lang="zh-CN" sz="2000" b="1"/>
            </a:lvl2pPr>
            <a:lvl3pPr marL="914400" indent="0" latinLnBrk="0">
              <a:buNone/>
              <a:defRPr lang="zh-CN" sz="1800" b="1"/>
            </a:lvl3pPr>
            <a:lvl4pPr marL="1371600" indent="0" latinLnBrk="0">
              <a:buNone/>
              <a:defRPr lang="zh-CN" sz="1600" b="1"/>
            </a:lvl4pPr>
            <a:lvl5pPr marL="1828800" indent="0" latinLnBrk="0">
              <a:buNone/>
              <a:defRPr lang="zh-CN" sz="1600" b="1"/>
            </a:lvl5pPr>
            <a:lvl6pPr marL="2286000" indent="0" latinLnBrk="0">
              <a:buNone/>
              <a:defRPr lang="zh-CN" sz="1600" b="1"/>
            </a:lvl6pPr>
            <a:lvl7pPr marL="2743200" indent="0" latinLnBrk="0">
              <a:buNone/>
              <a:defRPr lang="zh-CN" sz="1600" b="1"/>
            </a:lvl7pPr>
            <a:lvl8pPr marL="3200400" indent="0" latinLnBrk="0">
              <a:buNone/>
              <a:defRPr lang="zh-CN" sz="1600" b="1"/>
            </a:lvl8pPr>
            <a:lvl9pPr marL="3657600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600"/>
            </a:lvl6pPr>
            <a:lvl7pPr latinLnBrk="0">
              <a:defRPr lang="zh-CN" sz="1600"/>
            </a:lvl7pPr>
            <a:lvl8pPr latinLnBrk="0">
              <a:defRPr lang="zh-CN" sz="1600"/>
            </a:lvl8pPr>
            <a:lvl9pPr latinLnBrk="0">
              <a:defRPr lang="zh-CN"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F2243-07C8-4254-9037-03C455AF9642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91BD-3AF8-439F-BEA0-9958BD0B121C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EB927-F94A-492A-A718-8FBDD23289A6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3350" y="0"/>
            <a:ext cx="443547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9"/>
          <p:cNvSpPr/>
          <p:nvPr userDrawn="1"/>
        </p:nvSpPr>
        <p:spPr>
          <a:xfrm>
            <a:off x="7707313" y="0"/>
            <a:ext cx="53975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7" name="矩形 10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/>
          <a:lstStyle>
            <a:lvl1pPr latinLnBrk="0">
              <a:defRPr lang="zh-CN"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2000"/>
            </a:lvl6pPr>
            <a:lvl7pPr latinLnBrk="0">
              <a:defRPr lang="zh-CN" sz="2000"/>
            </a:lvl7pPr>
            <a:lvl8pPr latinLnBrk="0">
              <a:defRPr lang="zh-CN" sz="2000"/>
            </a:lvl8pPr>
            <a:lvl9pPr latinLnBrk="0">
              <a:defRPr lang="zh-CN"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800"/>
              </a:spcBef>
              <a:buNone/>
              <a:defRPr lang="zh-CN" sz="1800"/>
            </a:lvl1pPr>
            <a:lvl2pPr marL="457200" indent="0" latinLnBrk="0">
              <a:buNone/>
              <a:defRPr lang="zh-CN" sz="1400"/>
            </a:lvl2pPr>
            <a:lvl3pPr marL="914400" indent="0" latinLnBrk="0">
              <a:buNone/>
              <a:defRPr lang="zh-CN" sz="1200"/>
            </a:lvl3pPr>
            <a:lvl4pPr marL="1371600" indent="0" latinLnBrk="0">
              <a:buNone/>
              <a:defRPr lang="zh-CN" sz="1000"/>
            </a:lvl4pPr>
            <a:lvl5pPr marL="1828800" indent="0" latinLnBrk="0">
              <a:buNone/>
              <a:defRPr lang="zh-CN" sz="1000"/>
            </a:lvl5pPr>
            <a:lvl6pPr marL="2286000" indent="0" latinLnBrk="0">
              <a:buNone/>
              <a:defRPr lang="zh-CN" sz="1000"/>
            </a:lvl6pPr>
            <a:lvl7pPr marL="2743200" indent="0" latinLnBrk="0">
              <a:buNone/>
              <a:defRPr lang="zh-CN" sz="1000"/>
            </a:lvl7pPr>
            <a:lvl8pPr marL="3200400" indent="0" latinLnBrk="0">
              <a:buNone/>
              <a:defRPr lang="zh-CN" sz="1000"/>
            </a:lvl8pPr>
            <a:lvl9pPr marL="3657600" indent="0" latinLnBrk="0">
              <a:buNone/>
              <a:defRPr lang="zh-CN"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14C79-5BA5-4BA1-8475-3105C65D9B13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7753350" y="0"/>
            <a:ext cx="443547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8"/>
          <p:cNvSpPr/>
          <p:nvPr/>
        </p:nvSpPr>
        <p:spPr>
          <a:xfrm>
            <a:off x="7707313" y="0"/>
            <a:ext cx="53975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/>
          <a:lstStyle>
            <a:lvl1pPr latinLnBrk="0">
              <a:defRPr lang="zh-CN"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 latinLnBrk="0">
              <a:buNone/>
              <a:defRPr lang="zh-CN" sz="2400"/>
            </a:lvl1pPr>
            <a:lvl2pPr marL="457200" indent="0" latinLnBrk="0">
              <a:buNone/>
              <a:defRPr lang="zh-CN" sz="2800"/>
            </a:lvl2pPr>
            <a:lvl3pPr marL="914400" indent="0" latinLnBrk="0">
              <a:buNone/>
              <a:defRPr lang="zh-CN" sz="2400"/>
            </a:lvl3pPr>
            <a:lvl4pPr marL="1371600" indent="0" latinLnBrk="0">
              <a:buNone/>
              <a:defRPr lang="zh-CN" sz="2000"/>
            </a:lvl4pPr>
            <a:lvl5pPr marL="1828800" indent="0" latinLnBrk="0">
              <a:buNone/>
              <a:defRPr lang="zh-CN" sz="2000"/>
            </a:lvl5pPr>
            <a:lvl6pPr marL="2286000" indent="0" latinLnBrk="0">
              <a:buNone/>
              <a:defRPr lang="zh-CN" sz="2000"/>
            </a:lvl6pPr>
            <a:lvl7pPr marL="2743200" indent="0" latinLnBrk="0">
              <a:buNone/>
              <a:defRPr lang="zh-CN" sz="2000"/>
            </a:lvl7pPr>
            <a:lvl8pPr marL="3200400" indent="0" latinLnBrk="0">
              <a:buNone/>
              <a:defRPr lang="zh-CN" sz="2000"/>
            </a:lvl8pPr>
            <a:lvl9pPr marL="3657600" indent="0" latinLnBrk="0">
              <a:buNone/>
              <a:defRPr lang="zh-CN"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800"/>
              </a:spcBef>
              <a:buNone/>
              <a:defRPr lang="zh-CN" sz="1800"/>
            </a:lvl1pPr>
            <a:lvl2pPr marL="457200" indent="0" latinLnBrk="0">
              <a:buNone/>
              <a:defRPr lang="zh-CN" sz="1400"/>
            </a:lvl2pPr>
            <a:lvl3pPr marL="914400" indent="0" latinLnBrk="0">
              <a:buNone/>
              <a:defRPr lang="zh-CN" sz="1200"/>
            </a:lvl3pPr>
            <a:lvl4pPr marL="1371600" indent="0" latinLnBrk="0">
              <a:buNone/>
              <a:defRPr lang="zh-CN" sz="1000"/>
            </a:lvl4pPr>
            <a:lvl5pPr marL="1828800" indent="0" latinLnBrk="0">
              <a:buNone/>
              <a:defRPr lang="zh-CN" sz="1000"/>
            </a:lvl5pPr>
            <a:lvl6pPr marL="2286000" indent="0" latinLnBrk="0">
              <a:buNone/>
              <a:defRPr lang="zh-CN" sz="1000"/>
            </a:lvl6pPr>
            <a:lvl7pPr marL="2743200" indent="0" latinLnBrk="0">
              <a:buNone/>
              <a:defRPr lang="zh-CN" sz="1000"/>
            </a:lvl7pPr>
            <a:lvl8pPr marL="3200400" indent="0" latinLnBrk="0">
              <a:buNone/>
              <a:defRPr lang="zh-CN" sz="1000"/>
            </a:lvl8pPr>
            <a:lvl9pPr marL="3657600" indent="0" latinLnBrk="0">
              <a:buNone/>
              <a:defRPr lang="zh-CN"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0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1ACC-FB85-4BAB-A4E6-5B8789F239AC}" type="slidenum">
              <a:rPr lang="en-US" altLang="zh-CN"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256338"/>
            <a:ext cx="12192000" cy="55562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dirty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1295400" y="1828800"/>
            <a:ext cx="9601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556625" y="6419850"/>
            <a:ext cx="1350963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0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295400" y="6419850"/>
            <a:ext cx="51816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zh-CN" sz="10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198100" y="6419850"/>
            <a:ext cx="6985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zh-CN" sz="10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33B45B8D-2B15-4AAC-AC93-077EF393268F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dirty="0">
              <a:ea typeface="Microsoft YaHei UI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sz="3200" b="1" kern="1200" cap="all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Microsoft YaHei UI" panose="020B0503020204020204" pitchFamily="34" charset="-122"/>
          <a:cs typeface="Microsoft YaHei UI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Cambria" pitchFamily="18" charset="0"/>
          <a:ea typeface="Microsoft YaHei UI"/>
          <a:cs typeface="Microsoft YaHei UI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Font typeface="Arial" charset="0"/>
        <a:buChar char="•"/>
        <a:defRPr lang="zh-CN" sz="2000" kern="1200">
          <a:solidFill>
            <a:schemeClr val="tx1"/>
          </a:solidFill>
          <a:latin typeface="+mn-lt"/>
          <a:ea typeface="Microsoft YaHei UI" panose="020B0503020204020204" pitchFamily="34" charset="-122"/>
          <a:cs typeface="Microsoft YaHei UI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Arial" charset="0"/>
        <a:buChar char="•"/>
        <a:defRPr lang="zh-CN" kern="1200">
          <a:solidFill>
            <a:schemeClr val="tx1"/>
          </a:solidFill>
          <a:latin typeface="+mn-lt"/>
          <a:ea typeface="Microsoft YaHei UI" panose="020B0503020204020204" pitchFamily="34" charset="-122"/>
          <a:cs typeface="Microsoft YaHei UI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zh-CN" sz="1600" kern="1200">
          <a:solidFill>
            <a:schemeClr val="tx1"/>
          </a:solidFill>
          <a:latin typeface="+mn-lt"/>
          <a:ea typeface="Microsoft YaHei UI" panose="020B0503020204020204" pitchFamily="34" charset="-122"/>
          <a:cs typeface="Microsoft YaHei UI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zh-CN" sz="1400" kern="1200">
          <a:solidFill>
            <a:schemeClr val="tx1"/>
          </a:solidFill>
          <a:latin typeface="+mn-lt"/>
          <a:ea typeface="Microsoft YaHei UI" panose="020B0503020204020204" pitchFamily="34" charset="-122"/>
          <a:cs typeface="Microsoft YaHei UI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zh-CN" sz="1400" kern="1200">
          <a:solidFill>
            <a:schemeClr val="tx1"/>
          </a:solidFill>
          <a:latin typeface="+mn-lt"/>
          <a:ea typeface="Microsoft YaHei UI" panose="020B0503020204020204" pitchFamily="34" charset="-122"/>
          <a:cs typeface="Microsoft YaHei UI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C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0904" y="2902225"/>
            <a:ext cx="9621080" cy="2476225"/>
          </a:xfrm>
        </p:spPr>
        <p:txBody>
          <a:bodyPr>
            <a:noAutofit/>
          </a:bodyPr>
          <a:lstStyle/>
          <a:p>
            <a:pPr algn="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基础课程</a:t>
            </a:r>
            <a:r>
              <a:rPr lang="en-US" altLang="zh-CN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MOOC</a:t>
            </a:r>
            <a:r>
              <a:rPr lang="zh-CN" altLang="en-US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应用与推广  </a:t>
            </a:r>
            <a:r>
              <a:rPr lang="en-US" altLang="zh-CN" sz="36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36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lang="zh-CN" altLang="en-US" sz="3200" dirty="0" smtClean="0"/>
              <a:t>课程：经济学基础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zh-CN" altLang="en-US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主讲人：方春龙</a:t>
            </a:r>
            <a:r>
              <a:rPr lang="en-US" altLang="zh-CN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3200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1800" dirty="0" smtClean="0"/>
              <a:t>安徽财贸职业学院</a:t>
            </a:r>
            <a:r>
              <a:rPr lang="en-US" altLang="zh-CN" sz="1800" dirty="0" smtClean="0"/>
              <a:t/>
            </a:r>
            <a:br>
              <a:rPr lang="en-US" altLang="zh-CN" sz="1800" dirty="0" smtClean="0"/>
            </a:br>
            <a:r>
              <a:rPr lang="en-US" altLang="zh-CN" sz="1800" dirty="0" smtClean="0"/>
              <a:t>2018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11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19</a:t>
            </a:r>
            <a:r>
              <a:rPr lang="zh-CN" altLang="en-US" sz="1800" dirty="0" smtClean="0"/>
              <a:t>日</a:t>
            </a: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altLang="en-US" sz="4000" dirty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altLang="en-US" sz="4000" dirty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endParaRPr lang="en-US" altLang="zh-CN" sz="4000" dirty="0">
              <a:solidFill>
                <a:schemeClr val="tx1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15362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48" y="601831"/>
            <a:ext cx="512127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8905255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精品课程            </a:t>
            </a:r>
            <a:r>
              <a:rPr lang="zh-CN" altLang="en-US" sz="2000" cap="none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</a:t>
            </a:r>
            <a:r>
              <a:rPr lang="zh-CN" altLang="en-US" sz="2000" cap="none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学资源的平台建设</a:t>
            </a:r>
            <a:r>
              <a:rPr lang="en-US" altLang="zh-CN" sz="2000" cap="none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000" cap="none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0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公开视频</a:t>
            </a:r>
            <a:r>
              <a:rPr lang="zh-CN" altLang="en-US" sz="20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        </a:t>
            </a:r>
            <a:r>
              <a:rPr lang="zh-CN" altLang="en-US" sz="20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</a:t>
            </a:r>
            <a:r>
              <a:rPr lang="zh-CN" altLang="en-US" sz="20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堂教学的网络公</a:t>
            </a:r>
            <a:r>
              <a:rPr lang="zh-CN" altLang="en-US" sz="20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开</a:t>
            </a:r>
            <a:r>
              <a:rPr lang="en-US" altLang="zh-CN" sz="20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0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弊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端：</a:t>
            </a: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重建设轻使用</a:t>
            </a: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。</a:t>
            </a:r>
            <a:r>
              <a:rPr lang="en-US" altLang="zh-CN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不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仅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是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教学资源的平台建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设 和课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堂教学的网络公</a:t>
            </a:r>
            <a:r>
              <a:rPr lang="zh-CN" altLang="en-US" sz="2000" cap="none" dirty="0" smtClean="0">
                <a:solidFill>
                  <a:srgbClr val="10078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开，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还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是</a:t>
            </a: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</a:t>
            </a: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学过程和管</a:t>
            </a: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理信息化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，</a:t>
            </a:r>
            <a:r>
              <a:rPr lang="zh-CN" altLang="en-US" sz="20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需要研究“如何教</a:t>
            </a:r>
            <a:r>
              <a:rPr lang="en-US" altLang="zh-CN" sz="20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0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讲”？ 影响</a:t>
            </a:r>
            <a:r>
              <a:rPr lang="zh-CN" altLang="en-US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：（</a:t>
            </a:r>
            <a:r>
              <a:rPr lang="en-US" altLang="zh-CN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1</a:t>
            </a:r>
            <a:r>
              <a:rPr lang="zh-CN" altLang="en-US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）课程内容的重构；（</a:t>
            </a:r>
            <a:r>
              <a:rPr lang="en-US" altLang="zh-CN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）教学方法的再造；（</a:t>
            </a:r>
            <a:r>
              <a:rPr lang="en-US" altLang="zh-CN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）考核方式的再造 （</a:t>
            </a:r>
            <a:r>
              <a:rPr lang="en-US" altLang="zh-CN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4</a:t>
            </a:r>
            <a:r>
              <a:rPr lang="zh-CN" altLang="en-US" sz="2000" cap="none" dirty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）教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考核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改变</a:t>
            </a:r>
            <a:r>
              <a:rPr lang="zh-CN" altLang="en-US" sz="2000" cap="none" dirty="0" smtClean="0">
                <a:solidFill>
                  <a:srgbClr val="1E2C7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。</a:t>
            </a:r>
            <a:r>
              <a:rPr lang="en-US" altLang="zh-CN" sz="20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0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带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来了教学模式的巨大变革。</a:t>
            </a:r>
            <a:endParaRPr lang="zh-CN" altLang="en-US" sz="2000" cap="none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怎样组织教学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54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8905255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，大规模开放在线课程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1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）网上视频教学、数字化资源、网上讨论、网上测评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）大规模开放，</a:t>
            </a:r>
            <a:r>
              <a:rPr lang="zh-CN" altLang="en-US" sz="2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无开放性限制 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）适用于学校教学，也适用于社会化教学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4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是相对独立且资源完整的课程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5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对学员可能无限制，</a:t>
            </a:r>
            <a:r>
              <a:rPr lang="zh-CN" altLang="en-US" sz="2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对学员身份可能不予识别</a:t>
            </a:r>
            <a:br>
              <a:rPr lang="zh-CN" altLang="en-US" sz="2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SPOC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，小规模限制性在线课程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1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）网上视频教学、数字化资源、网上讨论、网上测评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）开放性限制：</a:t>
            </a:r>
            <a:r>
              <a:rPr lang="zh-CN" altLang="en-US" sz="2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被允许的学员才能参加课程 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）广泛应用于学校教学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4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SPOC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可能仅作为辅助：资源可能不完整、不独立 （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5</a:t>
            </a:r>
            <a:r>
              <a:rPr lang="zh-CN" altLang="en-US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en-US" altLang="zh-CN" sz="20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SPOC</a:t>
            </a:r>
            <a:r>
              <a:rPr lang="zh-CN" altLang="en-US" sz="2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可以对学员身份进行识别与限制</a:t>
            </a: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怎样组织教学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344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1321" y="2067339"/>
            <a:ext cx="7977809" cy="349857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怎样推广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？探索</a:t>
            </a: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试点</a:t>
            </a: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推广</a:t>
            </a: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建立教学模式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---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线上线下关系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混合式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如何提高学生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参与度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与</a:t>
            </a:r>
            <a:r>
              <a:rPr lang="zh-CN" altLang="en-US" sz="2400" cap="none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参与面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如何给教学与管理带来便捷：</a:t>
            </a:r>
            <a:r>
              <a:rPr lang="zh-CN" altLang="en-US" sz="18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作</a:t>
            </a:r>
            <a:r>
              <a:rPr lang="zh-CN" altLang="en-US" sz="18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业、</a:t>
            </a:r>
            <a:r>
              <a:rPr lang="zh-CN" altLang="en-US" sz="18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点名考勤、输</a:t>
            </a:r>
            <a:r>
              <a:rPr lang="zh-CN" altLang="en-US" sz="1800" cap="none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分、讨论等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推广的进程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                应用与推广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1321" y="1572322"/>
            <a:ext cx="7977809" cy="399359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3300"/>
              </a:lnSpc>
            </a:pP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建立什么教学模式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---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线上线下关系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zh-CN" sz="2400" dirty="0" smtClean="0">
                <a:solidFill>
                  <a:srgbClr val="FF0000"/>
                </a:solidFill>
              </a:rPr>
              <a:t>教学内容</a:t>
            </a:r>
            <a:r>
              <a:rPr lang="zh-CN" altLang="zh-CN" sz="2400" dirty="0" smtClean="0"/>
              <a:t>：深化内容、强化应用</a:t>
            </a:r>
            <a:r>
              <a:rPr lang="zh-CN" altLang="en-US" sz="2400" dirty="0" smtClean="0"/>
              <a:t>，</a:t>
            </a:r>
            <a:r>
              <a:rPr lang="zh-CN" altLang="en-US" sz="2400" dirty="0" smtClean="0">
                <a:solidFill>
                  <a:srgbClr val="00B0F0"/>
                </a:solidFill>
              </a:rPr>
              <a:t>课时分配</a:t>
            </a: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zh-CN" altLang="zh-CN" sz="2400" dirty="0" smtClean="0"/>
              <a:t>基础知识</a:t>
            </a:r>
            <a:r>
              <a:rPr lang="en-US" altLang="zh-CN" sz="2400" dirty="0" smtClean="0"/>
              <a:t>+</a:t>
            </a:r>
            <a:r>
              <a:rPr lang="zh-CN" altLang="zh-CN" sz="2400" dirty="0" smtClean="0"/>
              <a:t>前沿进展</a:t>
            </a:r>
            <a:r>
              <a:rPr lang="en-US" altLang="zh-CN" sz="2400" dirty="0" smtClean="0"/>
              <a:t>+</a:t>
            </a:r>
            <a:r>
              <a:rPr lang="zh-CN" altLang="zh-CN" sz="2400" dirty="0" smtClean="0"/>
              <a:t>实践应用</a:t>
            </a:r>
            <a:br>
              <a:rPr lang="zh-CN" altLang="zh-CN" sz="2400" dirty="0" smtClean="0"/>
            </a:br>
            <a:r>
              <a:rPr lang="zh-CN" altLang="zh-CN" sz="2400" dirty="0" smtClean="0"/>
              <a:t>教学内容：深化内容、强化应用</a:t>
            </a:r>
            <a:br>
              <a:rPr lang="zh-CN" altLang="zh-CN" sz="2400" dirty="0" smtClean="0"/>
            </a:br>
            <a:r>
              <a:rPr lang="zh-CN" altLang="zh-CN" sz="2400" dirty="0" smtClean="0"/>
              <a:t>系统的教学设计</a:t>
            </a:r>
            <a:r>
              <a:rPr lang="en-US" altLang="zh-CN" sz="2400" dirty="0" smtClean="0"/>
              <a:t>+</a:t>
            </a:r>
            <a:r>
              <a:rPr lang="zh-CN" altLang="zh-CN" sz="2400" dirty="0" smtClean="0"/>
              <a:t>知识体系构建</a:t>
            </a:r>
            <a:r>
              <a:rPr lang="en-US" altLang="zh-CN" sz="2400" dirty="0" smtClean="0"/>
              <a:t>+</a:t>
            </a:r>
            <a:r>
              <a:rPr lang="zh-CN" altLang="zh-CN" sz="2400" dirty="0" smtClean="0"/>
              <a:t>深入思考</a:t>
            </a:r>
            <a:br>
              <a:rPr lang="zh-CN" altLang="zh-CN" sz="2400" dirty="0" smtClean="0"/>
            </a:br>
            <a:r>
              <a:rPr lang="zh-CN" altLang="zh-CN" sz="2400" dirty="0" smtClean="0">
                <a:solidFill>
                  <a:srgbClr val="FF0000"/>
                </a:solidFill>
              </a:rPr>
              <a:t>教学手段</a:t>
            </a:r>
            <a:r>
              <a:rPr lang="zh-CN" altLang="zh-CN" sz="2400" dirty="0" smtClean="0"/>
              <a:t>：传统与信息化相结合</a:t>
            </a:r>
            <a:br>
              <a:rPr lang="zh-CN" altLang="zh-CN" sz="2400" dirty="0" smtClean="0"/>
            </a:br>
            <a:r>
              <a:rPr lang="zh-CN" altLang="zh-CN" sz="2400" dirty="0" smtClean="0">
                <a:solidFill>
                  <a:srgbClr val="FF0000"/>
                </a:solidFill>
              </a:rPr>
              <a:t>评价方式</a:t>
            </a:r>
            <a:r>
              <a:rPr lang="zh-CN" altLang="zh-CN" sz="2400" dirty="0" smtClean="0"/>
              <a:t>：过程性集中制评价</a:t>
            </a:r>
            <a:r>
              <a:rPr lang="en-US" altLang="zh-CN" sz="2400" dirty="0" smtClean="0"/>
              <a:t>  </a:t>
            </a:r>
            <a:r>
              <a:rPr lang="zh-CN" altLang="zh-CN" sz="2400" dirty="0" smtClean="0"/>
              <a:t>过程评性价</a:t>
            </a:r>
            <a:r>
              <a:rPr lang="en-US" altLang="zh-CN" sz="2400" dirty="0" smtClean="0"/>
              <a:t>+</a:t>
            </a:r>
            <a:r>
              <a:rPr lang="zh-CN" altLang="zh-CN" sz="2400" dirty="0" smtClean="0"/>
              <a:t>卷面集中</a:t>
            </a:r>
            <a:br>
              <a:rPr lang="zh-CN" altLang="zh-CN" sz="2400" dirty="0" smtClean="0"/>
            </a:br>
            <a:r>
              <a:rPr lang="zh-CN" altLang="zh-CN" sz="2400" dirty="0" smtClean="0"/>
              <a:t>建立基于数据的综合评价体系，面向教师、学生、课程和课堂开展多元化、过程化、发展性评价。</a:t>
            </a:r>
            <a:br>
              <a:rPr lang="zh-CN" altLang="zh-CN" sz="2400" dirty="0" smtClean="0"/>
            </a:b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                应用与推广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1321" y="1572322"/>
            <a:ext cx="7977809" cy="399359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3600"/>
              </a:lnSpc>
            </a:pP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建立教学模式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---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优势在哪里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zh-CN" sz="2400" dirty="0" smtClean="0"/>
              <a:t>更</a:t>
            </a:r>
            <a:r>
              <a:rPr lang="zh-CN" altLang="zh-CN" sz="2400" dirty="0" smtClean="0">
                <a:solidFill>
                  <a:srgbClr val="FF0000"/>
                </a:solidFill>
              </a:rPr>
              <a:t>容易参加学习</a:t>
            </a:r>
            <a:r>
              <a:rPr lang="zh-CN" altLang="zh-CN" sz="2400" dirty="0" smtClean="0"/>
              <a:t>活动：学生在方便的时候获取资料，有更多的时间用于学习</a:t>
            </a:r>
            <a:br>
              <a:rPr lang="zh-CN" altLang="zh-CN" sz="2400" dirty="0" smtClean="0"/>
            </a:br>
            <a:r>
              <a:rPr lang="zh-CN" altLang="zh-CN" sz="2400" dirty="0" smtClean="0">
                <a:solidFill>
                  <a:srgbClr val="C00000"/>
                </a:solidFill>
              </a:rPr>
              <a:t>个别化学习</a:t>
            </a:r>
            <a:r>
              <a:rPr lang="zh-CN" altLang="zh-CN" sz="2400" dirty="0" smtClean="0"/>
              <a:t>机会：允许学生按照自己的情况找合适的资料、花费需要的时间学习，自动批改系统反馈及时</a:t>
            </a:r>
            <a:br>
              <a:rPr lang="zh-CN" altLang="zh-CN" sz="2400" dirty="0" smtClean="0"/>
            </a:br>
            <a:r>
              <a:rPr lang="zh-CN" altLang="zh-CN" sz="2400" dirty="0" smtClean="0">
                <a:solidFill>
                  <a:srgbClr val="FF0000"/>
                </a:solidFill>
              </a:rPr>
              <a:t>社交促进学习</a:t>
            </a:r>
            <a:r>
              <a:rPr lang="zh-CN" altLang="zh-CN" sz="2400" dirty="0" smtClean="0"/>
              <a:t>投入：网络环境增进学生之间讨论的时间，提升学习兴趣和投入</a:t>
            </a:r>
            <a:br>
              <a:rPr lang="zh-CN" altLang="zh-CN" sz="2400" dirty="0" smtClean="0"/>
            </a:br>
            <a:r>
              <a:rPr lang="zh-CN" altLang="zh-CN" sz="2400" dirty="0" smtClean="0"/>
              <a:t>按时完成任务：提醒学生截止日，</a:t>
            </a:r>
            <a:r>
              <a:rPr lang="zh-CN" altLang="zh-CN" sz="2400" dirty="0" smtClean="0">
                <a:solidFill>
                  <a:srgbClr val="FF0000"/>
                </a:solidFill>
              </a:rPr>
              <a:t>跟踪学生学习</a:t>
            </a:r>
            <a:r>
              <a:rPr lang="zh-CN" altLang="zh-CN" sz="2400" dirty="0" smtClean="0"/>
              <a:t>情况</a:t>
            </a:r>
            <a:br>
              <a:rPr lang="zh-CN" altLang="zh-CN" sz="2400" dirty="0" smtClean="0"/>
            </a:b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                应用与推广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1321" y="2509024"/>
            <a:ext cx="7977809" cy="3056889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</a:t>
            </a:r>
            <a:r>
              <a:rPr lang="zh-CN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建立</a:t>
            </a:r>
            <a:r>
              <a:rPr lang="zh-CN" altLang="en-US" sz="28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混合教学模式</a:t>
            </a:r>
            <a: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---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信息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化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学过程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管理和平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价（建立教</a:t>
            </a:r>
            <a:r>
              <a:rPr lang="zh-CN" altLang="en-US" sz="20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学过程的数据资源）</a:t>
            </a:r>
            <a: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800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现实</a:t>
            </a:r>
            <a:r>
              <a:rPr lang="zh-CN" altLang="en-US" sz="28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困</a:t>
            </a:r>
            <a:r>
              <a:rPr lang="zh-CN" altLang="en-US" sz="28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难在哪里</a:t>
            </a:r>
            <a: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主动网络课堂学习几乎为零</a:t>
            </a:r>
            <a: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工作量如何认定</a:t>
            </a:r>
            <a: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8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校内资源有限</a:t>
            </a:r>
            <a:r>
              <a:rPr lang="zh-CN" altLang="zh-CN" sz="2800" dirty="0" smtClean="0"/>
              <a:t/>
            </a:r>
            <a:br>
              <a:rPr lang="zh-CN" altLang="zh-CN" sz="2800" dirty="0" smtClean="0"/>
            </a:b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借鉴   战 </a:t>
            </a:r>
            <a:r>
              <a:rPr lang="zh-CN" altLang="en-US" sz="3200" b="1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德 臣</a:t>
            </a:r>
          </a:p>
          <a:p>
            <a:r>
              <a:rPr lang="en-US" altLang="zh-CN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MOOC+SPOCs</a:t>
            </a:r>
            <a:r>
              <a:rPr lang="en-US" altLang="zh-CN" sz="3200" b="1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:</a:t>
            </a:r>
            <a:r>
              <a:rPr lang="zh-CN" altLang="en-US" sz="3200" b="1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分层次在线课程群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961321" y="2067339"/>
            <a:ext cx="7977809" cy="349857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怎样推广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？发挥班级助理作用</a:t>
            </a:r>
            <a: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</a:t>
            </a:r>
            <a:r>
              <a:rPr lang="zh-CN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课堂延伸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二、布置作业                             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三、互动讨论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四、平时测评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五、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考试考核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                应用与推广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62538" y="2001079"/>
            <a:ext cx="7977809" cy="349857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怎么推广？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自我助推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</a:t>
            </a:r>
            <a:r>
              <a:rPr lang="zh-CN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自我助推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当作引领教学改革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二、脚踏实地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认真对待细节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三、坚持不懈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挤出时间，完成任务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四、寻求支持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考试改革，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课时计算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，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线上辅导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等？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五、感谢平台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专业敬业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200" b="1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  <a:cs typeface="Microsoft YaHei UI"/>
              </a:rPr>
              <a:t>制作与应用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97301" y="1940312"/>
            <a:ext cx="7845287" cy="317664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</a:t>
            </a:r>
            <a:b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</a:t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r>
              <a:rPr lang="zh-CN" altLang="en-US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具体案例</a:t>
            </a: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r>
              <a:rPr lang="zh-CN" altLang="en-US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验收指标</a:t>
            </a: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r>
              <a:rPr lang="zh-CN" altLang="en-US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申报国家</a:t>
            </a: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情况</a:t>
            </a: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altLang="en-US" sz="2800" dirty="0" smtClean="0"/>
              <a:t/>
            </a:r>
            <a:br>
              <a:rPr altLang="en-US" sz="2800" dirty="0" smtClean="0"/>
            </a:br>
            <a:r>
              <a:rPr altLang="zh-CN" sz="2800" dirty="0" smtClean="0"/>
              <a:t/>
            </a:r>
            <a:br>
              <a:rPr altLang="zh-CN" sz="2800" dirty="0" smtClean="0"/>
            </a:br>
            <a:r>
              <a:rPr altLang="en-US" sz="3200" cap="none" dirty="0" smtClean="0">
                <a:solidFill>
                  <a:schemeClr val="accent1"/>
                </a:solidFill>
                <a:effectLst/>
                <a:ea typeface="Microsoft YaHei UI"/>
              </a:rPr>
              <a:t> </a:t>
            </a:r>
            <a:r>
              <a:rPr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altLang="en-US" sz="4000" cap="none" dirty="0" smtClean="0">
                <a:solidFill>
                  <a:srgbClr val="3D37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altLang="en-US" sz="4000" cap="none" dirty="0" smtClean="0">
                <a:solidFill>
                  <a:srgbClr val="3D37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           建设与推广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探索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97301" y="2312894"/>
            <a:ext cx="7845287" cy="280406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</a:t>
            </a:r>
            <a:b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</a:t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b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一、</a:t>
            </a:r>
            <a:r>
              <a:rPr lang="en-US"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</a:t>
            </a:r>
            <a:r>
              <a:rPr lang="zh-CN" altLang="zh-CN" sz="2400" dirty="0" smtClean="0"/>
              <a:t>亚幕平台建设几点建</a:t>
            </a:r>
            <a:r>
              <a:rPr lang="zh-CN" altLang="zh-CN" sz="2400" dirty="0" smtClean="0"/>
              <a:t>议</a:t>
            </a:r>
            <a:r>
              <a:rPr lang="en-US" altLang="zh-CN" sz="2400" dirty="0" smtClean="0"/>
              <a:t>----</a:t>
            </a:r>
            <a:r>
              <a:rPr lang="zh-CN" altLang="en-US" sz="2400" dirty="0" smtClean="0"/>
              <a:t>教学资源和教学过程数据处理同步进行</a:t>
            </a:r>
            <a:r>
              <a:rPr lang="en-US" altLang="zh-CN" sz="2400" dirty="0" smtClean="0"/>
              <a:t>----</a:t>
            </a:r>
            <a:r>
              <a:rPr lang="zh-CN" altLang="en-US" sz="2400" dirty="0" smtClean="0"/>
              <a:t>给学习者和教学者带来便捷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1800" dirty="0" smtClean="0">
                <a:solidFill>
                  <a:srgbClr val="2A4FEE"/>
                </a:solidFill>
              </a:rPr>
              <a:t>数据价值密度低，注重数据挖掘，注重学习者活跃度评价和引导，个性化服务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教学管理与</a:t>
            </a:r>
            <a:r>
              <a:rPr lang="zh-CN" altLang="en-US" sz="2400" dirty="0"/>
              <a:t>制度</a:t>
            </a:r>
            <a:r>
              <a:rPr lang="zh-CN" altLang="en-US" sz="2400" dirty="0" smtClean="0"/>
              <a:t>建议</a:t>
            </a:r>
            <a:r>
              <a:rPr lang="en-US" altLang="zh-CN" sz="2400" dirty="0" smtClean="0">
                <a:solidFill>
                  <a:srgbClr val="2A4FEE"/>
                </a:solidFill>
              </a:rPr>
              <a:t>-----</a:t>
            </a:r>
            <a:r>
              <a:rPr lang="zh-CN" altLang="en-US" sz="2400" dirty="0" smtClean="0">
                <a:solidFill>
                  <a:srgbClr val="2A4FEE"/>
                </a:solidFill>
              </a:rPr>
              <a:t>教师工作量认可与认定，数据考核与传统的学生测评，学分认定与学习评价</a:t>
            </a:r>
            <a:r>
              <a:rPr lang="zh-CN" altLang="zh-CN" sz="2400" dirty="0" smtClean="0"/>
              <a:t/>
            </a:r>
            <a:br>
              <a:rPr lang="zh-CN" altLang="zh-CN" sz="24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lang="zh-CN" altLang="zh-CN" sz="1800" dirty="0" smtClean="0"/>
              <a:t/>
            </a:r>
            <a:br>
              <a:rPr lang="zh-CN" altLang="zh-CN" sz="1800" dirty="0" smtClean="0"/>
            </a:br>
            <a:r>
              <a:rPr altLang="en-US" sz="2800" dirty="0" smtClean="0"/>
              <a:t/>
            </a:r>
            <a:br>
              <a:rPr altLang="en-US" sz="2800" dirty="0" smtClean="0"/>
            </a:br>
            <a:r>
              <a:rPr altLang="zh-CN" sz="2800" dirty="0" smtClean="0"/>
              <a:t/>
            </a:r>
            <a:br>
              <a:rPr altLang="zh-CN" sz="2800" dirty="0" smtClean="0"/>
            </a:br>
            <a:r>
              <a:rPr altLang="en-US" sz="3200" cap="none" dirty="0" smtClean="0">
                <a:solidFill>
                  <a:schemeClr val="accent1"/>
                </a:solidFill>
                <a:effectLst/>
                <a:ea typeface="Microsoft YaHei UI"/>
              </a:rPr>
              <a:t> </a:t>
            </a:r>
            <a:r>
              <a:rPr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altLang="zh-CN" sz="2400" cap="none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altLang="en-US" sz="4000" cap="none" dirty="0" smtClean="0">
                <a:solidFill>
                  <a:srgbClr val="3D37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altLang="en-US" sz="4000" cap="none" dirty="0" smtClean="0">
                <a:solidFill>
                  <a:srgbClr val="3D37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           建设与推广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探索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7977809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一、  课程再造</a:t>
            </a:r>
            <a: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二、</a:t>
            </a:r>
            <a: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的认识</a:t>
            </a:r>
            <a: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三、如何制作课程</a:t>
            </a:r>
            <a: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四、学习行为改变</a:t>
            </a:r>
            <a: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五、教学组织与设计</a:t>
            </a:r>
            <a:r>
              <a:rPr lang="en-US" altLang="zh-CN" sz="2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六、具体案例分析与验收标准剖析</a:t>
            </a:r>
            <a:endParaRPr lang="en-US" altLang="zh-CN" sz="2400" cap="none" dirty="0" smtClean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汇报主要内容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1063" y="2635250"/>
            <a:ext cx="10788650" cy="2743200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altLang="en-US" sz="5400" dirty="0">
                <a:solidFill>
                  <a:schemeClr val="tx1">
                    <a:lumMod val="75000"/>
                  </a:schemeClr>
                </a:solidFill>
                <a:cs typeface="+mj-cs"/>
              </a:rPr>
              <a:t>安徽财贸职业学院</a:t>
            </a: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lang="zh-CN" altLang="en-US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>谢谢聆听  </a:t>
            </a: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altLang="en-US" sz="40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>主讲人：方春龙</a:t>
            </a:r>
            <a: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lang="en-US" altLang="zh-CN" sz="4400" dirty="0" smtClean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r>
              <a:rPr altLang="en-US" sz="4000" dirty="0">
                <a:solidFill>
                  <a:schemeClr val="tx1">
                    <a:lumMod val="75000"/>
                  </a:schemeClr>
                </a:solidFill>
                <a:cs typeface="+mj-cs"/>
              </a:rPr>
              <a:t/>
            </a:r>
            <a:br>
              <a:rPr altLang="en-US" sz="4000" dirty="0">
                <a:solidFill>
                  <a:schemeClr val="tx1">
                    <a:lumMod val="75000"/>
                  </a:schemeClr>
                </a:solidFill>
                <a:cs typeface="+mj-cs"/>
              </a:rPr>
            </a:br>
            <a:endParaRPr lang="en-US" altLang="zh-CN" sz="4000" dirty="0">
              <a:solidFill>
                <a:schemeClr val="tx1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23554" name="图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1638" y="731838"/>
            <a:ext cx="5119688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7977809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    课程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再造，是指以新思维新方法和新手段，对课程内容进行优化选择，对课程教学方法借助 新型教学手段进行优化设计与实施，进而使课程展现出更宽广的视野、更深邃的内涵以及更 有特色的内容体系，并更易于为学生学习和理解，能激发学生学习的活力和动力。 需要研究“如何教</a:t>
            </a:r>
            <a: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讲”？ 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影响：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1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课程内容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的重构；（</a:t>
            </a:r>
            <a: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教学方法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的再造；（</a:t>
            </a:r>
            <a:r>
              <a:rPr lang="en-US" altLang="zh-CN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考核方式</a:t>
            </a:r>
            <a:r>
              <a:rPr lang="zh-CN" altLang="en-US" sz="2400" cap="none" dirty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的再造 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4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考核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的</a:t>
            </a:r>
            <a:r>
              <a:rPr lang="zh-CN" altLang="en-US" sz="2400" cap="none" dirty="0" smtClean="0">
                <a:solidFill>
                  <a:srgbClr val="0B23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改变</a:t>
            </a:r>
            <a:endParaRPr lang="en-US" altLang="zh-CN" sz="2400" cap="none" dirty="0" smtClean="0">
              <a:solidFill>
                <a:srgbClr val="0B2387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一、</a:t>
            </a:r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MOOC</a:t>
            </a:r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作用：课程</a:t>
            </a:r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再造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216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33563" y="2003612"/>
            <a:ext cx="7977809" cy="318695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32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 怎么认识    </a:t>
            </a:r>
            <a:r>
              <a:rPr lang="zh-CN" altLang="en-US" sz="24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正确</a:t>
            </a:r>
            <a:r>
              <a:rPr lang="zh-CN" altLang="en-US" sz="2400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认识</a:t>
            </a:r>
            <a:r>
              <a:rPr lang="en-US" altLang="zh-CN" sz="2400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zh-CN" altLang="en-US" sz="2400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，才能做出精品</a:t>
            </a:r>
            <a:r>
              <a:rPr lang="en-US" altLang="zh-CN" sz="24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</a:t>
            </a:r>
            <a: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为什么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要建设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MOOC? </a:t>
            </a:r>
            <a:r>
              <a:rPr lang="zh-CN" altLang="en-US" sz="24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初心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：为学校实施混合式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翻转教学奠定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基础。 </a:t>
            </a:r>
            <a:r>
              <a:rPr lang="zh-CN" altLang="en-US" sz="24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目标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：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1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）扩大社会影响力 （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）新技术新理念快速推广 （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运用新手段提升课程内涵 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（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4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）</a:t>
            </a:r>
            <a:r>
              <a:rPr lang="zh-CN" altLang="en-US" sz="2400" cap="none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服务更多高校，推动教育公平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二、正确认识</a:t>
            </a:r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MOOC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0315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33563" y="1438275"/>
            <a:ext cx="7977809" cy="505173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32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        怎么认识  </a:t>
            </a:r>
            <a:r>
              <a:rPr lang="zh-CN" altLang="en-US" sz="32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质疑点</a:t>
            </a:r>
            <a: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慕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课只是面向社会学员的课程，对大学教育没有什么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作用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有了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慕课，就可以不需要教师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了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慕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课挤占了实体课堂致使教师失去了岗位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工作量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慕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课不能取代实体课堂教师讲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授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教学目标</a:t>
            </a:r>
            <a:r>
              <a:rPr lang="zh-CN" altLang="en-US" sz="2400" b="0" dirty="0" smtClean="0"/>
              <a:t>具</a:t>
            </a:r>
            <a:r>
              <a:rPr lang="zh-CN" altLang="en-US" sz="2400" b="0" dirty="0" smtClean="0"/>
              <a:t>体可分</a:t>
            </a:r>
            <a:r>
              <a:rPr lang="zh-CN" altLang="en-US" sz="2400" b="0" dirty="0" smtClean="0"/>
              <a:t>为三个维度：</a:t>
            </a:r>
            <a:r>
              <a:rPr lang="zh-CN" altLang="en-US" sz="2400" dirty="0" smtClean="0"/>
              <a:t>知识与技能、过程与方法、</a:t>
            </a:r>
            <a:r>
              <a:rPr lang="zh-CN" altLang="en-US" sz="2400" dirty="0" smtClean="0">
                <a:solidFill>
                  <a:srgbClr val="2A4FEE"/>
                </a:solidFill>
              </a:rPr>
              <a:t>情感态度与价值</a:t>
            </a:r>
            <a:r>
              <a:rPr lang="zh-CN" altLang="en-US" sz="2400" dirty="0" smtClean="0">
                <a:solidFill>
                  <a:srgbClr val="2A4FEE"/>
                </a:solidFill>
              </a:rPr>
              <a:t>观？</a:t>
            </a:r>
            <a:r>
              <a:rPr lang="zh-CN" altLang="en-US" sz="2400" dirty="0" smtClean="0"/>
              <a:t> 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2400" cap="none" dirty="0" smtClean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二、正确认识</a:t>
            </a:r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MOOC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42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627095"/>
            <a:ext cx="7977809" cy="330797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怎么</a:t>
            </a:r>
            <a:r>
              <a:rPr lang="zh-CN" altLang="en-US" sz="40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制作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？</a:t>
            </a:r>
            <a:r>
              <a:rPr lang="zh-CN" altLang="en-US" sz="28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知识</a:t>
            </a:r>
            <a:r>
              <a:rPr lang="zh-CN" altLang="en-US" sz="2800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脉络化</a:t>
            </a:r>
            <a:r>
              <a:rPr lang="zh-CN" altLang="en-US" sz="28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800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内容可视化</a:t>
            </a:r>
            <a:r>
              <a:rPr lang="zh-CN" altLang="en-US" sz="28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zh-CN" altLang="en-US" sz="2800" cap="none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</a:t>
            </a:r>
            <a:r>
              <a:rPr lang="zh-CN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知识体系完整性与碎片化融合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二、课程特点分析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分解知识点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三、课堂内容设计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每节课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到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个知识点（十分钟内）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四、知识表达形式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从讲解视频、案例、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动漫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等形式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三、</a:t>
            </a:r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MOOC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的制作：</a:t>
            </a:r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课程创新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92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775012"/>
            <a:ext cx="9454063" cy="376439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altLang="zh-CN" sz="16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16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en-US" altLang="zh-CN" sz="16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1600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36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怎么学习</a:t>
            </a:r>
            <a:r>
              <a:rPr lang="zh-CN" altLang="en-US" sz="36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？超越时空</a:t>
            </a:r>
            <a:r>
              <a:rPr lang="en-US" altLang="zh-CN" sz="36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36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多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通道学习</a:t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重复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多次学习</a:t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不受时空限制的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学习                        </a:t>
            </a:r>
            <a:r>
              <a:rPr lang="zh-CN" altLang="en-US" sz="32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解决学生学习渠道单一问题</a:t>
            </a:r>
            <a:r>
              <a:rPr lang="zh-CN" altLang="en-US" sz="24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zh-CN" altLang="en-US" sz="2400" cap="none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碎片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式学习</a:t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自主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/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自由学习</a:t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自学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互学</a:t>
            </a:r>
            <a:r>
              <a:rPr lang="en-US" altLang="zh-CN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-</a:t>
            </a:r>
            <a: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群学</a:t>
            </a:r>
            <a:br>
              <a:rPr lang="zh-CN" altLang="en-US" sz="2400" cap="none" dirty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四、学习模式创新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92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7977809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怎么做</a:t>
            </a:r>
            <a:r>
              <a:rPr lang="zh-CN" altLang="en-US" sz="4000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？精炼表达每个知识点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一</a:t>
            </a:r>
            <a:r>
              <a:rPr lang="zh-CN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、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知识体系完整性与碎片化融合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二、课程特点分析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分解知识点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三、课堂内容设计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每节课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2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到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3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个知识点（十分钟内）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四、知识表达形式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——</a:t>
            </a:r>
            <a:r>
              <a:rPr lang="zh-CN" altLang="en-US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从讲解视频、案例、动画等形式</a:t>
            </a:r>
            <a: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/>
            </a:r>
            <a:br>
              <a:rPr lang="en-US" altLang="zh-CN" sz="2400" cap="none" dirty="0" smtClean="0">
                <a:solidFill>
                  <a:srgbClr val="2A4FE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</a:br>
            <a:endParaRPr lang="en-US" altLang="zh-CN" sz="4000" cap="none" dirty="0" smtClean="0">
              <a:solidFill>
                <a:srgbClr val="3D373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怎样组织教学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7129" y="1438275"/>
            <a:ext cx="9977718" cy="437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892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808" y="1378226"/>
            <a:ext cx="8905255" cy="416118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zh-CN" altLang="en-US" sz="2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icrosoft YaHei UI"/>
              </a:rPr>
              <a:t>制</a:t>
            </a:r>
            <a:endParaRPr lang="zh-CN" altLang="en-US" sz="2000" cap="none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icrosoft YaHei UI"/>
            </a:endParaRPr>
          </a:p>
        </p:txBody>
      </p:sp>
      <p:sp>
        <p:nvSpPr>
          <p:cNvPr id="16386" name="矩形 3"/>
          <p:cNvSpPr>
            <a:spLocks noChangeArrowheads="1"/>
          </p:cNvSpPr>
          <p:nvPr/>
        </p:nvSpPr>
        <p:spPr bwMode="auto">
          <a:xfrm>
            <a:off x="1833563" y="792163"/>
            <a:ext cx="895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</a:t>
            </a:r>
            <a:r>
              <a:rPr lang="zh-CN" altLang="en-US" sz="3600" b="1" dirty="0" smtClean="0">
                <a:solidFill>
                  <a:srgbClr val="2A4FEE"/>
                </a:solidFill>
                <a:latin typeface="微软雅黑" pitchFamily="34" charset="-122"/>
                <a:ea typeface="微软雅黑" pitchFamily="34" charset="-122"/>
              </a:rPr>
              <a:t>          怎样组织教学</a:t>
            </a:r>
            <a:endParaRPr lang="en-US" altLang="zh-CN" sz="3200" b="1" dirty="0">
              <a:solidFill>
                <a:srgbClr val="2A4FE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  <a:cs typeface="Microsoft YaHei U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6412" y="1438275"/>
            <a:ext cx="9240651" cy="435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892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带红线的业务演示文稿（宽屏）</Template>
  <TotalTime>0</TotalTime>
  <Words>534</Words>
  <Application>Microsoft Office PowerPoint</Application>
  <PresentationFormat>自定义</PresentationFormat>
  <Paragraphs>39</Paragraphs>
  <Slides>20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Red Line Business 16x9</vt:lpstr>
      <vt:lpstr>基础课程MOOC应用与推广    课程：经济学基础 主讲人：方春龙 安徽财贸职业学院 2018年11月19日  </vt:lpstr>
      <vt:lpstr>一、  课程再造 二、MOOC的认识 三、如何制作课程 四、学习行为改变 五、教学组织与设计 六、具体案例分析与验收标准剖析</vt:lpstr>
      <vt:lpstr>         课程再造，是指以新思维新方法和新手段，对课程内容进行优化选择，对课程教学方法借助 新型教学手段进行优化设计与实施，进而使课程展现出更宽广的视野、更深邃的内涵以及更 有特色的内容体系，并更易于为学生学习和理解，能激发学生学习的活力和动力。 需要研究“如何教/讲”？ 影响：（1）课程内容的重构；（2）教学方法的再造；（3）考核方式的再造 （4）教学考核的改变</vt:lpstr>
      <vt:lpstr>      怎么认识    正确认识MOOC，才能做出精品MOOC      为什么要建设MOOC? 初心：为学校实施混合式/翻转教学奠定基础。 目标：（1）扩大社会影响力 （2）新技术新理念快速推广 （3）运用新手段提升课程内涵 （4）服务更多高校，推动教育公平 </vt:lpstr>
      <vt:lpstr>        怎么认识  质疑点 慕课只是面向社会学员的课程，对大学教育没有什么作用 有了慕课，就可以不需要教师了 慕课挤占了实体课堂致使教师失去了岗位/工作量 慕课不能取代实体课堂教师讲授 教学目标具体可分为三个维度：知识与技能、过程与方法、情感态度与价值观？  </vt:lpstr>
      <vt:lpstr> 怎么制作？知识脉络化、内容可视化 一、知识体系完整性与碎片化融合 二、课程特点分析——分解知识点 三、课堂内容设计——每节课2到3个知识点（十分钟内） 四、知识表达形式——从讲解视频、案例、动漫等形式 </vt:lpstr>
      <vt:lpstr>  怎么学习？超越时空 多通道学习 重复/多次学习 不受时空限制的学习                        解决学生学习渠道单一问题 碎片式学习 自主/自由学习 自学-互学-群学 </vt:lpstr>
      <vt:lpstr>怎么做？精炼表达每个知识点 一、知识体系完整性与碎片化融合 二、课程特点分析——分解知识点 三、课堂内容设计——每节课2到3个知识点（十分钟内） 四、知识表达形式——从讲解视频、案例、动画等形式 </vt:lpstr>
      <vt:lpstr>制</vt:lpstr>
      <vt:lpstr>精品课程            教学资源的平台建设 公开视频课        课堂教学的网络公开 弊端：重建设轻使用。 MOOC不仅是教学资源的平台建设 和课堂教学的网络公开，还是教学过程和管理信息化，需要研究“如何教/讲”？ 影响：（1）课程内容的重构；（2）教学方法的再造；（3）考核方式的再造 （4）教学考核的改变。 带来了教学模式的巨大变革。</vt:lpstr>
      <vt:lpstr>MOOC，大规模开放在线课程 （1）网上视频教学、数字化资源、网上讨论、网上测评 （2）大规模开放，无开放性限制 （3）适用于学校教学，也适用于社会化教学 （4）MOOC是相对独立且资源完整的课程 （5）MOOC对学员可能无限制，对学员身份可能不予识别 SPOC，小规模限制性在线课程 （1）网上视频教学、数字化资源、网上讨论、网上测评 （2）开放性限制：被允许的学员才能参加课程 （3）广泛应用于学校教学 （4）SPOC可能仅作为辅助：资源可能不完整、不独立 （5）SPOC可以对学员身份进行识别与限制</vt:lpstr>
      <vt:lpstr>怎样推广？探索—试点—推广 建立教学模式---线上线下关系—混合式 如何提高学生参与度与参与面 如何给教学与管理带来便捷：作业、点名考勤、输分、讨论等 推广的进程 </vt:lpstr>
      <vt:lpstr> 建立什么教学模式---线上线下关系 教学内容：深化内容、强化应用，课时分配 基础知识+前沿进展+实践应用 教学内容：深化内容、强化应用 系统的教学设计+知识体系构建+深入思考 教学手段：传统与信息化相结合 评价方式：过程性集中制评价  过程评性价+卷面集中 建立基于数据的综合评价体系，面向教师、学生、课程和课堂开展多元化、过程化、发展性评价。  </vt:lpstr>
      <vt:lpstr> 建立教学模式---优势在哪里 更容易参加学习活动：学生在方便的时候获取资料，有更多的时间用于学习 个别化学习机会：允许学生按照自己的情况找合适的资料、花费需要的时间学习，自动批改系统反馈及时 社交促进学习投入：网络环境增进学生之间讨论的时间，提升学习兴趣和投入 按时完成任务：提醒学生截止日，跟踪学生学习情况   </vt:lpstr>
      <vt:lpstr>  一、建立混合教学模式---信息化教学过程管理和平价（建立教学过程的数据资源） 现实困难在哪里 主动网络课堂学习几乎为零 工作量如何认定 校内资源有限    </vt:lpstr>
      <vt:lpstr>怎样推广？发挥班级助理作用 一、课堂延伸 二、布置作业                              三、互动讨论 四、平时测评 五、考试考核 </vt:lpstr>
      <vt:lpstr>怎么推广？自我助推 一、自我助推——当作引领教学改革 二、脚踏实地——认真对待细节 三、坚持不懈——挤出时间，完成任务 四、寻求支持——考试改革，课时计算，线上辅导等？ 五、感谢平台——专业敬业 </vt:lpstr>
      <vt:lpstr>               具体案例  验收指标  申报国家MOOC情况           </vt:lpstr>
      <vt:lpstr>                一、 亚幕平台建设几点建议----教学资源和教学过程数据处理同步进行----给学习者和教学者带来便捷 数据价值密度低，注重数据挖掘，注重学习者活跃度评价和引导，个性化服务 教学管理与制度建议-----教师工作量认可与认定，数据考核与传统的学生测评，学分认定与学习评价         </vt:lpstr>
      <vt:lpstr>安徽财贸职业学院   谢谢聆听   主讲人：方春龙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经济学基础     主讲人：方春龙 安徽财贸职业学院</dc:title>
  <dc:creator/>
  <cp:lastModifiedBy/>
  <cp:revision>11</cp:revision>
  <dcterms:created xsi:type="dcterms:W3CDTF">2015-08-20T03:22:43Z</dcterms:created>
  <dcterms:modified xsi:type="dcterms:W3CDTF">2018-11-20T02:55:52Z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