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4" r:id="rId3"/>
    <p:sldId id="259" r:id="rId4"/>
    <p:sldId id="258" r:id="rId5"/>
    <p:sldId id="260" r:id="rId6"/>
    <p:sldId id="265" r:id="rId7"/>
    <p:sldId id="278" r:id="rId8"/>
    <p:sldId id="279" r:id="rId9"/>
    <p:sldId id="284" r:id="rId10"/>
    <p:sldId id="285" r:id="rId11"/>
    <p:sldId id="286" r:id="rId12"/>
    <p:sldId id="266" r:id="rId13"/>
    <p:sldId id="268" r:id="rId14"/>
    <p:sldId id="270" r:id="rId15"/>
    <p:sldId id="269" r:id="rId16"/>
    <p:sldId id="271" r:id="rId17"/>
    <p:sldId id="272" r:id="rId18"/>
    <p:sldId id="267" r:id="rId19"/>
    <p:sldId id="273" r:id="rId20"/>
    <p:sldId id="287" r:id="rId21"/>
    <p:sldId id="274" r:id="rId22"/>
    <p:sldId id="275" r:id="rId23"/>
    <p:sldId id="288" r:id="rId24"/>
    <p:sldId id="289" r:id="rId25"/>
    <p:sldId id="277" r:id="rId26"/>
    <p:sldId id="28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241" autoAdjust="0"/>
  </p:normalViewPr>
  <p:slideViewPr>
    <p:cSldViewPr snapToGrid="0">
      <p:cViewPr varScale="1">
        <p:scale>
          <a:sx n="81" d="100"/>
          <a:sy n="81" d="100"/>
        </p:scale>
        <p:origin x="858" y="6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ltLang="zh-CN" dirty="0" smtClean="0"/>
              <a:t>2014</a:t>
            </a:r>
            <a:r>
              <a:rPr lang="zh-CN" altLang="en-US" dirty="0" smtClean="0"/>
              <a:t>年</a:t>
            </a:r>
            <a:r>
              <a:rPr lang="en-US" altLang="zh-CN" dirty="0" smtClean="0"/>
              <a:t>MOOC</a:t>
            </a:r>
            <a:r>
              <a:rPr lang="zh-CN" altLang="en-US" dirty="0" smtClean="0"/>
              <a:t>项目验收情况分布</a:t>
            </a:r>
            <a:endParaRPr lang="zh-CN"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项目数</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Sheet1!$A$2:$A$6</c:f>
              <c:strCache>
                <c:ptCount val="5"/>
                <c:pt idx="0">
                  <c:v>优秀</c:v>
                </c:pt>
                <c:pt idx="1">
                  <c:v>良好</c:v>
                </c:pt>
                <c:pt idx="2">
                  <c:v>合格</c:v>
                </c:pt>
                <c:pt idx="3">
                  <c:v>延期</c:v>
                </c:pt>
                <c:pt idx="4">
                  <c:v>撤项</c:v>
                </c:pt>
              </c:strCache>
            </c:strRef>
          </c:cat>
          <c:val>
            <c:numRef>
              <c:f>Sheet1!$B$2:$B$6</c:f>
              <c:numCache>
                <c:formatCode>General</c:formatCode>
                <c:ptCount val="5"/>
                <c:pt idx="0">
                  <c:v>26</c:v>
                </c:pt>
                <c:pt idx="1">
                  <c:v>7</c:v>
                </c:pt>
                <c:pt idx="2">
                  <c:v>30</c:v>
                </c:pt>
                <c:pt idx="3">
                  <c:v>43</c:v>
                </c:pt>
                <c:pt idx="4">
                  <c:v>1</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013101205276311"/>
          <c:y val="0.30613451610885112"/>
          <c:w val="0.17330642608283556"/>
          <c:h val="0.5582387697933827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17310-0CCB-44BA-AFC1-6A3E3B816863}" type="doc">
      <dgm:prSet loTypeId="urn:microsoft.com/office/officeart/2005/8/layout/hList1" loCatId="" qsTypeId="urn:microsoft.com/office/officeart/2005/8/quickstyle/simple2" qsCatId="simple" csTypeId="urn:microsoft.com/office/officeart/2005/8/colors/accent1_4" csCatId="accent1" phldr="1"/>
      <dgm:spPr/>
      <dgm:t>
        <a:bodyPr/>
        <a:lstStyle/>
        <a:p>
          <a:endParaRPr lang="zh-CN" altLang="en-US"/>
        </a:p>
      </dgm:t>
    </dgm:pt>
    <dgm:pt modelId="{4184226B-1588-4950-B935-42DF85A01124}">
      <dgm:prSet custT="1"/>
      <dgm:spPr/>
      <dgm:t>
        <a:bodyPr/>
        <a:lstStyle/>
        <a:p>
          <a:r>
            <a:rPr lang="zh-CN" altLang="en-US" sz="2800" dirty="0" smtClean="0">
              <a:latin typeface="微软雅黑" panose="020B0503020204020204" pitchFamily="34" charset="-122"/>
              <a:ea typeface="微软雅黑" panose="020B0503020204020204" pitchFamily="34" charset="-122"/>
            </a:rPr>
            <a:t>学生层面</a:t>
          </a:r>
          <a:endParaRPr lang="zh-CN" altLang="en-US" sz="2800" dirty="0">
            <a:latin typeface="微软雅黑" panose="020B0503020204020204" pitchFamily="34" charset="-122"/>
            <a:ea typeface="微软雅黑" panose="020B0503020204020204" pitchFamily="34" charset="-122"/>
          </a:endParaRPr>
        </a:p>
      </dgm:t>
    </dgm:pt>
    <dgm:pt modelId="{92B9F0D7-E3E3-46E3-BACA-6957BA96E33D}" type="parTrans" cxnId="{4EA1156A-C021-4DD6-9F7A-2514FC5067C2}">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2B1E5DAD-67B4-42DA-92AF-61C7B38A6CA6}" type="sibTrans" cxnId="{4EA1156A-C021-4DD6-9F7A-2514FC5067C2}">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D016495E-2CE1-413E-A373-4736CCC46A84}">
      <dgm:prSet custT="1"/>
      <dgm:spPr/>
      <dgm:t>
        <a:bodyPr/>
        <a:lstStyle/>
        <a:p>
          <a:r>
            <a:rPr lang="zh-CN" altLang="en-US" sz="2800" dirty="0" smtClean="0">
              <a:latin typeface="微软雅黑" panose="020B0503020204020204" pitchFamily="34" charset="-122"/>
              <a:ea typeface="微软雅黑" panose="020B0503020204020204" pitchFamily="34" charset="-122"/>
            </a:rPr>
            <a:t>学校层面</a:t>
          </a:r>
          <a:endParaRPr lang="zh-CN" altLang="en-US" sz="2800" dirty="0">
            <a:latin typeface="微软雅黑" panose="020B0503020204020204" pitchFamily="34" charset="-122"/>
            <a:ea typeface="微软雅黑" panose="020B0503020204020204" pitchFamily="34" charset="-122"/>
          </a:endParaRPr>
        </a:p>
      </dgm:t>
    </dgm:pt>
    <dgm:pt modelId="{9E61A90D-B641-42BB-A66A-A80054DA720E}" type="parTrans" cxnId="{98FDB48C-CD3E-4384-BEC9-1885BF4F2122}">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E41A4923-F87B-4240-B927-6418B6D1A47B}" type="sibTrans" cxnId="{98FDB48C-CD3E-4384-BEC9-1885BF4F2122}">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D497EA62-91CE-4AA2-8769-36308DBF6D60}">
      <dgm:prSet custT="1"/>
      <dgm:spPr/>
      <dgm:t>
        <a:bodyPr/>
        <a:lstStyle/>
        <a:p>
          <a:r>
            <a:rPr lang="zh-CN" altLang="en-US" sz="2800" dirty="0" smtClean="0">
              <a:latin typeface="微软雅黑" panose="020B0503020204020204" pitchFamily="34" charset="-122"/>
              <a:ea typeface="微软雅黑" panose="020B0503020204020204" pitchFamily="34" charset="-122"/>
            </a:rPr>
            <a:t>社会层面</a:t>
          </a:r>
          <a:endParaRPr lang="zh-CN" altLang="en-US" sz="2800" dirty="0">
            <a:latin typeface="微软雅黑" panose="020B0503020204020204" pitchFamily="34" charset="-122"/>
            <a:ea typeface="微软雅黑" panose="020B0503020204020204" pitchFamily="34" charset="-122"/>
          </a:endParaRPr>
        </a:p>
      </dgm:t>
    </dgm:pt>
    <dgm:pt modelId="{843ED5A4-12E0-4792-A191-15A381B1EBA4}" type="parTrans" cxnId="{1F428F96-73CA-4FCC-8B49-F06E54F2D79E}">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EED98C9E-383E-4866-9481-084D9EA737DE}" type="sibTrans" cxnId="{1F428F96-73CA-4FCC-8B49-F06E54F2D79E}">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3A5DEBD0-0F0E-451C-BD61-C24FB2D2F850}">
      <dgm:prSet custT="1"/>
      <dgm:spPr/>
      <dgm:t>
        <a:bodyPr/>
        <a:lstStyle/>
        <a:p>
          <a:r>
            <a:rPr lang="zh-CN" altLang="en-US" sz="2000" b="1" dirty="0" smtClean="0">
              <a:latin typeface="微软雅黑" panose="020B0503020204020204" pitchFamily="34" charset="-122"/>
              <a:ea typeface="微软雅黑" panose="020B0503020204020204" pitchFamily="34" charset="-122"/>
            </a:rPr>
            <a:t>推动安徽省高等学校优质课程教学资源共建共享</a:t>
          </a:r>
          <a:r>
            <a:rPr lang="zh-CN" altLang="en-US" sz="2000" dirty="0" smtClean="0">
              <a:latin typeface="微软雅黑" panose="020B0503020204020204" pitchFamily="34" charset="-122"/>
              <a:ea typeface="微软雅黑" panose="020B0503020204020204" pitchFamily="34" charset="-122"/>
            </a:rPr>
            <a:t>，加速安徽省高教强省建设步伐。</a:t>
          </a:r>
          <a:endParaRPr lang="zh-CN" altLang="en-US" sz="2000" dirty="0">
            <a:latin typeface="微软雅黑" panose="020B0503020204020204" pitchFamily="34" charset="-122"/>
            <a:ea typeface="微软雅黑" panose="020B0503020204020204" pitchFamily="34" charset="-122"/>
          </a:endParaRPr>
        </a:p>
      </dgm:t>
    </dgm:pt>
    <dgm:pt modelId="{C517FCAE-02A0-44A5-BCE3-7C6F97DC3173}" type="parTrans" cxnId="{59A6E149-51F2-4D77-8222-5B51C5ECB85A}">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CEA4A561-C029-4095-81F2-C532D15299D3}" type="sibTrans" cxnId="{59A6E149-51F2-4D77-8222-5B51C5ECB85A}">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6EDD64A8-FE4F-4CAC-B42B-6CECDD07093E}">
      <dgm:prSet custT="1"/>
      <dgm:spPr/>
      <dgm:t>
        <a:bodyPr/>
        <a:lstStyle/>
        <a:p>
          <a:r>
            <a:rPr lang="zh-CN" altLang="en-US" sz="2000" b="1" dirty="0" smtClean="0">
              <a:latin typeface="微软雅黑" panose="020B0503020204020204" pitchFamily="34" charset="-122"/>
              <a:ea typeface="微软雅黑" panose="020B0503020204020204" pitchFamily="34" charset="-122"/>
            </a:rPr>
            <a:t>给高校教师搭建交流学习的平台</a:t>
          </a:r>
          <a:r>
            <a:rPr lang="zh-CN" altLang="en-US" sz="2000" dirty="0" smtClean="0">
              <a:latin typeface="微软雅黑" panose="020B0503020204020204" pitchFamily="34" charset="-122"/>
              <a:ea typeface="微软雅黑" panose="020B0503020204020204" pitchFamily="34" charset="-122"/>
            </a:rPr>
            <a:t>，有力推动高校优化师资队伍结构</a:t>
          </a:r>
          <a:r>
            <a:rPr lang="zh-CN" altLang="en-US" sz="2000" dirty="0" smtClean="0">
              <a:latin typeface="微软雅黑" panose="020B0503020204020204" pitchFamily="34" charset="-122"/>
              <a:ea typeface="微软雅黑" panose="020B0503020204020204" pitchFamily="34" charset="-122"/>
            </a:rPr>
            <a:t>、促进教育教学观念转变、教学内容更新、</a:t>
          </a:r>
          <a:r>
            <a:rPr lang="zh-CN" altLang="en-US" sz="2000" dirty="0" smtClean="0">
              <a:latin typeface="微软雅黑" panose="020B0503020204020204" pitchFamily="34" charset="-122"/>
              <a:ea typeface="微软雅黑" panose="020B0503020204020204" pitchFamily="34" charset="-122"/>
            </a:rPr>
            <a:t>创新教学方法和手段</a:t>
          </a:r>
          <a:r>
            <a:rPr lang="zh-CN" altLang="en-US" sz="2000" dirty="0" smtClean="0">
              <a:latin typeface="微软雅黑" panose="020B0503020204020204" pitchFamily="34" charset="-122"/>
              <a:ea typeface="微软雅黑" panose="020B0503020204020204" pitchFamily="34" charset="-122"/>
            </a:rPr>
            <a:t>，提高</a:t>
          </a:r>
          <a:r>
            <a:rPr lang="zh-CN" altLang="en-US" sz="2000" dirty="0" smtClean="0">
              <a:latin typeface="微软雅黑" panose="020B0503020204020204" pitchFamily="34" charset="-122"/>
              <a:ea typeface="微软雅黑" panose="020B0503020204020204" pitchFamily="34" charset="-122"/>
            </a:rPr>
            <a:t>人才培养质量。</a:t>
          </a:r>
          <a:endParaRPr lang="zh-CN" altLang="en-US" sz="2000" dirty="0">
            <a:latin typeface="微软雅黑" panose="020B0503020204020204" pitchFamily="34" charset="-122"/>
            <a:ea typeface="微软雅黑" panose="020B0503020204020204" pitchFamily="34" charset="-122"/>
          </a:endParaRPr>
        </a:p>
      </dgm:t>
    </dgm:pt>
    <dgm:pt modelId="{871C4963-7D8C-4F90-86CA-EC1DE7DBF9C0}" type="parTrans" cxnId="{6AA075CD-255E-4004-A908-65549263522B}">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6F8FD0B0-19F5-4A40-ADC9-A7DC8C02668B}" type="sibTrans" cxnId="{6AA075CD-255E-4004-A908-65549263522B}">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7E28634A-0DFA-4542-927A-467627298F88}">
      <dgm:prSet custT="1"/>
      <dgm:spPr/>
      <dgm:t>
        <a:bodyPr/>
        <a:lstStyle/>
        <a:p>
          <a:r>
            <a:rPr lang="zh-CN" altLang="en-US" sz="2000" b="1" dirty="0" smtClean="0">
              <a:latin typeface="微软雅黑" panose="020B0503020204020204" pitchFamily="34" charset="-122"/>
              <a:ea typeface="微软雅黑" panose="020B0503020204020204" pitchFamily="34" charset="-122"/>
            </a:rPr>
            <a:t>给学生提供多元的学习选择、便捷的学习方式</a:t>
          </a:r>
          <a:r>
            <a:rPr lang="zh-CN" altLang="en-US" sz="2000" dirty="0" smtClean="0">
              <a:latin typeface="微软雅黑" panose="020B0503020204020204" pitchFamily="34" charset="-122"/>
              <a:ea typeface="微软雅黑" panose="020B0503020204020204" pitchFamily="34" charset="-122"/>
            </a:rPr>
            <a:t>，学生可根据个人兴趣制定学习计划，进行在线学习交流，共享优质教育资源。</a:t>
          </a:r>
          <a:endParaRPr lang="zh-CN" altLang="en-US" sz="2000" dirty="0">
            <a:latin typeface="微软雅黑" panose="020B0503020204020204" pitchFamily="34" charset="-122"/>
            <a:ea typeface="微软雅黑" panose="020B0503020204020204" pitchFamily="34" charset="-122"/>
          </a:endParaRPr>
        </a:p>
      </dgm:t>
    </dgm:pt>
    <dgm:pt modelId="{987B0004-F88C-4EE7-BF5E-1D66E6B13D01}" type="parTrans" cxnId="{C8F32973-916D-42C2-8AB6-682470989DF7}">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15ECFFDE-4F14-4058-8241-2A588B57ED5F}" type="sibTrans" cxnId="{C8F32973-916D-42C2-8AB6-682470989DF7}">
      <dgm:prSet/>
      <dgm:spPr/>
      <dgm:t>
        <a:bodyPr/>
        <a:lstStyle/>
        <a:p>
          <a:endParaRPr lang="zh-CN" altLang="en-US" sz="1400">
            <a:latin typeface="微软雅黑" panose="020B0503020204020204" pitchFamily="34" charset="-122"/>
            <a:ea typeface="微软雅黑" panose="020B0503020204020204" pitchFamily="34" charset="-122"/>
          </a:endParaRPr>
        </a:p>
      </dgm:t>
    </dgm:pt>
    <dgm:pt modelId="{7C55D44B-9890-45F3-88BA-A66E8C06D5D7}" type="pres">
      <dgm:prSet presAssocID="{FFD17310-0CCB-44BA-AFC1-6A3E3B816863}" presName="Name0" presStyleCnt="0">
        <dgm:presLayoutVars>
          <dgm:dir/>
          <dgm:animLvl val="lvl"/>
          <dgm:resizeHandles val="exact"/>
        </dgm:presLayoutVars>
      </dgm:prSet>
      <dgm:spPr/>
      <dgm:t>
        <a:bodyPr/>
        <a:lstStyle/>
        <a:p>
          <a:endParaRPr lang="zh-CN" altLang="en-US"/>
        </a:p>
      </dgm:t>
    </dgm:pt>
    <dgm:pt modelId="{59C31938-037A-4D17-AB1B-4236DE0CA37E}" type="pres">
      <dgm:prSet presAssocID="{4184226B-1588-4950-B935-42DF85A01124}" presName="composite" presStyleCnt="0"/>
      <dgm:spPr/>
      <dgm:t>
        <a:bodyPr/>
        <a:lstStyle/>
        <a:p>
          <a:endParaRPr lang="zh-CN" altLang="en-US"/>
        </a:p>
      </dgm:t>
    </dgm:pt>
    <dgm:pt modelId="{00E9C13C-0D24-4FA2-8205-6F086AB85B2E}" type="pres">
      <dgm:prSet presAssocID="{4184226B-1588-4950-B935-42DF85A01124}" presName="parTx" presStyleLbl="alignNode1" presStyleIdx="0" presStyleCnt="3" custScaleX="113052" custLinFactNeighborX="5158" custLinFactNeighborY="7385">
        <dgm:presLayoutVars>
          <dgm:chMax val="0"/>
          <dgm:chPref val="0"/>
          <dgm:bulletEnabled val="1"/>
        </dgm:presLayoutVars>
      </dgm:prSet>
      <dgm:spPr/>
      <dgm:t>
        <a:bodyPr/>
        <a:lstStyle/>
        <a:p>
          <a:endParaRPr lang="zh-CN" altLang="en-US"/>
        </a:p>
      </dgm:t>
    </dgm:pt>
    <dgm:pt modelId="{C63D7A36-064A-46A9-8E85-69226F75D5C3}" type="pres">
      <dgm:prSet presAssocID="{4184226B-1588-4950-B935-42DF85A01124}" presName="desTx" presStyleLbl="alignAccFollowNode1" presStyleIdx="0" presStyleCnt="3" custScaleX="113099" custLinFactNeighborX="6029" custLinFactNeighborY="3780">
        <dgm:presLayoutVars>
          <dgm:bulletEnabled val="1"/>
        </dgm:presLayoutVars>
      </dgm:prSet>
      <dgm:spPr/>
      <dgm:t>
        <a:bodyPr/>
        <a:lstStyle/>
        <a:p>
          <a:endParaRPr lang="zh-CN" altLang="en-US"/>
        </a:p>
      </dgm:t>
    </dgm:pt>
    <dgm:pt modelId="{3608264B-4B81-4706-9EDB-CFBA8455449C}" type="pres">
      <dgm:prSet presAssocID="{2B1E5DAD-67B4-42DA-92AF-61C7B38A6CA6}" presName="space" presStyleCnt="0"/>
      <dgm:spPr/>
      <dgm:t>
        <a:bodyPr/>
        <a:lstStyle/>
        <a:p>
          <a:endParaRPr lang="zh-CN" altLang="en-US"/>
        </a:p>
      </dgm:t>
    </dgm:pt>
    <dgm:pt modelId="{F5A99FCC-1BA8-465C-B6F3-24C0A277C56E}" type="pres">
      <dgm:prSet presAssocID="{D016495E-2CE1-413E-A373-4736CCC46A84}" presName="composite" presStyleCnt="0"/>
      <dgm:spPr/>
      <dgm:t>
        <a:bodyPr/>
        <a:lstStyle/>
        <a:p>
          <a:endParaRPr lang="zh-CN" altLang="en-US"/>
        </a:p>
      </dgm:t>
    </dgm:pt>
    <dgm:pt modelId="{4CEA4F27-6EFC-4D50-BBA5-C19E179C30AA}" type="pres">
      <dgm:prSet presAssocID="{D016495E-2CE1-413E-A373-4736CCC46A84}" presName="parTx" presStyleLbl="alignNode1" presStyleIdx="1" presStyleCnt="3" custScaleX="111727" custLinFactNeighborX="-6922" custLinFactNeighborY="7385">
        <dgm:presLayoutVars>
          <dgm:chMax val="0"/>
          <dgm:chPref val="0"/>
          <dgm:bulletEnabled val="1"/>
        </dgm:presLayoutVars>
      </dgm:prSet>
      <dgm:spPr/>
      <dgm:t>
        <a:bodyPr/>
        <a:lstStyle/>
        <a:p>
          <a:endParaRPr lang="zh-CN" altLang="en-US"/>
        </a:p>
      </dgm:t>
    </dgm:pt>
    <dgm:pt modelId="{ABA2B9A7-B848-455A-89BB-8A61A4AC82AA}" type="pres">
      <dgm:prSet presAssocID="{D016495E-2CE1-413E-A373-4736CCC46A84}" presName="desTx" presStyleLbl="alignAccFollowNode1" presStyleIdx="1" presStyleCnt="3" custScaleX="111240" custLinFactNeighborX="-6922" custLinFactNeighborY="3798">
        <dgm:presLayoutVars>
          <dgm:bulletEnabled val="1"/>
        </dgm:presLayoutVars>
      </dgm:prSet>
      <dgm:spPr/>
      <dgm:t>
        <a:bodyPr/>
        <a:lstStyle/>
        <a:p>
          <a:endParaRPr lang="zh-CN" altLang="en-US"/>
        </a:p>
      </dgm:t>
    </dgm:pt>
    <dgm:pt modelId="{F2273066-D8B6-4F0D-AC9E-F37A97857D10}" type="pres">
      <dgm:prSet presAssocID="{E41A4923-F87B-4240-B927-6418B6D1A47B}" presName="space" presStyleCnt="0"/>
      <dgm:spPr/>
      <dgm:t>
        <a:bodyPr/>
        <a:lstStyle/>
        <a:p>
          <a:endParaRPr lang="zh-CN" altLang="en-US"/>
        </a:p>
      </dgm:t>
    </dgm:pt>
    <dgm:pt modelId="{B1D68252-8558-4550-A9C2-B840EE8C534A}" type="pres">
      <dgm:prSet presAssocID="{D497EA62-91CE-4AA2-8769-36308DBF6D60}" presName="composite" presStyleCnt="0"/>
      <dgm:spPr/>
      <dgm:t>
        <a:bodyPr/>
        <a:lstStyle/>
        <a:p>
          <a:endParaRPr lang="zh-CN" altLang="en-US"/>
        </a:p>
      </dgm:t>
    </dgm:pt>
    <dgm:pt modelId="{1ACA4E3D-8B76-4183-8DBC-87E9DF255DD7}" type="pres">
      <dgm:prSet presAssocID="{D497EA62-91CE-4AA2-8769-36308DBF6D60}" presName="parTx" presStyleLbl="alignNode1" presStyleIdx="2" presStyleCnt="3" custLinFactNeighborX="-19562" custLinFactNeighborY="7385">
        <dgm:presLayoutVars>
          <dgm:chMax val="0"/>
          <dgm:chPref val="0"/>
          <dgm:bulletEnabled val="1"/>
        </dgm:presLayoutVars>
      </dgm:prSet>
      <dgm:spPr/>
      <dgm:t>
        <a:bodyPr/>
        <a:lstStyle/>
        <a:p>
          <a:endParaRPr lang="zh-CN" altLang="en-US"/>
        </a:p>
      </dgm:t>
    </dgm:pt>
    <dgm:pt modelId="{31EBBE30-38E4-48C7-95FD-DEEAC9C447ED}" type="pres">
      <dgm:prSet presAssocID="{D497EA62-91CE-4AA2-8769-36308DBF6D60}" presName="desTx" presStyleLbl="alignAccFollowNode1" presStyleIdx="2" presStyleCnt="3" custLinFactNeighborX="-19514" custLinFactNeighborY="3780">
        <dgm:presLayoutVars>
          <dgm:bulletEnabled val="1"/>
        </dgm:presLayoutVars>
      </dgm:prSet>
      <dgm:spPr/>
      <dgm:t>
        <a:bodyPr/>
        <a:lstStyle/>
        <a:p>
          <a:endParaRPr lang="zh-CN" altLang="en-US"/>
        </a:p>
      </dgm:t>
    </dgm:pt>
  </dgm:ptLst>
  <dgm:cxnLst>
    <dgm:cxn modelId="{59A6E149-51F2-4D77-8222-5B51C5ECB85A}" srcId="{D497EA62-91CE-4AA2-8769-36308DBF6D60}" destId="{3A5DEBD0-0F0E-451C-BD61-C24FB2D2F850}" srcOrd="0" destOrd="0" parTransId="{C517FCAE-02A0-44A5-BCE3-7C6F97DC3173}" sibTransId="{CEA4A561-C029-4095-81F2-C532D15299D3}"/>
    <dgm:cxn modelId="{AE8FF7F5-28F8-420D-85F1-B12C295F5B03}" type="presOf" srcId="{D016495E-2CE1-413E-A373-4736CCC46A84}" destId="{4CEA4F27-6EFC-4D50-BBA5-C19E179C30AA}" srcOrd="0" destOrd="0" presId="urn:microsoft.com/office/officeart/2005/8/layout/hList1"/>
    <dgm:cxn modelId="{98FDB48C-CD3E-4384-BEC9-1885BF4F2122}" srcId="{FFD17310-0CCB-44BA-AFC1-6A3E3B816863}" destId="{D016495E-2CE1-413E-A373-4736CCC46A84}" srcOrd="1" destOrd="0" parTransId="{9E61A90D-B641-42BB-A66A-A80054DA720E}" sibTransId="{E41A4923-F87B-4240-B927-6418B6D1A47B}"/>
    <dgm:cxn modelId="{C8F32973-916D-42C2-8AB6-682470989DF7}" srcId="{4184226B-1588-4950-B935-42DF85A01124}" destId="{7E28634A-0DFA-4542-927A-467627298F88}" srcOrd="0" destOrd="0" parTransId="{987B0004-F88C-4EE7-BF5E-1D66E6B13D01}" sibTransId="{15ECFFDE-4F14-4058-8241-2A588B57ED5F}"/>
    <dgm:cxn modelId="{75DB7124-7F73-41EF-B5A8-678A02BF4C79}" type="presOf" srcId="{FFD17310-0CCB-44BA-AFC1-6A3E3B816863}" destId="{7C55D44B-9890-45F3-88BA-A66E8C06D5D7}" srcOrd="0" destOrd="0" presId="urn:microsoft.com/office/officeart/2005/8/layout/hList1"/>
    <dgm:cxn modelId="{1F428F96-73CA-4FCC-8B49-F06E54F2D79E}" srcId="{FFD17310-0CCB-44BA-AFC1-6A3E3B816863}" destId="{D497EA62-91CE-4AA2-8769-36308DBF6D60}" srcOrd="2" destOrd="0" parTransId="{843ED5A4-12E0-4792-A191-15A381B1EBA4}" sibTransId="{EED98C9E-383E-4866-9481-084D9EA737DE}"/>
    <dgm:cxn modelId="{B117E7D4-8617-459A-85AB-DB9A373EC1E9}" type="presOf" srcId="{D497EA62-91CE-4AA2-8769-36308DBF6D60}" destId="{1ACA4E3D-8B76-4183-8DBC-87E9DF255DD7}" srcOrd="0" destOrd="0" presId="urn:microsoft.com/office/officeart/2005/8/layout/hList1"/>
    <dgm:cxn modelId="{E569DE9B-8902-4A07-AB76-E17E1D471E85}" type="presOf" srcId="{3A5DEBD0-0F0E-451C-BD61-C24FB2D2F850}" destId="{31EBBE30-38E4-48C7-95FD-DEEAC9C447ED}" srcOrd="0" destOrd="0" presId="urn:microsoft.com/office/officeart/2005/8/layout/hList1"/>
    <dgm:cxn modelId="{6AA075CD-255E-4004-A908-65549263522B}" srcId="{D016495E-2CE1-413E-A373-4736CCC46A84}" destId="{6EDD64A8-FE4F-4CAC-B42B-6CECDD07093E}" srcOrd="0" destOrd="0" parTransId="{871C4963-7D8C-4F90-86CA-EC1DE7DBF9C0}" sibTransId="{6F8FD0B0-19F5-4A40-ADC9-A7DC8C02668B}"/>
    <dgm:cxn modelId="{DBD31172-2E66-4E54-B02E-848AF4204C15}" type="presOf" srcId="{6EDD64A8-FE4F-4CAC-B42B-6CECDD07093E}" destId="{ABA2B9A7-B848-455A-89BB-8A61A4AC82AA}" srcOrd="0" destOrd="0" presId="urn:microsoft.com/office/officeart/2005/8/layout/hList1"/>
    <dgm:cxn modelId="{95EEBC89-12F2-4E2B-A8C3-6B12587DA9BC}" type="presOf" srcId="{4184226B-1588-4950-B935-42DF85A01124}" destId="{00E9C13C-0D24-4FA2-8205-6F086AB85B2E}" srcOrd="0" destOrd="0" presId="urn:microsoft.com/office/officeart/2005/8/layout/hList1"/>
    <dgm:cxn modelId="{4EA1156A-C021-4DD6-9F7A-2514FC5067C2}" srcId="{FFD17310-0CCB-44BA-AFC1-6A3E3B816863}" destId="{4184226B-1588-4950-B935-42DF85A01124}" srcOrd="0" destOrd="0" parTransId="{92B9F0D7-E3E3-46E3-BACA-6957BA96E33D}" sibTransId="{2B1E5DAD-67B4-42DA-92AF-61C7B38A6CA6}"/>
    <dgm:cxn modelId="{CA7CCC97-FDF6-41E1-8D54-82F2A98E1630}" type="presOf" srcId="{7E28634A-0DFA-4542-927A-467627298F88}" destId="{C63D7A36-064A-46A9-8E85-69226F75D5C3}" srcOrd="0" destOrd="0" presId="urn:microsoft.com/office/officeart/2005/8/layout/hList1"/>
    <dgm:cxn modelId="{191F8EB9-B02C-4466-B309-F8B82FD97719}" type="presParOf" srcId="{7C55D44B-9890-45F3-88BA-A66E8C06D5D7}" destId="{59C31938-037A-4D17-AB1B-4236DE0CA37E}" srcOrd="0" destOrd="0" presId="urn:microsoft.com/office/officeart/2005/8/layout/hList1"/>
    <dgm:cxn modelId="{7B3A79C6-C276-4ABF-819D-8050EC18EC4A}" type="presParOf" srcId="{59C31938-037A-4D17-AB1B-4236DE0CA37E}" destId="{00E9C13C-0D24-4FA2-8205-6F086AB85B2E}" srcOrd="0" destOrd="0" presId="urn:microsoft.com/office/officeart/2005/8/layout/hList1"/>
    <dgm:cxn modelId="{8DACFCED-39EB-4B5A-B31D-6DF89B238104}" type="presParOf" srcId="{59C31938-037A-4D17-AB1B-4236DE0CA37E}" destId="{C63D7A36-064A-46A9-8E85-69226F75D5C3}" srcOrd="1" destOrd="0" presId="urn:microsoft.com/office/officeart/2005/8/layout/hList1"/>
    <dgm:cxn modelId="{7A38B225-585D-4F2F-AAE0-41E557D8261F}" type="presParOf" srcId="{7C55D44B-9890-45F3-88BA-A66E8C06D5D7}" destId="{3608264B-4B81-4706-9EDB-CFBA8455449C}" srcOrd="1" destOrd="0" presId="urn:microsoft.com/office/officeart/2005/8/layout/hList1"/>
    <dgm:cxn modelId="{6A3DD3DC-E2D7-40FE-89E8-006C9DE7863A}" type="presParOf" srcId="{7C55D44B-9890-45F3-88BA-A66E8C06D5D7}" destId="{F5A99FCC-1BA8-465C-B6F3-24C0A277C56E}" srcOrd="2" destOrd="0" presId="urn:microsoft.com/office/officeart/2005/8/layout/hList1"/>
    <dgm:cxn modelId="{549E458F-07FD-419B-AC60-B6F6F5675B02}" type="presParOf" srcId="{F5A99FCC-1BA8-465C-B6F3-24C0A277C56E}" destId="{4CEA4F27-6EFC-4D50-BBA5-C19E179C30AA}" srcOrd="0" destOrd="0" presId="urn:microsoft.com/office/officeart/2005/8/layout/hList1"/>
    <dgm:cxn modelId="{D5EB4265-384A-4CE0-8390-8F449590421F}" type="presParOf" srcId="{F5A99FCC-1BA8-465C-B6F3-24C0A277C56E}" destId="{ABA2B9A7-B848-455A-89BB-8A61A4AC82AA}" srcOrd="1" destOrd="0" presId="urn:microsoft.com/office/officeart/2005/8/layout/hList1"/>
    <dgm:cxn modelId="{8E49BB19-9FDB-496A-8150-A89D7796B33D}" type="presParOf" srcId="{7C55D44B-9890-45F3-88BA-A66E8C06D5D7}" destId="{F2273066-D8B6-4F0D-AC9E-F37A97857D10}" srcOrd="3" destOrd="0" presId="urn:microsoft.com/office/officeart/2005/8/layout/hList1"/>
    <dgm:cxn modelId="{FE8DCCAF-0005-4160-A506-A8FCDBB4BA4C}" type="presParOf" srcId="{7C55D44B-9890-45F3-88BA-A66E8C06D5D7}" destId="{B1D68252-8558-4550-A9C2-B840EE8C534A}" srcOrd="4" destOrd="0" presId="urn:microsoft.com/office/officeart/2005/8/layout/hList1"/>
    <dgm:cxn modelId="{833076D2-F842-4F75-8CF4-04E640969713}" type="presParOf" srcId="{B1D68252-8558-4550-A9C2-B840EE8C534A}" destId="{1ACA4E3D-8B76-4183-8DBC-87E9DF255DD7}" srcOrd="0" destOrd="0" presId="urn:microsoft.com/office/officeart/2005/8/layout/hList1"/>
    <dgm:cxn modelId="{82DC626D-0B94-442B-B68D-44DD359613C9}" type="presParOf" srcId="{B1D68252-8558-4550-A9C2-B840EE8C534A}" destId="{31EBBE30-38E4-48C7-95FD-DEEAC9C447E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49007-B8D3-B14A-9590-3ADF60A7D5E1}" type="doc">
      <dgm:prSet loTypeId="urn:microsoft.com/office/officeart/2005/8/layout/gear1" loCatId="" qsTypeId="urn:microsoft.com/office/officeart/2005/8/quickstyle/simple4" qsCatId="simple" csTypeId="urn:microsoft.com/office/officeart/2005/8/colors/colorful5" csCatId="colorful" phldr="1"/>
      <dgm:spPr/>
    </dgm:pt>
    <dgm:pt modelId="{84CCA452-9596-8545-9148-FA86CF3D3D4B}">
      <dgm:prSet phldrT="[文本]"/>
      <dgm:spPr/>
      <dgm:t>
        <a:bodyPr/>
        <a:lstStyle/>
        <a:p>
          <a:r>
            <a:rPr lang="zh-CN" altLang="en-US" dirty="0" smtClean="0"/>
            <a:t>应用</a:t>
          </a:r>
          <a:endParaRPr lang="zh-CN" altLang="en-US" dirty="0"/>
        </a:p>
      </dgm:t>
    </dgm:pt>
    <dgm:pt modelId="{6024AC26-D2FC-7F4D-AC94-C9F3D402F600}" type="parTrans" cxnId="{2F12310B-3CA4-5E4C-B512-7533250DBD1E}">
      <dgm:prSet/>
      <dgm:spPr/>
      <dgm:t>
        <a:bodyPr/>
        <a:lstStyle/>
        <a:p>
          <a:endParaRPr lang="zh-CN" altLang="en-US"/>
        </a:p>
      </dgm:t>
    </dgm:pt>
    <dgm:pt modelId="{D09B49DB-83DD-4649-8C9B-C011B68F9BAD}" type="sibTrans" cxnId="{2F12310B-3CA4-5E4C-B512-7533250DBD1E}">
      <dgm:prSet/>
      <dgm:spPr/>
      <dgm:t>
        <a:bodyPr/>
        <a:lstStyle/>
        <a:p>
          <a:endParaRPr lang="zh-CN" altLang="en-US"/>
        </a:p>
      </dgm:t>
    </dgm:pt>
    <dgm:pt modelId="{1D45D499-5A64-B14F-9FAD-A94491852219}">
      <dgm:prSet phldrT="[文本]"/>
      <dgm:spPr/>
      <dgm:t>
        <a:bodyPr/>
        <a:lstStyle/>
        <a:p>
          <a:r>
            <a:rPr lang="zh-CN" altLang="en-US" dirty="0" smtClean="0"/>
            <a:t>平台</a:t>
          </a:r>
          <a:endParaRPr lang="zh-CN" altLang="en-US" dirty="0"/>
        </a:p>
      </dgm:t>
    </dgm:pt>
    <dgm:pt modelId="{F6A62FE8-7856-1D4C-90BA-7F1027B4D52E}" type="parTrans" cxnId="{397EC5B1-5F41-8445-926D-C0601F9CE17C}">
      <dgm:prSet/>
      <dgm:spPr/>
      <dgm:t>
        <a:bodyPr/>
        <a:lstStyle/>
        <a:p>
          <a:endParaRPr lang="zh-CN" altLang="en-US"/>
        </a:p>
      </dgm:t>
    </dgm:pt>
    <dgm:pt modelId="{D53A7B4E-1C19-2C4A-9C6A-14F54E9432DA}" type="sibTrans" cxnId="{397EC5B1-5F41-8445-926D-C0601F9CE17C}">
      <dgm:prSet/>
      <dgm:spPr/>
      <dgm:t>
        <a:bodyPr/>
        <a:lstStyle/>
        <a:p>
          <a:endParaRPr lang="zh-CN" altLang="en-US"/>
        </a:p>
      </dgm:t>
    </dgm:pt>
    <dgm:pt modelId="{9A6576AE-67C6-3743-8C4F-2392A5014132}">
      <dgm:prSet phldrT="[文本]"/>
      <dgm:spPr/>
      <dgm:t>
        <a:bodyPr/>
        <a:lstStyle/>
        <a:p>
          <a:r>
            <a:rPr lang="zh-CN" altLang="en-US" dirty="0" smtClean="0"/>
            <a:t>课程</a:t>
          </a:r>
          <a:endParaRPr lang="zh-CN" altLang="en-US" dirty="0"/>
        </a:p>
      </dgm:t>
    </dgm:pt>
    <dgm:pt modelId="{EE480A89-04E6-3746-8E21-072492CC8D7E}" type="parTrans" cxnId="{F59AA011-34A2-3F49-A28F-31B67F1FB3E4}">
      <dgm:prSet/>
      <dgm:spPr/>
      <dgm:t>
        <a:bodyPr/>
        <a:lstStyle/>
        <a:p>
          <a:endParaRPr lang="zh-CN" altLang="en-US"/>
        </a:p>
      </dgm:t>
    </dgm:pt>
    <dgm:pt modelId="{A14B8B93-6F4A-AF41-8B87-DFD5BE539B8B}" type="sibTrans" cxnId="{F59AA011-34A2-3F49-A28F-31B67F1FB3E4}">
      <dgm:prSet/>
      <dgm:spPr/>
      <dgm:t>
        <a:bodyPr/>
        <a:lstStyle/>
        <a:p>
          <a:endParaRPr lang="zh-CN" altLang="en-US"/>
        </a:p>
      </dgm:t>
    </dgm:pt>
    <dgm:pt modelId="{77E52BFF-F9C1-544A-B347-238D53ADABA7}" type="pres">
      <dgm:prSet presAssocID="{01B49007-B8D3-B14A-9590-3ADF60A7D5E1}" presName="composite" presStyleCnt="0">
        <dgm:presLayoutVars>
          <dgm:chMax val="3"/>
          <dgm:animLvl val="lvl"/>
          <dgm:resizeHandles val="exact"/>
        </dgm:presLayoutVars>
      </dgm:prSet>
      <dgm:spPr/>
    </dgm:pt>
    <dgm:pt modelId="{0FB5EC76-1695-7049-B8BB-533A9051925B}" type="pres">
      <dgm:prSet presAssocID="{84CCA452-9596-8545-9148-FA86CF3D3D4B}" presName="gear1" presStyleLbl="node1" presStyleIdx="0" presStyleCnt="3">
        <dgm:presLayoutVars>
          <dgm:chMax val="1"/>
          <dgm:bulletEnabled val="1"/>
        </dgm:presLayoutVars>
      </dgm:prSet>
      <dgm:spPr/>
      <dgm:t>
        <a:bodyPr/>
        <a:lstStyle/>
        <a:p>
          <a:endParaRPr lang="zh-CN" altLang="en-US"/>
        </a:p>
      </dgm:t>
    </dgm:pt>
    <dgm:pt modelId="{71656F4D-4000-DD46-95E8-EC1E3EC4C7A7}" type="pres">
      <dgm:prSet presAssocID="{84CCA452-9596-8545-9148-FA86CF3D3D4B}" presName="gear1srcNode" presStyleLbl="node1" presStyleIdx="0" presStyleCnt="3"/>
      <dgm:spPr/>
      <dgm:t>
        <a:bodyPr/>
        <a:lstStyle/>
        <a:p>
          <a:endParaRPr lang="zh-CN" altLang="en-US"/>
        </a:p>
      </dgm:t>
    </dgm:pt>
    <dgm:pt modelId="{813CEA1B-C217-5645-B983-798A49E1A5F0}" type="pres">
      <dgm:prSet presAssocID="{84CCA452-9596-8545-9148-FA86CF3D3D4B}" presName="gear1dstNode" presStyleLbl="node1" presStyleIdx="0" presStyleCnt="3"/>
      <dgm:spPr/>
      <dgm:t>
        <a:bodyPr/>
        <a:lstStyle/>
        <a:p>
          <a:endParaRPr lang="zh-CN" altLang="en-US"/>
        </a:p>
      </dgm:t>
    </dgm:pt>
    <dgm:pt modelId="{C55E2106-675E-AF42-B2C6-5D4777E74A6E}" type="pres">
      <dgm:prSet presAssocID="{1D45D499-5A64-B14F-9FAD-A94491852219}" presName="gear2" presStyleLbl="node1" presStyleIdx="1" presStyleCnt="3" custLinFactNeighborX="-9968" custLinFactNeighborY="7832">
        <dgm:presLayoutVars>
          <dgm:chMax val="1"/>
          <dgm:bulletEnabled val="1"/>
        </dgm:presLayoutVars>
      </dgm:prSet>
      <dgm:spPr/>
      <dgm:t>
        <a:bodyPr/>
        <a:lstStyle/>
        <a:p>
          <a:endParaRPr lang="zh-CN" altLang="en-US"/>
        </a:p>
      </dgm:t>
    </dgm:pt>
    <dgm:pt modelId="{D1966F8A-C5F9-EC4B-805A-90901F97A069}" type="pres">
      <dgm:prSet presAssocID="{1D45D499-5A64-B14F-9FAD-A94491852219}" presName="gear2srcNode" presStyleLbl="node1" presStyleIdx="1" presStyleCnt="3"/>
      <dgm:spPr/>
      <dgm:t>
        <a:bodyPr/>
        <a:lstStyle/>
        <a:p>
          <a:endParaRPr lang="zh-CN" altLang="en-US"/>
        </a:p>
      </dgm:t>
    </dgm:pt>
    <dgm:pt modelId="{BF535A4D-8DA2-7A40-BCBB-1C62C86AD9A4}" type="pres">
      <dgm:prSet presAssocID="{1D45D499-5A64-B14F-9FAD-A94491852219}" presName="gear2dstNode" presStyleLbl="node1" presStyleIdx="1" presStyleCnt="3"/>
      <dgm:spPr/>
      <dgm:t>
        <a:bodyPr/>
        <a:lstStyle/>
        <a:p>
          <a:endParaRPr lang="zh-CN" altLang="en-US"/>
        </a:p>
      </dgm:t>
    </dgm:pt>
    <dgm:pt modelId="{050B2BE3-A410-574F-BB28-D041B3D21489}" type="pres">
      <dgm:prSet presAssocID="{9A6576AE-67C6-3743-8C4F-2392A5014132}" presName="gear3" presStyleLbl="node1" presStyleIdx="2" presStyleCnt="3" custScaleX="124321" custScaleY="124321"/>
      <dgm:spPr/>
      <dgm:t>
        <a:bodyPr/>
        <a:lstStyle/>
        <a:p>
          <a:endParaRPr lang="zh-CN" altLang="en-US"/>
        </a:p>
      </dgm:t>
    </dgm:pt>
    <dgm:pt modelId="{BE85B729-D0BB-1D4C-A7A8-B59AA63E8C10}" type="pres">
      <dgm:prSet presAssocID="{9A6576AE-67C6-3743-8C4F-2392A5014132}" presName="gear3tx" presStyleLbl="node1" presStyleIdx="2" presStyleCnt="3">
        <dgm:presLayoutVars>
          <dgm:chMax val="1"/>
          <dgm:bulletEnabled val="1"/>
        </dgm:presLayoutVars>
      </dgm:prSet>
      <dgm:spPr/>
      <dgm:t>
        <a:bodyPr/>
        <a:lstStyle/>
        <a:p>
          <a:endParaRPr lang="zh-CN" altLang="en-US"/>
        </a:p>
      </dgm:t>
    </dgm:pt>
    <dgm:pt modelId="{2C63108D-2615-DD40-827D-82C46E61E78D}" type="pres">
      <dgm:prSet presAssocID="{9A6576AE-67C6-3743-8C4F-2392A5014132}" presName="gear3srcNode" presStyleLbl="node1" presStyleIdx="2" presStyleCnt="3"/>
      <dgm:spPr/>
      <dgm:t>
        <a:bodyPr/>
        <a:lstStyle/>
        <a:p>
          <a:endParaRPr lang="zh-CN" altLang="en-US"/>
        </a:p>
      </dgm:t>
    </dgm:pt>
    <dgm:pt modelId="{7F4BE42D-046E-1744-993B-23C3C1E54C16}" type="pres">
      <dgm:prSet presAssocID="{9A6576AE-67C6-3743-8C4F-2392A5014132}" presName="gear3dstNode" presStyleLbl="node1" presStyleIdx="2" presStyleCnt="3"/>
      <dgm:spPr/>
      <dgm:t>
        <a:bodyPr/>
        <a:lstStyle/>
        <a:p>
          <a:endParaRPr lang="zh-CN" altLang="en-US"/>
        </a:p>
      </dgm:t>
    </dgm:pt>
    <dgm:pt modelId="{0B58E466-D79D-8448-B8CF-EF965D7F8BA7}" type="pres">
      <dgm:prSet presAssocID="{D09B49DB-83DD-4649-8C9B-C011B68F9BAD}" presName="connector1" presStyleLbl="sibTrans2D1" presStyleIdx="0" presStyleCnt="3"/>
      <dgm:spPr/>
      <dgm:t>
        <a:bodyPr/>
        <a:lstStyle/>
        <a:p>
          <a:endParaRPr lang="zh-CN" altLang="en-US"/>
        </a:p>
      </dgm:t>
    </dgm:pt>
    <dgm:pt modelId="{D539EC71-93BB-4049-9172-3D01B31A548D}" type="pres">
      <dgm:prSet presAssocID="{D53A7B4E-1C19-2C4A-9C6A-14F54E9432DA}" presName="connector2" presStyleLbl="sibTrans2D1" presStyleIdx="1" presStyleCnt="3" custLinFactNeighborX="-6682" custLinFactNeighborY="3341"/>
      <dgm:spPr/>
      <dgm:t>
        <a:bodyPr/>
        <a:lstStyle/>
        <a:p>
          <a:endParaRPr lang="zh-CN" altLang="en-US"/>
        </a:p>
      </dgm:t>
    </dgm:pt>
    <dgm:pt modelId="{824ED934-E92F-C448-A5C9-8F8EA290F27A}" type="pres">
      <dgm:prSet presAssocID="{A14B8B93-6F4A-AF41-8B87-DFD5BE539B8B}" presName="connector3" presStyleLbl="sibTrans2D1" presStyleIdx="2" presStyleCnt="3" custLinFactNeighborX="-8263" custLinFactNeighborY="-2582"/>
      <dgm:spPr/>
      <dgm:t>
        <a:bodyPr/>
        <a:lstStyle/>
        <a:p>
          <a:endParaRPr lang="zh-CN" altLang="en-US"/>
        </a:p>
      </dgm:t>
    </dgm:pt>
  </dgm:ptLst>
  <dgm:cxnLst>
    <dgm:cxn modelId="{3A78C1C7-AFEF-49B0-969D-EC958B171A2B}" type="presOf" srcId="{D09B49DB-83DD-4649-8C9B-C011B68F9BAD}" destId="{0B58E466-D79D-8448-B8CF-EF965D7F8BA7}" srcOrd="0" destOrd="0" presId="urn:microsoft.com/office/officeart/2005/8/layout/gear1"/>
    <dgm:cxn modelId="{397EC5B1-5F41-8445-926D-C0601F9CE17C}" srcId="{01B49007-B8D3-B14A-9590-3ADF60A7D5E1}" destId="{1D45D499-5A64-B14F-9FAD-A94491852219}" srcOrd="1" destOrd="0" parTransId="{F6A62FE8-7856-1D4C-90BA-7F1027B4D52E}" sibTransId="{D53A7B4E-1C19-2C4A-9C6A-14F54E9432DA}"/>
    <dgm:cxn modelId="{8B143B81-66A4-400C-9923-ED2AE3E2A86C}" type="presOf" srcId="{84CCA452-9596-8545-9148-FA86CF3D3D4B}" destId="{0FB5EC76-1695-7049-B8BB-533A9051925B}" srcOrd="0" destOrd="0" presId="urn:microsoft.com/office/officeart/2005/8/layout/gear1"/>
    <dgm:cxn modelId="{E77732F1-617A-40BA-BC09-01492523944F}" type="presOf" srcId="{01B49007-B8D3-B14A-9590-3ADF60A7D5E1}" destId="{77E52BFF-F9C1-544A-B347-238D53ADABA7}" srcOrd="0" destOrd="0" presId="urn:microsoft.com/office/officeart/2005/8/layout/gear1"/>
    <dgm:cxn modelId="{A6AD0970-8F3B-4511-B217-495ED21E114A}" type="presOf" srcId="{D53A7B4E-1C19-2C4A-9C6A-14F54E9432DA}" destId="{D539EC71-93BB-4049-9172-3D01B31A548D}" srcOrd="0" destOrd="0" presId="urn:microsoft.com/office/officeart/2005/8/layout/gear1"/>
    <dgm:cxn modelId="{A1179DED-6D4B-4C1B-9A90-9E99852EB7BB}" type="presOf" srcId="{1D45D499-5A64-B14F-9FAD-A94491852219}" destId="{C55E2106-675E-AF42-B2C6-5D4777E74A6E}" srcOrd="0" destOrd="0" presId="urn:microsoft.com/office/officeart/2005/8/layout/gear1"/>
    <dgm:cxn modelId="{7D2EDF4D-D524-4844-972A-27ACD739AE5D}" type="presOf" srcId="{1D45D499-5A64-B14F-9FAD-A94491852219}" destId="{D1966F8A-C5F9-EC4B-805A-90901F97A069}" srcOrd="1" destOrd="0" presId="urn:microsoft.com/office/officeart/2005/8/layout/gear1"/>
    <dgm:cxn modelId="{1025E06E-F2BA-466E-B29D-7DEAB3AAEB45}" type="presOf" srcId="{84CCA452-9596-8545-9148-FA86CF3D3D4B}" destId="{813CEA1B-C217-5645-B983-798A49E1A5F0}" srcOrd="2" destOrd="0" presId="urn:microsoft.com/office/officeart/2005/8/layout/gear1"/>
    <dgm:cxn modelId="{F59AA011-34A2-3F49-A28F-31B67F1FB3E4}" srcId="{01B49007-B8D3-B14A-9590-3ADF60A7D5E1}" destId="{9A6576AE-67C6-3743-8C4F-2392A5014132}" srcOrd="2" destOrd="0" parTransId="{EE480A89-04E6-3746-8E21-072492CC8D7E}" sibTransId="{A14B8B93-6F4A-AF41-8B87-DFD5BE539B8B}"/>
    <dgm:cxn modelId="{13AF0BEC-5EFF-4E2F-B6E5-50B9EB2866FF}" type="presOf" srcId="{9A6576AE-67C6-3743-8C4F-2392A5014132}" destId="{7F4BE42D-046E-1744-993B-23C3C1E54C16}" srcOrd="3" destOrd="0" presId="urn:microsoft.com/office/officeart/2005/8/layout/gear1"/>
    <dgm:cxn modelId="{EC2B86A6-27B5-425F-AC11-21733613A040}" type="presOf" srcId="{9A6576AE-67C6-3743-8C4F-2392A5014132}" destId="{050B2BE3-A410-574F-BB28-D041B3D21489}" srcOrd="0" destOrd="0" presId="urn:microsoft.com/office/officeart/2005/8/layout/gear1"/>
    <dgm:cxn modelId="{63A8A5B8-DCCA-44A2-9A98-34E7A584F20A}" type="presOf" srcId="{84CCA452-9596-8545-9148-FA86CF3D3D4B}" destId="{71656F4D-4000-DD46-95E8-EC1E3EC4C7A7}" srcOrd="1" destOrd="0" presId="urn:microsoft.com/office/officeart/2005/8/layout/gear1"/>
    <dgm:cxn modelId="{2FBF54CA-41E4-4CD1-9BCA-8A51583DAD57}" type="presOf" srcId="{1D45D499-5A64-B14F-9FAD-A94491852219}" destId="{BF535A4D-8DA2-7A40-BCBB-1C62C86AD9A4}" srcOrd="2" destOrd="0" presId="urn:microsoft.com/office/officeart/2005/8/layout/gear1"/>
    <dgm:cxn modelId="{776B7239-6CD8-4189-BB78-D43A11541C0B}" type="presOf" srcId="{A14B8B93-6F4A-AF41-8B87-DFD5BE539B8B}" destId="{824ED934-E92F-C448-A5C9-8F8EA290F27A}" srcOrd="0" destOrd="0" presId="urn:microsoft.com/office/officeart/2005/8/layout/gear1"/>
    <dgm:cxn modelId="{C3BB1A29-6B65-4223-B8E9-8F35807EA7A1}" type="presOf" srcId="{9A6576AE-67C6-3743-8C4F-2392A5014132}" destId="{BE85B729-D0BB-1D4C-A7A8-B59AA63E8C10}" srcOrd="1" destOrd="0" presId="urn:microsoft.com/office/officeart/2005/8/layout/gear1"/>
    <dgm:cxn modelId="{8523ADBF-A8E3-4FA7-BC92-70C6B7C046D0}" type="presOf" srcId="{9A6576AE-67C6-3743-8C4F-2392A5014132}" destId="{2C63108D-2615-DD40-827D-82C46E61E78D}" srcOrd="2" destOrd="0" presId="urn:microsoft.com/office/officeart/2005/8/layout/gear1"/>
    <dgm:cxn modelId="{2F12310B-3CA4-5E4C-B512-7533250DBD1E}" srcId="{01B49007-B8D3-B14A-9590-3ADF60A7D5E1}" destId="{84CCA452-9596-8545-9148-FA86CF3D3D4B}" srcOrd="0" destOrd="0" parTransId="{6024AC26-D2FC-7F4D-AC94-C9F3D402F600}" sibTransId="{D09B49DB-83DD-4649-8C9B-C011B68F9BAD}"/>
    <dgm:cxn modelId="{FAE2DF34-0AF2-4108-A045-B4875E4475ED}" type="presParOf" srcId="{77E52BFF-F9C1-544A-B347-238D53ADABA7}" destId="{0FB5EC76-1695-7049-B8BB-533A9051925B}" srcOrd="0" destOrd="0" presId="urn:microsoft.com/office/officeart/2005/8/layout/gear1"/>
    <dgm:cxn modelId="{484F0468-6BC8-4E6E-9D5D-6483C8762B92}" type="presParOf" srcId="{77E52BFF-F9C1-544A-B347-238D53ADABA7}" destId="{71656F4D-4000-DD46-95E8-EC1E3EC4C7A7}" srcOrd="1" destOrd="0" presId="urn:microsoft.com/office/officeart/2005/8/layout/gear1"/>
    <dgm:cxn modelId="{D89EDE71-4D21-4A7C-AEC2-EDF08B5C1F2D}" type="presParOf" srcId="{77E52BFF-F9C1-544A-B347-238D53ADABA7}" destId="{813CEA1B-C217-5645-B983-798A49E1A5F0}" srcOrd="2" destOrd="0" presId="urn:microsoft.com/office/officeart/2005/8/layout/gear1"/>
    <dgm:cxn modelId="{CC79C211-0291-415B-8772-5E8647355AF2}" type="presParOf" srcId="{77E52BFF-F9C1-544A-B347-238D53ADABA7}" destId="{C55E2106-675E-AF42-B2C6-5D4777E74A6E}" srcOrd="3" destOrd="0" presId="urn:microsoft.com/office/officeart/2005/8/layout/gear1"/>
    <dgm:cxn modelId="{8DDDAC7E-1A43-4942-A21C-3C7B2373BAF3}" type="presParOf" srcId="{77E52BFF-F9C1-544A-B347-238D53ADABA7}" destId="{D1966F8A-C5F9-EC4B-805A-90901F97A069}" srcOrd="4" destOrd="0" presId="urn:microsoft.com/office/officeart/2005/8/layout/gear1"/>
    <dgm:cxn modelId="{BB4C9CAA-9E21-4E8A-B581-E3CA3B43FE77}" type="presParOf" srcId="{77E52BFF-F9C1-544A-B347-238D53ADABA7}" destId="{BF535A4D-8DA2-7A40-BCBB-1C62C86AD9A4}" srcOrd="5" destOrd="0" presId="urn:microsoft.com/office/officeart/2005/8/layout/gear1"/>
    <dgm:cxn modelId="{719C71CF-6F99-44EA-BB21-84FC3C3E9377}" type="presParOf" srcId="{77E52BFF-F9C1-544A-B347-238D53ADABA7}" destId="{050B2BE3-A410-574F-BB28-D041B3D21489}" srcOrd="6" destOrd="0" presId="urn:microsoft.com/office/officeart/2005/8/layout/gear1"/>
    <dgm:cxn modelId="{2EAD2A05-4164-4125-AAE5-CB04DD88F44D}" type="presParOf" srcId="{77E52BFF-F9C1-544A-B347-238D53ADABA7}" destId="{BE85B729-D0BB-1D4C-A7A8-B59AA63E8C10}" srcOrd="7" destOrd="0" presId="urn:microsoft.com/office/officeart/2005/8/layout/gear1"/>
    <dgm:cxn modelId="{7F887CC7-F986-4C1F-B76D-1AFA453F874B}" type="presParOf" srcId="{77E52BFF-F9C1-544A-B347-238D53ADABA7}" destId="{2C63108D-2615-DD40-827D-82C46E61E78D}" srcOrd="8" destOrd="0" presId="urn:microsoft.com/office/officeart/2005/8/layout/gear1"/>
    <dgm:cxn modelId="{14DC8B1C-1498-47DC-A214-626343664B92}" type="presParOf" srcId="{77E52BFF-F9C1-544A-B347-238D53ADABA7}" destId="{7F4BE42D-046E-1744-993B-23C3C1E54C16}" srcOrd="9" destOrd="0" presId="urn:microsoft.com/office/officeart/2005/8/layout/gear1"/>
    <dgm:cxn modelId="{51D6CCB9-DDB6-431C-8501-BC461C529354}" type="presParOf" srcId="{77E52BFF-F9C1-544A-B347-238D53ADABA7}" destId="{0B58E466-D79D-8448-B8CF-EF965D7F8BA7}" srcOrd="10" destOrd="0" presId="urn:microsoft.com/office/officeart/2005/8/layout/gear1"/>
    <dgm:cxn modelId="{7706F136-3E33-4AD2-9C6E-D1E7376498B9}" type="presParOf" srcId="{77E52BFF-F9C1-544A-B347-238D53ADABA7}" destId="{D539EC71-93BB-4049-9172-3D01B31A548D}" srcOrd="11" destOrd="0" presId="urn:microsoft.com/office/officeart/2005/8/layout/gear1"/>
    <dgm:cxn modelId="{98BB960C-9800-499A-AC42-4DA83138D3FA}" type="presParOf" srcId="{77E52BFF-F9C1-544A-B347-238D53ADABA7}" destId="{824ED934-E92F-C448-A5C9-8F8EA290F27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9C13C-0D24-4FA2-8205-6F086AB85B2E}">
      <dsp:nvSpPr>
        <dsp:cNvPr id="0" name=""/>
        <dsp:cNvSpPr/>
      </dsp:nvSpPr>
      <dsp:spPr>
        <a:xfrm>
          <a:off x="134269" y="432877"/>
          <a:ext cx="2853154" cy="1009501"/>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rPr>
            <a:t>学生层面</a:t>
          </a:r>
          <a:endParaRPr lang="zh-CN" altLang="en-US" sz="2800" kern="1200" dirty="0">
            <a:latin typeface="微软雅黑" panose="020B0503020204020204" pitchFamily="34" charset="-122"/>
            <a:ea typeface="微软雅黑" panose="020B0503020204020204" pitchFamily="34" charset="-122"/>
          </a:endParaRPr>
        </a:p>
      </dsp:txBody>
      <dsp:txXfrm>
        <a:off x="134269" y="432877"/>
        <a:ext cx="2853154" cy="1009501"/>
      </dsp:txXfrm>
    </dsp:sp>
    <dsp:sp modelId="{C63D7A36-064A-46A9-8E85-69226F75D5C3}">
      <dsp:nvSpPr>
        <dsp:cNvPr id="0" name=""/>
        <dsp:cNvSpPr/>
      </dsp:nvSpPr>
      <dsp:spPr>
        <a:xfrm>
          <a:off x="155658" y="1496716"/>
          <a:ext cx="2854340" cy="3409764"/>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给学生提供多元的学习选择、便捷的学习方式</a:t>
          </a:r>
          <a:r>
            <a:rPr lang="zh-CN" altLang="en-US" sz="2000" kern="1200" dirty="0" smtClean="0">
              <a:latin typeface="微软雅黑" panose="020B0503020204020204" pitchFamily="34" charset="-122"/>
              <a:ea typeface="微软雅黑" panose="020B0503020204020204" pitchFamily="34" charset="-122"/>
            </a:rPr>
            <a:t>，学生可根据个人兴趣制定学习计划，进行在线学习交流，共享优质教育资源。</a:t>
          </a:r>
          <a:endParaRPr lang="zh-CN" altLang="en-US" sz="2000" kern="1200" dirty="0">
            <a:latin typeface="微软雅黑" panose="020B0503020204020204" pitchFamily="34" charset="-122"/>
            <a:ea typeface="微软雅黑" panose="020B0503020204020204" pitchFamily="34" charset="-122"/>
          </a:endParaRPr>
        </a:p>
      </dsp:txBody>
      <dsp:txXfrm>
        <a:off x="155658" y="1496716"/>
        <a:ext cx="2854340" cy="3409764"/>
      </dsp:txXfrm>
    </dsp:sp>
    <dsp:sp modelId="{4CEA4F27-6EFC-4D50-BBA5-C19E179C30AA}">
      <dsp:nvSpPr>
        <dsp:cNvPr id="0" name=""/>
        <dsp:cNvSpPr/>
      </dsp:nvSpPr>
      <dsp:spPr>
        <a:xfrm>
          <a:off x="3036472" y="432877"/>
          <a:ext cx="2819714" cy="1009501"/>
        </a:xfrm>
        <a:prstGeom prst="rect">
          <a:avLst/>
        </a:prstGeom>
        <a:solidFill>
          <a:schemeClr val="accent1">
            <a:shade val="50000"/>
            <a:hueOff val="222839"/>
            <a:satOff val="5970"/>
            <a:lumOff val="26302"/>
            <a:alphaOff val="0"/>
          </a:schemeClr>
        </a:solidFill>
        <a:ln w="12700" cap="flat" cmpd="sng" algn="ctr">
          <a:solidFill>
            <a:schemeClr val="accent1">
              <a:shade val="50000"/>
              <a:hueOff val="222839"/>
              <a:satOff val="5970"/>
              <a:lumOff val="263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rPr>
            <a:t>学校层面</a:t>
          </a:r>
          <a:endParaRPr lang="zh-CN" altLang="en-US" sz="2800" kern="1200" dirty="0">
            <a:latin typeface="微软雅黑" panose="020B0503020204020204" pitchFamily="34" charset="-122"/>
            <a:ea typeface="微软雅黑" panose="020B0503020204020204" pitchFamily="34" charset="-122"/>
          </a:endParaRPr>
        </a:p>
      </dsp:txBody>
      <dsp:txXfrm>
        <a:off x="3036472" y="432877"/>
        <a:ext cx="2819714" cy="1009501"/>
      </dsp:txXfrm>
    </dsp:sp>
    <dsp:sp modelId="{ABA2B9A7-B848-455A-89BB-8A61A4AC82AA}">
      <dsp:nvSpPr>
        <dsp:cNvPr id="0" name=""/>
        <dsp:cNvSpPr/>
      </dsp:nvSpPr>
      <dsp:spPr>
        <a:xfrm>
          <a:off x="3042618" y="1497329"/>
          <a:ext cx="2807423" cy="3409764"/>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给高校教师搭建交流学习的平台</a:t>
          </a:r>
          <a:r>
            <a:rPr lang="zh-CN" altLang="en-US" sz="2000" kern="1200" dirty="0" smtClean="0">
              <a:latin typeface="微软雅黑" panose="020B0503020204020204" pitchFamily="34" charset="-122"/>
              <a:ea typeface="微软雅黑" panose="020B0503020204020204" pitchFamily="34" charset="-122"/>
            </a:rPr>
            <a:t>，有力推动高校优化师资队伍结构</a:t>
          </a:r>
          <a:r>
            <a:rPr lang="zh-CN" altLang="en-US" sz="2000" kern="1200" dirty="0" smtClean="0">
              <a:latin typeface="微软雅黑" panose="020B0503020204020204" pitchFamily="34" charset="-122"/>
              <a:ea typeface="微软雅黑" panose="020B0503020204020204" pitchFamily="34" charset="-122"/>
            </a:rPr>
            <a:t>、促进教育教学观念转变、教学内容更新、</a:t>
          </a:r>
          <a:r>
            <a:rPr lang="zh-CN" altLang="en-US" sz="2000" kern="1200" dirty="0" smtClean="0">
              <a:latin typeface="微软雅黑" panose="020B0503020204020204" pitchFamily="34" charset="-122"/>
              <a:ea typeface="微软雅黑" panose="020B0503020204020204" pitchFamily="34" charset="-122"/>
            </a:rPr>
            <a:t>创新教学方法和手段</a:t>
          </a:r>
          <a:r>
            <a:rPr lang="zh-CN" altLang="en-US" sz="2000" kern="1200" dirty="0" smtClean="0">
              <a:latin typeface="微软雅黑" panose="020B0503020204020204" pitchFamily="34" charset="-122"/>
              <a:ea typeface="微软雅黑" panose="020B0503020204020204" pitchFamily="34" charset="-122"/>
            </a:rPr>
            <a:t>，提高</a:t>
          </a:r>
          <a:r>
            <a:rPr lang="zh-CN" altLang="en-US" sz="2000" kern="1200" dirty="0" smtClean="0">
              <a:latin typeface="微软雅黑" panose="020B0503020204020204" pitchFamily="34" charset="-122"/>
              <a:ea typeface="微软雅黑" panose="020B0503020204020204" pitchFamily="34" charset="-122"/>
            </a:rPr>
            <a:t>人才培养质量。</a:t>
          </a:r>
          <a:endParaRPr lang="zh-CN" altLang="en-US" sz="2000" kern="1200" dirty="0">
            <a:latin typeface="微软雅黑" panose="020B0503020204020204" pitchFamily="34" charset="-122"/>
            <a:ea typeface="微软雅黑" panose="020B0503020204020204" pitchFamily="34" charset="-122"/>
          </a:endParaRPr>
        </a:p>
      </dsp:txBody>
      <dsp:txXfrm>
        <a:off x="3042618" y="1497329"/>
        <a:ext cx="2807423" cy="3409764"/>
      </dsp:txXfrm>
    </dsp:sp>
    <dsp:sp modelId="{1ACA4E3D-8B76-4183-8DBC-87E9DF255DD7}">
      <dsp:nvSpPr>
        <dsp:cNvPr id="0" name=""/>
        <dsp:cNvSpPr/>
      </dsp:nvSpPr>
      <dsp:spPr>
        <a:xfrm>
          <a:off x="5890510" y="432877"/>
          <a:ext cx="2523753" cy="1009501"/>
        </a:xfrm>
        <a:prstGeom prst="rect">
          <a:avLst/>
        </a:prstGeom>
        <a:solidFill>
          <a:schemeClr val="accent1">
            <a:shade val="50000"/>
            <a:hueOff val="222839"/>
            <a:satOff val="5970"/>
            <a:lumOff val="26302"/>
            <a:alphaOff val="0"/>
          </a:schemeClr>
        </a:solidFill>
        <a:ln w="12700" cap="flat" cmpd="sng" algn="ctr">
          <a:solidFill>
            <a:schemeClr val="accent1">
              <a:shade val="50000"/>
              <a:hueOff val="222839"/>
              <a:satOff val="5970"/>
              <a:lumOff val="263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rPr>
            <a:t>社会层面</a:t>
          </a:r>
          <a:endParaRPr lang="zh-CN" altLang="en-US" sz="2800" kern="1200" dirty="0">
            <a:latin typeface="微软雅黑" panose="020B0503020204020204" pitchFamily="34" charset="-122"/>
            <a:ea typeface="微软雅黑" panose="020B0503020204020204" pitchFamily="34" charset="-122"/>
          </a:endParaRPr>
        </a:p>
      </dsp:txBody>
      <dsp:txXfrm>
        <a:off x="5890510" y="432877"/>
        <a:ext cx="2523753" cy="1009501"/>
      </dsp:txXfrm>
    </dsp:sp>
    <dsp:sp modelId="{31EBBE30-38E4-48C7-95FD-DEEAC9C447ED}">
      <dsp:nvSpPr>
        <dsp:cNvPr id="0" name=""/>
        <dsp:cNvSpPr/>
      </dsp:nvSpPr>
      <dsp:spPr>
        <a:xfrm>
          <a:off x="5891721" y="1496716"/>
          <a:ext cx="2523753" cy="3409764"/>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推动安徽省高等学校优质课程教学资源共建共享</a:t>
          </a:r>
          <a:r>
            <a:rPr lang="zh-CN" altLang="en-US" sz="2000" kern="1200" dirty="0" smtClean="0">
              <a:latin typeface="微软雅黑" panose="020B0503020204020204" pitchFamily="34" charset="-122"/>
              <a:ea typeface="微软雅黑" panose="020B0503020204020204" pitchFamily="34" charset="-122"/>
            </a:rPr>
            <a:t>，加速安徽省高教强省建设步伐。</a:t>
          </a:r>
          <a:endParaRPr lang="zh-CN" altLang="en-US" sz="2000" kern="1200" dirty="0">
            <a:latin typeface="微软雅黑" panose="020B0503020204020204" pitchFamily="34" charset="-122"/>
            <a:ea typeface="微软雅黑" panose="020B0503020204020204" pitchFamily="34" charset="-122"/>
          </a:endParaRPr>
        </a:p>
      </dsp:txBody>
      <dsp:txXfrm>
        <a:off x="5891721" y="1496716"/>
        <a:ext cx="2523753" cy="3409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5EC76-1695-7049-B8BB-533A9051925B}">
      <dsp:nvSpPr>
        <dsp:cNvPr id="0" name=""/>
        <dsp:cNvSpPr/>
      </dsp:nvSpPr>
      <dsp:spPr>
        <a:xfrm>
          <a:off x="2901636" y="2166751"/>
          <a:ext cx="2486957" cy="2486957"/>
        </a:xfrm>
        <a:prstGeom prst="gear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应用</a:t>
          </a:r>
          <a:endParaRPr lang="zh-CN" altLang="en-US" sz="3200" kern="1200" dirty="0"/>
        </a:p>
      </dsp:txBody>
      <dsp:txXfrm>
        <a:off x="3401625" y="2749309"/>
        <a:ext cx="1486979" cy="1278347"/>
      </dsp:txXfrm>
    </dsp:sp>
    <dsp:sp modelId="{C55E2106-675E-AF42-B2C6-5D4777E74A6E}">
      <dsp:nvSpPr>
        <dsp:cNvPr id="0" name=""/>
        <dsp:cNvSpPr/>
      </dsp:nvSpPr>
      <dsp:spPr>
        <a:xfrm>
          <a:off x="1274388" y="1720582"/>
          <a:ext cx="1808696" cy="1808696"/>
        </a:xfrm>
        <a:prstGeom prst="gear6">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平台</a:t>
          </a:r>
          <a:endParaRPr lang="zh-CN" altLang="en-US" sz="3200" kern="1200" dirty="0"/>
        </a:p>
      </dsp:txBody>
      <dsp:txXfrm>
        <a:off x="1729733" y="2178679"/>
        <a:ext cx="898006" cy="892502"/>
      </dsp:txXfrm>
    </dsp:sp>
    <dsp:sp modelId="{050B2BE3-A410-574F-BB28-D041B3D21489}">
      <dsp:nvSpPr>
        <dsp:cNvPr id="0" name=""/>
        <dsp:cNvSpPr/>
      </dsp:nvSpPr>
      <dsp:spPr>
        <a:xfrm rot="20700000">
          <a:off x="2252231" y="115606"/>
          <a:ext cx="2203158" cy="2203158"/>
        </a:xfrm>
        <a:prstGeom prst="gear6">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课程</a:t>
          </a:r>
          <a:endParaRPr lang="zh-CN" altLang="en-US" sz="3200" kern="1200" dirty="0"/>
        </a:p>
      </dsp:txBody>
      <dsp:txXfrm rot="-20700000">
        <a:off x="2735448" y="598823"/>
        <a:ext cx="1236724" cy="1236724"/>
      </dsp:txXfrm>
    </dsp:sp>
    <dsp:sp modelId="{0B58E466-D79D-8448-B8CF-EF965D7F8BA7}">
      <dsp:nvSpPr>
        <dsp:cNvPr id="0" name=""/>
        <dsp:cNvSpPr/>
      </dsp:nvSpPr>
      <dsp:spPr>
        <a:xfrm>
          <a:off x="2714013" y="1789419"/>
          <a:ext cx="3183305" cy="3183305"/>
        </a:xfrm>
        <a:prstGeom prst="circularArrow">
          <a:avLst>
            <a:gd name="adj1" fmla="val 4688"/>
            <a:gd name="adj2" fmla="val 299029"/>
            <a:gd name="adj3" fmla="val 2523485"/>
            <a:gd name="adj4" fmla="val 15845598"/>
            <a:gd name="adj5" fmla="val 546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39EC71-93BB-4049-9172-3D01B31A548D}">
      <dsp:nvSpPr>
        <dsp:cNvPr id="0" name=""/>
        <dsp:cNvSpPr/>
      </dsp:nvSpPr>
      <dsp:spPr>
        <a:xfrm>
          <a:off x="979816" y="1254596"/>
          <a:ext cx="2312870" cy="2312870"/>
        </a:xfrm>
        <a:prstGeom prst="leftCircularArrow">
          <a:avLst>
            <a:gd name="adj1" fmla="val 6452"/>
            <a:gd name="adj2" fmla="val 429999"/>
            <a:gd name="adj3" fmla="val 10489124"/>
            <a:gd name="adj4" fmla="val 14837806"/>
            <a:gd name="adj5" fmla="val 7527"/>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4ED934-E92F-C448-A5C9-8F8EA290F27A}">
      <dsp:nvSpPr>
        <dsp:cNvPr id="0" name=""/>
        <dsp:cNvSpPr/>
      </dsp:nvSpPr>
      <dsp:spPr>
        <a:xfrm>
          <a:off x="1851758" y="-122852"/>
          <a:ext cx="2493740" cy="2493740"/>
        </a:xfrm>
        <a:prstGeom prst="circularArrow">
          <a:avLst>
            <a:gd name="adj1" fmla="val 5984"/>
            <a:gd name="adj2" fmla="val 394124"/>
            <a:gd name="adj3" fmla="val 13313824"/>
            <a:gd name="adj4" fmla="val 10508221"/>
            <a:gd name="adj5" fmla="val 6981"/>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0F491-AE2D-4BA6-9207-C5DA3B2141FA}" type="datetimeFigureOut">
              <a:rPr lang="zh-CN" altLang="en-US" smtClean="0"/>
              <a:t>2018/11/20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1D035-4683-43C9-A312-10A79220B2FA}" type="slidenum">
              <a:rPr lang="zh-CN" altLang="en-US" smtClean="0"/>
              <a:t>‹#›</a:t>
            </a:fld>
            <a:endParaRPr lang="zh-CN" altLang="en-US"/>
          </a:p>
        </p:txBody>
      </p:sp>
    </p:spTree>
    <p:extLst>
      <p:ext uri="{BB962C8B-B14F-4D97-AF65-F5344CB8AC3E}">
        <p14:creationId xmlns:p14="http://schemas.microsoft.com/office/powerpoint/2010/main" val="6294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906569" y="4716661"/>
            <a:ext cx="4986125" cy="4468416"/>
          </a:xfrm>
          <a:prstGeom prst="rect">
            <a:avLst/>
          </a:prstGeom>
        </p:spPr>
        <p:txBody>
          <a:bodyPr lIns="91425" tIns="91425" rIns="91425" bIns="91425" anchor="ctr" anchorCtr="0">
            <a:noAutofit/>
          </a:bodyPr>
          <a:lstStyle/>
          <a:p>
            <a:pPr lvl="0" rtl="0">
              <a:spcBef>
                <a:spcPts val="0"/>
              </a:spcBef>
              <a:buNone/>
            </a:pPr>
            <a:endParaRPr lang="en" dirty="0"/>
          </a:p>
        </p:txBody>
      </p:sp>
      <p:sp>
        <p:nvSpPr>
          <p:cNvPr id="102" name="Shape 102"/>
          <p:cNvSpPr>
            <a:spLocks noGrp="1" noRot="1" noChangeAspect="1"/>
          </p:cNvSpPr>
          <p:nvPr>
            <p:ph type="sldImg" idx="2"/>
          </p:nvPr>
        </p:nvSpPr>
        <p:spPr>
          <a:xfrm>
            <a:off x="90488" y="744538"/>
            <a:ext cx="6618287"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571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17</a:t>
            </a:fld>
            <a:endParaRPr lang="zh-CN" altLang="en-US"/>
          </a:p>
        </p:txBody>
      </p:sp>
    </p:spTree>
    <p:extLst>
      <p:ext uri="{BB962C8B-B14F-4D97-AF65-F5344CB8AC3E}">
        <p14:creationId xmlns:p14="http://schemas.microsoft.com/office/powerpoint/2010/main" val="325666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把省内的优质课程推送到主流平台，把省外的优质课程引进来，</a:t>
            </a:r>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21</a:t>
            </a:fld>
            <a:endParaRPr lang="zh-CN" altLang="en-US"/>
          </a:p>
        </p:txBody>
      </p:sp>
    </p:spTree>
    <p:extLst>
      <p:ext uri="{BB962C8B-B14F-4D97-AF65-F5344CB8AC3E}">
        <p14:creationId xmlns:p14="http://schemas.microsoft.com/office/powerpoint/2010/main" val="23570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课程数据主要分为课程建设和课程应用两大部分，课程建议主要以申报书为准，视频时长、技术规范、资源数量等要符合要求；课程应用是主要衡量指标，要至少运行</a:t>
            </a:r>
            <a:r>
              <a:rPr lang="en-US" altLang="zh-CN" dirty="0" smtClean="0"/>
              <a:t>2</a:t>
            </a:r>
            <a:r>
              <a:rPr lang="zh-CN" altLang="en-US" dirty="0" smtClean="0"/>
              <a:t>个以上的完整教学周期，相关教学活动比如课程公告、测验、作业、互动讨论、考试等都会有明确的指标要求，还有在教学效果上要达到总学习人数至少</a:t>
            </a:r>
            <a:r>
              <a:rPr lang="en-US" altLang="zh-CN" dirty="0" smtClean="0"/>
              <a:t>2000</a:t>
            </a:r>
            <a:r>
              <a:rPr lang="zh-CN" altLang="en-US" dirty="0" smtClean="0"/>
              <a:t>人。这些课程数据要求都是结合国家精品在线开放课程评选要求和安徽省示范项目的具体情况</a:t>
            </a:r>
            <a:r>
              <a:rPr lang="zh-CN" altLang="en-US" dirty="0" smtClean="0"/>
              <a:t>做相应</a:t>
            </a:r>
            <a:r>
              <a:rPr lang="zh-CN" altLang="en-US" dirty="0" smtClean="0"/>
              <a:t>的调整，近期会公布出来。</a:t>
            </a:r>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22</a:t>
            </a:fld>
            <a:endParaRPr lang="zh-CN" altLang="en-US"/>
          </a:p>
        </p:txBody>
      </p:sp>
    </p:spTree>
    <p:extLst>
      <p:ext uri="{BB962C8B-B14F-4D97-AF65-F5344CB8AC3E}">
        <p14:creationId xmlns:p14="http://schemas.microsoft.com/office/powerpoint/2010/main" val="2146053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23</a:t>
            </a:fld>
            <a:endParaRPr lang="zh-CN" altLang="en-US"/>
          </a:p>
        </p:txBody>
      </p:sp>
    </p:spTree>
    <p:extLst>
      <p:ext uri="{BB962C8B-B14F-4D97-AF65-F5344CB8AC3E}">
        <p14:creationId xmlns:p14="http://schemas.microsoft.com/office/powerpoint/2010/main" val="358994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随后我们会把已经上线的课程进行梳理，以同学科相似的课程组成课程群，推荐给各位老师，老师们可以发动学生们进行学习；具体平台会给大家提供技术支持，老师们可以提供学生的信息表，由平台一次性导入注册选课。</a:t>
            </a:r>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25</a:t>
            </a:fld>
            <a:endParaRPr lang="zh-CN" altLang="en-US"/>
          </a:p>
        </p:txBody>
      </p:sp>
    </p:spTree>
    <p:extLst>
      <p:ext uri="{BB962C8B-B14F-4D97-AF65-F5344CB8AC3E}">
        <p14:creationId xmlns:p14="http://schemas.microsoft.com/office/powerpoint/2010/main" val="158203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4</a:t>
            </a:r>
            <a:r>
              <a:rPr lang="zh-CN" altLang="en-US" dirty="0" smtClean="0"/>
              <a:t>月</a:t>
            </a:r>
            <a:r>
              <a:rPr lang="en-US" altLang="zh-CN" dirty="0" smtClean="0"/>
              <a:t>16-20</a:t>
            </a:r>
            <a:r>
              <a:rPr lang="zh-CN" altLang="en-US" dirty="0" smtClean="0"/>
              <a:t>日，中共中央宣传部和教育部联合组织全国范围内的“慕课宣传周”，在通知中提出，</a:t>
            </a:r>
          </a:p>
          <a:p>
            <a:r>
              <a:rPr lang="zh-CN" altLang="en-US" dirty="0" smtClean="0"/>
              <a:t>这是国家层面对慕课的要求，提高质量、推进公平，最重要的是普及学习理念，通过网络化信息化特点的慕课让学习变得更方便、更普及。</a:t>
            </a:r>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26</a:t>
            </a:fld>
            <a:endParaRPr lang="zh-CN" altLang="en-US"/>
          </a:p>
        </p:txBody>
      </p:sp>
    </p:spTree>
    <p:extLst>
      <p:ext uri="{BB962C8B-B14F-4D97-AF65-F5344CB8AC3E}">
        <p14:creationId xmlns:p14="http://schemas.microsoft.com/office/powerpoint/2010/main" val="294857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3</a:t>
            </a:fld>
            <a:endParaRPr lang="zh-CN" altLang="en-US"/>
          </a:p>
        </p:txBody>
      </p:sp>
    </p:spTree>
    <p:extLst>
      <p:ext uri="{BB962C8B-B14F-4D97-AF65-F5344CB8AC3E}">
        <p14:creationId xmlns:p14="http://schemas.microsoft.com/office/powerpoint/2010/main" val="113465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1060</a:t>
            </a:r>
            <a:r>
              <a:rPr lang="zh-CN" altLang="en-US" sz="1200" kern="1200" dirty="0" smtClean="0">
                <a:solidFill>
                  <a:schemeClr val="tx1"/>
                </a:solidFill>
                <a:effectLst/>
                <a:latin typeface="+mn-lt"/>
                <a:ea typeface="+mn-ea"/>
                <a:cs typeface="+mn-cs"/>
              </a:rPr>
              <a:t>门</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2017</a:t>
            </a:r>
            <a:r>
              <a:rPr lang="zh-CN" altLang="en-US" sz="1200" kern="1200" dirty="0" smtClean="0">
                <a:solidFill>
                  <a:schemeClr val="tx1"/>
                </a:solidFill>
                <a:effectLst/>
                <a:latin typeface="+mn-lt"/>
                <a:ea typeface="+mn-ea"/>
                <a:cs typeface="+mn-cs"/>
              </a:rPr>
              <a:t>年</a:t>
            </a:r>
            <a:r>
              <a:rPr lang="zh-CN" altLang="zh-CN" sz="1200" kern="1200" dirty="0" smtClean="0">
                <a:solidFill>
                  <a:schemeClr val="tx1"/>
                </a:solidFill>
                <a:effectLst/>
                <a:latin typeface="+mn-lt"/>
                <a:ea typeface="+mn-ea"/>
                <a:cs typeface="+mn-cs"/>
              </a:rPr>
              <a:t>申报的</a:t>
            </a:r>
            <a:r>
              <a:rPr lang="en-US" altLang="zh-CN" sz="1200" kern="1200" dirty="0" smtClean="0">
                <a:solidFill>
                  <a:schemeClr val="tx1"/>
                </a:solidFill>
                <a:effectLst/>
                <a:latin typeface="+mn-lt"/>
                <a:ea typeface="+mn-ea"/>
                <a:cs typeface="+mn-cs"/>
              </a:rPr>
              <a:t>469</a:t>
            </a:r>
            <a:r>
              <a:rPr lang="zh-CN" altLang="zh-CN" sz="1200" kern="1200" dirty="0" smtClean="0">
                <a:solidFill>
                  <a:schemeClr val="tx1"/>
                </a:solidFill>
                <a:effectLst/>
                <a:latin typeface="+mn-lt"/>
                <a:ea typeface="+mn-ea"/>
                <a:cs typeface="+mn-cs"/>
              </a:rPr>
              <a:t>门</a:t>
            </a:r>
            <a:r>
              <a:rPr lang="en-US" altLang="zh-CN" sz="1200" kern="1200" dirty="0" smtClean="0">
                <a:solidFill>
                  <a:schemeClr val="tx1"/>
                </a:solidFill>
                <a:effectLst/>
                <a:latin typeface="+mn-lt"/>
                <a:ea typeface="+mn-ea"/>
                <a:cs typeface="+mn-cs"/>
              </a:rPr>
              <a:t>MOOC</a:t>
            </a:r>
            <a:r>
              <a:rPr lang="zh-CN" altLang="zh-CN" sz="1200" kern="1200" dirty="0" smtClean="0">
                <a:solidFill>
                  <a:schemeClr val="tx1"/>
                </a:solidFill>
                <a:effectLst/>
                <a:latin typeface="+mn-lt"/>
                <a:ea typeface="+mn-ea"/>
                <a:cs typeface="+mn-cs"/>
              </a:rPr>
              <a:t>示范项目中，</a:t>
            </a:r>
            <a:r>
              <a:rPr lang="en-US" altLang="zh-CN" sz="1200" kern="1200" dirty="0" smtClean="0">
                <a:solidFill>
                  <a:schemeClr val="tx1"/>
                </a:solidFill>
                <a:effectLst/>
                <a:latin typeface="+mn-lt"/>
                <a:ea typeface="+mn-ea"/>
                <a:cs typeface="+mn-cs"/>
              </a:rPr>
              <a:t>A</a:t>
            </a:r>
            <a:r>
              <a:rPr lang="zh-CN" altLang="zh-CN" sz="1200" kern="1200" dirty="0" smtClean="0">
                <a:solidFill>
                  <a:schemeClr val="tx1"/>
                </a:solidFill>
                <a:effectLst/>
                <a:latin typeface="+mn-lt"/>
                <a:ea typeface="+mn-ea"/>
                <a:cs typeface="+mn-cs"/>
              </a:rPr>
              <a:t>类（合格）</a:t>
            </a:r>
            <a:r>
              <a:rPr lang="en-US" altLang="zh-CN" sz="1200" kern="1200" dirty="0" smtClean="0">
                <a:solidFill>
                  <a:schemeClr val="tx1"/>
                </a:solidFill>
                <a:effectLst/>
                <a:latin typeface="+mn-lt"/>
                <a:ea typeface="+mn-ea"/>
                <a:cs typeface="+mn-cs"/>
              </a:rPr>
              <a:t>197</a:t>
            </a:r>
            <a:r>
              <a:rPr lang="zh-CN" altLang="zh-CN" sz="1200" kern="1200" dirty="0" smtClean="0">
                <a:solidFill>
                  <a:schemeClr val="tx1"/>
                </a:solidFill>
                <a:effectLst/>
                <a:latin typeface="+mn-lt"/>
                <a:ea typeface="+mn-ea"/>
                <a:cs typeface="+mn-cs"/>
              </a:rPr>
              <a:t>项，</a:t>
            </a:r>
            <a:r>
              <a:rPr lang="en-US" altLang="zh-CN" sz="1200" kern="1200" dirty="0"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类（建议修改）</a:t>
            </a:r>
            <a:r>
              <a:rPr lang="en-US" altLang="zh-CN" sz="1200" kern="1200" dirty="0" smtClean="0">
                <a:solidFill>
                  <a:schemeClr val="tx1"/>
                </a:solidFill>
                <a:effectLst/>
                <a:latin typeface="+mn-lt"/>
                <a:ea typeface="+mn-ea"/>
                <a:cs typeface="+mn-cs"/>
              </a:rPr>
              <a:t>170</a:t>
            </a:r>
            <a:r>
              <a:rPr lang="zh-CN" altLang="zh-CN" sz="1200" kern="1200" dirty="0" smtClean="0">
                <a:solidFill>
                  <a:schemeClr val="tx1"/>
                </a:solidFill>
                <a:effectLst/>
                <a:latin typeface="+mn-lt"/>
                <a:ea typeface="+mn-ea"/>
                <a:cs typeface="+mn-cs"/>
              </a:rPr>
              <a:t>门项，</a:t>
            </a:r>
            <a:r>
              <a:rPr lang="en-US" altLang="zh-CN" sz="1200" kern="1200" dirty="0" smtClean="0">
                <a:solidFill>
                  <a:schemeClr val="tx1"/>
                </a:solidFill>
                <a:effectLst/>
                <a:latin typeface="+mn-lt"/>
                <a:ea typeface="+mn-ea"/>
                <a:cs typeface="+mn-cs"/>
              </a:rPr>
              <a:t>C</a:t>
            </a:r>
            <a:r>
              <a:rPr lang="zh-CN" altLang="zh-CN" sz="1200" kern="1200" dirty="0" smtClean="0">
                <a:solidFill>
                  <a:schemeClr val="tx1"/>
                </a:solidFill>
                <a:effectLst/>
                <a:latin typeface="+mn-lt"/>
                <a:ea typeface="+mn-ea"/>
                <a:cs typeface="+mn-cs"/>
              </a:rPr>
              <a:t>类（不合格）</a:t>
            </a:r>
            <a:r>
              <a:rPr lang="en-US" altLang="zh-CN" sz="1200" kern="1200" dirty="0" smtClean="0">
                <a:solidFill>
                  <a:schemeClr val="tx1"/>
                </a:solidFill>
                <a:effectLst/>
                <a:latin typeface="+mn-lt"/>
                <a:ea typeface="+mn-ea"/>
                <a:cs typeface="+mn-cs"/>
              </a:rPr>
              <a:t>102</a:t>
            </a:r>
            <a:r>
              <a:rPr lang="zh-CN" altLang="zh-CN" sz="1200" kern="1200" dirty="0" smtClean="0">
                <a:solidFill>
                  <a:schemeClr val="tx1"/>
                </a:solidFill>
                <a:effectLst/>
                <a:latin typeface="+mn-lt"/>
                <a:ea typeface="+mn-ea"/>
                <a:cs typeface="+mn-cs"/>
              </a:rPr>
              <a:t>项</a:t>
            </a:r>
            <a:r>
              <a:rPr lang="zh-CN" altLang="en-US" sz="1200" kern="1200" dirty="0" smtClean="0">
                <a:solidFill>
                  <a:schemeClr val="tx1"/>
                </a:solidFill>
                <a:effectLst/>
                <a:latin typeface="+mn-lt"/>
                <a:ea typeface="+mn-ea"/>
                <a:cs typeface="+mn-cs"/>
              </a:rPr>
              <a:t>，会议评审对</a:t>
            </a:r>
            <a:r>
              <a:rPr lang="en-US" altLang="zh-CN" sz="1200" kern="1200" dirty="0" smtClean="0">
                <a:solidFill>
                  <a:schemeClr val="tx1"/>
                </a:solidFill>
                <a:effectLst/>
                <a:latin typeface="+mn-lt"/>
                <a:ea typeface="+mn-ea"/>
                <a:cs typeface="+mn-cs"/>
              </a:rPr>
              <a:t>19</a:t>
            </a:r>
            <a:r>
              <a:rPr lang="zh-CN" altLang="en-US" sz="1200" kern="1200" dirty="0" smtClean="0">
                <a:solidFill>
                  <a:schemeClr val="tx1"/>
                </a:solidFill>
                <a:effectLst/>
                <a:latin typeface="+mn-lt"/>
                <a:ea typeface="+mn-ea"/>
                <a:cs typeface="+mn-cs"/>
              </a:rPr>
              <a:t>项</a:t>
            </a:r>
            <a:r>
              <a:rPr lang="en-US" altLang="zh-CN" sz="1200" kern="1200" dirty="0" smtClean="0">
                <a:solidFill>
                  <a:schemeClr val="tx1"/>
                </a:solidFill>
                <a:effectLst/>
                <a:latin typeface="+mn-lt"/>
                <a:ea typeface="+mn-ea"/>
                <a:cs typeface="+mn-cs"/>
              </a:rPr>
              <a:t>C</a:t>
            </a:r>
            <a:r>
              <a:rPr lang="zh-CN" altLang="en-US" sz="1200" kern="1200" dirty="0" smtClean="0">
                <a:solidFill>
                  <a:schemeClr val="tx1"/>
                </a:solidFill>
                <a:effectLst/>
                <a:latin typeface="+mn-lt"/>
                <a:ea typeface="+mn-ea"/>
                <a:cs typeface="+mn-cs"/>
              </a:rPr>
              <a:t>类课程转为</a:t>
            </a:r>
            <a:r>
              <a:rPr lang="en-US" altLang="zh-CN" sz="1200" kern="1200" dirty="0" smtClean="0">
                <a:solidFill>
                  <a:schemeClr val="tx1"/>
                </a:solidFill>
                <a:effectLst/>
                <a:latin typeface="+mn-lt"/>
                <a:ea typeface="+mn-ea"/>
                <a:cs typeface="+mn-cs"/>
              </a:rPr>
              <a:t>B</a:t>
            </a:r>
            <a:r>
              <a:rPr lang="zh-CN" altLang="en-US" sz="1200" kern="1200" dirty="0" smtClean="0">
                <a:solidFill>
                  <a:schemeClr val="tx1"/>
                </a:solidFill>
                <a:effectLst/>
                <a:latin typeface="+mn-lt"/>
                <a:ea typeface="+mn-ea"/>
                <a:cs typeface="+mn-cs"/>
              </a:rPr>
              <a:t>类</a:t>
            </a:r>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7</a:t>
            </a:fld>
            <a:endParaRPr lang="zh-CN" altLang="en-US"/>
          </a:p>
        </p:txBody>
      </p:sp>
    </p:spTree>
    <p:extLst>
      <p:ext uri="{BB962C8B-B14F-4D97-AF65-F5344CB8AC3E}">
        <p14:creationId xmlns:p14="http://schemas.microsoft.com/office/powerpoint/2010/main" val="363190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8</a:t>
            </a:fld>
            <a:endParaRPr lang="zh-CN" altLang="en-US"/>
          </a:p>
        </p:txBody>
      </p:sp>
    </p:spTree>
    <p:extLst>
      <p:ext uri="{BB962C8B-B14F-4D97-AF65-F5344CB8AC3E}">
        <p14:creationId xmlns:p14="http://schemas.microsoft.com/office/powerpoint/2010/main" val="242337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目前平台上的课程学科种类丰富，既有专业理论课程，比如</a:t>
            </a:r>
            <a:endParaRPr lang="zh-CN" altLang="en-US" dirty="0"/>
          </a:p>
        </p:txBody>
      </p:sp>
    </p:spTree>
    <p:extLst>
      <p:ext uri="{BB962C8B-B14F-4D97-AF65-F5344CB8AC3E}">
        <p14:creationId xmlns:p14="http://schemas.microsoft.com/office/powerpoint/2010/main" val="416107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也有实操性很强的体育类、职业教育类课程</a:t>
            </a:r>
            <a:endParaRPr lang="zh-CN" altLang="en-US" dirty="0"/>
          </a:p>
        </p:txBody>
      </p:sp>
    </p:spTree>
    <p:extLst>
      <p:ext uri="{BB962C8B-B14F-4D97-AF65-F5344CB8AC3E}">
        <p14:creationId xmlns:p14="http://schemas.microsoft.com/office/powerpoint/2010/main" val="57328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平台自主搭建了课程审核平台，严把课程内容质量关，建立三级课程审核机制，从课程制作开始，拍摄团队的内容审核是第一级，拍摄完成后进入审核平台，由专职老师负责逐段视频的内容审核，审核通过后，在课程上线前，还有专职老师负责课程内容抽查。我们希望通过这些措施，保证我们的网络课程质量。</a:t>
            </a:r>
          </a:p>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14</a:t>
            </a:fld>
            <a:endParaRPr lang="zh-CN" altLang="en-US"/>
          </a:p>
        </p:txBody>
      </p:sp>
    </p:spTree>
    <p:extLst>
      <p:ext uri="{BB962C8B-B14F-4D97-AF65-F5344CB8AC3E}">
        <p14:creationId xmlns:p14="http://schemas.microsoft.com/office/powerpoint/2010/main" val="130223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大数据运行平台正式试运行，可以实时掌握平台的所有学习数据，直观反映平台动态。</a:t>
            </a:r>
          </a:p>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15</a:t>
            </a:fld>
            <a:endParaRPr lang="zh-CN" altLang="en-US"/>
          </a:p>
        </p:txBody>
      </p:sp>
    </p:spTree>
    <p:extLst>
      <p:ext uri="{BB962C8B-B14F-4D97-AF65-F5344CB8AC3E}">
        <p14:creationId xmlns:p14="http://schemas.microsoft.com/office/powerpoint/2010/main" val="1523400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F1D035-4683-43C9-A312-10A79220B2FA}" type="slidenum">
              <a:rPr lang="zh-CN" altLang="en-US" smtClean="0"/>
              <a:t>16</a:t>
            </a:fld>
            <a:endParaRPr lang="zh-CN" altLang="en-US"/>
          </a:p>
        </p:txBody>
      </p:sp>
    </p:spTree>
    <p:extLst>
      <p:ext uri="{BB962C8B-B14F-4D97-AF65-F5344CB8AC3E}">
        <p14:creationId xmlns:p14="http://schemas.microsoft.com/office/powerpoint/2010/main" val="37051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304523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73416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30198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 iPad">
    <p:bg>
      <p:bgPr>
        <a:solidFill>
          <a:srgbClr val="22282E"/>
        </a:solidFill>
        <a:effectLst/>
      </p:bgPr>
    </p:bg>
    <p:spTree>
      <p:nvGrpSpPr>
        <p:cNvPr id="1" name="Shape 61"/>
        <p:cNvGrpSpPr/>
        <p:nvPr/>
      </p:nvGrpSpPr>
      <p:grpSpPr>
        <a:xfrm>
          <a:off x="0" y="0"/>
          <a:ext cx="0" cy="0"/>
          <a:chOff x="0" y="0"/>
          <a:chExt cx="0" cy="0"/>
        </a:xfrm>
      </p:grpSpPr>
      <p:sp>
        <p:nvSpPr>
          <p:cNvPr id="8" name="Shape 89"/>
          <p:cNvSpPr/>
          <p:nvPr userDrawn="1"/>
        </p:nvSpPr>
        <p:spPr>
          <a:xfrm>
            <a:off x="0" y="0"/>
            <a:ext cx="12192000" cy="6888800"/>
          </a:xfrm>
          <a:prstGeom prst="rect">
            <a:avLst/>
          </a:prstGeom>
          <a:solidFill>
            <a:srgbClr val="073763">
              <a:alpha val="80380"/>
            </a:srgbClr>
          </a:solidFill>
          <a:ln>
            <a:noFill/>
          </a:ln>
        </p:spPr>
        <p:txBody>
          <a:bodyPr lIns="121900" tIns="121900" rIns="121900" bIns="121900" anchor="ctr" anchorCtr="0">
            <a:noAutofit/>
          </a:bodyPr>
          <a:lstStyle/>
          <a:p>
            <a:pPr marL="4267093" lvl="0" indent="0" rtl="0">
              <a:spcBef>
                <a:spcPts val="0"/>
              </a:spcBef>
              <a:buNone/>
            </a:pPr>
            <a:endParaRPr sz="2400" dirty="0"/>
          </a:p>
        </p:txBody>
      </p:sp>
      <p:sp>
        <p:nvSpPr>
          <p:cNvPr id="62" name="Shape 62"/>
          <p:cNvSpPr/>
          <p:nvPr userDrawn="1"/>
        </p:nvSpPr>
        <p:spPr>
          <a:xfrm>
            <a:off x="11540952" y="423516"/>
            <a:ext cx="240048" cy="240048"/>
          </a:xfrm>
          <a:custGeom>
            <a:avLst/>
            <a:gdLst/>
            <a:ahLst/>
            <a:cxnLst/>
            <a:rect l="0" t="0" r="0" b="0"/>
            <a:pathLst>
              <a:path w="21600" h="21600" extrusionOk="0">
                <a:moveTo>
                  <a:pt x="8506" y="4324"/>
                </a:moveTo>
                <a:lnTo>
                  <a:pt x="8506" y="6419"/>
                </a:lnTo>
                <a:lnTo>
                  <a:pt x="13839" y="10800"/>
                </a:lnTo>
                <a:lnTo>
                  <a:pt x="8506" y="15181"/>
                </a:lnTo>
                <a:lnTo>
                  <a:pt x="8506" y="17276"/>
                </a:lnTo>
                <a:lnTo>
                  <a:pt x="16315" y="10800"/>
                </a:ln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solidFill>
            <a:srgbClr val="000000">
              <a:alpha val="20000"/>
            </a:srgbClr>
          </a:solidFill>
          <a:ln>
            <a:noFill/>
          </a:ln>
        </p:spPr>
        <p:txBody>
          <a:bodyPr lIns="0" tIns="0" rIns="0" bIns="0" anchor="ctr" anchorCtr="0">
            <a:noAutofit/>
          </a:bodyPr>
          <a:lstStyle/>
          <a:p>
            <a:pPr marL="0" marR="0" lvl="0" indent="0" algn="ctr" rtl="0">
              <a:spcBef>
                <a:spcPts val="0"/>
              </a:spcBef>
              <a:buNone/>
            </a:pPr>
            <a:endParaRPr sz="2400" b="0" i="0" u="none" strike="noStrike" cap="none" baseline="0" dirty="0">
              <a:latin typeface="Calibri"/>
              <a:ea typeface="Calibri"/>
              <a:cs typeface="Calibri"/>
              <a:sym typeface="Calibri"/>
            </a:endParaRPr>
          </a:p>
        </p:txBody>
      </p:sp>
      <p:sp>
        <p:nvSpPr>
          <p:cNvPr id="63" name="Shape 63"/>
          <p:cNvSpPr/>
          <p:nvPr userDrawn="1"/>
        </p:nvSpPr>
        <p:spPr>
          <a:xfrm flipH="1">
            <a:off x="11265237" y="423516"/>
            <a:ext cx="240048" cy="240048"/>
          </a:xfrm>
          <a:custGeom>
            <a:avLst/>
            <a:gdLst/>
            <a:ahLst/>
            <a:cxnLst/>
            <a:rect l="0" t="0" r="0" b="0"/>
            <a:pathLst>
              <a:path w="21600" h="21600" extrusionOk="0">
                <a:moveTo>
                  <a:pt x="8506" y="4324"/>
                </a:moveTo>
                <a:lnTo>
                  <a:pt x="16315" y="10800"/>
                </a:lnTo>
                <a:lnTo>
                  <a:pt x="8506" y="17276"/>
                </a:lnTo>
                <a:lnTo>
                  <a:pt x="8506" y="15181"/>
                </a:lnTo>
                <a:lnTo>
                  <a:pt x="13839" y="10800"/>
                </a:lnTo>
                <a:lnTo>
                  <a:pt x="8506" y="6419"/>
                </a:ln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000000">
              <a:alpha val="20000"/>
            </a:srgbClr>
          </a:solidFill>
          <a:ln>
            <a:noFill/>
          </a:ln>
        </p:spPr>
        <p:txBody>
          <a:bodyPr lIns="0" tIns="0" rIns="0" bIns="0" anchor="ctr" anchorCtr="0">
            <a:noAutofit/>
          </a:bodyPr>
          <a:lstStyle/>
          <a:p>
            <a:pPr marL="0" marR="0" lvl="0" indent="0" algn="ctr" rtl="0">
              <a:spcBef>
                <a:spcPts val="0"/>
              </a:spcBef>
              <a:buNone/>
            </a:pPr>
            <a:endParaRPr sz="2400" b="0" i="0" u="none" strike="noStrike" cap="none" baseline="0" dirty="0">
              <a:latin typeface="Calibri"/>
              <a:ea typeface="Calibri"/>
              <a:cs typeface="Calibri"/>
              <a:sym typeface="Calibri"/>
            </a:endParaRPr>
          </a:p>
        </p:txBody>
      </p:sp>
      <p:sp>
        <p:nvSpPr>
          <p:cNvPr id="6" name="Shape 157"/>
          <p:cNvSpPr/>
          <p:nvPr userDrawn="1"/>
        </p:nvSpPr>
        <p:spPr>
          <a:xfrm>
            <a:off x="0" y="6543551"/>
            <a:ext cx="12192000" cy="319599"/>
          </a:xfrm>
          <a:prstGeom prst="rect">
            <a:avLst/>
          </a:prstGeom>
          <a:solidFill>
            <a:srgbClr val="0A6EBD">
              <a:alpha val="80390"/>
            </a:srgbClr>
          </a:solidFill>
          <a:ln>
            <a:noFill/>
          </a:ln>
        </p:spPr>
        <p:txBody>
          <a:bodyPr lIns="0" tIns="0" rIns="0" bIns="0" anchor="ctr" anchorCtr="0">
            <a:noAutofit/>
          </a:bodyPr>
          <a:lstStyle/>
          <a:p>
            <a:pPr marL="0" marR="0" lvl="0" indent="0" algn="ctr" rtl="0">
              <a:spcBef>
                <a:spcPts val="0"/>
              </a:spcBef>
              <a:buNone/>
            </a:pPr>
            <a:endParaRPr sz="2400" b="0" i="0" u="none" strike="noStrike" cap="none" baseline="0" dirty="0">
              <a:latin typeface="Calibri"/>
              <a:ea typeface="Calibri"/>
              <a:cs typeface="Calibri"/>
              <a:sym typeface="Calibri"/>
            </a:endParaRPr>
          </a:p>
        </p:txBody>
      </p:sp>
      <p:sp>
        <p:nvSpPr>
          <p:cNvPr id="7" name="Shape 94"/>
          <p:cNvSpPr txBox="1"/>
          <p:nvPr userDrawn="1"/>
        </p:nvSpPr>
        <p:spPr>
          <a:xfrm>
            <a:off x="1385856" y="6514946"/>
            <a:ext cx="6234051" cy="348204"/>
          </a:xfrm>
          <a:prstGeom prst="rect">
            <a:avLst/>
          </a:prstGeom>
          <a:noFill/>
          <a:ln>
            <a:noFill/>
          </a:ln>
        </p:spPr>
        <p:txBody>
          <a:bodyPr lIns="121900" tIns="121900" rIns="121900" bIns="121900" anchor="t" anchorCtr="0">
            <a:noAutofit/>
          </a:bodyPr>
          <a:lstStyle/>
          <a:p>
            <a:pPr lvl="0"/>
            <a:r>
              <a:rPr lang="en-US" altLang="zh-CN" sz="1067" dirty="0" smtClean="0">
                <a:solidFill>
                  <a:srgbClr val="F3F3F3"/>
                </a:solidFill>
                <a:latin typeface="+mn-ea"/>
                <a:ea typeface="+mn-ea"/>
                <a:cs typeface="Open Sans"/>
                <a:sym typeface="Open Sans"/>
              </a:rPr>
              <a:t>2018.11 </a:t>
            </a:r>
            <a:r>
              <a:rPr lang="zh-CN" altLang="en-US" sz="1067" dirty="0" smtClean="0">
                <a:solidFill>
                  <a:srgbClr val="F3F3F3"/>
                </a:solidFill>
                <a:latin typeface="+mn-ea"/>
                <a:ea typeface="+mn-ea"/>
                <a:cs typeface="Open Sans"/>
                <a:sym typeface="Open Sans"/>
              </a:rPr>
              <a:t> </a:t>
            </a:r>
            <a:r>
              <a:rPr lang="zh-CN" altLang="en-US" sz="1067" dirty="0" smtClean="0">
                <a:solidFill>
                  <a:srgbClr val="F3F3F3"/>
                </a:solidFill>
                <a:latin typeface="+mn-ea"/>
                <a:ea typeface="+mn-ea"/>
                <a:cs typeface="Open Sans"/>
                <a:sym typeface="Open Sans"/>
              </a:rPr>
              <a:t>合肥</a:t>
            </a:r>
            <a:endParaRPr lang="en" sz="1067" dirty="0">
              <a:solidFill>
                <a:srgbClr val="F3F3F3"/>
              </a:solidFill>
              <a:latin typeface="+mn-ea"/>
              <a:ea typeface="+mn-ea"/>
              <a:cs typeface="Open Sans"/>
              <a:sym typeface="Open Sans"/>
            </a:endParaRPr>
          </a:p>
        </p:txBody>
      </p:sp>
    </p:spTree>
    <p:extLst>
      <p:ext uri="{BB962C8B-B14F-4D97-AF65-F5344CB8AC3E}">
        <p14:creationId xmlns:p14="http://schemas.microsoft.com/office/powerpoint/2010/main" val="4042004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204982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205965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0534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292746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89643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75098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328267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775453A-DCF9-44AB-AEEC-69386BC4BE22}"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52571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453A-DCF9-44AB-AEEC-69386BC4BE22}" type="datetimeFigureOut">
              <a:rPr lang="zh-CN" altLang="en-US" smtClean="0"/>
              <a:t>2018/11/20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CE52-B1EC-4858-9594-05C62A807716}" type="slidenum">
              <a:rPr lang="zh-CN" altLang="en-US" smtClean="0"/>
              <a:t>‹#›</a:t>
            </a:fld>
            <a:endParaRPr lang="zh-CN" altLang="en-US"/>
          </a:p>
        </p:txBody>
      </p:sp>
    </p:spTree>
    <p:extLst>
      <p:ext uri="{BB962C8B-B14F-4D97-AF65-F5344CB8AC3E}">
        <p14:creationId xmlns:p14="http://schemas.microsoft.com/office/powerpoint/2010/main" val="1338615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jpeg"/><Relationship Id="rId18" Type="http://schemas.openxmlformats.org/officeDocument/2006/relationships/image" Target="../media/image13.png"/><Relationship Id="rId3" Type="http://schemas.openxmlformats.org/officeDocument/2006/relationships/image" Target="../media/image1.png"/><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4.png"/><Relationship Id="rId1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文本框 1"/>
          <p:cNvSpPr txBox="1"/>
          <p:nvPr/>
        </p:nvSpPr>
        <p:spPr>
          <a:xfrm>
            <a:off x="2296900" y="1984356"/>
            <a:ext cx="8323456" cy="1528495"/>
          </a:xfrm>
          <a:prstGeom prst="rect">
            <a:avLst/>
          </a:prstGeom>
          <a:noFill/>
        </p:spPr>
        <p:txBody>
          <a:bodyPr wrap="square" rtlCol="0">
            <a:spAutoFit/>
          </a:bodyPr>
          <a:lstStyle/>
          <a:p>
            <a:pPr algn="ctr"/>
            <a:r>
              <a:rPr lang="zh-CN" altLang="en-US"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安徽省级质量工程</a:t>
            </a:r>
            <a:r>
              <a:rPr lang="en-US" altLang="zh-CN"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MOOC</a:t>
            </a:r>
            <a:r>
              <a:rPr lang="zh-CN" altLang="en-US"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示范项目</a:t>
            </a:r>
            <a:endParaRPr lang="en-US" altLang="zh-CN"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endParaRPr>
          </a:p>
          <a:p>
            <a:pPr algn="ctr">
              <a:lnSpc>
                <a:spcPct val="150000"/>
              </a:lnSpc>
            </a:pPr>
            <a:r>
              <a:rPr lang="zh-CN" altLang="en-US"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建设情况</a:t>
            </a:r>
            <a:r>
              <a:rPr lang="zh-CN" altLang="en-US" sz="3733" dirty="0" smtClean="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总结</a:t>
            </a:r>
            <a:endParaRPr lang="zh-CN" altLang="en-US" sz="2400" dirty="0">
              <a:solidFill>
                <a:srgbClr val="FFFF00"/>
              </a:solidFill>
              <a:latin typeface="Microsoft YaHei" panose="020B0503020204020204" pitchFamily="34" charset="-122"/>
              <a:ea typeface="Microsoft YaHei" panose="020B0503020204020204" pitchFamily="34" charset="-122"/>
              <a:cs typeface="+mn-ea"/>
              <a:sym typeface="Microsoft YaHei" panose="020B0503020204020204" pitchFamily="34" charset="-122"/>
            </a:endParaRPr>
          </a:p>
        </p:txBody>
      </p:sp>
      <p:sp>
        <p:nvSpPr>
          <p:cNvPr id="3" name="文本框 2"/>
          <p:cNvSpPr txBox="1"/>
          <p:nvPr/>
        </p:nvSpPr>
        <p:spPr>
          <a:xfrm>
            <a:off x="4481382" y="4464908"/>
            <a:ext cx="3649363" cy="646331"/>
          </a:xfrm>
          <a:prstGeom prst="rect">
            <a:avLst/>
          </a:prstGeom>
          <a:noFill/>
        </p:spPr>
        <p:txBody>
          <a:bodyPr wrap="square" rtlCol="0">
            <a:spAutoFit/>
          </a:bodyPr>
          <a:lstStyle/>
          <a:p>
            <a:pPr algn="ctr"/>
            <a:r>
              <a:rPr lang="zh-CN" altLang="en-US" dirty="0" smtClean="0">
                <a:solidFill>
                  <a:schemeClr val="bg1"/>
                </a:solidFill>
              </a:rPr>
              <a:t>安徽省网络课程学习中心（</a:t>
            </a:r>
            <a:r>
              <a:rPr lang="en-US" altLang="zh-CN" dirty="0" smtClean="0">
                <a:solidFill>
                  <a:schemeClr val="bg1"/>
                </a:solidFill>
              </a:rPr>
              <a:t>e</a:t>
            </a:r>
            <a:r>
              <a:rPr lang="zh-CN" altLang="en-US" dirty="0" smtClean="0">
                <a:solidFill>
                  <a:schemeClr val="bg1"/>
                </a:solidFill>
              </a:rPr>
              <a:t>会学）</a:t>
            </a:r>
            <a:endParaRPr lang="en-US" altLang="zh-CN" dirty="0" smtClean="0">
              <a:solidFill>
                <a:schemeClr val="bg1"/>
              </a:solidFill>
            </a:endParaRPr>
          </a:p>
          <a:p>
            <a:pPr algn="ctr"/>
            <a:r>
              <a:rPr lang="en-US" altLang="zh-CN" dirty="0" smtClean="0">
                <a:solidFill>
                  <a:schemeClr val="bg1"/>
                </a:solidFill>
              </a:rPr>
              <a:t>2018.11</a:t>
            </a:r>
            <a:endParaRPr lang="zh-CN" altLang="en-US" dirty="0">
              <a:solidFill>
                <a:schemeClr val="bg1"/>
              </a:solidFill>
            </a:endParaRPr>
          </a:p>
        </p:txBody>
      </p:sp>
      <p:grpSp>
        <p:nvGrpSpPr>
          <p:cNvPr id="10" name="组合 9"/>
          <p:cNvGrpSpPr/>
          <p:nvPr/>
        </p:nvGrpSpPr>
        <p:grpSpPr>
          <a:xfrm>
            <a:off x="0" y="0"/>
            <a:ext cx="12182377" cy="1079147"/>
            <a:chOff x="0" y="-10633"/>
            <a:chExt cx="12192000" cy="1080000"/>
          </a:xfrm>
        </p:grpSpPr>
        <p:pic>
          <p:nvPicPr>
            <p:cNvPr id="11" name="Picture 4" descr="2"/>
            <p:cNvPicPr>
              <a:picLocks noChangeArrowheads="1"/>
            </p:cNvPicPr>
            <p:nvPr/>
          </p:nvPicPr>
          <p:blipFill>
            <a:blip r:embed="rId3" cstate="email">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1"/>
            <p:cNvPicPr>
              <a:picLocks noChangeArrowheads="1"/>
            </p:cNvPicPr>
            <p:nvPr/>
          </p:nvPicPr>
          <p:blipFill>
            <a:blip r:embed="rId5" cstate="email">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524686"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8" descr="1"/>
            <p:cNvPicPr>
              <a:picLocks noChangeArrowheads="1"/>
            </p:cNvPicPr>
            <p:nvPr/>
          </p:nvPicPr>
          <p:blipFill>
            <a:blip r:embed="rId7" cstate="email">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49372"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0" descr="3"/>
            <p:cNvPicPr>
              <a:picLocks noChangeArrowheads="1"/>
            </p:cNvPicPr>
            <p:nvPr/>
          </p:nvPicPr>
          <p:blipFill>
            <a:blip r:embed="rId9"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574058"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2" descr="1022-2"/>
            <p:cNvPicPr>
              <a:picLocks noChangeArrowheads="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a:ext>
              </a:extLst>
            </a:blip>
            <a:srcRect t="-1"/>
            <a:stretch/>
          </p:blipFill>
          <p:spPr bwMode="auto">
            <a:xfrm>
              <a:off x="6098744"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6" descr="10.12"/>
            <p:cNvPicPr>
              <a:picLocks noChangeArrowheads="1"/>
            </p:cNvPicPr>
            <p:nvPr/>
          </p:nvPicPr>
          <p:blipFill rotWithShape="1">
            <a:blip r:embed="rId11"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7623430"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8" descr="8O0A0601"/>
            <p:cNvPicPr>
              <a:picLocks noChangeArrowheads="1"/>
            </p:cNvPicPr>
            <p:nvPr/>
          </p:nvPicPr>
          <p:blipFill>
            <a:blip r:embed="rId1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9148116"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0" descr="9.28-1"/>
            <p:cNvPicPr>
              <a:picLocks noChangeArrowheads="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0672800" y="-10633"/>
              <a:ext cx="15192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15217" y="5778853"/>
            <a:ext cx="12176783" cy="1079147"/>
            <a:chOff x="0" y="5778000"/>
            <a:chExt cx="12186402" cy="1080000"/>
          </a:xfrm>
        </p:grpSpPr>
        <p:pic>
          <p:nvPicPr>
            <p:cNvPr id="20" name="Picture 22" descr="1"/>
            <p:cNvPicPr>
              <a:picLocks noChangeArrowheads="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0"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图片 20"/>
            <p:cNvPicPr>
              <a:picLocks/>
            </p:cNvPicPr>
            <p:nvPr/>
          </p:nvPicPr>
          <p:blipFill>
            <a:blip r:embed="rId1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3886" y="5778000"/>
              <a:ext cx="1519200" cy="1080000"/>
            </a:xfrm>
            <a:prstGeom prst="rect">
              <a:avLst/>
            </a:prstGeom>
            <a:effectLst>
              <a:outerShdw blurRad="50800" dist="38100" dir="16200000" rotWithShape="0">
                <a:prstClr val="black">
                  <a:alpha val="40000"/>
                </a:prstClr>
              </a:outerShdw>
            </a:effectLst>
          </p:spPr>
        </p:pic>
        <p:pic>
          <p:nvPicPr>
            <p:cNvPr id="22" name="Picture 24" descr="5"/>
            <p:cNvPicPr>
              <a:picLocks noChangeArrowheads="1"/>
            </p:cNvPicPr>
            <p:nvPr/>
          </p:nvPicPr>
          <p:blipFill>
            <a:blip r:embed="rId16"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3047772"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6" descr="1"/>
            <p:cNvPicPr>
              <a:picLocks noChangeArrowheads="1"/>
            </p:cNvPicPr>
            <p:nvPr/>
          </p:nvPicPr>
          <p:blipFill>
            <a:blip r:embed="rId17"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571658"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8" descr="2"/>
            <p:cNvPicPr>
              <a:picLocks noChangeArrowheads="1"/>
            </p:cNvPicPr>
            <p:nvPr/>
          </p:nvPicPr>
          <p:blipFill>
            <a:blip r:embed="rId18"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095544"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0" descr="1"/>
            <p:cNvPicPr>
              <a:picLocks noChangeArrowheads="1"/>
            </p:cNvPicPr>
            <p:nvPr/>
          </p:nvPicPr>
          <p:blipFill rotWithShape="1">
            <a:blip r:embed="rId19"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7619430"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32" descr="1"/>
            <p:cNvPicPr>
              <a:picLocks noChangeArrowheads="1"/>
            </p:cNvPicPr>
            <p:nvPr/>
          </p:nvPicPr>
          <p:blipFill>
            <a:blip r:embed="rId20"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9143316"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34" descr="2"/>
            <p:cNvPicPr>
              <a:picLocks noChangeArrowheads="1"/>
            </p:cNvPicPr>
            <p:nvPr/>
          </p:nvPicPr>
          <p:blipFill>
            <a:blip r:embed="rId21"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0667202" y="5778000"/>
              <a:ext cx="1519200" cy="10800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321899"/>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98711" y="0"/>
            <a:ext cx="5511800" cy="3098739"/>
          </a:xfrm>
          <a:prstGeom prst="rect">
            <a:avLst/>
          </a:prstGeom>
        </p:spPr>
      </p:pic>
      <p:pic>
        <p:nvPicPr>
          <p:cNvPr id="4" name="图片 3"/>
          <p:cNvPicPr>
            <a:picLocks noChangeAspect="1"/>
          </p:cNvPicPr>
          <p:nvPr/>
        </p:nvPicPr>
        <p:blipFill rotWithShape="1">
          <a:blip r:embed="rId4"/>
          <a:srcRect r="4887"/>
          <a:stretch/>
        </p:blipFill>
        <p:spPr>
          <a:xfrm>
            <a:off x="6110512" y="92875"/>
            <a:ext cx="5617029" cy="3005864"/>
          </a:xfrm>
          <a:prstGeom prst="rect">
            <a:avLst/>
          </a:prstGeom>
        </p:spPr>
      </p:pic>
      <p:pic>
        <p:nvPicPr>
          <p:cNvPr id="5" name="图片 4"/>
          <p:cNvPicPr>
            <a:picLocks noChangeAspect="1"/>
          </p:cNvPicPr>
          <p:nvPr/>
        </p:nvPicPr>
        <p:blipFill>
          <a:blip r:embed="rId5"/>
          <a:stretch>
            <a:fillRect/>
          </a:stretch>
        </p:blipFill>
        <p:spPr>
          <a:xfrm>
            <a:off x="598711" y="3098739"/>
            <a:ext cx="5511800" cy="2835781"/>
          </a:xfrm>
          <a:prstGeom prst="rect">
            <a:avLst/>
          </a:prstGeom>
        </p:spPr>
      </p:pic>
      <p:pic>
        <p:nvPicPr>
          <p:cNvPr id="6" name="图片 5"/>
          <p:cNvPicPr>
            <a:picLocks noChangeAspect="1"/>
          </p:cNvPicPr>
          <p:nvPr/>
        </p:nvPicPr>
        <p:blipFill>
          <a:blip r:embed="rId6"/>
          <a:stretch>
            <a:fillRect/>
          </a:stretch>
        </p:blipFill>
        <p:spPr>
          <a:xfrm>
            <a:off x="6110511" y="3091280"/>
            <a:ext cx="5612717" cy="2843240"/>
          </a:xfrm>
          <a:prstGeom prst="rect">
            <a:avLst/>
          </a:prstGeom>
        </p:spPr>
      </p:pic>
    </p:spTree>
    <p:extLst>
      <p:ext uri="{BB962C8B-B14F-4D97-AF65-F5344CB8AC3E}">
        <p14:creationId xmlns:p14="http://schemas.microsoft.com/office/powerpoint/2010/main" val="4280135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73518" y="687058"/>
            <a:ext cx="7455877" cy="584775"/>
          </a:xfrm>
          <a:prstGeom prst="rect">
            <a:avLst/>
          </a:prstGeom>
          <a:noFill/>
        </p:spPr>
        <p:txBody>
          <a:bodyPr wrap="square" rtlCol="0">
            <a:spAutoFit/>
          </a:bodyPr>
          <a:lstStyle/>
          <a:p>
            <a:r>
              <a:rPr lang="zh-CN" altLang="en-US" sz="3200" dirty="0" smtClean="0">
                <a:solidFill>
                  <a:srgbClr val="FFFF00"/>
                </a:solidFill>
              </a:rPr>
              <a:t>以优势、特色学科</a:t>
            </a:r>
            <a:r>
              <a:rPr lang="en-US" altLang="zh-CN" sz="3200" dirty="0" smtClean="0">
                <a:solidFill>
                  <a:srgbClr val="FFFF00"/>
                </a:solidFill>
              </a:rPr>
              <a:t>MOOC</a:t>
            </a:r>
            <a:r>
              <a:rPr lang="zh-CN" altLang="en-US" sz="3200" dirty="0" smtClean="0">
                <a:solidFill>
                  <a:srgbClr val="FFFF00"/>
                </a:solidFill>
              </a:rPr>
              <a:t>建设为辅</a:t>
            </a:r>
            <a:endParaRPr lang="zh-CN" altLang="en-US" sz="3200" dirty="0">
              <a:solidFill>
                <a:srgbClr val="FFFF00"/>
              </a:solidFill>
            </a:endParaRPr>
          </a:p>
        </p:txBody>
      </p:sp>
      <p:sp>
        <p:nvSpPr>
          <p:cNvPr id="6" name="文本框 5"/>
          <p:cNvSpPr txBox="1"/>
          <p:nvPr/>
        </p:nvSpPr>
        <p:spPr>
          <a:xfrm>
            <a:off x="568400" y="2054578"/>
            <a:ext cx="10943661" cy="3108543"/>
          </a:xfrm>
          <a:prstGeom prst="rect">
            <a:avLst/>
          </a:prstGeom>
          <a:noFill/>
        </p:spPr>
        <p:txBody>
          <a:bodyPr wrap="square" rtlCol="0">
            <a:spAutoFit/>
          </a:bodyPr>
          <a:lstStyle/>
          <a:p>
            <a:r>
              <a:rPr lang="zh-CN" altLang="en-US" sz="2800" dirty="0" smtClean="0">
                <a:solidFill>
                  <a:schemeClr val="bg1"/>
                </a:solidFill>
              </a:rPr>
              <a:t>非</a:t>
            </a:r>
            <a:r>
              <a:rPr lang="en-US" altLang="zh-CN" sz="2800" dirty="0" smtClean="0">
                <a:solidFill>
                  <a:schemeClr val="bg1"/>
                </a:solidFill>
              </a:rPr>
              <a:t>MOOC</a:t>
            </a:r>
            <a:r>
              <a:rPr lang="zh-CN" altLang="en-US" sz="2800" dirty="0" smtClean="0">
                <a:solidFill>
                  <a:schemeClr val="bg1"/>
                </a:solidFill>
              </a:rPr>
              <a:t>示范项目的课程选择省内各高校优势、特色学科课程建设</a:t>
            </a:r>
            <a:endParaRPr lang="en-US" altLang="zh-CN" sz="2800" dirty="0" smtClean="0">
              <a:solidFill>
                <a:schemeClr val="bg1"/>
              </a:solidFill>
            </a:endParaRPr>
          </a:p>
          <a:p>
            <a:endParaRPr lang="en-US" altLang="zh-CN" sz="2800" dirty="0">
              <a:solidFill>
                <a:schemeClr val="bg1"/>
              </a:solidFill>
            </a:endParaRPr>
          </a:p>
          <a:p>
            <a:pPr marL="285750" indent="-285750">
              <a:buFont typeface="Arial" panose="020B0604020202020204" pitchFamily="34" charset="0"/>
              <a:buChar char="•"/>
            </a:pPr>
            <a:r>
              <a:rPr lang="zh-CN" altLang="en-US" sz="2800" dirty="0" smtClean="0">
                <a:solidFill>
                  <a:schemeClr val="bg1"/>
                </a:solidFill>
              </a:rPr>
              <a:t>量子通信、类脑科学、网络安全等学科为重点</a:t>
            </a:r>
            <a:endParaRPr lang="en-US" altLang="zh-CN" sz="2800" dirty="0" smtClean="0">
              <a:solidFill>
                <a:schemeClr val="bg1"/>
              </a:solidFill>
            </a:endParaRPr>
          </a:p>
          <a:p>
            <a:pPr marL="285750" indent="-285750">
              <a:buFont typeface="Arial" panose="020B0604020202020204" pitchFamily="34" charset="0"/>
              <a:buChar char="•"/>
            </a:pPr>
            <a:endParaRPr lang="en-US" altLang="zh-CN" sz="2800" dirty="0">
              <a:solidFill>
                <a:schemeClr val="bg1"/>
              </a:solidFill>
            </a:endParaRPr>
          </a:p>
          <a:p>
            <a:pPr marL="285750" indent="-285750">
              <a:buFont typeface="Arial" panose="020B0604020202020204" pitchFamily="34" charset="0"/>
              <a:buChar char="•"/>
            </a:pPr>
            <a:r>
              <a:rPr lang="zh-CN" altLang="en-US" sz="2800" dirty="0" smtClean="0">
                <a:solidFill>
                  <a:schemeClr val="bg1"/>
                </a:solidFill>
              </a:rPr>
              <a:t>思政慕课以安徽省委党校、中国科学技术大学马克思主义学院的教师为主，主题选择习近平新时代中国特色社会主义思想、十九大精神宣讲</a:t>
            </a:r>
            <a:endParaRPr lang="zh-CN" altLang="en-US" sz="2800" dirty="0">
              <a:solidFill>
                <a:schemeClr val="bg1"/>
              </a:solidFill>
            </a:endParaRPr>
          </a:p>
        </p:txBody>
      </p:sp>
      <p:grpSp>
        <p:nvGrpSpPr>
          <p:cNvPr id="7" name="组合 6"/>
          <p:cNvGrpSpPr/>
          <p:nvPr/>
        </p:nvGrpSpPr>
        <p:grpSpPr>
          <a:xfrm>
            <a:off x="243789" y="106391"/>
            <a:ext cx="1624474" cy="1684555"/>
            <a:chOff x="1558187" y="-67037"/>
            <a:chExt cx="1624474" cy="1684555"/>
          </a:xfrm>
        </p:grpSpPr>
        <p:sp>
          <p:nvSpPr>
            <p:cNvPr id="8" name="形状 7"/>
            <p:cNvSpPr/>
            <p:nvPr/>
          </p:nvSpPr>
          <p:spPr>
            <a:xfrm rot="20700000">
              <a:off x="1558187" y="-67037"/>
              <a:ext cx="1624474" cy="1684555"/>
            </a:xfrm>
            <a:prstGeom prst="gear6">
              <a:avLst/>
            </a:prstGeom>
          </p:spPr>
          <p:style>
            <a:lnRef idx="0">
              <a:schemeClr val="lt1">
                <a:hueOff val="0"/>
                <a:satOff val="0"/>
                <a:lumOff val="0"/>
                <a:alphaOff val="0"/>
              </a:schemeClr>
            </a:lnRef>
            <a:fillRef idx="3">
              <a:schemeClr val="accent5">
                <a:hueOff val="-7353344"/>
                <a:satOff val="-10228"/>
                <a:lumOff val="-3922"/>
                <a:alphaOff val="0"/>
              </a:schemeClr>
            </a:fillRef>
            <a:effectRef idx="2">
              <a:schemeClr val="accent5">
                <a:hueOff val="-7353344"/>
                <a:satOff val="-10228"/>
                <a:lumOff val="-3922"/>
                <a:alphaOff val="0"/>
              </a:schemeClr>
            </a:effectRef>
            <a:fontRef idx="minor">
              <a:schemeClr val="lt1"/>
            </a:fontRef>
          </p:style>
        </p:sp>
        <p:sp>
          <p:nvSpPr>
            <p:cNvPr id="9" name="形状 4"/>
            <p:cNvSpPr/>
            <p:nvPr/>
          </p:nvSpPr>
          <p:spPr>
            <a:xfrm>
              <a:off x="1882798" y="381398"/>
              <a:ext cx="1002492" cy="78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kern="1200" dirty="0" smtClean="0"/>
                <a:t>课程</a:t>
              </a:r>
              <a:endParaRPr lang="zh-CN" altLang="en-US" sz="3200" kern="1200" dirty="0"/>
            </a:p>
          </p:txBody>
        </p:sp>
      </p:grpSp>
    </p:spTree>
    <p:extLst>
      <p:ext uri="{BB962C8B-B14F-4D97-AF65-F5344CB8AC3E}">
        <p14:creationId xmlns:p14="http://schemas.microsoft.com/office/powerpoint/2010/main" val="635562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8247" y="217218"/>
            <a:ext cx="1767625" cy="1608543"/>
            <a:chOff x="1046015" y="1095858"/>
            <a:chExt cx="1767625" cy="1608543"/>
          </a:xfrm>
        </p:grpSpPr>
        <p:sp>
          <p:nvSpPr>
            <p:cNvPr id="3" name="形状 2"/>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4"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
        <p:nvSpPr>
          <p:cNvPr id="6" name="文本框 5"/>
          <p:cNvSpPr txBox="1"/>
          <p:nvPr/>
        </p:nvSpPr>
        <p:spPr>
          <a:xfrm>
            <a:off x="258247" y="2123171"/>
            <a:ext cx="5362785" cy="3801041"/>
          </a:xfrm>
          <a:prstGeom prst="rect">
            <a:avLst/>
          </a:prstGeom>
          <a:noFill/>
        </p:spPr>
        <p:txBody>
          <a:bodyPr wrap="square" rtlCol="0">
            <a:spAutoFit/>
          </a:bodyPr>
          <a:lstStyle/>
          <a:p>
            <a:r>
              <a:rPr lang="en-US" altLang="zh-CN" sz="3200" dirty="0">
                <a:solidFill>
                  <a:srgbClr val="FFFF00"/>
                </a:solidFill>
              </a:rPr>
              <a:t>e</a:t>
            </a:r>
            <a:r>
              <a:rPr lang="zh-CN" altLang="en-US" sz="3200" dirty="0" smtClean="0">
                <a:solidFill>
                  <a:srgbClr val="FFFF00"/>
                </a:solidFill>
              </a:rPr>
              <a:t>会学</a:t>
            </a:r>
            <a:endParaRPr lang="en-US" altLang="zh-CN" sz="3200" dirty="0" smtClean="0">
              <a:solidFill>
                <a:srgbClr val="FFFF00"/>
              </a:solidFill>
            </a:endParaRPr>
          </a:p>
          <a:p>
            <a:pPr marL="457200" indent="-457200">
              <a:spcAft>
                <a:spcPts val="600"/>
              </a:spcAft>
              <a:buFont typeface="Arial" panose="020B0604020202020204" pitchFamily="34" charset="0"/>
              <a:buChar char="•"/>
            </a:pPr>
            <a:r>
              <a:rPr lang="en-US" altLang="zh-CN" sz="2800" dirty="0" smtClean="0">
                <a:solidFill>
                  <a:schemeClr val="bg1"/>
                </a:solidFill>
              </a:rPr>
              <a:t>2015.12 </a:t>
            </a:r>
            <a:r>
              <a:rPr lang="zh-CN" altLang="en-US" sz="2800" dirty="0" smtClean="0">
                <a:solidFill>
                  <a:schemeClr val="bg1"/>
                </a:solidFill>
              </a:rPr>
              <a:t>正式上线</a:t>
            </a:r>
            <a:endParaRPr lang="en-US" altLang="zh-CN" sz="2800" dirty="0" smtClean="0">
              <a:solidFill>
                <a:schemeClr val="bg1"/>
              </a:solidFill>
            </a:endParaRPr>
          </a:p>
          <a:p>
            <a:r>
              <a:rPr lang="zh-CN" altLang="en-US" sz="2400" dirty="0" smtClean="0">
                <a:solidFill>
                  <a:schemeClr val="bg1"/>
                </a:solidFill>
              </a:rPr>
              <a:t>以用户需求与兴趣为出发点，以课程为中心、以教师为主导、以学生为主体、以服务为导向、以优质课程资源建设和信息应用系统建设为核心的网络学习共同体</a:t>
            </a:r>
            <a:endParaRPr lang="en-US" altLang="zh-CN" sz="2400" dirty="0" smtClean="0">
              <a:solidFill>
                <a:schemeClr val="bg1"/>
              </a:solidFill>
            </a:endParaRPr>
          </a:p>
          <a:p>
            <a:endParaRPr lang="en-US" altLang="zh-CN" sz="2800" dirty="0" smtClean="0">
              <a:solidFill>
                <a:schemeClr val="bg1"/>
              </a:solidFill>
            </a:endParaRPr>
          </a:p>
          <a:p>
            <a:pPr marL="457200" indent="-457200">
              <a:buFont typeface="Arial" panose="020B0604020202020204" pitchFamily="34" charset="0"/>
              <a:buChar char="•"/>
            </a:pPr>
            <a:r>
              <a:rPr lang="en-US" altLang="zh-CN" sz="2800" dirty="0" smtClean="0">
                <a:solidFill>
                  <a:schemeClr val="bg1"/>
                </a:solidFill>
              </a:rPr>
              <a:t>2018.9  </a:t>
            </a:r>
            <a:r>
              <a:rPr lang="zh-CN" altLang="en-US" sz="2800" dirty="0" smtClean="0">
                <a:solidFill>
                  <a:schemeClr val="bg1"/>
                </a:solidFill>
              </a:rPr>
              <a:t>新版上线</a:t>
            </a:r>
            <a:endParaRPr lang="en-US" altLang="zh-CN" sz="2800" dirty="0" smtClean="0">
              <a:solidFill>
                <a:schemeClr val="bg1"/>
              </a:solidFill>
            </a:endParaRPr>
          </a:p>
        </p:txBody>
      </p:sp>
      <p:pic>
        <p:nvPicPr>
          <p:cNvPr id="7" name="图片 6"/>
          <p:cNvPicPr>
            <a:picLocks noChangeAspect="1"/>
          </p:cNvPicPr>
          <p:nvPr/>
        </p:nvPicPr>
        <p:blipFill>
          <a:blip r:embed="rId2"/>
          <a:stretch>
            <a:fillRect/>
          </a:stretch>
        </p:blipFill>
        <p:spPr>
          <a:xfrm>
            <a:off x="5935069" y="-1"/>
            <a:ext cx="5940408" cy="6557133"/>
          </a:xfrm>
          <a:prstGeom prst="rect">
            <a:avLst/>
          </a:prstGeom>
        </p:spPr>
      </p:pic>
    </p:spTree>
    <p:extLst>
      <p:ext uri="{BB962C8B-B14F-4D97-AF65-F5344CB8AC3E}">
        <p14:creationId xmlns:p14="http://schemas.microsoft.com/office/powerpoint/2010/main" val="154701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954486" y="1451260"/>
            <a:ext cx="10134020" cy="3706894"/>
          </a:xfrm>
          <a:prstGeom prst="rect">
            <a:avLst/>
          </a:prstGeom>
          <a:ln>
            <a:noFill/>
          </a:ln>
          <a:effectLst>
            <a:softEdge rad="112500"/>
          </a:effectLst>
        </p:spPr>
      </p:pic>
      <p:sp>
        <p:nvSpPr>
          <p:cNvPr id="8" name="矩形 7"/>
          <p:cNvSpPr/>
          <p:nvPr/>
        </p:nvSpPr>
        <p:spPr>
          <a:xfrm>
            <a:off x="1840671" y="5563838"/>
            <a:ext cx="10009112" cy="430887"/>
          </a:xfrm>
          <a:prstGeom prst="rect">
            <a:avLst/>
          </a:prstGeom>
        </p:spPr>
        <p:txBody>
          <a:bodyPr wrap="square">
            <a:spAutoFit/>
          </a:bodyPr>
          <a:lstStyle/>
          <a:p>
            <a:pPr algn="r"/>
            <a:r>
              <a:rPr lang="en-US" altLang="zh-CN" sz="1100" i="1" dirty="0" smtClean="0">
                <a:solidFill>
                  <a:schemeClr val="bg1"/>
                </a:solidFill>
              </a:rPr>
              <a:t>《</a:t>
            </a:r>
            <a:r>
              <a:rPr lang="zh-CN" altLang="en-US" sz="1100" i="1" dirty="0" smtClean="0">
                <a:solidFill>
                  <a:schemeClr val="bg1"/>
                </a:solidFill>
              </a:rPr>
              <a:t>安徽省人民政府办公厅关于印发安徽省战略性新兴产业“十三五”发展规划的通知</a:t>
            </a:r>
            <a:r>
              <a:rPr lang="en-US" altLang="zh-CN" sz="1100" i="1" dirty="0" smtClean="0">
                <a:solidFill>
                  <a:schemeClr val="bg1"/>
                </a:solidFill>
              </a:rPr>
              <a:t>》2016.9.13</a:t>
            </a:r>
          </a:p>
          <a:p>
            <a:pPr algn="r"/>
            <a:r>
              <a:rPr lang="en-US" altLang="zh-CN" sz="1050" i="1" dirty="0">
                <a:solidFill>
                  <a:schemeClr val="bg1"/>
                </a:solidFill>
              </a:rPr>
              <a:t>http://xxgk.ah.gov.cn/UserData/DocHtml/731/2016/10/19/856844875323.html</a:t>
            </a:r>
            <a:endParaRPr lang="zh-CN" altLang="en-US" sz="1050" i="1" dirty="0">
              <a:solidFill>
                <a:schemeClr val="bg1"/>
              </a:solidFill>
            </a:endParaRPr>
          </a:p>
        </p:txBody>
      </p:sp>
      <p:grpSp>
        <p:nvGrpSpPr>
          <p:cNvPr id="9" name="组合 8"/>
          <p:cNvGrpSpPr/>
          <p:nvPr/>
        </p:nvGrpSpPr>
        <p:grpSpPr>
          <a:xfrm>
            <a:off x="258247" y="217218"/>
            <a:ext cx="1767625" cy="1608543"/>
            <a:chOff x="1046015" y="1095858"/>
            <a:chExt cx="1767625" cy="1608543"/>
          </a:xfrm>
        </p:grpSpPr>
        <p:sp>
          <p:nvSpPr>
            <p:cNvPr id="10" name="形状 9"/>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11"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Tree>
    <p:extLst>
      <p:ext uri="{BB962C8B-B14F-4D97-AF65-F5344CB8AC3E}">
        <p14:creationId xmlns:p14="http://schemas.microsoft.com/office/powerpoint/2010/main" val="74020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l="-62032" t="-34774" r="62032" b="34774"/>
          <a:stretch/>
        </p:blipFill>
        <p:spPr>
          <a:xfrm>
            <a:off x="-3402359" y="41373"/>
            <a:ext cx="15512298" cy="6231725"/>
          </a:xfrm>
          <a:prstGeom prst="rect">
            <a:avLst/>
          </a:prstGeom>
        </p:spPr>
      </p:pic>
      <p:pic>
        <p:nvPicPr>
          <p:cNvPr id="8" name="图片 7"/>
          <p:cNvPicPr>
            <a:picLocks noChangeAspect="1"/>
          </p:cNvPicPr>
          <p:nvPr/>
        </p:nvPicPr>
        <p:blipFill>
          <a:blip r:embed="rId4"/>
          <a:stretch>
            <a:fillRect/>
          </a:stretch>
        </p:blipFill>
        <p:spPr>
          <a:xfrm>
            <a:off x="183654" y="2218625"/>
            <a:ext cx="5983764" cy="4056387"/>
          </a:xfrm>
          <a:prstGeom prst="rect">
            <a:avLst/>
          </a:prstGeom>
        </p:spPr>
      </p:pic>
      <p:sp>
        <p:nvSpPr>
          <p:cNvPr id="9" name="文本框 8"/>
          <p:cNvSpPr txBox="1"/>
          <p:nvPr/>
        </p:nvSpPr>
        <p:spPr>
          <a:xfrm>
            <a:off x="2364309" y="667188"/>
            <a:ext cx="8067070" cy="1077218"/>
          </a:xfrm>
          <a:prstGeom prst="rect">
            <a:avLst/>
          </a:prstGeom>
          <a:noFill/>
        </p:spPr>
        <p:txBody>
          <a:bodyPr wrap="square" rtlCol="0">
            <a:spAutoFit/>
          </a:bodyPr>
          <a:lstStyle/>
          <a:p>
            <a:r>
              <a:rPr lang="zh-CN" altLang="en-US" sz="3200" dirty="0" smtClean="0">
                <a:solidFill>
                  <a:srgbClr val="FFFF00"/>
                </a:solidFill>
              </a:rPr>
              <a:t>搭建课程审核平台，建立三级课程审核机制（制作、审核、上线）</a:t>
            </a:r>
            <a:endParaRPr lang="zh-CN" altLang="en-US" sz="3200" dirty="0">
              <a:solidFill>
                <a:srgbClr val="FFFF00"/>
              </a:solidFill>
            </a:endParaRPr>
          </a:p>
        </p:txBody>
      </p:sp>
      <p:grpSp>
        <p:nvGrpSpPr>
          <p:cNvPr id="10" name="组合 9"/>
          <p:cNvGrpSpPr/>
          <p:nvPr/>
        </p:nvGrpSpPr>
        <p:grpSpPr>
          <a:xfrm>
            <a:off x="258247" y="217218"/>
            <a:ext cx="1767625" cy="1608543"/>
            <a:chOff x="1046015" y="1095858"/>
            <a:chExt cx="1767625" cy="1608543"/>
          </a:xfrm>
        </p:grpSpPr>
        <p:sp>
          <p:nvSpPr>
            <p:cNvPr id="11" name="形状 10"/>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12"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Tree>
    <p:extLst>
      <p:ext uri="{BB962C8B-B14F-4D97-AF65-F5344CB8AC3E}">
        <p14:creationId xmlns:p14="http://schemas.microsoft.com/office/powerpoint/2010/main" val="194034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771565" y="1639329"/>
            <a:ext cx="9517949" cy="4620793"/>
          </a:xfrm>
          <a:prstGeom prst="rect">
            <a:avLst/>
          </a:prstGeom>
        </p:spPr>
      </p:pic>
      <p:sp>
        <p:nvSpPr>
          <p:cNvPr id="6" name="文本框 5"/>
          <p:cNvSpPr txBox="1"/>
          <p:nvPr/>
        </p:nvSpPr>
        <p:spPr>
          <a:xfrm>
            <a:off x="2945587" y="828411"/>
            <a:ext cx="5225398" cy="584775"/>
          </a:xfrm>
          <a:prstGeom prst="rect">
            <a:avLst/>
          </a:prstGeom>
          <a:noFill/>
        </p:spPr>
        <p:txBody>
          <a:bodyPr wrap="square" rtlCol="0">
            <a:spAutoFit/>
          </a:bodyPr>
          <a:lstStyle/>
          <a:p>
            <a:r>
              <a:rPr lang="zh-CN" altLang="en-US" sz="3200" dirty="0" smtClean="0">
                <a:solidFill>
                  <a:srgbClr val="FFFF00"/>
                </a:solidFill>
              </a:rPr>
              <a:t>大数据运行平台试运行</a:t>
            </a:r>
            <a:endParaRPr lang="en-US" altLang="zh-CN" sz="3200" dirty="0" smtClean="0">
              <a:solidFill>
                <a:srgbClr val="FFFF00"/>
              </a:solidFill>
            </a:endParaRPr>
          </a:p>
        </p:txBody>
      </p:sp>
      <p:grpSp>
        <p:nvGrpSpPr>
          <p:cNvPr id="7" name="组合 6"/>
          <p:cNvGrpSpPr/>
          <p:nvPr/>
        </p:nvGrpSpPr>
        <p:grpSpPr>
          <a:xfrm>
            <a:off x="258247" y="217218"/>
            <a:ext cx="1767625" cy="1608543"/>
            <a:chOff x="1046015" y="1095858"/>
            <a:chExt cx="1767625" cy="1608543"/>
          </a:xfrm>
        </p:grpSpPr>
        <p:sp>
          <p:nvSpPr>
            <p:cNvPr id="8" name="形状 7"/>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9"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Tree>
    <p:extLst>
      <p:ext uri="{BB962C8B-B14F-4D97-AF65-F5344CB8AC3E}">
        <p14:creationId xmlns:p14="http://schemas.microsoft.com/office/powerpoint/2010/main" val="423922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996614" y="654528"/>
            <a:ext cx="6679571" cy="5523533"/>
            <a:chOff x="1646909" y="1710536"/>
            <a:chExt cx="4613849" cy="4195305"/>
          </a:xfrm>
        </p:grpSpPr>
        <p:pic>
          <p:nvPicPr>
            <p:cNvPr id="7" name="图片 6"/>
            <p:cNvPicPr>
              <a:picLocks noChangeAspect="1"/>
            </p:cNvPicPr>
            <p:nvPr/>
          </p:nvPicPr>
          <p:blipFill>
            <a:blip r:embed="rId3"/>
            <a:stretch>
              <a:fillRect/>
            </a:stretch>
          </p:blipFill>
          <p:spPr>
            <a:xfrm>
              <a:off x="1646909" y="1710536"/>
              <a:ext cx="2358679" cy="41953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079" y="1710536"/>
              <a:ext cx="2358679" cy="4195305"/>
            </a:xfrm>
            <a:prstGeom prst="rect">
              <a:avLst/>
            </a:prstGeom>
          </p:spPr>
        </p:pic>
      </p:grpSp>
      <p:grpSp>
        <p:nvGrpSpPr>
          <p:cNvPr id="10" name="组合 9"/>
          <p:cNvGrpSpPr/>
          <p:nvPr/>
        </p:nvGrpSpPr>
        <p:grpSpPr>
          <a:xfrm>
            <a:off x="258247" y="217218"/>
            <a:ext cx="1767625" cy="1608543"/>
            <a:chOff x="1046015" y="1095858"/>
            <a:chExt cx="1767625" cy="1608543"/>
          </a:xfrm>
        </p:grpSpPr>
        <p:sp>
          <p:nvSpPr>
            <p:cNvPr id="11" name="形状 10"/>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12"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
        <p:nvSpPr>
          <p:cNvPr id="5" name="矩形 4"/>
          <p:cNvSpPr/>
          <p:nvPr/>
        </p:nvSpPr>
        <p:spPr>
          <a:xfrm>
            <a:off x="2392988" y="654529"/>
            <a:ext cx="2236510" cy="584775"/>
          </a:xfrm>
          <a:prstGeom prst="rect">
            <a:avLst/>
          </a:prstGeom>
        </p:spPr>
        <p:txBody>
          <a:bodyPr wrap="none">
            <a:spAutoFit/>
          </a:bodyPr>
          <a:lstStyle/>
          <a:p>
            <a:r>
              <a:rPr lang="zh-CN" altLang="en-US" sz="3200" dirty="0">
                <a:solidFill>
                  <a:srgbClr val="FFFF00"/>
                </a:solidFill>
              </a:rPr>
              <a:t>移动端应用</a:t>
            </a:r>
            <a:endParaRPr lang="en-US" altLang="zh-CN" sz="3200" dirty="0">
              <a:solidFill>
                <a:srgbClr val="FFFF00"/>
              </a:solidFill>
            </a:endParaRPr>
          </a:p>
        </p:txBody>
      </p:sp>
    </p:spTree>
    <p:extLst>
      <p:ext uri="{BB962C8B-B14F-4D97-AF65-F5344CB8AC3E}">
        <p14:creationId xmlns:p14="http://schemas.microsoft.com/office/powerpoint/2010/main" val="101910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142058" y="2371531"/>
            <a:ext cx="4454476" cy="1384995"/>
          </a:xfrm>
          <a:prstGeom prst="rect">
            <a:avLst/>
          </a:prstGeom>
        </p:spPr>
        <p:txBody>
          <a:bodyPr wrap="square">
            <a:spAutoFit/>
          </a:bodyPr>
          <a:lstStyle/>
          <a:p>
            <a:pPr lvl="0"/>
            <a:r>
              <a:rPr lang="zh-CN" altLang="en-US" sz="2800" dirty="0" smtClean="0">
                <a:solidFill>
                  <a:srgbClr val="FFFF00"/>
                </a:solidFill>
                <a:latin typeface="+mj-ea"/>
                <a:cs typeface="Merriweather"/>
                <a:sym typeface="Merriweather"/>
              </a:rPr>
              <a:t>截至到</a:t>
            </a:r>
            <a:r>
              <a:rPr lang="en-US" altLang="zh-CN" sz="2800" dirty="0" smtClean="0">
                <a:solidFill>
                  <a:srgbClr val="FFFF00"/>
                </a:solidFill>
                <a:latin typeface="+mj-ea"/>
                <a:cs typeface="Merriweather"/>
                <a:sym typeface="Merriweather"/>
              </a:rPr>
              <a:t>2018</a:t>
            </a:r>
            <a:r>
              <a:rPr lang="zh-CN" altLang="en-US" sz="2800" dirty="0" smtClean="0">
                <a:solidFill>
                  <a:srgbClr val="FFFF00"/>
                </a:solidFill>
                <a:latin typeface="+mj-ea"/>
                <a:cs typeface="Merriweather"/>
                <a:sym typeface="Merriweather"/>
              </a:rPr>
              <a:t>年</a:t>
            </a:r>
            <a:r>
              <a:rPr lang="en-US" altLang="zh-CN" sz="2800" dirty="0">
                <a:solidFill>
                  <a:srgbClr val="FFFF00"/>
                </a:solidFill>
                <a:latin typeface="+mj-ea"/>
                <a:cs typeface="Merriweather"/>
                <a:sym typeface="Merriweather"/>
              </a:rPr>
              <a:t>9</a:t>
            </a:r>
            <a:r>
              <a:rPr lang="zh-CN" altLang="en-US" sz="2800" dirty="0" smtClean="0">
                <a:solidFill>
                  <a:srgbClr val="FFFF00"/>
                </a:solidFill>
                <a:latin typeface="+mj-ea"/>
                <a:cs typeface="Merriweather"/>
                <a:sym typeface="Merriweather"/>
              </a:rPr>
              <a:t>月</a:t>
            </a:r>
            <a:r>
              <a:rPr lang="en-US" altLang="zh-CN" sz="2800" dirty="0" smtClean="0">
                <a:solidFill>
                  <a:srgbClr val="FFFF00"/>
                </a:solidFill>
                <a:latin typeface="+mj-ea"/>
                <a:cs typeface="Merriweather"/>
                <a:sym typeface="Merriweather"/>
              </a:rPr>
              <a:t>30</a:t>
            </a:r>
            <a:r>
              <a:rPr lang="zh-CN" altLang="en-US" sz="2800" dirty="0" smtClean="0">
                <a:solidFill>
                  <a:srgbClr val="FFFF00"/>
                </a:solidFill>
                <a:latin typeface="+mj-ea"/>
                <a:cs typeface="Merriweather"/>
                <a:sym typeface="Merriweather"/>
              </a:rPr>
              <a:t>日</a:t>
            </a:r>
            <a:endParaRPr lang="en-US" altLang="zh-CN" sz="2800" dirty="0" smtClean="0">
              <a:solidFill>
                <a:srgbClr val="FFFF00"/>
              </a:solidFill>
              <a:latin typeface="+mj-ea"/>
              <a:cs typeface="Merriweather"/>
              <a:sym typeface="Merriweather"/>
            </a:endParaRPr>
          </a:p>
          <a:p>
            <a:pPr marL="285750" lvl="0" indent="-285750">
              <a:buFont typeface="Arial" panose="020B0604020202020204" pitchFamily="34" charset="0"/>
              <a:buChar char="•"/>
            </a:pPr>
            <a:endParaRPr lang="en-US" altLang="zh-CN" sz="2800" dirty="0">
              <a:solidFill>
                <a:srgbClr val="FFFF00"/>
              </a:solidFill>
              <a:latin typeface="+mj-ea"/>
              <a:cs typeface="Merriweather"/>
              <a:sym typeface="Merriweather"/>
            </a:endParaRPr>
          </a:p>
          <a:p>
            <a:pPr lvl="0"/>
            <a:r>
              <a:rPr lang="zh-CN" altLang="en-US" sz="2800" dirty="0" smtClean="0">
                <a:solidFill>
                  <a:srgbClr val="FFFF00"/>
                </a:solidFill>
                <a:latin typeface="+mj-ea"/>
                <a:cs typeface="Merriweather"/>
                <a:sym typeface="Merriweather"/>
              </a:rPr>
              <a:t>超过</a:t>
            </a:r>
            <a:r>
              <a:rPr lang="en-US" altLang="zh-CN" sz="2800" dirty="0" smtClean="0">
                <a:solidFill>
                  <a:srgbClr val="FFFF00"/>
                </a:solidFill>
                <a:latin typeface="+mj-ea"/>
                <a:cs typeface="Merriweather"/>
                <a:sym typeface="Merriweather"/>
              </a:rPr>
              <a:t>240</a:t>
            </a:r>
            <a:r>
              <a:rPr lang="zh-CN" altLang="en-US" sz="2800" dirty="0" smtClean="0">
                <a:solidFill>
                  <a:srgbClr val="FFFF00"/>
                </a:solidFill>
                <a:latin typeface="+mj-ea"/>
                <a:cs typeface="Merriweather"/>
                <a:sym typeface="Merriweather"/>
              </a:rPr>
              <a:t>门</a:t>
            </a:r>
            <a:r>
              <a:rPr lang="zh-CN" altLang="en-US" sz="2800" dirty="0">
                <a:solidFill>
                  <a:srgbClr val="FFFF00"/>
                </a:solidFill>
                <a:latin typeface="+mj-ea"/>
                <a:cs typeface="Merriweather"/>
                <a:sym typeface="Merriweather"/>
              </a:rPr>
              <a:t>课程</a:t>
            </a:r>
            <a:r>
              <a:rPr lang="zh-CN" altLang="en-US" sz="2800" dirty="0" smtClean="0">
                <a:solidFill>
                  <a:srgbClr val="FFFF00"/>
                </a:solidFill>
                <a:latin typeface="+mj-ea"/>
                <a:cs typeface="Merriweather"/>
                <a:sym typeface="Merriweather"/>
              </a:rPr>
              <a:t>上线</a:t>
            </a:r>
            <a:endParaRPr lang="en-US" altLang="zh-CN" sz="2800" dirty="0">
              <a:solidFill>
                <a:srgbClr val="FFFF00"/>
              </a:solidFill>
              <a:latin typeface="+mj-ea"/>
              <a:cs typeface="Merriweather"/>
              <a:sym typeface="Merriweather"/>
            </a:endParaRPr>
          </a:p>
        </p:txBody>
      </p:sp>
      <p:pic>
        <p:nvPicPr>
          <p:cNvPr id="7" name="图片 6"/>
          <p:cNvPicPr>
            <a:picLocks noChangeAspect="1"/>
          </p:cNvPicPr>
          <p:nvPr/>
        </p:nvPicPr>
        <p:blipFill>
          <a:blip r:embed="rId3"/>
          <a:stretch>
            <a:fillRect/>
          </a:stretch>
        </p:blipFill>
        <p:spPr>
          <a:xfrm>
            <a:off x="5853724" y="217218"/>
            <a:ext cx="6115538" cy="6252722"/>
          </a:xfrm>
          <a:prstGeom prst="rect">
            <a:avLst/>
          </a:prstGeom>
        </p:spPr>
      </p:pic>
      <p:grpSp>
        <p:nvGrpSpPr>
          <p:cNvPr id="8" name="组合 7"/>
          <p:cNvGrpSpPr/>
          <p:nvPr/>
        </p:nvGrpSpPr>
        <p:grpSpPr>
          <a:xfrm>
            <a:off x="258247" y="217218"/>
            <a:ext cx="1767625" cy="1608543"/>
            <a:chOff x="1046015" y="1095858"/>
            <a:chExt cx="1767625" cy="1608543"/>
          </a:xfrm>
        </p:grpSpPr>
        <p:sp>
          <p:nvSpPr>
            <p:cNvPr id="9" name="形状 8"/>
            <p:cNvSpPr/>
            <p:nvPr/>
          </p:nvSpPr>
          <p:spPr>
            <a:xfrm>
              <a:off x="1046015" y="1095858"/>
              <a:ext cx="1767625" cy="1608543"/>
            </a:xfrm>
            <a:prstGeom prst="gear6">
              <a:avLst/>
            </a:prstGeom>
          </p:spPr>
          <p:style>
            <a:lnRef idx="0">
              <a:schemeClr val="lt1">
                <a:hueOff val="0"/>
                <a:satOff val="0"/>
                <a:lumOff val="0"/>
                <a:alphaOff val="0"/>
              </a:schemeClr>
            </a:lnRef>
            <a:fillRef idx="3">
              <a:schemeClr val="accent5">
                <a:hueOff val="-3676672"/>
                <a:satOff val="-5114"/>
                <a:lumOff val="-1961"/>
                <a:alphaOff val="0"/>
              </a:schemeClr>
            </a:fillRef>
            <a:effectRef idx="2">
              <a:schemeClr val="accent5">
                <a:hueOff val="-3676672"/>
                <a:satOff val="-5114"/>
                <a:lumOff val="-1961"/>
                <a:alphaOff val="0"/>
              </a:schemeClr>
            </a:effectRef>
            <a:fontRef idx="minor">
              <a:schemeClr val="lt1"/>
            </a:fontRef>
          </p:style>
        </p:sp>
        <p:sp>
          <p:nvSpPr>
            <p:cNvPr id="10" name="形状 4"/>
            <p:cNvSpPr/>
            <p:nvPr/>
          </p:nvSpPr>
          <p:spPr>
            <a:xfrm>
              <a:off x="1384452" y="1457098"/>
              <a:ext cx="1090749" cy="8860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600" kern="1200" dirty="0" smtClean="0"/>
                <a:t>平台</a:t>
              </a:r>
              <a:endParaRPr lang="zh-CN" altLang="en-US" sz="3600" kern="1200" dirty="0"/>
            </a:p>
          </p:txBody>
        </p:sp>
      </p:grpSp>
    </p:spTree>
    <p:extLst>
      <p:ext uri="{BB962C8B-B14F-4D97-AF65-F5344CB8AC3E}">
        <p14:creationId xmlns:p14="http://schemas.microsoft.com/office/powerpoint/2010/main" val="107279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7804" y="325665"/>
            <a:ext cx="1940223" cy="1834125"/>
            <a:chOff x="2082430" y="1380030"/>
            <a:chExt cx="1940223" cy="1834125"/>
          </a:xfrm>
        </p:grpSpPr>
        <p:sp>
          <p:nvSpPr>
            <p:cNvPr id="3" name="形状 2"/>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
        <p:nvSpPr>
          <p:cNvPr id="5" name="文本框 4"/>
          <p:cNvSpPr txBox="1"/>
          <p:nvPr/>
        </p:nvSpPr>
        <p:spPr>
          <a:xfrm>
            <a:off x="2392150" y="679940"/>
            <a:ext cx="9248865" cy="1661993"/>
          </a:xfrm>
          <a:prstGeom prst="rect">
            <a:avLst/>
          </a:prstGeom>
          <a:noFill/>
        </p:spPr>
        <p:txBody>
          <a:bodyPr wrap="square" rtlCol="0">
            <a:spAutoFit/>
          </a:bodyPr>
          <a:lstStyle/>
          <a:p>
            <a:pPr>
              <a:spcAft>
                <a:spcPts val="1200"/>
              </a:spcAft>
            </a:pPr>
            <a:r>
              <a:rPr lang="zh-CN" altLang="en-US" sz="3200" dirty="0" smtClean="0">
                <a:solidFill>
                  <a:srgbClr val="FFFF00"/>
                </a:solidFill>
              </a:rPr>
              <a:t>一、以应用为导向</a:t>
            </a:r>
            <a:endParaRPr lang="en-US" altLang="zh-CN" sz="3200" dirty="0" smtClean="0">
              <a:solidFill>
                <a:srgbClr val="FFFF00"/>
              </a:solidFill>
            </a:endParaRPr>
          </a:p>
          <a:p>
            <a:pPr>
              <a:lnSpc>
                <a:spcPct val="150000"/>
              </a:lnSpc>
            </a:pPr>
            <a:r>
              <a:rPr lang="en-US" altLang="zh-CN" sz="2000" dirty="0" smtClean="0">
                <a:solidFill>
                  <a:schemeClr val="bg1"/>
                </a:solidFill>
              </a:rPr>
              <a:t>2018</a:t>
            </a:r>
            <a:r>
              <a:rPr lang="zh-CN" altLang="en-US" sz="2000" dirty="0" smtClean="0">
                <a:solidFill>
                  <a:schemeClr val="bg1"/>
                </a:solidFill>
              </a:rPr>
              <a:t>年开始，安徽省高校数字图书馆与中国科学技术大学教务处（安徽省教师教学发展联盟）共同推进在线开放课程的应用与推广</a:t>
            </a:r>
            <a:endParaRPr lang="en-US" altLang="zh-CN" sz="2000" dirty="0" smtClean="0">
              <a:solidFill>
                <a:schemeClr val="bg1"/>
              </a:solidFill>
            </a:endParaRPr>
          </a:p>
        </p:txBody>
      </p:sp>
      <p:grpSp>
        <p:nvGrpSpPr>
          <p:cNvPr id="7" name="1098e766-7eb8-4e03-ac90-6863f181a32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392150" y="2584099"/>
            <a:ext cx="7768945" cy="3557957"/>
            <a:chOff x="2211528" y="2008369"/>
            <a:chExt cx="7768945" cy="3557957"/>
          </a:xfrm>
        </p:grpSpPr>
        <p:sp>
          <p:nvSpPr>
            <p:cNvPr id="8" name="ïSľîḋé"/>
            <p:cNvSpPr/>
            <p:nvPr/>
          </p:nvSpPr>
          <p:spPr>
            <a:xfrm>
              <a:off x="7748223" y="2752462"/>
              <a:ext cx="1698722" cy="1698157"/>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smtClean="0"/>
                <a:t>2018-</a:t>
              </a:r>
              <a:endParaRPr sz="2000" dirty="0"/>
            </a:p>
          </p:txBody>
        </p:sp>
        <p:sp>
          <p:nvSpPr>
            <p:cNvPr id="9" name="îŝ1íḋê"/>
            <p:cNvSpPr/>
            <p:nvPr/>
          </p:nvSpPr>
          <p:spPr>
            <a:xfrm>
              <a:off x="5259232" y="2754131"/>
              <a:ext cx="1698722" cy="1698157"/>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smtClean="0"/>
                <a:t>2016-2017</a:t>
              </a:r>
              <a:endParaRPr sz="2000" dirty="0"/>
            </a:p>
          </p:txBody>
        </p:sp>
        <p:sp>
          <p:nvSpPr>
            <p:cNvPr id="10" name="îṣḻíde"/>
            <p:cNvSpPr/>
            <p:nvPr/>
          </p:nvSpPr>
          <p:spPr>
            <a:xfrm>
              <a:off x="2776754" y="2754131"/>
              <a:ext cx="1698722" cy="1698157"/>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400" dirty="0" smtClean="0"/>
                <a:t>2015-2016</a:t>
              </a:r>
              <a:endParaRPr sz="2400" dirty="0"/>
            </a:p>
          </p:txBody>
        </p:sp>
        <p:sp>
          <p:nvSpPr>
            <p:cNvPr id="11" name="îṧľïḑe"/>
            <p:cNvSpPr/>
            <p:nvPr/>
          </p:nvSpPr>
          <p:spPr>
            <a:xfrm>
              <a:off x="2775368" y="2752462"/>
              <a:ext cx="1701495" cy="1701495"/>
            </a:xfrm>
            <a:prstGeom prst="ellipse">
              <a:avLst/>
            </a:prstGeom>
            <a:noFill/>
            <a:ln w="28575"/>
          </p:spPr>
          <p:style>
            <a:lnRef idx="2">
              <a:schemeClr val="accent6"/>
            </a:lnRef>
            <a:fillRef idx="1">
              <a:schemeClr val="lt1"/>
            </a:fillRef>
            <a:effectRef idx="0">
              <a:schemeClr val="accent6"/>
            </a:effectRef>
            <a:fontRef idx="minor">
              <a:schemeClr val="dk1"/>
            </a:fontRef>
          </p:style>
          <p:txBody>
            <a:bodyPr anchor="ctr"/>
            <a:lstStyle/>
            <a:p>
              <a:pPr algn="ctr"/>
              <a:endParaRPr/>
            </a:p>
          </p:txBody>
        </p:sp>
        <p:sp>
          <p:nvSpPr>
            <p:cNvPr id="12" name="ïṡḻíḋé"/>
            <p:cNvSpPr>
              <a:spLocks/>
            </p:cNvSpPr>
            <p:nvPr/>
          </p:nvSpPr>
          <p:spPr bwMode="auto">
            <a:xfrm>
              <a:off x="4685897" y="3575492"/>
              <a:ext cx="2819969" cy="1409985"/>
            </a:xfrm>
            <a:custGeom>
              <a:avLst/>
              <a:gdLst>
                <a:gd name="T0" fmla="*/ 1444 w 3068"/>
                <a:gd name="T1" fmla="*/ 1153 h 1534"/>
                <a:gd name="T2" fmla="*/ 1300 w 3068"/>
                <a:gd name="T3" fmla="*/ 1134 h 1534"/>
                <a:gd name="T4" fmla="*/ 1163 w 3068"/>
                <a:gd name="T5" fmla="*/ 1097 h 1534"/>
                <a:gd name="T6" fmla="*/ 1032 w 3068"/>
                <a:gd name="T7" fmla="*/ 1044 h 1534"/>
                <a:gd name="T8" fmla="*/ 910 w 3068"/>
                <a:gd name="T9" fmla="*/ 975 h 1534"/>
                <a:gd name="T10" fmla="*/ 797 w 3068"/>
                <a:gd name="T11" fmla="*/ 893 h 1534"/>
                <a:gd name="T12" fmla="*/ 696 w 3068"/>
                <a:gd name="T13" fmla="*/ 798 h 1534"/>
                <a:gd name="T14" fmla="*/ 606 w 3068"/>
                <a:gd name="T15" fmla="*/ 693 h 1534"/>
                <a:gd name="T16" fmla="*/ 530 w 3068"/>
                <a:gd name="T17" fmla="*/ 576 h 1534"/>
                <a:gd name="T18" fmla="*/ 467 w 3068"/>
                <a:gd name="T19" fmla="*/ 451 h 1534"/>
                <a:gd name="T20" fmla="*/ 420 w 3068"/>
                <a:gd name="T21" fmla="*/ 317 h 1534"/>
                <a:gd name="T22" fmla="*/ 390 w 3068"/>
                <a:gd name="T23" fmla="*/ 176 h 1534"/>
                <a:gd name="T24" fmla="*/ 376 w 3068"/>
                <a:gd name="T25" fmla="*/ 30 h 1534"/>
                <a:gd name="T26" fmla="*/ 1 w 3068"/>
                <a:gd name="T27" fmla="*/ 79 h 1534"/>
                <a:gd name="T28" fmla="*/ 23 w 3068"/>
                <a:gd name="T29" fmla="*/ 272 h 1534"/>
                <a:gd name="T30" fmla="*/ 68 w 3068"/>
                <a:gd name="T31" fmla="*/ 456 h 1534"/>
                <a:gd name="T32" fmla="*/ 135 w 3068"/>
                <a:gd name="T33" fmla="*/ 631 h 1534"/>
                <a:gd name="T34" fmla="*/ 222 w 3068"/>
                <a:gd name="T35" fmla="*/ 795 h 1534"/>
                <a:gd name="T36" fmla="*/ 327 w 3068"/>
                <a:gd name="T37" fmla="*/ 947 h 1534"/>
                <a:gd name="T38" fmla="*/ 449 w 3068"/>
                <a:gd name="T39" fmla="*/ 1085 h 1534"/>
                <a:gd name="T40" fmla="*/ 586 w 3068"/>
                <a:gd name="T41" fmla="*/ 1207 h 1534"/>
                <a:gd name="T42" fmla="*/ 738 w 3068"/>
                <a:gd name="T43" fmla="*/ 1312 h 1534"/>
                <a:gd name="T44" fmla="*/ 902 w 3068"/>
                <a:gd name="T45" fmla="*/ 1399 h 1534"/>
                <a:gd name="T46" fmla="*/ 1078 w 3068"/>
                <a:gd name="T47" fmla="*/ 1465 h 1534"/>
                <a:gd name="T48" fmla="*/ 1262 w 3068"/>
                <a:gd name="T49" fmla="*/ 1511 h 1534"/>
                <a:gd name="T50" fmla="*/ 1455 w 3068"/>
                <a:gd name="T51" fmla="*/ 1532 h 1534"/>
                <a:gd name="T52" fmla="*/ 1613 w 3068"/>
                <a:gd name="T53" fmla="*/ 1532 h 1534"/>
                <a:gd name="T54" fmla="*/ 1805 w 3068"/>
                <a:gd name="T55" fmla="*/ 1511 h 1534"/>
                <a:gd name="T56" fmla="*/ 1990 w 3068"/>
                <a:gd name="T57" fmla="*/ 1465 h 1534"/>
                <a:gd name="T58" fmla="*/ 2165 w 3068"/>
                <a:gd name="T59" fmla="*/ 1399 h 1534"/>
                <a:gd name="T60" fmla="*/ 2329 w 3068"/>
                <a:gd name="T61" fmla="*/ 1312 h 1534"/>
                <a:gd name="T62" fmla="*/ 2481 w 3068"/>
                <a:gd name="T63" fmla="*/ 1207 h 1534"/>
                <a:gd name="T64" fmla="*/ 2618 w 3068"/>
                <a:gd name="T65" fmla="*/ 1085 h 1534"/>
                <a:gd name="T66" fmla="*/ 2741 w 3068"/>
                <a:gd name="T67" fmla="*/ 947 h 1534"/>
                <a:gd name="T68" fmla="*/ 2845 w 3068"/>
                <a:gd name="T69" fmla="*/ 795 h 1534"/>
                <a:gd name="T70" fmla="*/ 2933 w 3068"/>
                <a:gd name="T71" fmla="*/ 631 h 1534"/>
                <a:gd name="T72" fmla="*/ 2999 w 3068"/>
                <a:gd name="T73" fmla="*/ 456 h 1534"/>
                <a:gd name="T74" fmla="*/ 3043 w 3068"/>
                <a:gd name="T75" fmla="*/ 272 h 1534"/>
                <a:gd name="T76" fmla="*/ 3066 w 3068"/>
                <a:gd name="T77" fmla="*/ 79 h 1534"/>
                <a:gd name="T78" fmla="*/ 2691 w 3068"/>
                <a:gd name="T79" fmla="*/ 30 h 1534"/>
                <a:gd name="T80" fmla="*/ 2678 w 3068"/>
                <a:gd name="T81" fmla="*/ 176 h 1534"/>
                <a:gd name="T82" fmla="*/ 2647 w 3068"/>
                <a:gd name="T83" fmla="*/ 317 h 1534"/>
                <a:gd name="T84" fmla="*/ 2600 w 3068"/>
                <a:gd name="T85" fmla="*/ 451 h 1534"/>
                <a:gd name="T86" fmla="*/ 2537 w 3068"/>
                <a:gd name="T87" fmla="*/ 576 h 1534"/>
                <a:gd name="T88" fmla="*/ 2461 w 3068"/>
                <a:gd name="T89" fmla="*/ 693 h 1534"/>
                <a:gd name="T90" fmla="*/ 2372 w 3068"/>
                <a:gd name="T91" fmla="*/ 798 h 1534"/>
                <a:gd name="T92" fmla="*/ 2270 w 3068"/>
                <a:gd name="T93" fmla="*/ 893 h 1534"/>
                <a:gd name="T94" fmla="*/ 2158 w 3068"/>
                <a:gd name="T95" fmla="*/ 975 h 1534"/>
                <a:gd name="T96" fmla="*/ 2035 w 3068"/>
                <a:gd name="T97" fmla="*/ 1044 h 1534"/>
                <a:gd name="T98" fmla="*/ 1905 w 3068"/>
                <a:gd name="T99" fmla="*/ 1097 h 1534"/>
                <a:gd name="T100" fmla="*/ 1766 w 3068"/>
                <a:gd name="T101" fmla="*/ 1134 h 1534"/>
                <a:gd name="T102" fmla="*/ 1622 w 3068"/>
                <a:gd name="T103" fmla="*/ 1153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8" h="1534">
                  <a:moveTo>
                    <a:pt x="1534" y="1158"/>
                  </a:moveTo>
                  <a:lnTo>
                    <a:pt x="1534" y="1158"/>
                  </a:lnTo>
                  <a:lnTo>
                    <a:pt x="1504" y="1157"/>
                  </a:lnTo>
                  <a:lnTo>
                    <a:pt x="1474" y="1156"/>
                  </a:lnTo>
                  <a:lnTo>
                    <a:pt x="1444" y="1153"/>
                  </a:lnTo>
                  <a:lnTo>
                    <a:pt x="1416" y="1151"/>
                  </a:lnTo>
                  <a:lnTo>
                    <a:pt x="1386" y="1148"/>
                  </a:lnTo>
                  <a:lnTo>
                    <a:pt x="1357" y="1144"/>
                  </a:lnTo>
                  <a:lnTo>
                    <a:pt x="1329" y="1140"/>
                  </a:lnTo>
                  <a:lnTo>
                    <a:pt x="1300" y="1134"/>
                  </a:lnTo>
                  <a:lnTo>
                    <a:pt x="1273" y="1128"/>
                  </a:lnTo>
                  <a:lnTo>
                    <a:pt x="1244" y="1120"/>
                  </a:lnTo>
                  <a:lnTo>
                    <a:pt x="1217" y="1113"/>
                  </a:lnTo>
                  <a:lnTo>
                    <a:pt x="1190" y="1105"/>
                  </a:lnTo>
                  <a:lnTo>
                    <a:pt x="1163" y="1097"/>
                  </a:lnTo>
                  <a:lnTo>
                    <a:pt x="1135" y="1087"/>
                  </a:lnTo>
                  <a:lnTo>
                    <a:pt x="1110" y="1077"/>
                  </a:lnTo>
                  <a:lnTo>
                    <a:pt x="1083" y="1066"/>
                  </a:lnTo>
                  <a:lnTo>
                    <a:pt x="1057" y="1055"/>
                  </a:lnTo>
                  <a:lnTo>
                    <a:pt x="1032" y="1044"/>
                  </a:lnTo>
                  <a:lnTo>
                    <a:pt x="1006" y="1031"/>
                  </a:lnTo>
                  <a:lnTo>
                    <a:pt x="982" y="1018"/>
                  </a:lnTo>
                  <a:lnTo>
                    <a:pt x="957" y="1004"/>
                  </a:lnTo>
                  <a:lnTo>
                    <a:pt x="934" y="989"/>
                  </a:lnTo>
                  <a:lnTo>
                    <a:pt x="910" y="975"/>
                  </a:lnTo>
                  <a:lnTo>
                    <a:pt x="887" y="959"/>
                  </a:lnTo>
                  <a:lnTo>
                    <a:pt x="863" y="943"/>
                  </a:lnTo>
                  <a:lnTo>
                    <a:pt x="841" y="927"/>
                  </a:lnTo>
                  <a:lnTo>
                    <a:pt x="819" y="910"/>
                  </a:lnTo>
                  <a:lnTo>
                    <a:pt x="797" y="893"/>
                  </a:lnTo>
                  <a:lnTo>
                    <a:pt x="776" y="875"/>
                  </a:lnTo>
                  <a:lnTo>
                    <a:pt x="756" y="857"/>
                  </a:lnTo>
                  <a:lnTo>
                    <a:pt x="735" y="838"/>
                  </a:lnTo>
                  <a:lnTo>
                    <a:pt x="715" y="819"/>
                  </a:lnTo>
                  <a:lnTo>
                    <a:pt x="696" y="798"/>
                  </a:lnTo>
                  <a:lnTo>
                    <a:pt x="677" y="778"/>
                  </a:lnTo>
                  <a:lnTo>
                    <a:pt x="659" y="757"/>
                  </a:lnTo>
                  <a:lnTo>
                    <a:pt x="641" y="737"/>
                  </a:lnTo>
                  <a:lnTo>
                    <a:pt x="623" y="714"/>
                  </a:lnTo>
                  <a:lnTo>
                    <a:pt x="606" y="693"/>
                  </a:lnTo>
                  <a:lnTo>
                    <a:pt x="589" y="669"/>
                  </a:lnTo>
                  <a:lnTo>
                    <a:pt x="574" y="647"/>
                  </a:lnTo>
                  <a:lnTo>
                    <a:pt x="558" y="624"/>
                  </a:lnTo>
                  <a:lnTo>
                    <a:pt x="544" y="600"/>
                  </a:lnTo>
                  <a:lnTo>
                    <a:pt x="530" y="576"/>
                  </a:lnTo>
                  <a:lnTo>
                    <a:pt x="516" y="551"/>
                  </a:lnTo>
                  <a:lnTo>
                    <a:pt x="503" y="527"/>
                  </a:lnTo>
                  <a:lnTo>
                    <a:pt x="490" y="502"/>
                  </a:lnTo>
                  <a:lnTo>
                    <a:pt x="479" y="477"/>
                  </a:lnTo>
                  <a:lnTo>
                    <a:pt x="467" y="451"/>
                  </a:lnTo>
                  <a:lnTo>
                    <a:pt x="456" y="424"/>
                  </a:lnTo>
                  <a:lnTo>
                    <a:pt x="447" y="398"/>
                  </a:lnTo>
                  <a:lnTo>
                    <a:pt x="437" y="371"/>
                  </a:lnTo>
                  <a:lnTo>
                    <a:pt x="428" y="344"/>
                  </a:lnTo>
                  <a:lnTo>
                    <a:pt x="420" y="317"/>
                  </a:lnTo>
                  <a:lnTo>
                    <a:pt x="412" y="289"/>
                  </a:lnTo>
                  <a:lnTo>
                    <a:pt x="406" y="261"/>
                  </a:lnTo>
                  <a:lnTo>
                    <a:pt x="400" y="233"/>
                  </a:lnTo>
                  <a:lnTo>
                    <a:pt x="394" y="205"/>
                  </a:lnTo>
                  <a:lnTo>
                    <a:pt x="390" y="176"/>
                  </a:lnTo>
                  <a:lnTo>
                    <a:pt x="386" y="147"/>
                  </a:lnTo>
                  <a:lnTo>
                    <a:pt x="383" y="118"/>
                  </a:lnTo>
                  <a:lnTo>
                    <a:pt x="379" y="90"/>
                  </a:lnTo>
                  <a:lnTo>
                    <a:pt x="378" y="60"/>
                  </a:lnTo>
                  <a:lnTo>
                    <a:pt x="376" y="30"/>
                  </a:lnTo>
                  <a:lnTo>
                    <a:pt x="376" y="0"/>
                  </a:lnTo>
                  <a:lnTo>
                    <a:pt x="0" y="0"/>
                  </a:lnTo>
                  <a:lnTo>
                    <a:pt x="0" y="0"/>
                  </a:lnTo>
                  <a:lnTo>
                    <a:pt x="0" y="39"/>
                  </a:lnTo>
                  <a:lnTo>
                    <a:pt x="1" y="79"/>
                  </a:lnTo>
                  <a:lnTo>
                    <a:pt x="4" y="118"/>
                  </a:lnTo>
                  <a:lnTo>
                    <a:pt x="7" y="157"/>
                  </a:lnTo>
                  <a:lnTo>
                    <a:pt x="12" y="195"/>
                  </a:lnTo>
                  <a:lnTo>
                    <a:pt x="17" y="233"/>
                  </a:lnTo>
                  <a:lnTo>
                    <a:pt x="23" y="272"/>
                  </a:lnTo>
                  <a:lnTo>
                    <a:pt x="31" y="309"/>
                  </a:lnTo>
                  <a:lnTo>
                    <a:pt x="38" y="346"/>
                  </a:lnTo>
                  <a:lnTo>
                    <a:pt x="48" y="384"/>
                  </a:lnTo>
                  <a:lnTo>
                    <a:pt x="57" y="420"/>
                  </a:lnTo>
                  <a:lnTo>
                    <a:pt x="68" y="456"/>
                  </a:lnTo>
                  <a:lnTo>
                    <a:pt x="80" y="493"/>
                  </a:lnTo>
                  <a:lnTo>
                    <a:pt x="93" y="528"/>
                  </a:lnTo>
                  <a:lnTo>
                    <a:pt x="105" y="563"/>
                  </a:lnTo>
                  <a:lnTo>
                    <a:pt x="120" y="597"/>
                  </a:lnTo>
                  <a:lnTo>
                    <a:pt x="135" y="631"/>
                  </a:lnTo>
                  <a:lnTo>
                    <a:pt x="151" y="665"/>
                  </a:lnTo>
                  <a:lnTo>
                    <a:pt x="167" y="698"/>
                  </a:lnTo>
                  <a:lnTo>
                    <a:pt x="184" y="731"/>
                  </a:lnTo>
                  <a:lnTo>
                    <a:pt x="202" y="763"/>
                  </a:lnTo>
                  <a:lnTo>
                    <a:pt x="222" y="795"/>
                  </a:lnTo>
                  <a:lnTo>
                    <a:pt x="241" y="827"/>
                  </a:lnTo>
                  <a:lnTo>
                    <a:pt x="261" y="858"/>
                  </a:lnTo>
                  <a:lnTo>
                    <a:pt x="282" y="888"/>
                  </a:lnTo>
                  <a:lnTo>
                    <a:pt x="305" y="918"/>
                  </a:lnTo>
                  <a:lnTo>
                    <a:pt x="327" y="947"/>
                  </a:lnTo>
                  <a:lnTo>
                    <a:pt x="350" y="975"/>
                  </a:lnTo>
                  <a:lnTo>
                    <a:pt x="374" y="1004"/>
                  </a:lnTo>
                  <a:lnTo>
                    <a:pt x="397" y="1032"/>
                  </a:lnTo>
                  <a:lnTo>
                    <a:pt x="423" y="1059"/>
                  </a:lnTo>
                  <a:lnTo>
                    <a:pt x="449" y="1085"/>
                  </a:lnTo>
                  <a:lnTo>
                    <a:pt x="475" y="1111"/>
                  </a:lnTo>
                  <a:lnTo>
                    <a:pt x="502" y="1135"/>
                  </a:lnTo>
                  <a:lnTo>
                    <a:pt x="530" y="1160"/>
                  </a:lnTo>
                  <a:lnTo>
                    <a:pt x="557" y="1183"/>
                  </a:lnTo>
                  <a:lnTo>
                    <a:pt x="586" y="1207"/>
                  </a:lnTo>
                  <a:lnTo>
                    <a:pt x="616" y="1229"/>
                  </a:lnTo>
                  <a:lnTo>
                    <a:pt x="646" y="1252"/>
                  </a:lnTo>
                  <a:lnTo>
                    <a:pt x="676" y="1272"/>
                  </a:lnTo>
                  <a:lnTo>
                    <a:pt x="707" y="1292"/>
                  </a:lnTo>
                  <a:lnTo>
                    <a:pt x="738" y="1312"/>
                  </a:lnTo>
                  <a:lnTo>
                    <a:pt x="770" y="1330"/>
                  </a:lnTo>
                  <a:lnTo>
                    <a:pt x="803" y="1349"/>
                  </a:lnTo>
                  <a:lnTo>
                    <a:pt x="836" y="1367"/>
                  </a:lnTo>
                  <a:lnTo>
                    <a:pt x="869" y="1383"/>
                  </a:lnTo>
                  <a:lnTo>
                    <a:pt x="902" y="1399"/>
                  </a:lnTo>
                  <a:lnTo>
                    <a:pt x="937" y="1414"/>
                  </a:lnTo>
                  <a:lnTo>
                    <a:pt x="971" y="1427"/>
                  </a:lnTo>
                  <a:lnTo>
                    <a:pt x="1006" y="1441"/>
                  </a:lnTo>
                  <a:lnTo>
                    <a:pt x="1041" y="1453"/>
                  </a:lnTo>
                  <a:lnTo>
                    <a:pt x="1078" y="1465"/>
                  </a:lnTo>
                  <a:lnTo>
                    <a:pt x="1114" y="1475"/>
                  </a:lnTo>
                  <a:lnTo>
                    <a:pt x="1150" y="1486"/>
                  </a:lnTo>
                  <a:lnTo>
                    <a:pt x="1187" y="1495"/>
                  </a:lnTo>
                  <a:lnTo>
                    <a:pt x="1225" y="1503"/>
                  </a:lnTo>
                  <a:lnTo>
                    <a:pt x="1262" y="1511"/>
                  </a:lnTo>
                  <a:lnTo>
                    <a:pt x="1300" y="1516"/>
                  </a:lnTo>
                  <a:lnTo>
                    <a:pt x="1338" y="1522"/>
                  </a:lnTo>
                  <a:lnTo>
                    <a:pt x="1377" y="1527"/>
                  </a:lnTo>
                  <a:lnTo>
                    <a:pt x="1416" y="1530"/>
                  </a:lnTo>
                  <a:lnTo>
                    <a:pt x="1455" y="1532"/>
                  </a:lnTo>
                  <a:lnTo>
                    <a:pt x="1494" y="1534"/>
                  </a:lnTo>
                  <a:lnTo>
                    <a:pt x="1534" y="1534"/>
                  </a:lnTo>
                  <a:lnTo>
                    <a:pt x="1534" y="1534"/>
                  </a:lnTo>
                  <a:lnTo>
                    <a:pt x="1573" y="1534"/>
                  </a:lnTo>
                  <a:lnTo>
                    <a:pt x="1613" y="1532"/>
                  </a:lnTo>
                  <a:lnTo>
                    <a:pt x="1651" y="1530"/>
                  </a:lnTo>
                  <a:lnTo>
                    <a:pt x="1691" y="1527"/>
                  </a:lnTo>
                  <a:lnTo>
                    <a:pt x="1729" y="1522"/>
                  </a:lnTo>
                  <a:lnTo>
                    <a:pt x="1767" y="1516"/>
                  </a:lnTo>
                  <a:lnTo>
                    <a:pt x="1805" y="1511"/>
                  </a:lnTo>
                  <a:lnTo>
                    <a:pt x="1843" y="1503"/>
                  </a:lnTo>
                  <a:lnTo>
                    <a:pt x="1880" y="1495"/>
                  </a:lnTo>
                  <a:lnTo>
                    <a:pt x="1917" y="1486"/>
                  </a:lnTo>
                  <a:lnTo>
                    <a:pt x="1954" y="1475"/>
                  </a:lnTo>
                  <a:lnTo>
                    <a:pt x="1990" y="1465"/>
                  </a:lnTo>
                  <a:lnTo>
                    <a:pt x="2025" y="1453"/>
                  </a:lnTo>
                  <a:lnTo>
                    <a:pt x="2062" y="1441"/>
                  </a:lnTo>
                  <a:lnTo>
                    <a:pt x="2096" y="1427"/>
                  </a:lnTo>
                  <a:lnTo>
                    <a:pt x="2131" y="1414"/>
                  </a:lnTo>
                  <a:lnTo>
                    <a:pt x="2165" y="1399"/>
                  </a:lnTo>
                  <a:lnTo>
                    <a:pt x="2199" y="1383"/>
                  </a:lnTo>
                  <a:lnTo>
                    <a:pt x="2232" y="1367"/>
                  </a:lnTo>
                  <a:lnTo>
                    <a:pt x="2265" y="1349"/>
                  </a:lnTo>
                  <a:lnTo>
                    <a:pt x="2297" y="1330"/>
                  </a:lnTo>
                  <a:lnTo>
                    <a:pt x="2329" y="1312"/>
                  </a:lnTo>
                  <a:lnTo>
                    <a:pt x="2360" y="1292"/>
                  </a:lnTo>
                  <a:lnTo>
                    <a:pt x="2391" y="1272"/>
                  </a:lnTo>
                  <a:lnTo>
                    <a:pt x="2422" y="1252"/>
                  </a:lnTo>
                  <a:lnTo>
                    <a:pt x="2452" y="1229"/>
                  </a:lnTo>
                  <a:lnTo>
                    <a:pt x="2481" y="1207"/>
                  </a:lnTo>
                  <a:lnTo>
                    <a:pt x="2509" y="1183"/>
                  </a:lnTo>
                  <a:lnTo>
                    <a:pt x="2537" y="1160"/>
                  </a:lnTo>
                  <a:lnTo>
                    <a:pt x="2565" y="1135"/>
                  </a:lnTo>
                  <a:lnTo>
                    <a:pt x="2593" y="1111"/>
                  </a:lnTo>
                  <a:lnTo>
                    <a:pt x="2618" y="1085"/>
                  </a:lnTo>
                  <a:lnTo>
                    <a:pt x="2644" y="1059"/>
                  </a:lnTo>
                  <a:lnTo>
                    <a:pt x="2669" y="1032"/>
                  </a:lnTo>
                  <a:lnTo>
                    <a:pt x="2694" y="1004"/>
                  </a:lnTo>
                  <a:lnTo>
                    <a:pt x="2717" y="975"/>
                  </a:lnTo>
                  <a:lnTo>
                    <a:pt x="2741" y="947"/>
                  </a:lnTo>
                  <a:lnTo>
                    <a:pt x="2763" y="918"/>
                  </a:lnTo>
                  <a:lnTo>
                    <a:pt x="2784" y="888"/>
                  </a:lnTo>
                  <a:lnTo>
                    <a:pt x="2806" y="858"/>
                  </a:lnTo>
                  <a:lnTo>
                    <a:pt x="2826" y="827"/>
                  </a:lnTo>
                  <a:lnTo>
                    <a:pt x="2845" y="795"/>
                  </a:lnTo>
                  <a:lnTo>
                    <a:pt x="2864" y="763"/>
                  </a:lnTo>
                  <a:lnTo>
                    <a:pt x="2883" y="731"/>
                  </a:lnTo>
                  <a:lnTo>
                    <a:pt x="2900" y="698"/>
                  </a:lnTo>
                  <a:lnTo>
                    <a:pt x="2917" y="665"/>
                  </a:lnTo>
                  <a:lnTo>
                    <a:pt x="2933" y="631"/>
                  </a:lnTo>
                  <a:lnTo>
                    <a:pt x="2948" y="597"/>
                  </a:lnTo>
                  <a:lnTo>
                    <a:pt x="2961" y="563"/>
                  </a:lnTo>
                  <a:lnTo>
                    <a:pt x="2974" y="528"/>
                  </a:lnTo>
                  <a:lnTo>
                    <a:pt x="2987" y="493"/>
                  </a:lnTo>
                  <a:lnTo>
                    <a:pt x="2999" y="456"/>
                  </a:lnTo>
                  <a:lnTo>
                    <a:pt x="3009" y="420"/>
                  </a:lnTo>
                  <a:lnTo>
                    <a:pt x="3019" y="384"/>
                  </a:lnTo>
                  <a:lnTo>
                    <a:pt x="3029" y="346"/>
                  </a:lnTo>
                  <a:lnTo>
                    <a:pt x="3037" y="309"/>
                  </a:lnTo>
                  <a:lnTo>
                    <a:pt x="3043" y="272"/>
                  </a:lnTo>
                  <a:lnTo>
                    <a:pt x="3050" y="233"/>
                  </a:lnTo>
                  <a:lnTo>
                    <a:pt x="3055" y="195"/>
                  </a:lnTo>
                  <a:lnTo>
                    <a:pt x="3059" y="157"/>
                  </a:lnTo>
                  <a:lnTo>
                    <a:pt x="3064" y="118"/>
                  </a:lnTo>
                  <a:lnTo>
                    <a:pt x="3066" y="79"/>
                  </a:lnTo>
                  <a:lnTo>
                    <a:pt x="3067" y="39"/>
                  </a:lnTo>
                  <a:lnTo>
                    <a:pt x="3068" y="0"/>
                  </a:lnTo>
                  <a:lnTo>
                    <a:pt x="2691" y="0"/>
                  </a:lnTo>
                  <a:lnTo>
                    <a:pt x="2691" y="0"/>
                  </a:lnTo>
                  <a:lnTo>
                    <a:pt x="2691" y="30"/>
                  </a:lnTo>
                  <a:lnTo>
                    <a:pt x="2690" y="60"/>
                  </a:lnTo>
                  <a:lnTo>
                    <a:pt x="2687" y="90"/>
                  </a:lnTo>
                  <a:lnTo>
                    <a:pt x="2685" y="118"/>
                  </a:lnTo>
                  <a:lnTo>
                    <a:pt x="2682" y="147"/>
                  </a:lnTo>
                  <a:lnTo>
                    <a:pt x="2678" y="176"/>
                  </a:lnTo>
                  <a:lnTo>
                    <a:pt x="2672" y="205"/>
                  </a:lnTo>
                  <a:lnTo>
                    <a:pt x="2667" y="233"/>
                  </a:lnTo>
                  <a:lnTo>
                    <a:pt x="2661" y="261"/>
                  </a:lnTo>
                  <a:lnTo>
                    <a:pt x="2654" y="289"/>
                  </a:lnTo>
                  <a:lnTo>
                    <a:pt x="2647" y="317"/>
                  </a:lnTo>
                  <a:lnTo>
                    <a:pt x="2638" y="344"/>
                  </a:lnTo>
                  <a:lnTo>
                    <a:pt x="2630" y="371"/>
                  </a:lnTo>
                  <a:lnTo>
                    <a:pt x="2620" y="398"/>
                  </a:lnTo>
                  <a:lnTo>
                    <a:pt x="2611" y="424"/>
                  </a:lnTo>
                  <a:lnTo>
                    <a:pt x="2600" y="451"/>
                  </a:lnTo>
                  <a:lnTo>
                    <a:pt x="2588" y="477"/>
                  </a:lnTo>
                  <a:lnTo>
                    <a:pt x="2577" y="502"/>
                  </a:lnTo>
                  <a:lnTo>
                    <a:pt x="2565" y="527"/>
                  </a:lnTo>
                  <a:lnTo>
                    <a:pt x="2551" y="551"/>
                  </a:lnTo>
                  <a:lnTo>
                    <a:pt x="2537" y="576"/>
                  </a:lnTo>
                  <a:lnTo>
                    <a:pt x="2523" y="600"/>
                  </a:lnTo>
                  <a:lnTo>
                    <a:pt x="2508" y="624"/>
                  </a:lnTo>
                  <a:lnTo>
                    <a:pt x="2493" y="647"/>
                  </a:lnTo>
                  <a:lnTo>
                    <a:pt x="2477" y="669"/>
                  </a:lnTo>
                  <a:lnTo>
                    <a:pt x="2461" y="693"/>
                  </a:lnTo>
                  <a:lnTo>
                    <a:pt x="2444" y="714"/>
                  </a:lnTo>
                  <a:lnTo>
                    <a:pt x="2426" y="737"/>
                  </a:lnTo>
                  <a:lnTo>
                    <a:pt x="2409" y="757"/>
                  </a:lnTo>
                  <a:lnTo>
                    <a:pt x="2390" y="778"/>
                  </a:lnTo>
                  <a:lnTo>
                    <a:pt x="2372" y="798"/>
                  </a:lnTo>
                  <a:lnTo>
                    <a:pt x="2352" y="819"/>
                  </a:lnTo>
                  <a:lnTo>
                    <a:pt x="2332" y="838"/>
                  </a:lnTo>
                  <a:lnTo>
                    <a:pt x="2312" y="857"/>
                  </a:lnTo>
                  <a:lnTo>
                    <a:pt x="2291" y="875"/>
                  </a:lnTo>
                  <a:lnTo>
                    <a:pt x="2270" y="893"/>
                  </a:lnTo>
                  <a:lnTo>
                    <a:pt x="2248" y="910"/>
                  </a:lnTo>
                  <a:lnTo>
                    <a:pt x="2226" y="927"/>
                  </a:lnTo>
                  <a:lnTo>
                    <a:pt x="2203" y="943"/>
                  </a:lnTo>
                  <a:lnTo>
                    <a:pt x="2181" y="959"/>
                  </a:lnTo>
                  <a:lnTo>
                    <a:pt x="2158" y="975"/>
                  </a:lnTo>
                  <a:lnTo>
                    <a:pt x="2134" y="989"/>
                  </a:lnTo>
                  <a:lnTo>
                    <a:pt x="2110" y="1004"/>
                  </a:lnTo>
                  <a:lnTo>
                    <a:pt x="2085" y="1018"/>
                  </a:lnTo>
                  <a:lnTo>
                    <a:pt x="2061" y="1031"/>
                  </a:lnTo>
                  <a:lnTo>
                    <a:pt x="2035" y="1044"/>
                  </a:lnTo>
                  <a:lnTo>
                    <a:pt x="2009" y="1055"/>
                  </a:lnTo>
                  <a:lnTo>
                    <a:pt x="1984" y="1066"/>
                  </a:lnTo>
                  <a:lnTo>
                    <a:pt x="1958" y="1077"/>
                  </a:lnTo>
                  <a:lnTo>
                    <a:pt x="1932" y="1087"/>
                  </a:lnTo>
                  <a:lnTo>
                    <a:pt x="1905" y="1097"/>
                  </a:lnTo>
                  <a:lnTo>
                    <a:pt x="1878" y="1105"/>
                  </a:lnTo>
                  <a:lnTo>
                    <a:pt x="1851" y="1113"/>
                  </a:lnTo>
                  <a:lnTo>
                    <a:pt x="1823" y="1120"/>
                  </a:lnTo>
                  <a:lnTo>
                    <a:pt x="1795" y="1128"/>
                  </a:lnTo>
                  <a:lnTo>
                    <a:pt x="1766" y="1134"/>
                  </a:lnTo>
                  <a:lnTo>
                    <a:pt x="1739" y="1140"/>
                  </a:lnTo>
                  <a:lnTo>
                    <a:pt x="1710" y="1144"/>
                  </a:lnTo>
                  <a:lnTo>
                    <a:pt x="1681" y="1148"/>
                  </a:lnTo>
                  <a:lnTo>
                    <a:pt x="1652" y="1151"/>
                  </a:lnTo>
                  <a:lnTo>
                    <a:pt x="1622" y="1153"/>
                  </a:lnTo>
                  <a:lnTo>
                    <a:pt x="1594" y="1156"/>
                  </a:lnTo>
                  <a:lnTo>
                    <a:pt x="1564" y="1157"/>
                  </a:lnTo>
                  <a:lnTo>
                    <a:pt x="1534" y="1158"/>
                  </a:lnTo>
                  <a:lnTo>
                    <a:pt x="1534" y="1158"/>
                  </a:lnTo>
                  <a:close/>
                </a:path>
              </a:pathLst>
            </a:custGeom>
            <a:solidFill>
              <a:schemeClr val="accent2"/>
            </a:solidFill>
            <a:ln w="3175">
              <a:noFill/>
            </a:ln>
          </p:spPr>
          <p:txBody>
            <a:bodyPr anchor="ctr"/>
            <a:lstStyle/>
            <a:p>
              <a:pPr algn="ctr"/>
              <a:endParaRPr/>
            </a:p>
          </p:txBody>
        </p:sp>
        <p:sp>
          <p:nvSpPr>
            <p:cNvPr id="13" name="íṩḷîḑè"/>
            <p:cNvSpPr>
              <a:spLocks/>
            </p:cNvSpPr>
            <p:nvPr/>
          </p:nvSpPr>
          <p:spPr bwMode="auto">
            <a:xfrm>
              <a:off x="2211528" y="2165507"/>
              <a:ext cx="2820891" cy="1409985"/>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1"/>
            </a:solidFill>
            <a:ln w="3175">
              <a:noFill/>
            </a:ln>
          </p:spPr>
          <p:txBody>
            <a:bodyPr anchor="ctr"/>
            <a:lstStyle/>
            <a:p>
              <a:pPr algn="ctr"/>
              <a:endParaRPr/>
            </a:p>
          </p:txBody>
        </p:sp>
        <p:sp>
          <p:nvSpPr>
            <p:cNvPr id="14" name="îṩ1íḋê"/>
            <p:cNvSpPr>
              <a:spLocks/>
            </p:cNvSpPr>
            <p:nvPr/>
          </p:nvSpPr>
          <p:spPr bwMode="auto">
            <a:xfrm>
              <a:off x="7159584" y="2165507"/>
              <a:ext cx="2820889" cy="1409985"/>
            </a:xfrm>
            <a:custGeom>
              <a:avLst/>
              <a:gdLst>
                <a:gd name="T0" fmla="*/ 1624 w 3069"/>
                <a:gd name="T1" fmla="*/ 381 h 1534"/>
                <a:gd name="T2" fmla="*/ 1768 w 3069"/>
                <a:gd name="T3" fmla="*/ 400 h 1534"/>
                <a:gd name="T4" fmla="*/ 1906 w 3069"/>
                <a:gd name="T5" fmla="*/ 437 h 1534"/>
                <a:gd name="T6" fmla="*/ 2036 w 3069"/>
                <a:gd name="T7" fmla="*/ 490 h 1534"/>
                <a:gd name="T8" fmla="*/ 2159 w 3069"/>
                <a:gd name="T9" fmla="*/ 559 h 1534"/>
                <a:gd name="T10" fmla="*/ 2271 w 3069"/>
                <a:gd name="T11" fmla="*/ 641 h 1534"/>
                <a:gd name="T12" fmla="*/ 2372 w 3069"/>
                <a:gd name="T13" fmla="*/ 736 h 1534"/>
                <a:gd name="T14" fmla="*/ 2462 w 3069"/>
                <a:gd name="T15" fmla="*/ 841 h 1534"/>
                <a:gd name="T16" fmla="*/ 2538 w 3069"/>
                <a:gd name="T17" fmla="*/ 958 h 1534"/>
                <a:gd name="T18" fmla="*/ 2601 w 3069"/>
                <a:gd name="T19" fmla="*/ 1083 h 1534"/>
                <a:gd name="T20" fmla="*/ 2648 w 3069"/>
                <a:gd name="T21" fmla="*/ 1217 h 1534"/>
                <a:gd name="T22" fmla="*/ 2679 w 3069"/>
                <a:gd name="T23" fmla="*/ 1358 h 1534"/>
                <a:gd name="T24" fmla="*/ 2692 w 3069"/>
                <a:gd name="T25" fmla="*/ 1504 h 1534"/>
                <a:gd name="T26" fmla="*/ 3067 w 3069"/>
                <a:gd name="T27" fmla="*/ 1455 h 1534"/>
                <a:gd name="T28" fmla="*/ 3045 w 3069"/>
                <a:gd name="T29" fmla="*/ 1262 h 1534"/>
                <a:gd name="T30" fmla="*/ 3000 w 3069"/>
                <a:gd name="T31" fmla="*/ 1078 h 1534"/>
                <a:gd name="T32" fmla="*/ 2933 w 3069"/>
                <a:gd name="T33" fmla="*/ 903 h 1534"/>
                <a:gd name="T34" fmla="*/ 2846 w 3069"/>
                <a:gd name="T35" fmla="*/ 739 h 1534"/>
                <a:gd name="T36" fmla="*/ 2742 w 3069"/>
                <a:gd name="T37" fmla="*/ 587 h 1534"/>
                <a:gd name="T38" fmla="*/ 2619 w 3069"/>
                <a:gd name="T39" fmla="*/ 449 h 1534"/>
                <a:gd name="T40" fmla="*/ 2482 w 3069"/>
                <a:gd name="T41" fmla="*/ 327 h 1534"/>
                <a:gd name="T42" fmla="*/ 2330 w 3069"/>
                <a:gd name="T43" fmla="*/ 222 h 1534"/>
                <a:gd name="T44" fmla="*/ 2166 w 3069"/>
                <a:gd name="T45" fmla="*/ 135 h 1534"/>
                <a:gd name="T46" fmla="*/ 1990 w 3069"/>
                <a:gd name="T47" fmla="*/ 69 h 1534"/>
                <a:gd name="T48" fmla="*/ 1806 w 3069"/>
                <a:gd name="T49" fmla="*/ 23 h 1534"/>
                <a:gd name="T50" fmla="*/ 1614 w 3069"/>
                <a:gd name="T51" fmla="*/ 2 h 1534"/>
                <a:gd name="T52" fmla="*/ 1455 w 3069"/>
                <a:gd name="T53" fmla="*/ 2 h 1534"/>
                <a:gd name="T54" fmla="*/ 1263 w 3069"/>
                <a:gd name="T55" fmla="*/ 23 h 1534"/>
                <a:gd name="T56" fmla="*/ 1079 w 3069"/>
                <a:gd name="T57" fmla="*/ 69 h 1534"/>
                <a:gd name="T58" fmla="*/ 903 w 3069"/>
                <a:gd name="T59" fmla="*/ 135 h 1534"/>
                <a:gd name="T60" fmla="*/ 739 w 3069"/>
                <a:gd name="T61" fmla="*/ 222 h 1534"/>
                <a:gd name="T62" fmla="*/ 587 w 3069"/>
                <a:gd name="T63" fmla="*/ 327 h 1534"/>
                <a:gd name="T64" fmla="*/ 450 w 3069"/>
                <a:gd name="T65" fmla="*/ 449 h 1534"/>
                <a:gd name="T66" fmla="*/ 327 w 3069"/>
                <a:gd name="T67" fmla="*/ 587 h 1534"/>
                <a:gd name="T68" fmla="*/ 223 w 3069"/>
                <a:gd name="T69" fmla="*/ 739 h 1534"/>
                <a:gd name="T70" fmla="*/ 135 w 3069"/>
                <a:gd name="T71" fmla="*/ 903 h 1534"/>
                <a:gd name="T72" fmla="*/ 69 w 3069"/>
                <a:gd name="T73" fmla="*/ 1078 h 1534"/>
                <a:gd name="T74" fmla="*/ 25 w 3069"/>
                <a:gd name="T75" fmla="*/ 1262 h 1534"/>
                <a:gd name="T76" fmla="*/ 2 w 3069"/>
                <a:gd name="T77" fmla="*/ 1455 h 1534"/>
                <a:gd name="T78" fmla="*/ 377 w 3069"/>
                <a:gd name="T79" fmla="*/ 1504 h 1534"/>
                <a:gd name="T80" fmla="*/ 390 w 3069"/>
                <a:gd name="T81" fmla="*/ 1358 h 1534"/>
                <a:gd name="T82" fmla="*/ 421 w 3069"/>
                <a:gd name="T83" fmla="*/ 1217 h 1534"/>
                <a:gd name="T84" fmla="*/ 468 w 3069"/>
                <a:gd name="T85" fmla="*/ 1083 h 1534"/>
                <a:gd name="T86" fmla="*/ 531 w 3069"/>
                <a:gd name="T87" fmla="*/ 958 h 1534"/>
                <a:gd name="T88" fmla="*/ 608 w 3069"/>
                <a:gd name="T89" fmla="*/ 841 h 1534"/>
                <a:gd name="T90" fmla="*/ 697 w 3069"/>
                <a:gd name="T91" fmla="*/ 736 h 1534"/>
                <a:gd name="T92" fmla="*/ 798 w 3069"/>
                <a:gd name="T93" fmla="*/ 641 h 1534"/>
                <a:gd name="T94" fmla="*/ 910 w 3069"/>
                <a:gd name="T95" fmla="*/ 559 h 1534"/>
                <a:gd name="T96" fmla="*/ 1033 w 3069"/>
                <a:gd name="T97" fmla="*/ 490 h 1534"/>
                <a:gd name="T98" fmla="*/ 1163 w 3069"/>
                <a:gd name="T99" fmla="*/ 437 h 1534"/>
                <a:gd name="T100" fmla="*/ 1302 w 3069"/>
                <a:gd name="T101" fmla="*/ 400 h 1534"/>
                <a:gd name="T102" fmla="*/ 1446 w 3069"/>
                <a:gd name="T103" fmla="*/ 381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69" h="1534">
                  <a:moveTo>
                    <a:pt x="1534" y="376"/>
                  </a:moveTo>
                  <a:lnTo>
                    <a:pt x="1534" y="376"/>
                  </a:lnTo>
                  <a:lnTo>
                    <a:pt x="1564" y="377"/>
                  </a:lnTo>
                  <a:lnTo>
                    <a:pt x="1594" y="378"/>
                  </a:lnTo>
                  <a:lnTo>
                    <a:pt x="1624" y="381"/>
                  </a:lnTo>
                  <a:lnTo>
                    <a:pt x="1652" y="383"/>
                  </a:lnTo>
                  <a:lnTo>
                    <a:pt x="1682" y="386"/>
                  </a:lnTo>
                  <a:lnTo>
                    <a:pt x="1711" y="390"/>
                  </a:lnTo>
                  <a:lnTo>
                    <a:pt x="1740" y="394"/>
                  </a:lnTo>
                  <a:lnTo>
                    <a:pt x="1768" y="400"/>
                  </a:lnTo>
                  <a:lnTo>
                    <a:pt x="1796" y="406"/>
                  </a:lnTo>
                  <a:lnTo>
                    <a:pt x="1824" y="414"/>
                  </a:lnTo>
                  <a:lnTo>
                    <a:pt x="1852" y="421"/>
                  </a:lnTo>
                  <a:lnTo>
                    <a:pt x="1878" y="429"/>
                  </a:lnTo>
                  <a:lnTo>
                    <a:pt x="1906" y="437"/>
                  </a:lnTo>
                  <a:lnTo>
                    <a:pt x="1933" y="447"/>
                  </a:lnTo>
                  <a:lnTo>
                    <a:pt x="1958" y="457"/>
                  </a:lnTo>
                  <a:lnTo>
                    <a:pt x="1985" y="468"/>
                  </a:lnTo>
                  <a:lnTo>
                    <a:pt x="2011" y="479"/>
                  </a:lnTo>
                  <a:lnTo>
                    <a:pt x="2036" y="490"/>
                  </a:lnTo>
                  <a:lnTo>
                    <a:pt x="2062" y="503"/>
                  </a:lnTo>
                  <a:lnTo>
                    <a:pt x="2086" y="516"/>
                  </a:lnTo>
                  <a:lnTo>
                    <a:pt x="2111" y="530"/>
                  </a:lnTo>
                  <a:lnTo>
                    <a:pt x="2134" y="545"/>
                  </a:lnTo>
                  <a:lnTo>
                    <a:pt x="2159" y="559"/>
                  </a:lnTo>
                  <a:lnTo>
                    <a:pt x="2181" y="575"/>
                  </a:lnTo>
                  <a:lnTo>
                    <a:pt x="2205" y="591"/>
                  </a:lnTo>
                  <a:lnTo>
                    <a:pt x="2227" y="607"/>
                  </a:lnTo>
                  <a:lnTo>
                    <a:pt x="2249" y="624"/>
                  </a:lnTo>
                  <a:lnTo>
                    <a:pt x="2271" y="641"/>
                  </a:lnTo>
                  <a:lnTo>
                    <a:pt x="2292" y="659"/>
                  </a:lnTo>
                  <a:lnTo>
                    <a:pt x="2312" y="677"/>
                  </a:lnTo>
                  <a:lnTo>
                    <a:pt x="2333" y="696"/>
                  </a:lnTo>
                  <a:lnTo>
                    <a:pt x="2353" y="715"/>
                  </a:lnTo>
                  <a:lnTo>
                    <a:pt x="2372" y="736"/>
                  </a:lnTo>
                  <a:lnTo>
                    <a:pt x="2391" y="756"/>
                  </a:lnTo>
                  <a:lnTo>
                    <a:pt x="2409" y="777"/>
                  </a:lnTo>
                  <a:lnTo>
                    <a:pt x="2427" y="797"/>
                  </a:lnTo>
                  <a:lnTo>
                    <a:pt x="2445" y="820"/>
                  </a:lnTo>
                  <a:lnTo>
                    <a:pt x="2462" y="841"/>
                  </a:lnTo>
                  <a:lnTo>
                    <a:pt x="2479" y="865"/>
                  </a:lnTo>
                  <a:lnTo>
                    <a:pt x="2495" y="887"/>
                  </a:lnTo>
                  <a:lnTo>
                    <a:pt x="2510" y="910"/>
                  </a:lnTo>
                  <a:lnTo>
                    <a:pt x="2524" y="934"/>
                  </a:lnTo>
                  <a:lnTo>
                    <a:pt x="2538" y="958"/>
                  </a:lnTo>
                  <a:lnTo>
                    <a:pt x="2552" y="983"/>
                  </a:lnTo>
                  <a:lnTo>
                    <a:pt x="2565" y="1007"/>
                  </a:lnTo>
                  <a:lnTo>
                    <a:pt x="2578" y="1032"/>
                  </a:lnTo>
                  <a:lnTo>
                    <a:pt x="2589" y="1057"/>
                  </a:lnTo>
                  <a:lnTo>
                    <a:pt x="2601" y="1083"/>
                  </a:lnTo>
                  <a:lnTo>
                    <a:pt x="2612" y="1110"/>
                  </a:lnTo>
                  <a:lnTo>
                    <a:pt x="2621" y="1136"/>
                  </a:lnTo>
                  <a:lnTo>
                    <a:pt x="2631" y="1163"/>
                  </a:lnTo>
                  <a:lnTo>
                    <a:pt x="2640" y="1190"/>
                  </a:lnTo>
                  <a:lnTo>
                    <a:pt x="2648" y="1217"/>
                  </a:lnTo>
                  <a:lnTo>
                    <a:pt x="2656" y="1245"/>
                  </a:lnTo>
                  <a:lnTo>
                    <a:pt x="2662" y="1273"/>
                  </a:lnTo>
                  <a:lnTo>
                    <a:pt x="2668" y="1301"/>
                  </a:lnTo>
                  <a:lnTo>
                    <a:pt x="2674" y="1329"/>
                  </a:lnTo>
                  <a:lnTo>
                    <a:pt x="2679" y="1358"/>
                  </a:lnTo>
                  <a:lnTo>
                    <a:pt x="2682" y="1387"/>
                  </a:lnTo>
                  <a:lnTo>
                    <a:pt x="2685" y="1416"/>
                  </a:lnTo>
                  <a:lnTo>
                    <a:pt x="2689" y="1444"/>
                  </a:lnTo>
                  <a:lnTo>
                    <a:pt x="2691" y="1474"/>
                  </a:lnTo>
                  <a:lnTo>
                    <a:pt x="2692" y="1504"/>
                  </a:lnTo>
                  <a:lnTo>
                    <a:pt x="2692" y="1534"/>
                  </a:lnTo>
                  <a:lnTo>
                    <a:pt x="3069" y="1534"/>
                  </a:lnTo>
                  <a:lnTo>
                    <a:pt x="3069" y="1534"/>
                  </a:lnTo>
                  <a:lnTo>
                    <a:pt x="3068" y="1495"/>
                  </a:lnTo>
                  <a:lnTo>
                    <a:pt x="3067" y="1455"/>
                  </a:lnTo>
                  <a:lnTo>
                    <a:pt x="3064" y="1416"/>
                  </a:lnTo>
                  <a:lnTo>
                    <a:pt x="3061" y="1377"/>
                  </a:lnTo>
                  <a:lnTo>
                    <a:pt x="3056" y="1339"/>
                  </a:lnTo>
                  <a:lnTo>
                    <a:pt x="3051" y="1301"/>
                  </a:lnTo>
                  <a:lnTo>
                    <a:pt x="3045" y="1262"/>
                  </a:lnTo>
                  <a:lnTo>
                    <a:pt x="3037" y="1225"/>
                  </a:lnTo>
                  <a:lnTo>
                    <a:pt x="3030" y="1188"/>
                  </a:lnTo>
                  <a:lnTo>
                    <a:pt x="3020" y="1150"/>
                  </a:lnTo>
                  <a:lnTo>
                    <a:pt x="3011" y="1114"/>
                  </a:lnTo>
                  <a:lnTo>
                    <a:pt x="3000" y="1078"/>
                  </a:lnTo>
                  <a:lnTo>
                    <a:pt x="2988" y="1041"/>
                  </a:lnTo>
                  <a:lnTo>
                    <a:pt x="2975" y="1006"/>
                  </a:lnTo>
                  <a:lnTo>
                    <a:pt x="2963" y="971"/>
                  </a:lnTo>
                  <a:lnTo>
                    <a:pt x="2948" y="937"/>
                  </a:lnTo>
                  <a:lnTo>
                    <a:pt x="2933" y="903"/>
                  </a:lnTo>
                  <a:lnTo>
                    <a:pt x="2918" y="869"/>
                  </a:lnTo>
                  <a:lnTo>
                    <a:pt x="2901" y="836"/>
                  </a:lnTo>
                  <a:lnTo>
                    <a:pt x="2884" y="803"/>
                  </a:lnTo>
                  <a:lnTo>
                    <a:pt x="2866" y="771"/>
                  </a:lnTo>
                  <a:lnTo>
                    <a:pt x="2846" y="739"/>
                  </a:lnTo>
                  <a:lnTo>
                    <a:pt x="2827" y="707"/>
                  </a:lnTo>
                  <a:lnTo>
                    <a:pt x="2807" y="676"/>
                  </a:lnTo>
                  <a:lnTo>
                    <a:pt x="2786" y="646"/>
                  </a:lnTo>
                  <a:lnTo>
                    <a:pt x="2764" y="616"/>
                  </a:lnTo>
                  <a:lnTo>
                    <a:pt x="2742" y="587"/>
                  </a:lnTo>
                  <a:lnTo>
                    <a:pt x="2718" y="559"/>
                  </a:lnTo>
                  <a:lnTo>
                    <a:pt x="2695" y="530"/>
                  </a:lnTo>
                  <a:lnTo>
                    <a:pt x="2671" y="502"/>
                  </a:lnTo>
                  <a:lnTo>
                    <a:pt x="2645" y="475"/>
                  </a:lnTo>
                  <a:lnTo>
                    <a:pt x="2619" y="449"/>
                  </a:lnTo>
                  <a:lnTo>
                    <a:pt x="2593" y="423"/>
                  </a:lnTo>
                  <a:lnTo>
                    <a:pt x="2566" y="399"/>
                  </a:lnTo>
                  <a:lnTo>
                    <a:pt x="2538" y="374"/>
                  </a:lnTo>
                  <a:lnTo>
                    <a:pt x="2511" y="351"/>
                  </a:lnTo>
                  <a:lnTo>
                    <a:pt x="2482" y="327"/>
                  </a:lnTo>
                  <a:lnTo>
                    <a:pt x="2452" y="305"/>
                  </a:lnTo>
                  <a:lnTo>
                    <a:pt x="2423" y="282"/>
                  </a:lnTo>
                  <a:lnTo>
                    <a:pt x="2392" y="262"/>
                  </a:lnTo>
                  <a:lnTo>
                    <a:pt x="2361" y="242"/>
                  </a:lnTo>
                  <a:lnTo>
                    <a:pt x="2330" y="222"/>
                  </a:lnTo>
                  <a:lnTo>
                    <a:pt x="2298" y="204"/>
                  </a:lnTo>
                  <a:lnTo>
                    <a:pt x="2265" y="185"/>
                  </a:lnTo>
                  <a:lnTo>
                    <a:pt x="2233" y="167"/>
                  </a:lnTo>
                  <a:lnTo>
                    <a:pt x="2199" y="151"/>
                  </a:lnTo>
                  <a:lnTo>
                    <a:pt x="2166" y="135"/>
                  </a:lnTo>
                  <a:lnTo>
                    <a:pt x="2132" y="120"/>
                  </a:lnTo>
                  <a:lnTo>
                    <a:pt x="2097" y="107"/>
                  </a:lnTo>
                  <a:lnTo>
                    <a:pt x="2062" y="93"/>
                  </a:lnTo>
                  <a:lnTo>
                    <a:pt x="2027" y="81"/>
                  </a:lnTo>
                  <a:lnTo>
                    <a:pt x="1990" y="69"/>
                  </a:lnTo>
                  <a:lnTo>
                    <a:pt x="1954" y="59"/>
                  </a:lnTo>
                  <a:lnTo>
                    <a:pt x="1918" y="48"/>
                  </a:lnTo>
                  <a:lnTo>
                    <a:pt x="1881" y="39"/>
                  </a:lnTo>
                  <a:lnTo>
                    <a:pt x="1843" y="31"/>
                  </a:lnTo>
                  <a:lnTo>
                    <a:pt x="1806" y="23"/>
                  </a:lnTo>
                  <a:lnTo>
                    <a:pt x="1769" y="18"/>
                  </a:lnTo>
                  <a:lnTo>
                    <a:pt x="1730" y="12"/>
                  </a:lnTo>
                  <a:lnTo>
                    <a:pt x="1692" y="7"/>
                  </a:lnTo>
                  <a:lnTo>
                    <a:pt x="1652" y="4"/>
                  </a:lnTo>
                  <a:lnTo>
                    <a:pt x="1614" y="2"/>
                  </a:lnTo>
                  <a:lnTo>
                    <a:pt x="1575" y="0"/>
                  </a:lnTo>
                  <a:lnTo>
                    <a:pt x="1534" y="0"/>
                  </a:lnTo>
                  <a:lnTo>
                    <a:pt x="1534" y="0"/>
                  </a:lnTo>
                  <a:lnTo>
                    <a:pt x="1495" y="0"/>
                  </a:lnTo>
                  <a:lnTo>
                    <a:pt x="1455" y="2"/>
                  </a:lnTo>
                  <a:lnTo>
                    <a:pt x="1417" y="4"/>
                  </a:lnTo>
                  <a:lnTo>
                    <a:pt x="1377" y="7"/>
                  </a:lnTo>
                  <a:lnTo>
                    <a:pt x="1339" y="12"/>
                  </a:lnTo>
                  <a:lnTo>
                    <a:pt x="1301" y="18"/>
                  </a:lnTo>
                  <a:lnTo>
                    <a:pt x="1263" y="23"/>
                  </a:lnTo>
                  <a:lnTo>
                    <a:pt x="1225" y="31"/>
                  </a:lnTo>
                  <a:lnTo>
                    <a:pt x="1188" y="39"/>
                  </a:lnTo>
                  <a:lnTo>
                    <a:pt x="1151" y="48"/>
                  </a:lnTo>
                  <a:lnTo>
                    <a:pt x="1114" y="59"/>
                  </a:lnTo>
                  <a:lnTo>
                    <a:pt x="1079" y="69"/>
                  </a:lnTo>
                  <a:lnTo>
                    <a:pt x="1043" y="81"/>
                  </a:lnTo>
                  <a:lnTo>
                    <a:pt x="1007" y="93"/>
                  </a:lnTo>
                  <a:lnTo>
                    <a:pt x="972" y="107"/>
                  </a:lnTo>
                  <a:lnTo>
                    <a:pt x="937" y="120"/>
                  </a:lnTo>
                  <a:lnTo>
                    <a:pt x="903" y="135"/>
                  </a:lnTo>
                  <a:lnTo>
                    <a:pt x="870" y="151"/>
                  </a:lnTo>
                  <a:lnTo>
                    <a:pt x="836" y="167"/>
                  </a:lnTo>
                  <a:lnTo>
                    <a:pt x="803" y="185"/>
                  </a:lnTo>
                  <a:lnTo>
                    <a:pt x="771" y="204"/>
                  </a:lnTo>
                  <a:lnTo>
                    <a:pt x="739" y="222"/>
                  </a:lnTo>
                  <a:lnTo>
                    <a:pt x="708" y="242"/>
                  </a:lnTo>
                  <a:lnTo>
                    <a:pt x="677" y="262"/>
                  </a:lnTo>
                  <a:lnTo>
                    <a:pt x="646" y="282"/>
                  </a:lnTo>
                  <a:lnTo>
                    <a:pt x="616" y="305"/>
                  </a:lnTo>
                  <a:lnTo>
                    <a:pt x="587" y="327"/>
                  </a:lnTo>
                  <a:lnTo>
                    <a:pt x="559" y="351"/>
                  </a:lnTo>
                  <a:lnTo>
                    <a:pt x="531" y="374"/>
                  </a:lnTo>
                  <a:lnTo>
                    <a:pt x="503" y="399"/>
                  </a:lnTo>
                  <a:lnTo>
                    <a:pt x="477" y="423"/>
                  </a:lnTo>
                  <a:lnTo>
                    <a:pt x="450" y="449"/>
                  </a:lnTo>
                  <a:lnTo>
                    <a:pt x="424" y="475"/>
                  </a:lnTo>
                  <a:lnTo>
                    <a:pt x="399" y="502"/>
                  </a:lnTo>
                  <a:lnTo>
                    <a:pt x="374" y="530"/>
                  </a:lnTo>
                  <a:lnTo>
                    <a:pt x="351" y="559"/>
                  </a:lnTo>
                  <a:lnTo>
                    <a:pt x="327" y="587"/>
                  </a:lnTo>
                  <a:lnTo>
                    <a:pt x="305" y="616"/>
                  </a:lnTo>
                  <a:lnTo>
                    <a:pt x="284" y="646"/>
                  </a:lnTo>
                  <a:lnTo>
                    <a:pt x="262" y="676"/>
                  </a:lnTo>
                  <a:lnTo>
                    <a:pt x="242" y="707"/>
                  </a:lnTo>
                  <a:lnTo>
                    <a:pt x="223" y="739"/>
                  </a:lnTo>
                  <a:lnTo>
                    <a:pt x="204" y="771"/>
                  </a:lnTo>
                  <a:lnTo>
                    <a:pt x="185" y="803"/>
                  </a:lnTo>
                  <a:lnTo>
                    <a:pt x="168" y="836"/>
                  </a:lnTo>
                  <a:lnTo>
                    <a:pt x="151" y="869"/>
                  </a:lnTo>
                  <a:lnTo>
                    <a:pt x="135" y="903"/>
                  </a:lnTo>
                  <a:lnTo>
                    <a:pt x="120" y="937"/>
                  </a:lnTo>
                  <a:lnTo>
                    <a:pt x="107" y="971"/>
                  </a:lnTo>
                  <a:lnTo>
                    <a:pt x="94" y="1006"/>
                  </a:lnTo>
                  <a:lnTo>
                    <a:pt x="81" y="1041"/>
                  </a:lnTo>
                  <a:lnTo>
                    <a:pt x="69" y="1078"/>
                  </a:lnTo>
                  <a:lnTo>
                    <a:pt x="59" y="1114"/>
                  </a:lnTo>
                  <a:lnTo>
                    <a:pt x="49" y="1150"/>
                  </a:lnTo>
                  <a:lnTo>
                    <a:pt x="39" y="1188"/>
                  </a:lnTo>
                  <a:lnTo>
                    <a:pt x="32" y="1225"/>
                  </a:lnTo>
                  <a:lnTo>
                    <a:pt x="25" y="1262"/>
                  </a:lnTo>
                  <a:lnTo>
                    <a:pt x="18" y="1301"/>
                  </a:lnTo>
                  <a:lnTo>
                    <a:pt x="13" y="1339"/>
                  </a:lnTo>
                  <a:lnTo>
                    <a:pt x="9" y="1377"/>
                  </a:lnTo>
                  <a:lnTo>
                    <a:pt x="5" y="1416"/>
                  </a:lnTo>
                  <a:lnTo>
                    <a:pt x="2" y="1455"/>
                  </a:lnTo>
                  <a:lnTo>
                    <a:pt x="1" y="1495"/>
                  </a:lnTo>
                  <a:lnTo>
                    <a:pt x="0" y="1534"/>
                  </a:lnTo>
                  <a:lnTo>
                    <a:pt x="377" y="1534"/>
                  </a:lnTo>
                  <a:lnTo>
                    <a:pt x="377" y="1534"/>
                  </a:lnTo>
                  <a:lnTo>
                    <a:pt x="377" y="1504"/>
                  </a:lnTo>
                  <a:lnTo>
                    <a:pt x="378" y="1474"/>
                  </a:lnTo>
                  <a:lnTo>
                    <a:pt x="381" y="1444"/>
                  </a:lnTo>
                  <a:lnTo>
                    <a:pt x="383" y="1416"/>
                  </a:lnTo>
                  <a:lnTo>
                    <a:pt x="387" y="1387"/>
                  </a:lnTo>
                  <a:lnTo>
                    <a:pt x="390" y="1358"/>
                  </a:lnTo>
                  <a:lnTo>
                    <a:pt x="396" y="1329"/>
                  </a:lnTo>
                  <a:lnTo>
                    <a:pt x="401" y="1301"/>
                  </a:lnTo>
                  <a:lnTo>
                    <a:pt x="407" y="1273"/>
                  </a:lnTo>
                  <a:lnTo>
                    <a:pt x="414" y="1245"/>
                  </a:lnTo>
                  <a:lnTo>
                    <a:pt x="421" y="1217"/>
                  </a:lnTo>
                  <a:lnTo>
                    <a:pt x="430" y="1190"/>
                  </a:lnTo>
                  <a:lnTo>
                    <a:pt x="438" y="1163"/>
                  </a:lnTo>
                  <a:lnTo>
                    <a:pt x="448" y="1136"/>
                  </a:lnTo>
                  <a:lnTo>
                    <a:pt x="457" y="1110"/>
                  </a:lnTo>
                  <a:lnTo>
                    <a:pt x="468" y="1083"/>
                  </a:lnTo>
                  <a:lnTo>
                    <a:pt x="480" y="1057"/>
                  </a:lnTo>
                  <a:lnTo>
                    <a:pt x="491" y="1032"/>
                  </a:lnTo>
                  <a:lnTo>
                    <a:pt x="504" y="1007"/>
                  </a:lnTo>
                  <a:lnTo>
                    <a:pt x="517" y="983"/>
                  </a:lnTo>
                  <a:lnTo>
                    <a:pt x="531" y="958"/>
                  </a:lnTo>
                  <a:lnTo>
                    <a:pt x="545" y="934"/>
                  </a:lnTo>
                  <a:lnTo>
                    <a:pt x="560" y="910"/>
                  </a:lnTo>
                  <a:lnTo>
                    <a:pt x="575" y="887"/>
                  </a:lnTo>
                  <a:lnTo>
                    <a:pt x="591" y="865"/>
                  </a:lnTo>
                  <a:lnTo>
                    <a:pt x="608" y="841"/>
                  </a:lnTo>
                  <a:lnTo>
                    <a:pt x="624" y="820"/>
                  </a:lnTo>
                  <a:lnTo>
                    <a:pt x="642" y="797"/>
                  </a:lnTo>
                  <a:lnTo>
                    <a:pt x="660" y="777"/>
                  </a:lnTo>
                  <a:lnTo>
                    <a:pt x="678" y="756"/>
                  </a:lnTo>
                  <a:lnTo>
                    <a:pt x="697" y="736"/>
                  </a:lnTo>
                  <a:lnTo>
                    <a:pt x="716" y="715"/>
                  </a:lnTo>
                  <a:lnTo>
                    <a:pt x="736" y="696"/>
                  </a:lnTo>
                  <a:lnTo>
                    <a:pt x="757" y="677"/>
                  </a:lnTo>
                  <a:lnTo>
                    <a:pt x="777" y="659"/>
                  </a:lnTo>
                  <a:lnTo>
                    <a:pt x="798" y="641"/>
                  </a:lnTo>
                  <a:lnTo>
                    <a:pt x="820" y="624"/>
                  </a:lnTo>
                  <a:lnTo>
                    <a:pt x="842" y="607"/>
                  </a:lnTo>
                  <a:lnTo>
                    <a:pt x="865" y="591"/>
                  </a:lnTo>
                  <a:lnTo>
                    <a:pt x="887" y="575"/>
                  </a:lnTo>
                  <a:lnTo>
                    <a:pt x="910" y="559"/>
                  </a:lnTo>
                  <a:lnTo>
                    <a:pt x="935" y="545"/>
                  </a:lnTo>
                  <a:lnTo>
                    <a:pt x="958" y="530"/>
                  </a:lnTo>
                  <a:lnTo>
                    <a:pt x="983" y="516"/>
                  </a:lnTo>
                  <a:lnTo>
                    <a:pt x="1007" y="503"/>
                  </a:lnTo>
                  <a:lnTo>
                    <a:pt x="1033" y="490"/>
                  </a:lnTo>
                  <a:lnTo>
                    <a:pt x="1059" y="479"/>
                  </a:lnTo>
                  <a:lnTo>
                    <a:pt x="1084" y="468"/>
                  </a:lnTo>
                  <a:lnTo>
                    <a:pt x="1110" y="457"/>
                  </a:lnTo>
                  <a:lnTo>
                    <a:pt x="1136" y="447"/>
                  </a:lnTo>
                  <a:lnTo>
                    <a:pt x="1163" y="437"/>
                  </a:lnTo>
                  <a:lnTo>
                    <a:pt x="1191" y="429"/>
                  </a:lnTo>
                  <a:lnTo>
                    <a:pt x="1217" y="421"/>
                  </a:lnTo>
                  <a:lnTo>
                    <a:pt x="1245" y="414"/>
                  </a:lnTo>
                  <a:lnTo>
                    <a:pt x="1273" y="406"/>
                  </a:lnTo>
                  <a:lnTo>
                    <a:pt x="1302" y="400"/>
                  </a:lnTo>
                  <a:lnTo>
                    <a:pt x="1329" y="394"/>
                  </a:lnTo>
                  <a:lnTo>
                    <a:pt x="1358" y="390"/>
                  </a:lnTo>
                  <a:lnTo>
                    <a:pt x="1387" y="386"/>
                  </a:lnTo>
                  <a:lnTo>
                    <a:pt x="1416" y="383"/>
                  </a:lnTo>
                  <a:lnTo>
                    <a:pt x="1446" y="381"/>
                  </a:lnTo>
                  <a:lnTo>
                    <a:pt x="1475" y="378"/>
                  </a:lnTo>
                  <a:lnTo>
                    <a:pt x="1504" y="377"/>
                  </a:lnTo>
                  <a:lnTo>
                    <a:pt x="1534" y="376"/>
                  </a:lnTo>
                  <a:lnTo>
                    <a:pt x="1534" y="376"/>
                  </a:lnTo>
                  <a:close/>
                </a:path>
              </a:pathLst>
            </a:custGeom>
            <a:solidFill>
              <a:schemeClr val="accent3"/>
            </a:solidFill>
            <a:ln w="3175">
              <a:noFill/>
            </a:ln>
          </p:spPr>
          <p:txBody>
            <a:bodyPr anchor="ctr"/>
            <a:lstStyle/>
            <a:p>
              <a:pPr algn="ctr"/>
              <a:endParaRPr/>
            </a:p>
          </p:txBody>
        </p:sp>
        <p:grpSp>
          <p:nvGrpSpPr>
            <p:cNvPr id="15" name="ïṡļíḑe"/>
            <p:cNvGrpSpPr/>
            <p:nvPr/>
          </p:nvGrpSpPr>
          <p:grpSpPr>
            <a:xfrm>
              <a:off x="2625896" y="4810824"/>
              <a:ext cx="1992155" cy="755498"/>
              <a:chOff x="873071" y="5145672"/>
              <a:chExt cx="1494116" cy="566623"/>
            </a:xfrm>
          </p:grpSpPr>
          <p:sp>
            <p:nvSpPr>
              <p:cNvPr id="24" name="ïsḻïḓê"/>
              <p:cNvSpPr txBox="1">
                <a:spLocks/>
              </p:cNvSpPr>
              <p:nvPr/>
            </p:nvSpPr>
            <p:spPr bwMode="auto">
              <a:xfrm>
                <a:off x="873071" y="5433950"/>
                <a:ext cx="1494116" cy="278345"/>
              </a:xfrm>
              <a:prstGeom prst="rect">
                <a:avLst/>
              </a:prstGeom>
            </p:spPr>
            <p:txBody>
              <a:bodyPr wrap="square" lIns="0" tIns="0" rIns="0" bIns="0" anchor="t" anchorCtr="0">
                <a:noAutofit/>
              </a:bodyPr>
              <a:lstStyle/>
              <a:p>
                <a:pPr marL="0" indent="0" algn="ctr">
                  <a:lnSpc>
                    <a:spcPct val="120000"/>
                  </a:lnSpc>
                  <a:defRPr/>
                </a:pPr>
                <a:r>
                  <a:rPr lang="zh-CN" altLang="en-US" sz="1400" dirty="0" smtClean="0">
                    <a:solidFill>
                      <a:schemeClr val="bg1"/>
                    </a:solidFill>
                  </a:rPr>
                  <a:t>制定</a:t>
                </a:r>
                <a:r>
                  <a:rPr lang="en-US" altLang="zh-CN" sz="1400" dirty="0" smtClean="0">
                    <a:solidFill>
                      <a:schemeClr val="bg1"/>
                    </a:solidFill>
                  </a:rPr>
                  <a:t>MOOC</a:t>
                </a:r>
                <a:r>
                  <a:rPr lang="zh-CN" altLang="en-US" sz="1400" dirty="0" smtClean="0">
                    <a:solidFill>
                      <a:schemeClr val="bg1"/>
                    </a:solidFill>
                  </a:rPr>
                  <a:t>建设标准，提高课程建设质量</a:t>
                </a:r>
                <a:endParaRPr lang="zh-CN" altLang="en-US" sz="1400" dirty="0">
                  <a:solidFill>
                    <a:schemeClr val="bg1"/>
                  </a:solidFill>
                </a:endParaRPr>
              </a:p>
            </p:txBody>
          </p:sp>
          <p:sp>
            <p:nvSpPr>
              <p:cNvPr id="25" name="iSḻíḓè"/>
              <p:cNvSpPr txBox="1">
                <a:spLocks/>
              </p:cNvSpPr>
              <p:nvPr/>
            </p:nvSpPr>
            <p:spPr bwMode="auto">
              <a:xfrm>
                <a:off x="954581" y="514567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sp3d/>
              </a:bodyPr>
              <a:lstStyle/>
              <a:p>
                <a:pPr algn="ctr">
                  <a:buClr>
                    <a:prstClr val="white"/>
                  </a:buClr>
                  <a:defRPr/>
                </a:pPr>
                <a:r>
                  <a:rPr lang="zh-CN" altLang="en-US" sz="2400" b="1" dirty="0" smtClean="0">
                    <a:solidFill>
                      <a:schemeClr val="accent1"/>
                    </a:solidFill>
                  </a:rPr>
                  <a:t>课程建设</a:t>
                </a:r>
                <a:endParaRPr lang="zh-CN" altLang="en-US" sz="2400" b="1" dirty="0">
                  <a:solidFill>
                    <a:schemeClr val="accent1"/>
                  </a:solidFill>
                </a:endParaRPr>
              </a:p>
            </p:txBody>
          </p:sp>
        </p:grpSp>
        <p:grpSp>
          <p:nvGrpSpPr>
            <p:cNvPr id="16" name="íṥḻiďê"/>
            <p:cNvGrpSpPr/>
            <p:nvPr/>
          </p:nvGrpSpPr>
          <p:grpSpPr>
            <a:xfrm>
              <a:off x="7569180" y="4810824"/>
              <a:ext cx="1992155" cy="755502"/>
              <a:chOff x="873071" y="5145672"/>
              <a:chExt cx="1494116" cy="566626"/>
            </a:xfrm>
          </p:grpSpPr>
          <p:sp>
            <p:nvSpPr>
              <p:cNvPr id="22" name="íSļíďê"/>
              <p:cNvSpPr txBox="1">
                <a:spLocks/>
              </p:cNvSpPr>
              <p:nvPr/>
            </p:nvSpPr>
            <p:spPr bwMode="auto">
              <a:xfrm>
                <a:off x="873071" y="5433953"/>
                <a:ext cx="1494116" cy="278345"/>
              </a:xfrm>
              <a:prstGeom prst="rect">
                <a:avLst/>
              </a:prstGeom>
            </p:spPr>
            <p:txBody>
              <a:bodyPr wrap="square" lIns="0" tIns="0" rIns="0" bIns="0" anchor="t" anchorCtr="0">
                <a:normAutofit/>
              </a:bodyPr>
              <a:lstStyle/>
              <a:p>
                <a:pPr marL="0" indent="0" algn="ctr">
                  <a:lnSpc>
                    <a:spcPct val="120000"/>
                  </a:lnSpc>
                  <a:defRPr/>
                </a:pPr>
                <a:r>
                  <a:rPr lang="zh-CN" altLang="en-US" sz="1400" dirty="0" smtClean="0">
                    <a:solidFill>
                      <a:schemeClr val="bg1"/>
                    </a:solidFill>
                  </a:rPr>
                  <a:t>学分认证与学分互认</a:t>
                </a:r>
                <a:endParaRPr lang="zh-CN" altLang="en-US" sz="1400" dirty="0">
                  <a:solidFill>
                    <a:schemeClr val="bg1"/>
                  </a:solidFill>
                </a:endParaRPr>
              </a:p>
            </p:txBody>
          </p:sp>
          <p:sp>
            <p:nvSpPr>
              <p:cNvPr id="23" name="ïsľídê"/>
              <p:cNvSpPr txBox="1">
                <a:spLocks/>
              </p:cNvSpPr>
              <p:nvPr/>
            </p:nvSpPr>
            <p:spPr bwMode="auto">
              <a:xfrm>
                <a:off x="954581" y="514567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sp3d/>
              </a:bodyPr>
              <a:lstStyle/>
              <a:p>
                <a:pPr algn="ctr">
                  <a:buClr>
                    <a:prstClr val="white"/>
                  </a:buClr>
                  <a:defRPr/>
                </a:pPr>
                <a:r>
                  <a:rPr lang="zh-CN" altLang="en-US" sz="2400" b="1" dirty="0" smtClean="0">
                    <a:solidFill>
                      <a:schemeClr val="accent3"/>
                    </a:solidFill>
                  </a:rPr>
                  <a:t>应用推广</a:t>
                </a:r>
                <a:endParaRPr lang="zh-CN" altLang="en-US" sz="2400" b="1" dirty="0">
                  <a:solidFill>
                    <a:schemeClr val="accent3"/>
                  </a:solidFill>
                </a:endParaRPr>
              </a:p>
            </p:txBody>
          </p:sp>
        </p:grpSp>
        <p:grpSp>
          <p:nvGrpSpPr>
            <p:cNvPr id="17" name="ïṡľíḋè"/>
            <p:cNvGrpSpPr/>
            <p:nvPr/>
          </p:nvGrpSpPr>
          <p:grpSpPr>
            <a:xfrm>
              <a:off x="4475478" y="2008369"/>
              <a:ext cx="2629194" cy="555855"/>
              <a:chOff x="404827" y="4981477"/>
              <a:chExt cx="1971895" cy="416891"/>
            </a:xfrm>
          </p:grpSpPr>
          <p:sp>
            <p:nvSpPr>
              <p:cNvPr id="20" name="ïS1îḑé"/>
              <p:cNvSpPr txBox="1">
                <a:spLocks/>
              </p:cNvSpPr>
              <p:nvPr/>
            </p:nvSpPr>
            <p:spPr bwMode="auto">
              <a:xfrm>
                <a:off x="404827" y="4981477"/>
                <a:ext cx="1971895" cy="278345"/>
              </a:xfrm>
              <a:prstGeom prst="rect">
                <a:avLst/>
              </a:prstGeom>
            </p:spPr>
            <p:txBody>
              <a:bodyPr wrap="square" lIns="0" tIns="0" rIns="0" bIns="0" anchor="t" anchorCtr="0">
                <a:noAutofit/>
              </a:bodyPr>
              <a:lstStyle/>
              <a:p>
                <a:pPr marL="0" indent="0" algn="ctr">
                  <a:lnSpc>
                    <a:spcPct val="120000"/>
                  </a:lnSpc>
                  <a:defRPr/>
                </a:pPr>
                <a:r>
                  <a:rPr lang="zh-CN" altLang="en-US" sz="1400" dirty="0">
                    <a:solidFill>
                      <a:schemeClr val="bg1"/>
                    </a:solidFill>
                  </a:rPr>
                  <a:t>搭建</a:t>
                </a:r>
                <a:r>
                  <a:rPr lang="en-US" altLang="zh-CN" sz="1400" dirty="0" smtClean="0">
                    <a:solidFill>
                      <a:schemeClr val="bg1"/>
                    </a:solidFill>
                  </a:rPr>
                  <a:t>MOOC</a:t>
                </a:r>
                <a:r>
                  <a:rPr lang="zh-CN" altLang="en-US" sz="1400" dirty="0" smtClean="0">
                    <a:solidFill>
                      <a:schemeClr val="bg1"/>
                    </a:solidFill>
                  </a:rPr>
                  <a:t>平台，推广学习理念</a:t>
                </a:r>
                <a:endParaRPr lang="zh-CN" altLang="en-US" sz="1400" dirty="0">
                  <a:solidFill>
                    <a:schemeClr val="bg1"/>
                  </a:solidFill>
                </a:endParaRPr>
              </a:p>
            </p:txBody>
          </p:sp>
          <p:sp>
            <p:nvSpPr>
              <p:cNvPr id="21" name="iṡļîḓè"/>
              <p:cNvSpPr txBox="1">
                <a:spLocks/>
              </p:cNvSpPr>
              <p:nvPr/>
            </p:nvSpPr>
            <p:spPr bwMode="auto">
              <a:xfrm>
                <a:off x="954581" y="5213702"/>
                <a:ext cx="1331096" cy="18466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sp3d/>
              </a:bodyPr>
              <a:lstStyle/>
              <a:p>
                <a:pPr algn="ctr">
                  <a:buClr>
                    <a:prstClr val="white"/>
                  </a:buClr>
                  <a:defRPr/>
                </a:pPr>
                <a:r>
                  <a:rPr lang="zh-CN" altLang="en-US" sz="2400" b="1" dirty="0" smtClean="0">
                    <a:solidFill>
                      <a:schemeClr val="accent2"/>
                    </a:solidFill>
                  </a:rPr>
                  <a:t>平台建设</a:t>
                </a:r>
                <a:endParaRPr lang="zh-CN" altLang="en-US" sz="2400" b="1" dirty="0">
                  <a:solidFill>
                    <a:schemeClr val="accent2"/>
                  </a:solidFill>
                </a:endParaRPr>
              </a:p>
            </p:txBody>
          </p:sp>
        </p:grpSp>
        <p:sp>
          <p:nvSpPr>
            <p:cNvPr id="18" name="işļiḋe"/>
            <p:cNvSpPr/>
            <p:nvPr/>
          </p:nvSpPr>
          <p:spPr>
            <a:xfrm>
              <a:off x="5257846" y="2752462"/>
              <a:ext cx="1701495" cy="1701495"/>
            </a:xfrm>
            <a:prstGeom prst="ellipse">
              <a:avLst/>
            </a:prstGeom>
            <a:noFill/>
            <a:ln w="28575">
              <a:solidFill>
                <a:schemeClr val="accent3"/>
              </a:solidFill>
            </a:ln>
          </p:spPr>
          <p:style>
            <a:lnRef idx="2">
              <a:schemeClr val="accent6"/>
            </a:lnRef>
            <a:fillRef idx="1">
              <a:schemeClr val="lt1"/>
            </a:fillRef>
            <a:effectRef idx="0">
              <a:schemeClr val="accent6"/>
            </a:effectRef>
            <a:fontRef idx="minor">
              <a:schemeClr val="dk1"/>
            </a:fontRef>
          </p:style>
          <p:txBody>
            <a:bodyPr anchor="ctr"/>
            <a:lstStyle/>
            <a:p>
              <a:pPr algn="ctr"/>
              <a:endParaRPr/>
            </a:p>
          </p:txBody>
        </p:sp>
        <p:sp>
          <p:nvSpPr>
            <p:cNvPr id="19" name="ïšḷíḋé"/>
            <p:cNvSpPr/>
            <p:nvPr/>
          </p:nvSpPr>
          <p:spPr>
            <a:xfrm>
              <a:off x="7746837" y="2750793"/>
              <a:ext cx="1701495" cy="1701495"/>
            </a:xfrm>
            <a:prstGeom prst="ellipse">
              <a:avLst/>
            </a:prstGeom>
            <a:noFill/>
            <a:ln w="28575">
              <a:solidFill>
                <a:schemeClr val="accent4"/>
              </a:solidFill>
            </a:ln>
          </p:spPr>
          <p:style>
            <a:lnRef idx="2">
              <a:schemeClr val="accent6"/>
            </a:lnRef>
            <a:fillRef idx="1">
              <a:schemeClr val="lt1"/>
            </a:fillRef>
            <a:effectRef idx="0">
              <a:schemeClr val="accent6"/>
            </a:effectRef>
            <a:fontRef idx="minor">
              <a:schemeClr val="dk1"/>
            </a:fontRef>
          </p:style>
          <p:txBody>
            <a:bodyPr anchor="ctr"/>
            <a:lstStyle/>
            <a:p>
              <a:pPr algn="ctr"/>
              <a:endParaRPr/>
            </a:p>
          </p:txBody>
        </p:sp>
      </p:grpSp>
    </p:spTree>
    <p:extLst>
      <p:ext uri="{BB962C8B-B14F-4D97-AF65-F5344CB8AC3E}">
        <p14:creationId xmlns:p14="http://schemas.microsoft.com/office/powerpoint/2010/main" val="3409378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45781" y="743571"/>
            <a:ext cx="8703733" cy="523220"/>
          </a:xfrm>
          <a:prstGeom prst="rect">
            <a:avLst/>
          </a:prstGeom>
          <a:noFill/>
        </p:spPr>
        <p:txBody>
          <a:bodyPr wrap="square" rtlCol="0">
            <a:spAutoFit/>
          </a:bodyPr>
          <a:lstStyle/>
          <a:p>
            <a:r>
              <a:rPr lang="zh-CN" altLang="en-US" sz="2800" dirty="0" smtClean="0">
                <a:solidFill>
                  <a:srgbClr val="FFFF00"/>
                </a:solidFill>
              </a:rPr>
              <a:t>二、筹建安徽省高等学校在线开放课程共享联盟</a:t>
            </a:r>
            <a:endParaRPr lang="en-US" altLang="zh-CN" sz="2800" dirty="0" smtClean="0">
              <a:solidFill>
                <a:srgbClr val="FFFF00"/>
              </a:solidFill>
            </a:endParaRPr>
          </a:p>
        </p:txBody>
      </p:sp>
      <p:sp>
        <p:nvSpPr>
          <p:cNvPr id="6" name="文本框 5"/>
          <p:cNvSpPr txBox="1"/>
          <p:nvPr/>
        </p:nvSpPr>
        <p:spPr>
          <a:xfrm>
            <a:off x="955720" y="1940313"/>
            <a:ext cx="5854734" cy="1323439"/>
          </a:xfrm>
          <a:prstGeom prst="rect">
            <a:avLst/>
          </a:prstGeom>
          <a:noFill/>
        </p:spPr>
        <p:txBody>
          <a:bodyPr wrap="square" rtlCol="0">
            <a:spAutoFit/>
          </a:bodyPr>
          <a:lstStyle/>
          <a:p>
            <a:r>
              <a:rPr lang="en-US" altLang="zh-CN" sz="2000" dirty="0" smtClean="0">
                <a:solidFill>
                  <a:schemeClr val="bg1"/>
                </a:solidFill>
              </a:rPr>
              <a:t>2018.4.27 </a:t>
            </a:r>
          </a:p>
          <a:p>
            <a:r>
              <a:rPr lang="zh-CN" altLang="en-US" sz="2000" dirty="0" smtClean="0">
                <a:solidFill>
                  <a:schemeClr val="bg1"/>
                </a:solidFill>
              </a:rPr>
              <a:t>安徽省高校在线开放课程共享联盟筹备会召开</a:t>
            </a:r>
            <a:endParaRPr lang="en-US" altLang="zh-CN" sz="2000" dirty="0" smtClean="0">
              <a:solidFill>
                <a:schemeClr val="bg1"/>
              </a:solidFill>
            </a:endParaRPr>
          </a:p>
          <a:p>
            <a:endParaRPr lang="en-US" altLang="zh-CN" sz="2000" dirty="0">
              <a:solidFill>
                <a:schemeClr val="bg1"/>
              </a:solidFill>
            </a:endParaRPr>
          </a:p>
          <a:p>
            <a:r>
              <a:rPr lang="zh-CN" altLang="en-US" sz="2000" dirty="0" smtClean="0">
                <a:solidFill>
                  <a:schemeClr val="bg1"/>
                </a:solidFill>
              </a:rPr>
              <a:t>承担安徽省在线开放课程共建共享推进工作</a:t>
            </a:r>
            <a:endParaRPr lang="zh-CN" altLang="en-US" sz="2000" dirty="0">
              <a:solidFill>
                <a:schemeClr val="bg1"/>
              </a:solidFill>
            </a:endParaRPr>
          </a:p>
        </p:txBody>
      </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720" y="3314352"/>
            <a:ext cx="5469198" cy="3076424"/>
          </a:xfrm>
          <a:prstGeom prst="rect">
            <a:avLst/>
          </a:prstGeom>
        </p:spPr>
      </p:pic>
      <p:pic>
        <p:nvPicPr>
          <p:cNvPr id="29" name="图片 28"/>
          <p:cNvPicPr>
            <a:picLocks noChangeAspect="1"/>
          </p:cNvPicPr>
          <p:nvPr/>
        </p:nvPicPr>
        <p:blipFill rotWithShape="1">
          <a:blip r:embed="rId3"/>
          <a:srcRect r="50825"/>
          <a:stretch/>
        </p:blipFill>
        <p:spPr>
          <a:xfrm>
            <a:off x="7877908" y="1590409"/>
            <a:ext cx="3666424" cy="4800367"/>
          </a:xfrm>
          <a:prstGeom prst="rect">
            <a:avLst/>
          </a:prstGeom>
        </p:spPr>
      </p:pic>
      <p:grpSp>
        <p:nvGrpSpPr>
          <p:cNvPr id="9" name="组合 8"/>
          <p:cNvGrpSpPr/>
          <p:nvPr/>
        </p:nvGrpSpPr>
        <p:grpSpPr>
          <a:xfrm>
            <a:off x="273801" y="144985"/>
            <a:ext cx="1940223" cy="1834125"/>
            <a:chOff x="2082430" y="1380030"/>
            <a:chExt cx="1940223" cy="1834125"/>
          </a:xfrm>
        </p:grpSpPr>
        <p:sp>
          <p:nvSpPr>
            <p:cNvPr id="10" name="形状 9"/>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Tree>
    <p:extLst>
      <p:ext uri="{BB962C8B-B14F-4D97-AF65-F5344CB8AC3E}">
        <p14:creationId xmlns:p14="http://schemas.microsoft.com/office/powerpoint/2010/main" val="145110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d1a11a-859d-46bf-8cec-acc52865853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73124" y="3012039"/>
            <a:ext cx="8810916" cy="3006264"/>
            <a:chOff x="0" y="548680"/>
            <a:chExt cx="8810916" cy="3006264"/>
          </a:xfrm>
        </p:grpSpPr>
        <p:sp>
          <p:nvSpPr>
            <p:cNvPr id="4" name="ïṣ1íḓe"/>
            <p:cNvSpPr/>
            <p:nvPr/>
          </p:nvSpPr>
          <p:spPr>
            <a:xfrm>
              <a:off x="0" y="2460319"/>
              <a:ext cx="5183221" cy="968680"/>
            </a:xfrm>
            <a:custGeom>
              <a:avLst/>
              <a:gdLst>
                <a:gd name="connsiteX0" fmla="*/ 1103445 w 5183221"/>
                <a:gd name="connsiteY0" fmla="*/ 0 h 968680"/>
                <a:gd name="connsiteX1" fmla="*/ 4703168 w 5183221"/>
                <a:gd name="connsiteY1" fmla="*/ 0 h 968680"/>
                <a:gd name="connsiteX2" fmla="*/ 5183221 w 5183221"/>
                <a:gd name="connsiteY2" fmla="*/ 480054 h 968680"/>
                <a:gd name="connsiteX3" fmla="*/ 4703168 w 5183221"/>
                <a:gd name="connsiteY3" fmla="*/ 960107 h 968680"/>
                <a:gd name="connsiteX4" fmla="*/ 3215680 w 5183221"/>
                <a:gd name="connsiteY4" fmla="*/ 960107 h 968680"/>
                <a:gd name="connsiteX5" fmla="*/ 3215680 w 5183221"/>
                <a:gd name="connsiteY5" fmla="*/ 968680 h 968680"/>
                <a:gd name="connsiteX6" fmla="*/ 0 w 5183221"/>
                <a:gd name="connsiteY6" fmla="*/ 968680 h 968680"/>
                <a:gd name="connsiteX7" fmla="*/ 0 w 5183221"/>
                <a:gd name="connsiteY7" fmla="*/ 8573 h 968680"/>
                <a:gd name="connsiteX8" fmla="*/ 1103445 w 5183221"/>
                <a:gd name="connsiteY8" fmla="*/ 8573 h 9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3221" h="968680">
                  <a:moveTo>
                    <a:pt x="1103445" y="0"/>
                  </a:moveTo>
                  <a:lnTo>
                    <a:pt x="4703168" y="0"/>
                  </a:lnTo>
                  <a:lnTo>
                    <a:pt x="5183221" y="480054"/>
                  </a:lnTo>
                  <a:lnTo>
                    <a:pt x="4703168" y="960107"/>
                  </a:lnTo>
                  <a:lnTo>
                    <a:pt x="3215680" y="960107"/>
                  </a:lnTo>
                  <a:lnTo>
                    <a:pt x="3215680" y="968680"/>
                  </a:lnTo>
                  <a:lnTo>
                    <a:pt x="0" y="968680"/>
                  </a:lnTo>
                  <a:lnTo>
                    <a:pt x="0" y="8573"/>
                  </a:lnTo>
                  <a:lnTo>
                    <a:pt x="1103445" y="85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r>
                <a:rPr lang="zh-CN" altLang="en-US" sz="2400" b="1" dirty="0" smtClean="0">
                  <a:solidFill>
                    <a:srgbClr val="FFFFFF"/>
                  </a:solidFill>
                </a:rPr>
                <a:t>网络课程建设</a:t>
              </a:r>
              <a:endParaRPr lang="zh-CN" altLang="en-US" sz="2400" b="1" dirty="0">
                <a:solidFill>
                  <a:srgbClr val="FFFFFF"/>
                </a:solidFill>
              </a:endParaRPr>
            </a:p>
          </p:txBody>
        </p:sp>
        <p:sp>
          <p:nvSpPr>
            <p:cNvPr id="5" name="îṣļïde"/>
            <p:cNvSpPr/>
            <p:nvPr/>
          </p:nvSpPr>
          <p:spPr>
            <a:xfrm>
              <a:off x="0" y="548680"/>
              <a:ext cx="3215680" cy="96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r>
                <a:rPr lang="zh-CN" altLang="en-US" sz="2400" b="1" dirty="0" smtClean="0">
                  <a:solidFill>
                    <a:srgbClr val="FFFFFF"/>
                  </a:solidFill>
                </a:rPr>
                <a:t>电子资源建设</a:t>
              </a:r>
              <a:endParaRPr lang="zh-CN" altLang="en-US" sz="2400" b="1" dirty="0">
                <a:solidFill>
                  <a:srgbClr val="FFFFFF"/>
                </a:solidFill>
              </a:endParaRPr>
            </a:p>
          </p:txBody>
        </p:sp>
        <p:sp>
          <p:nvSpPr>
            <p:cNvPr id="6" name="ïš1íḑè"/>
            <p:cNvSpPr/>
            <p:nvPr/>
          </p:nvSpPr>
          <p:spPr>
            <a:xfrm>
              <a:off x="0" y="1508787"/>
              <a:ext cx="3215680" cy="960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lgn="ctr"/>
              <a:r>
                <a:rPr lang="zh-CN" altLang="en-US" sz="2400" b="1" dirty="0" smtClean="0">
                  <a:solidFill>
                    <a:srgbClr val="FFFFFF"/>
                  </a:solidFill>
                </a:rPr>
                <a:t>文献共享平台建设</a:t>
              </a:r>
              <a:endParaRPr lang="zh-CN" altLang="en-US" sz="2400" b="1" dirty="0">
                <a:solidFill>
                  <a:srgbClr val="FFFFFF"/>
                </a:solidFill>
              </a:endParaRPr>
            </a:p>
          </p:txBody>
        </p:sp>
        <p:sp>
          <p:nvSpPr>
            <p:cNvPr id="10" name="iṩ1ïďê"/>
            <p:cNvSpPr/>
            <p:nvPr/>
          </p:nvSpPr>
          <p:spPr>
            <a:xfrm>
              <a:off x="0" y="548680"/>
              <a:ext cx="335360" cy="9601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íŝľiḓê"/>
            <p:cNvSpPr/>
            <p:nvPr/>
          </p:nvSpPr>
          <p:spPr>
            <a:xfrm>
              <a:off x="0" y="1508787"/>
              <a:ext cx="335360" cy="960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iśľíḑê"/>
            <p:cNvSpPr/>
            <p:nvPr/>
          </p:nvSpPr>
          <p:spPr>
            <a:xfrm>
              <a:off x="0" y="2460320"/>
              <a:ext cx="335360" cy="9601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cxnSp>
          <p:nvCxnSpPr>
            <p:cNvPr id="16" name="Straight Connector 15"/>
            <p:cNvCxnSpPr/>
            <p:nvPr/>
          </p:nvCxnSpPr>
          <p:spPr>
            <a:xfrm>
              <a:off x="4943872" y="2940373"/>
              <a:ext cx="211223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iś1ïḑe"/>
            <p:cNvSpPr/>
            <p:nvPr/>
          </p:nvSpPr>
          <p:spPr>
            <a:xfrm>
              <a:off x="6960096" y="2844363"/>
              <a:ext cx="192021" cy="1920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îsļíḍê"/>
            <p:cNvSpPr txBox="1"/>
            <p:nvPr/>
          </p:nvSpPr>
          <p:spPr>
            <a:xfrm>
              <a:off x="6164038" y="3036384"/>
              <a:ext cx="2646878" cy="518560"/>
            </a:xfrm>
            <a:prstGeom prst="rect">
              <a:avLst/>
            </a:prstGeom>
            <a:noFill/>
          </p:spPr>
          <p:txBody>
            <a:bodyPr wrap="none">
              <a:noAutofit/>
            </a:bodyPr>
            <a:lstStyle/>
            <a:p>
              <a:r>
                <a:rPr lang="zh-CN" altLang="en-US" sz="2800" b="1" dirty="0" smtClean="0">
                  <a:solidFill>
                    <a:schemeClr val="bg1"/>
                  </a:solidFill>
                  <a:latin typeface="+mj-ea"/>
                  <a:ea typeface="+mj-ea"/>
                </a:rPr>
                <a:t>安徽省网络课程学习中心</a:t>
              </a:r>
              <a:endParaRPr lang="en-US" altLang="zh-CN" sz="2800" b="1" dirty="0" smtClean="0">
                <a:solidFill>
                  <a:schemeClr val="bg1"/>
                </a:solidFill>
                <a:latin typeface="+mj-ea"/>
                <a:ea typeface="+mj-ea"/>
              </a:endParaRPr>
            </a:p>
            <a:p>
              <a:r>
                <a:rPr lang="en-US" altLang="zh-CN" sz="2800" b="1" dirty="0" smtClean="0">
                  <a:solidFill>
                    <a:schemeClr val="bg1"/>
                  </a:solidFill>
                  <a:latin typeface="+mj-ea"/>
                  <a:ea typeface="+mj-ea"/>
                </a:rPr>
                <a:t>2013.10</a:t>
              </a:r>
              <a:endParaRPr lang="zh-CN" altLang="en-US" sz="2800" b="1" dirty="0">
                <a:solidFill>
                  <a:schemeClr val="bg1"/>
                </a:solidFill>
                <a:latin typeface="+mj-ea"/>
                <a:ea typeface="+mj-ea"/>
              </a:endParaRPr>
            </a:p>
          </p:txBody>
        </p:sp>
      </p:grpSp>
      <p:pic>
        <p:nvPicPr>
          <p:cNvPr id="20" name="图片 19"/>
          <p:cNvPicPr>
            <a:picLocks noChangeAspect="1"/>
          </p:cNvPicPr>
          <p:nvPr/>
        </p:nvPicPr>
        <p:blipFill>
          <a:blip r:embed="rId3"/>
          <a:stretch>
            <a:fillRect/>
          </a:stretch>
        </p:blipFill>
        <p:spPr>
          <a:xfrm>
            <a:off x="4188803" y="163766"/>
            <a:ext cx="5489729" cy="4759912"/>
          </a:xfrm>
          <a:prstGeom prst="rect">
            <a:avLst/>
          </a:prstGeom>
        </p:spPr>
      </p:pic>
      <p:sp>
        <p:nvSpPr>
          <p:cNvPr id="21" name="文本框 20"/>
          <p:cNvSpPr txBox="1"/>
          <p:nvPr/>
        </p:nvSpPr>
        <p:spPr>
          <a:xfrm>
            <a:off x="-183601" y="999303"/>
            <a:ext cx="4372404" cy="954107"/>
          </a:xfrm>
          <a:prstGeom prst="rect">
            <a:avLst/>
          </a:prstGeom>
          <a:noFill/>
        </p:spPr>
        <p:txBody>
          <a:bodyPr wrap="square" rtlCol="0">
            <a:spAutoFit/>
          </a:bodyPr>
          <a:lstStyle/>
          <a:p>
            <a:pPr algn="r"/>
            <a:r>
              <a:rPr lang="zh-CN" altLang="en-US" sz="2800" b="1" dirty="0" smtClean="0">
                <a:solidFill>
                  <a:schemeClr val="bg1"/>
                </a:solidFill>
                <a:latin typeface="+mn-ea"/>
              </a:rPr>
              <a:t>安徽省高校数字图书馆</a:t>
            </a:r>
            <a:r>
              <a:rPr lang="en-US" altLang="zh-CN" sz="2800" b="1" dirty="0" smtClean="0">
                <a:solidFill>
                  <a:schemeClr val="bg1"/>
                </a:solidFill>
                <a:latin typeface="+mn-ea"/>
              </a:rPr>
              <a:t>2009.12</a:t>
            </a:r>
            <a:endParaRPr lang="zh-CN" altLang="en-US" sz="2800" b="1" dirty="0">
              <a:solidFill>
                <a:schemeClr val="bg1"/>
              </a:solidFill>
              <a:latin typeface="+mn-ea"/>
            </a:endParaRPr>
          </a:p>
        </p:txBody>
      </p:sp>
    </p:spTree>
    <p:extLst>
      <p:ext uri="{BB962C8B-B14F-4D97-AF65-F5344CB8AC3E}">
        <p14:creationId xmlns:p14="http://schemas.microsoft.com/office/powerpoint/2010/main" val="1529681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53661" y="162820"/>
            <a:ext cx="6600093" cy="4950070"/>
          </a:xfrm>
          <a:prstGeom prst="rect">
            <a:avLst/>
          </a:prstGeom>
        </p:spPr>
      </p:pic>
      <p:sp>
        <p:nvSpPr>
          <p:cNvPr id="3" name="矩形 2"/>
          <p:cNvSpPr/>
          <p:nvPr/>
        </p:nvSpPr>
        <p:spPr>
          <a:xfrm>
            <a:off x="1453661" y="5249440"/>
            <a:ext cx="5907128" cy="1200329"/>
          </a:xfrm>
          <a:prstGeom prst="rect">
            <a:avLst/>
          </a:prstGeom>
        </p:spPr>
        <p:txBody>
          <a:bodyPr wrap="square">
            <a:spAutoFit/>
          </a:bodyPr>
          <a:lstStyle/>
          <a:p>
            <a:r>
              <a:rPr lang="en-US" altLang="zh-CN" sz="2400" dirty="0" smtClean="0">
                <a:solidFill>
                  <a:schemeClr val="bg1"/>
                </a:solidFill>
              </a:rPr>
              <a:t>2018 </a:t>
            </a:r>
            <a:r>
              <a:rPr lang="zh-CN" altLang="en-US" sz="2400" dirty="0" smtClean="0">
                <a:solidFill>
                  <a:schemeClr val="bg1"/>
                </a:solidFill>
              </a:rPr>
              <a:t>年</a:t>
            </a:r>
            <a:r>
              <a:rPr lang="en-US" altLang="zh-CN" sz="2400" dirty="0" smtClean="0">
                <a:solidFill>
                  <a:schemeClr val="bg1"/>
                </a:solidFill>
              </a:rPr>
              <a:t>10</a:t>
            </a:r>
            <a:r>
              <a:rPr lang="zh-CN" altLang="en-US" sz="2400" dirty="0">
                <a:solidFill>
                  <a:schemeClr val="bg1"/>
                </a:solidFill>
              </a:rPr>
              <a:t>月</a:t>
            </a:r>
            <a:r>
              <a:rPr lang="en-US" altLang="zh-CN" sz="2400" dirty="0">
                <a:solidFill>
                  <a:schemeClr val="bg1"/>
                </a:solidFill>
              </a:rPr>
              <a:t>30</a:t>
            </a:r>
            <a:r>
              <a:rPr lang="zh-CN" altLang="en-US" sz="2400" dirty="0">
                <a:solidFill>
                  <a:schemeClr val="bg1"/>
                </a:solidFill>
              </a:rPr>
              <a:t>日</a:t>
            </a:r>
            <a:r>
              <a:rPr lang="zh-CN" altLang="en-US" sz="2400" dirty="0">
                <a:solidFill>
                  <a:schemeClr val="bg1"/>
                </a:solidFill>
              </a:rPr>
              <a:t>，安徽省网络课程学习</a:t>
            </a:r>
            <a:r>
              <a:rPr lang="zh-CN" altLang="en-US" sz="2400" dirty="0" smtClean="0">
                <a:solidFill>
                  <a:schemeClr val="bg1"/>
                </a:solidFill>
              </a:rPr>
              <a:t>中心、安徽省</a:t>
            </a:r>
            <a:r>
              <a:rPr lang="zh-CN" altLang="en-US" sz="2400" dirty="0">
                <a:solidFill>
                  <a:schemeClr val="bg1"/>
                </a:solidFill>
              </a:rPr>
              <a:t>课程共享</a:t>
            </a:r>
            <a:r>
              <a:rPr lang="zh-CN" altLang="en-US" sz="2400" dirty="0" smtClean="0">
                <a:solidFill>
                  <a:schemeClr val="bg1"/>
                </a:solidFill>
              </a:rPr>
              <a:t>联盟筹备</a:t>
            </a:r>
            <a:r>
              <a:rPr lang="zh-CN" altLang="en-US" sz="2400" dirty="0" smtClean="0">
                <a:solidFill>
                  <a:schemeClr val="bg1"/>
                </a:solidFill>
              </a:rPr>
              <a:t>组赴浙江省</a:t>
            </a:r>
            <a:r>
              <a:rPr lang="zh-CN" altLang="en-US" sz="2400" dirty="0">
                <a:solidFill>
                  <a:schemeClr val="bg1"/>
                </a:solidFill>
              </a:rPr>
              <a:t>高等学校在线开放</a:t>
            </a:r>
            <a:r>
              <a:rPr lang="zh-CN" altLang="en-US" sz="2400" dirty="0" smtClean="0">
                <a:solidFill>
                  <a:schemeClr val="bg1"/>
                </a:solidFill>
              </a:rPr>
              <a:t>课程</a:t>
            </a:r>
            <a:r>
              <a:rPr lang="zh-CN" altLang="en-US" sz="2400" dirty="0" smtClean="0">
                <a:solidFill>
                  <a:schemeClr val="bg1"/>
                </a:solidFill>
              </a:rPr>
              <a:t>中心调研。</a:t>
            </a:r>
            <a:endParaRPr lang="zh-CN" altLang="en-US" sz="2400" dirty="0">
              <a:solidFill>
                <a:schemeClr val="bg1"/>
              </a:solidFill>
            </a:endParaRPr>
          </a:p>
        </p:txBody>
      </p:sp>
    </p:spTree>
    <p:extLst>
      <p:ext uri="{BB962C8B-B14F-4D97-AF65-F5344CB8AC3E}">
        <p14:creationId xmlns:p14="http://schemas.microsoft.com/office/powerpoint/2010/main" val="77178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51289" y="1009294"/>
            <a:ext cx="8703733" cy="584775"/>
          </a:xfrm>
          <a:prstGeom prst="rect">
            <a:avLst/>
          </a:prstGeom>
          <a:noFill/>
        </p:spPr>
        <p:txBody>
          <a:bodyPr wrap="square" rtlCol="0">
            <a:spAutoFit/>
          </a:bodyPr>
          <a:lstStyle/>
          <a:p>
            <a:r>
              <a:rPr lang="zh-CN" altLang="en-US" sz="3200" dirty="0" smtClean="0">
                <a:solidFill>
                  <a:srgbClr val="FFFF00"/>
                </a:solidFill>
              </a:rPr>
              <a:t>三、加强与省内外平台合作</a:t>
            </a:r>
            <a:endParaRPr lang="en-US" altLang="zh-CN" sz="3200" dirty="0" smtClean="0">
              <a:solidFill>
                <a:srgbClr val="FFFF00"/>
              </a:solidFill>
            </a:endParaRPr>
          </a:p>
        </p:txBody>
      </p:sp>
      <p:sp>
        <p:nvSpPr>
          <p:cNvPr id="7" name="文本框 6"/>
          <p:cNvSpPr txBox="1"/>
          <p:nvPr/>
        </p:nvSpPr>
        <p:spPr>
          <a:xfrm>
            <a:off x="2551288" y="1926492"/>
            <a:ext cx="7225757" cy="1384995"/>
          </a:xfrm>
          <a:prstGeom prst="rect">
            <a:avLst/>
          </a:prstGeom>
          <a:noFill/>
        </p:spPr>
        <p:txBody>
          <a:bodyPr wrap="square" rtlCol="0">
            <a:spAutoFit/>
          </a:bodyPr>
          <a:lstStyle/>
          <a:p>
            <a:pPr marL="342900" indent="-342900">
              <a:buFont typeface="Arial" panose="020B0604020202020204" pitchFamily="34" charset="0"/>
              <a:buChar char="•"/>
            </a:pPr>
            <a:r>
              <a:rPr lang="zh-CN" altLang="en-US" sz="2800" dirty="0" smtClean="0">
                <a:solidFill>
                  <a:schemeClr val="bg1"/>
                </a:solidFill>
              </a:rPr>
              <a:t>与安徽省网络教育园区合作</a:t>
            </a:r>
            <a:endParaRPr lang="en-US" altLang="zh-CN" sz="2800" dirty="0" smtClean="0">
              <a:solidFill>
                <a:schemeClr val="bg1"/>
              </a:solidFill>
            </a:endParaRPr>
          </a:p>
          <a:p>
            <a:pPr marL="342900" indent="-342900">
              <a:buFont typeface="Arial" panose="020B0604020202020204" pitchFamily="34" charset="0"/>
              <a:buChar char="•"/>
            </a:pPr>
            <a:endParaRPr lang="en-US" altLang="zh-CN" sz="2800" dirty="0">
              <a:solidFill>
                <a:schemeClr val="bg1"/>
              </a:solidFill>
            </a:endParaRPr>
          </a:p>
          <a:p>
            <a:pPr marL="342900" indent="-342900">
              <a:buFont typeface="Arial" panose="020B0604020202020204" pitchFamily="34" charset="0"/>
              <a:buChar char="•"/>
            </a:pPr>
            <a:r>
              <a:rPr lang="zh-CN" altLang="en-US" sz="2800" dirty="0" smtClean="0">
                <a:solidFill>
                  <a:schemeClr val="bg1"/>
                </a:solidFill>
              </a:rPr>
              <a:t>与国内主流</a:t>
            </a:r>
            <a:r>
              <a:rPr lang="en-US" altLang="zh-CN" sz="2800" dirty="0" smtClean="0">
                <a:solidFill>
                  <a:schemeClr val="bg1"/>
                </a:solidFill>
              </a:rPr>
              <a:t>MOOC</a:t>
            </a:r>
            <a:r>
              <a:rPr lang="zh-CN" altLang="en-US" sz="2800" dirty="0" smtClean="0">
                <a:solidFill>
                  <a:schemeClr val="bg1"/>
                </a:solidFill>
              </a:rPr>
              <a:t>平台开展课程共建共享</a:t>
            </a:r>
            <a:endParaRPr lang="zh-CN" altLang="en-US" sz="2800" dirty="0">
              <a:solidFill>
                <a:schemeClr val="bg1"/>
              </a:solidFill>
            </a:endParaRPr>
          </a:p>
        </p:txBody>
      </p:sp>
      <p:grpSp>
        <p:nvGrpSpPr>
          <p:cNvPr id="8" name="组合 7"/>
          <p:cNvGrpSpPr/>
          <p:nvPr/>
        </p:nvGrpSpPr>
        <p:grpSpPr>
          <a:xfrm>
            <a:off x="287804" y="313942"/>
            <a:ext cx="1940223" cy="1834125"/>
            <a:chOff x="2082430" y="1380030"/>
            <a:chExt cx="1940223" cy="1834125"/>
          </a:xfrm>
        </p:grpSpPr>
        <p:sp>
          <p:nvSpPr>
            <p:cNvPr id="9" name="形状 8"/>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Tree>
    <p:extLst>
      <p:ext uri="{BB962C8B-B14F-4D97-AF65-F5344CB8AC3E}">
        <p14:creationId xmlns:p14="http://schemas.microsoft.com/office/powerpoint/2010/main" val="2302479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52704" y="545330"/>
            <a:ext cx="8703733" cy="584775"/>
          </a:xfrm>
          <a:prstGeom prst="rect">
            <a:avLst/>
          </a:prstGeom>
          <a:noFill/>
        </p:spPr>
        <p:txBody>
          <a:bodyPr wrap="square" rtlCol="0">
            <a:spAutoFit/>
          </a:bodyPr>
          <a:lstStyle/>
          <a:p>
            <a:r>
              <a:rPr lang="zh-CN" altLang="en-US" sz="3200" dirty="0" smtClean="0">
                <a:solidFill>
                  <a:srgbClr val="FFFF00"/>
                </a:solidFill>
              </a:rPr>
              <a:t>四、以评促建</a:t>
            </a:r>
            <a:endParaRPr lang="en-US" altLang="zh-CN" sz="3200" dirty="0" smtClean="0">
              <a:solidFill>
                <a:srgbClr val="FFFF00"/>
              </a:solidFill>
            </a:endParaRPr>
          </a:p>
        </p:txBody>
      </p:sp>
      <p:sp>
        <p:nvSpPr>
          <p:cNvPr id="7" name="文本框 6"/>
          <p:cNvSpPr txBox="1"/>
          <p:nvPr/>
        </p:nvSpPr>
        <p:spPr>
          <a:xfrm>
            <a:off x="1619737" y="1686900"/>
            <a:ext cx="10079894" cy="4228850"/>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zh-CN" altLang="en-US" sz="2400" dirty="0" smtClean="0">
                <a:solidFill>
                  <a:schemeClr val="bg1"/>
                </a:solidFill>
              </a:rPr>
              <a:t>项目结题前进行课程数据准备</a:t>
            </a:r>
            <a:endParaRPr lang="en-US" altLang="zh-CN" sz="2400" dirty="0" smtClean="0">
              <a:solidFill>
                <a:schemeClr val="bg1"/>
              </a:solidFill>
            </a:endParaRPr>
          </a:p>
          <a:p>
            <a:pPr marL="342900" indent="-342900">
              <a:lnSpc>
                <a:spcPct val="130000"/>
              </a:lnSpc>
              <a:buFont typeface="Arial" panose="020B0604020202020204" pitchFamily="34" charset="0"/>
              <a:buChar char="•"/>
            </a:pPr>
            <a:r>
              <a:rPr lang="en-US" altLang="zh-CN" sz="2400" dirty="0" smtClean="0">
                <a:solidFill>
                  <a:schemeClr val="bg1"/>
                </a:solidFill>
              </a:rPr>
              <a:t>2014</a:t>
            </a:r>
            <a:r>
              <a:rPr lang="zh-CN" altLang="en-US" sz="2400" dirty="0" smtClean="0">
                <a:solidFill>
                  <a:schemeClr val="bg1"/>
                </a:solidFill>
              </a:rPr>
              <a:t>年度</a:t>
            </a:r>
            <a:r>
              <a:rPr lang="zh-CN" altLang="en-US" sz="2400" dirty="0" smtClean="0">
                <a:solidFill>
                  <a:schemeClr val="bg1"/>
                </a:solidFill>
              </a:rPr>
              <a:t>项目于</a:t>
            </a:r>
            <a:r>
              <a:rPr lang="en-US" altLang="zh-CN" sz="2400" dirty="0" smtClean="0">
                <a:solidFill>
                  <a:schemeClr val="bg1"/>
                </a:solidFill>
              </a:rPr>
              <a:t>2018</a:t>
            </a:r>
            <a:r>
              <a:rPr lang="zh-CN" altLang="en-US" sz="2400" dirty="0" smtClean="0">
                <a:solidFill>
                  <a:schemeClr val="bg1"/>
                </a:solidFill>
              </a:rPr>
              <a:t>年</a:t>
            </a:r>
            <a:r>
              <a:rPr lang="en-US" altLang="zh-CN" sz="2400" dirty="0" smtClean="0">
                <a:solidFill>
                  <a:schemeClr val="bg1"/>
                </a:solidFill>
              </a:rPr>
              <a:t>7</a:t>
            </a:r>
            <a:r>
              <a:rPr lang="zh-CN" altLang="en-US" sz="2400" dirty="0" smtClean="0">
                <a:solidFill>
                  <a:schemeClr val="bg1"/>
                </a:solidFill>
              </a:rPr>
              <a:t>月底前结题，课程数据作为主要衡量指标之一</a:t>
            </a:r>
            <a:endParaRPr lang="en-US" altLang="zh-CN" sz="2400" dirty="0" smtClean="0">
              <a:solidFill>
                <a:schemeClr val="bg1"/>
              </a:solidFill>
            </a:endParaRPr>
          </a:p>
          <a:p>
            <a:pPr marL="342900" indent="-342900">
              <a:lnSpc>
                <a:spcPct val="130000"/>
              </a:lnSpc>
              <a:buFont typeface="Arial" panose="020B0604020202020204" pitchFamily="34" charset="0"/>
              <a:buChar char="•"/>
            </a:pPr>
            <a:r>
              <a:rPr lang="zh-CN" altLang="en-US" sz="2400" dirty="0" smtClean="0">
                <a:solidFill>
                  <a:schemeClr val="bg1"/>
                </a:solidFill>
              </a:rPr>
              <a:t>以现有建设完成上线的课程为基础推荐参加</a:t>
            </a:r>
            <a:r>
              <a:rPr lang="en-US" altLang="zh-CN" sz="2400" dirty="0" smtClean="0">
                <a:solidFill>
                  <a:schemeClr val="bg1"/>
                </a:solidFill>
              </a:rPr>
              <a:t>2018</a:t>
            </a:r>
            <a:r>
              <a:rPr lang="zh-CN" altLang="en-US" sz="2400" dirty="0" smtClean="0">
                <a:solidFill>
                  <a:schemeClr val="bg1"/>
                </a:solidFill>
              </a:rPr>
              <a:t>年度国家精品在线开放课程评选（</a:t>
            </a:r>
            <a:r>
              <a:rPr lang="zh-CN" altLang="en-US" sz="2400" dirty="0" smtClean="0">
                <a:solidFill>
                  <a:schemeClr val="bg1"/>
                </a:solidFill>
              </a:rPr>
              <a:t>共推荐</a:t>
            </a:r>
            <a:r>
              <a:rPr lang="en-US" altLang="zh-CN" sz="2400" dirty="0" smtClean="0">
                <a:solidFill>
                  <a:schemeClr val="bg1"/>
                </a:solidFill>
              </a:rPr>
              <a:t>38</a:t>
            </a:r>
            <a:r>
              <a:rPr lang="zh-CN" altLang="en-US" sz="2400" dirty="0" smtClean="0">
                <a:solidFill>
                  <a:schemeClr val="bg1"/>
                </a:solidFill>
              </a:rPr>
              <a:t>门课程）</a:t>
            </a:r>
            <a:endParaRPr lang="en-US" altLang="zh-CN" sz="2400" dirty="0" smtClean="0">
              <a:solidFill>
                <a:schemeClr val="bg1"/>
              </a:solidFill>
            </a:endParaRPr>
          </a:p>
          <a:p>
            <a:endParaRPr lang="en-US" altLang="zh-CN" sz="2400" dirty="0">
              <a:solidFill>
                <a:schemeClr val="bg1"/>
              </a:solidFill>
            </a:endParaRPr>
          </a:p>
          <a:p>
            <a:r>
              <a:rPr lang="zh-CN" altLang="en-US" sz="2400" dirty="0" smtClean="0">
                <a:solidFill>
                  <a:srgbClr val="FFFF00"/>
                </a:solidFill>
              </a:rPr>
              <a:t>入选</a:t>
            </a:r>
            <a:r>
              <a:rPr lang="en-US" altLang="zh-CN" sz="2400" dirty="0" smtClean="0">
                <a:solidFill>
                  <a:srgbClr val="FFFF00"/>
                </a:solidFill>
              </a:rPr>
              <a:t>2017</a:t>
            </a:r>
            <a:r>
              <a:rPr lang="zh-CN" altLang="en-US" sz="2400" dirty="0" smtClean="0">
                <a:solidFill>
                  <a:srgbClr val="FFFF00"/>
                </a:solidFill>
              </a:rPr>
              <a:t>年度国家精品在线开放课程的</a:t>
            </a:r>
            <a:r>
              <a:rPr lang="en-US" altLang="zh-CN" sz="2400" dirty="0" smtClean="0">
                <a:solidFill>
                  <a:srgbClr val="FFFF00"/>
                </a:solidFill>
              </a:rPr>
              <a:t>MOOC</a:t>
            </a:r>
            <a:r>
              <a:rPr lang="zh-CN" altLang="en-US" sz="2400" dirty="0" smtClean="0">
                <a:solidFill>
                  <a:srgbClr val="FFFF00"/>
                </a:solidFill>
              </a:rPr>
              <a:t>示范项目</a:t>
            </a:r>
            <a:endParaRPr lang="en-US" altLang="zh-CN" sz="2400" dirty="0" smtClean="0">
              <a:solidFill>
                <a:srgbClr val="FFFF00"/>
              </a:solidFill>
            </a:endParaRPr>
          </a:p>
          <a:p>
            <a:r>
              <a:rPr lang="zh-CN" altLang="en-US" sz="2400" dirty="0" smtClean="0">
                <a:solidFill>
                  <a:schemeClr val="bg1"/>
                </a:solidFill>
              </a:rPr>
              <a:t>罗</a:t>
            </a:r>
            <a:r>
              <a:rPr lang="zh-CN" altLang="en-US" sz="2400" dirty="0">
                <a:solidFill>
                  <a:schemeClr val="bg1"/>
                </a:solidFill>
              </a:rPr>
              <a:t>昭</a:t>
            </a:r>
            <a:r>
              <a:rPr lang="zh-CN" altLang="en-US" sz="2400" dirty="0" smtClean="0">
                <a:solidFill>
                  <a:schemeClr val="bg1"/>
                </a:solidFill>
              </a:rPr>
              <a:t>峰   文献</a:t>
            </a:r>
            <a:r>
              <a:rPr lang="zh-CN" altLang="en-US" sz="2400" dirty="0">
                <a:solidFill>
                  <a:schemeClr val="bg1"/>
                </a:solidFill>
              </a:rPr>
              <a:t>管理与</a:t>
            </a:r>
            <a:r>
              <a:rPr lang="zh-CN" altLang="en-US" sz="2400" dirty="0" smtClean="0">
                <a:solidFill>
                  <a:schemeClr val="bg1"/>
                </a:solidFill>
              </a:rPr>
              <a:t>信息分析（</a:t>
            </a:r>
            <a:r>
              <a:rPr lang="en-US" altLang="zh-CN" sz="2400" dirty="0" smtClean="0">
                <a:solidFill>
                  <a:schemeClr val="bg1"/>
                </a:solidFill>
              </a:rPr>
              <a:t>2014</a:t>
            </a:r>
            <a:r>
              <a:rPr lang="zh-CN" altLang="en-US" sz="2400" dirty="0" smtClean="0">
                <a:solidFill>
                  <a:schemeClr val="bg1"/>
                </a:solidFill>
              </a:rPr>
              <a:t>年度）</a:t>
            </a:r>
            <a:endParaRPr lang="zh-CN" altLang="en-US" sz="2400" dirty="0">
              <a:solidFill>
                <a:schemeClr val="bg1"/>
              </a:solidFill>
            </a:endParaRPr>
          </a:p>
          <a:p>
            <a:r>
              <a:rPr lang="zh-CN" altLang="en-US" sz="2400" dirty="0" smtClean="0">
                <a:solidFill>
                  <a:schemeClr val="bg1"/>
                </a:solidFill>
              </a:rPr>
              <a:t>孟   宁</a:t>
            </a:r>
            <a:r>
              <a:rPr lang="zh-CN" altLang="en-US" sz="2400" dirty="0">
                <a:solidFill>
                  <a:schemeClr val="bg1"/>
                </a:solidFill>
              </a:rPr>
              <a:t>	</a:t>
            </a:r>
            <a:r>
              <a:rPr lang="zh-CN" altLang="en-US" sz="2400" dirty="0" smtClean="0">
                <a:solidFill>
                  <a:schemeClr val="bg1"/>
                </a:solidFill>
              </a:rPr>
              <a:t>   </a:t>
            </a:r>
            <a:r>
              <a:rPr lang="en-US" altLang="zh-CN" sz="2400" dirty="0" smtClean="0">
                <a:solidFill>
                  <a:schemeClr val="bg1"/>
                </a:solidFill>
              </a:rPr>
              <a:t>Linux</a:t>
            </a:r>
            <a:r>
              <a:rPr lang="zh-CN" altLang="en-US" sz="2400" dirty="0">
                <a:solidFill>
                  <a:schemeClr val="bg1"/>
                </a:solidFill>
              </a:rPr>
              <a:t>操作系统</a:t>
            </a:r>
            <a:r>
              <a:rPr lang="zh-CN" altLang="en-US" sz="2400" dirty="0" smtClean="0">
                <a:solidFill>
                  <a:schemeClr val="bg1"/>
                </a:solidFill>
              </a:rPr>
              <a:t>分析</a:t>
            </a:r>
            <a:r>
              <a:rPr lang="zh-CN" altLang="en-US" sz="2400" dirty="0">
                <a:solidFill>
                  <a:schemeClr val="bg1"/>
                </a:solidFill>
              </a:rPr>
              <a:t>（</a:t>
            </a:r>
            <a:r>
              <a:rPr lang="en-US" altLang="zh-CN" sz="2400" dirty="0">
                <a:solidFill>
                  <a:schemeClr val="bg1"/>
                </a:solidFill>
              </a:rPr>
              <a:t>2014</a:t>
            </a:r>
            <a:r>
              <a:rPr lang="zh-CN" altLang="en-US" sz="2400" dirty="0">
                <a:solidFill>
                  <a:schemeClr val="bg1"/>
                </a:solidFill>
              </a:rPr>
              <a:t>年度</a:t>
            </a:r>
            <a:r>
              <a:rPr lang="zh-CN" altLang="en-US" sz="2400" dirty="0" smtClean="0">
                <a:solidFill>
                  <a:schemeClr val="bg1"/>
                </a:solidFill>
              </a:rPr>
              <a:t>）</a:t>
            </a:r>
            <a:endParaRPr lang="en-US" altLang="zh-CN" sz="2400" dirty="0">
              <a:solidFill>
                <a:schemeClr val="bg1"/>
              </a:solidFill>
            </a:endParaRPr>
          </a:p>
          <a:p>
            <a:endParaRPr lang="en-US" altLang="zh-CN" sz="2400" dirty="0" smtClean="0">
              <a:solidFill>
                <a:schemeClr val="bg1"/>
              </a:solidFill>
            </a:endParaRPr>
          </a:p>
          <a:p>
            <a:pPr marL="342900" indent="-342900">
              <a:buFont typeface="Arial" panose="020B0604020202020204" pitchFamily="34" charset="0"/>
              <a:buChar char="•"/>
            </a:pPr>
            <a:r>
              <a:rPr lang="en-US" altLang="zh-CN" sz="2400" dirty="0" smtClean="0">
                <a:solidFill>
                  <a:schemeClr val="bg1"/>
                </a:solidFill>
              </a:rPr>
              <a:t>e</a:t>
            </a:r>
            <a:r>
              <a:rPr lang="zh-CN" altLang="en-US" sz="2400" dirty="0" smtClean="0">
                <a:solidFill>
                  <a:schemeClr val="bg1"/>
                </a:solidFill>
              </a:rPr>
              <a:t>会学平台给予技术支持</a:t>
            </a:r>
            <a:endParaRPr lang="en-US" altLang="zh-CN" sz="2400" dirty="0" smtClean="0">
              <a:solidFill>
                <a:schemeClr val="bg1"/>
              </a:solidFill>
            </a:endParaRPr>
          </a:p>
        </p:txBody>
      </p:sp>
      <p:grpSp>
        <p:nvGrpSpPr>
          <p:cNvPr id="8" name="组合 7"/>
          <p:cNvGrpSpPr/>
          <p:nvPr/>
        </p:nvGrpSpPr>
        <p:grpSpPr>
          <a:xfrm>
            <a:off x="118697" y="92231"/>
            <a:ext cx="1940223" cy="1834125"/>
            <a:chOff x="2082430" y="1380030"/>
            <a:chExt cx="1940223" cy="1834125"/>
          </a:xfrm>
        </p:grpSpPr>
        <p:sp>
          <p:nvSpPr>
            <p:cNvPr id="9" name="形状 8"/>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Tree>
    <p:extLst>
      <p:ext uri="{BB962C8B-B14F-4D97-AF65-F5344CB8AC3E}">
        <p14:creationId xmlns:p14="http://schemas.microsoft.com/office/powerpoint/2010/main" val="4206849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40274" y="646229"/>
            <a:ext cx="8703733" cy="584775"/>
          </a:xfrm>
          <a:prstGeom prst="rect">
            <a:avLst/>
          </a:prstGeom>
          <a:noFill/>
        </p:spPr>
        <p:txBody>
          <a:bodyPr wrap="square" rtlCol="0">
            <a:spAutoFit/>
          </a:bodyPr>
          <a:lstStyle/>
          <a:p>
            <a:r>
              <a:rPr lang="zh-CN" altLang="en-US" sz="3200" dirty="0" smtClean="0">
                <a:solidFill>
                  <a:srgbClr val="FFFF00"/>
                </a:solidFill>
              </a:rPr>
              <a:t>四、以评促建</a:t>
            </a:r>
            <a:endParaRPr lang="en-US" altLang="zh-CN" sz="3200" dirty="0" smtClean="0">
              <a:solidFill>
                <a:srgbClr val="FFFF00"/>
              </a:solidFill>
            </a:endParaRPr>
          </a:p>
        </p:txBody>
      </p:sp>
      <p:sp>
        <p:nvSpPr>
          <p:cNvPr id="6" name="矩形 5"/>
          <p:cNvSpPr/>
          <p:nvPr/>
        </p:nvSpPr>
        <p:spPr>
          <a:xfrm>
            <a:off x="2453163" y="6072215"/>
            <a:ext cx="8590844" cy="461665"/>
          </a:xfrm>
          <a:prstGeom prst="rect">
            <a:avLst/>
          </a:prstGeom>
        </p:spPr>
        <p:txBody>
          <a:bodyPr wrap="square">
            <a:spAutoFit/>
          </a:bodyPr>
          <a:lstStyle/>
          <a:p>
            <a:r>
              <a:rPr lang="en-US" altLang="zh-CN" sz="2400" dirty="0">
                <a:solidFill>
                  <a:schemeClr val="bg1"/>
                </a:solidFill>
              </a:rPr>
              <a:t>2014</a:t>
            </a:r>
            <a:r>
              <a:rPr lang="zh-CN" altLang="en-US" sz="2400" dirty="0">
                <a:solidFill>
                  <a:schemeClr val="bg1"/>
                </a:solidFill>
              </a:rPr>
              <a:t>年度立项的</a:t>
            </a:r>
            <a:r>
              <a:rPr lang="en-US" altLang="zh-CN" sz="2400" dirty="0">
                <a:solidFill>
                  <a:schemeClr val="bg1"/>
                </a:solidFill>
              </a:rPr>
              <a:t>MOOC</a:t>
            </a:r>
            <a:r>
              <a:rPr lang="zh-CN" altLang="en-US" sz="2400" dirty="0">
                <a:solidFill>
                  <a:schemeClr val="bg1"/>
                </a:solidFill>
              </a:rPr>
              <a:t>示范项目一共</a:t>
            </a:r>
            <a:r>
              <a:rPr lang="en-US" altLang="zh-CN" sz="2400" dirty="0">
                <a:solidFill>
                  <a:schemeClr val="bg1"/>
                </a:solidFill>
              </a:rPr>
              <a:t>107</a:t>
            </a:r>
            <a:r>
              <a:rPr lang="zh-CN" altLang="en-US" sz="2400" dirty="0" smtClean="0">
                <a:solidFill>
                  <a:schemeClr val="bg1"/>
                </a:solidFill>
              </a:rPr>
              <a:t>项</a:t>
            </a:r>
            <a:endParaRPr lang="en-US" altLang="zh-CN" sz="2400" dirty="0" smtClean="0">
              <a:solidFill>
                <a:schemeClr val="bg1"/>
              </a:solidFill>
            </a:endParaRPr>
          </a:p>
        </p:txBody>
      </p:sp>
      <p:grpSp>
        <p:nvGrpSpPr>
          <p:cNvPr id="7" name="组合 6"/>
          <p:cNvGrpSpPr/>
          <p:nvPr/>
        </p:nvGrpSpPr>
        <p:grpSpPr>
          <a:xfrm>
            <a:off x="287804" y="313942"/>
            <a:ext cx="1940223" cy="1834125"/>
            <a:chOff x="2082430" y="1380030"/>
            <a:chExt cx="1940223" cy="1834125"/>
          </a:xfrm>
        </p:grpSpPr>
        <p:sp>
          <p:nvSpPr>
            <p:cNvPr id="8" name="形状 7"/>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graphicFrame>
        <p:nvGraphicFramePr>
          <p:cNvPr id="13" name="图表 12"/>
          <p:cNvGraphicFramePr/>
          <p:nvPr>
            <p:extLst>
              <p:ext uri="{D42A27DB-BD31-4B8C-83A1-F6EECF244321}">
                <p14:modId xmlns:p14="http://schemas.microsoft.com/office/powerpoint/2010/main" val="3309645658"/>
              </p:ext>
            </p:extLst>
          </p:nvPr>
        </p:nvGraphicFramePr>
        <p:xfrm>
          <a:off x="2340274" y="1351078"/>
          <a:ext cx="7091927" cy="4662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45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54349" y="507302"/>
            <a:ext cx="8703733" cy="584775"/>
          </a:xfrm>
          <a:prstGeom prst="rect">
            <a:avLst/>
          </a:prstGeom>
          <a:noFill/>
        </p:spPr>
        <p:txBody>
          <a:bodyPr wrap="square" rtlCol="0">
            <a:spAutoFit/>
          </a:bodyPr>
          <a:lstStyle/>
          <a:p>
            <a:r>
              <a:rPr lang="zh-CN" altLang="en-US" sz="3200" dirty="0" smtClean="0">
                <a:solidFill>
                  <a:srgbClr val="FFFF00"/>
                </a:solidFill>
              </a:rPr>
              <a:t>四、以评促建</a:t>
            </a:r>
            <a:endParaRPr lang="en-US" altLang="zh-CN" sz="3200" dirty="0" smtClean="0">
              <a:solidFill>
                <a:srgbClr val="FFFF00"/>
              </a:solidFill>
            </a:endParaRPr>
          </a:p>
        </p:txBody>
      </p:sp>
      <p:sp>
        <p:nvSpPr>
          <p:cNvPr id="6" name="矩形 5"/>
          <p:cNvSpPr/>
          <p:nvPr/>
        </p:nvSpPr>
        <p:spPr>
          <a:xfrm>
            <a:off x="2228027" y="1231004"/>
            <a:ext cx="7992533" cy="5278368"/>
          </a:xfrm>
          <a:prstGeom prst="rect">
            <a:avLst/>
          </a:prstGeom>
        </p:spPr>
        <p:txBody>
          <a:bodyPr wrap="square">
            <a:spAutoFit/>
          </a:bodyPr>
          <a:lstStyle/>
          <a:p>
            <a:pPr>
              <a:spcAft>
                <a:spcPts val="1800"/>
              </a:spcAft>
            </a:pPr>
            <a:r>
              <a:rPr lang="en-US" altLang="zh-CN" sz="2800" dirty="0">
                <a:solidFill>
                  <a:srgbClr val="FFFF00"/>
                </a:solidFill>
                <a:latin typeface="方正仿宋_GBK"/>
              </a:rPr>
              <a:t>2015</a:t>
            </a:r>
            <a:r>
              <a:rPr lang="zh-CN" altLang="en-US" sz="2800" dirty="0">
                <a:solidFill>
                  <a:srgbClr val="FFFF00"/>
                </a:solidFill>
                <a:latin typeface="方正仿宋_GBK"/>
              </a:rPr>
              <a:t>和</a:t>
            </a:r>
            <a:r>
              <a:rPr lang="en-US" altLang="zh-CN" sz="2800" dirty="0">
                <a:solidFill>
                  <a:srgbClr val="FFFF00"/>
                </a:solidFill>
                <a:latin typeface="方正仿宋_GBK"/>
              </a:rPr>
              <a:t>2016</a:t>
            </a:r>
            <a:r>
              <a:rPr lang="zh-CN" altLang="en-US" sz="2800" dirty="0">
                <a:solidFill>
                  <a:srgbClr val="FFFF00"/>
                </a:solidFill>
                <a:latin typeface="方正仿宋_GBK"/>
              </a:rPr>
              <a:t>年度立项的</a:t>
            </a:r>
            <a:r>
              <a:rPr lang="en-US" altLang="zh-CN" sz="2800" dirty="0">
                <a:solidFill>
                  <a:srgbClr val="FFFF00"/>
                </a:solidFill>
                <a:latin typeface="方正仿宋_GBK"/>
              </a:rPr>
              <a:t>MOOC</a:t>
            </a:r>
            <a:r>
              <a:rPr lang="zh-CN" altLang="en-US" sz="2800" dirty="0">
                <a:solidFill>
                  <a:srgbClr val="FFFF00"/>
                </a:solidFill>
                <a:latin typeface="方正仿宋_GBK"/>
              </a:rPr>
              <a:t>示范项目一共</a:t>
            </a:r>
            <a:r>
              <a:rPr lang="en-US" altLang="zh-CN" sz="2800" dirty="0">
                <a:solidFill>
                  <a:srgbClr val="FFFF00"/>
                </a:solidFill>
                <a:latin typeface="方正仿宋_GBK"/>
              </a:rPr>
              <a:t>567</a:t>
            </a:r>
            <a:r>
              <a:rPr lang="zh-CN" altLang="en-US" sz="2800" dirty="0" smtClean="0">
                <a:solidFill>
                  <a:srgbClr val="FFFF00"/>
                </a:solidFill>
                <a:latin typeface="方正仿宋_GBK"/>
              </a:rPr>
              <a:t>项</a:t>
            </a:r>
            <a:endParaRPr lang="en-US" altLang="zh-CN" sz="2800" dirty="0" smtClean="0">
              <a:solidFill>
                <a:srgbClr val="FFFF00"/>
              </a:solidFill>
              <a:latin typeface="方正仿宋_GBK"/>
            </a:endParaRPr>
          </a:p>
          <a:p>
            <a:pPr>
              <a:lnSpc>
                <a:spcPct val="150000"/>
              </a:lnSpc>
            </a:pPr>
            <a:r>
              <a:rPr lang="en-US" altLang="zh-CN" sz="2800" dirty="0" smtClean="0">
                <a:solidFill>
                  <a:schemeClr val="bg1"/>
                </a:solidFill>
                <a:latin typeface="方正仿宋_GBK"/>
              </a:rPr>
              <a:t>A【</a:t>
            </a:r>
            <a:r>
              <a:rPr lang="zh-CN" altLang="en-US" sz="2800" dirty="0">
                <a:solidFill>
                  <a:schemeClr val="bg1"/>
                </a:solidFill>
                <a:latin typeface="方正仿宋_GBK"/>
              </a:rPr>
              <a:t>全部章节已上线（</a:t>
            </a:r>
            <a:r>
              <a:rPr lang="en-US" altLang="zh-CN" sz="2800" dirty="0">
                <a:solidFill>
                  <a:schemeClr val="bg1"/>
                </a:solidFill>
                <a:latin typeface="方正仿宋_GBK"/>
              </a:rPr>
              <a:t>e</a:t>
            </a:r>
            <a:r>
              <a:rPr lang="zh-CN" altLang="en-US" sz="2800" dirty="0">
                <a:solidFill>
                  <a:schemeClr val="bg1"/>
                </a:solidFill>
                <a:latin typeface="方正仿宋_GBK"/>
              </a:rPr>
              <a:t>会学平台）</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smtClean="0">
                <a:solidFill>
                  <a:schemeClr val="bg1"/>
                </a:solidFill>
                <a:latin typeface="方正仿宋_GBK"/>
              </a:rPr>
              <a:t>225</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en-US" altLang="zh-CN" sz="2800" dirty="0" smtClean="0">
                <a:solidFill>
                  <a:schemeClr val="bg1"/>
                </a:solidFill>
                <a:latin typeface="方正仿宋_GBK"/>
              </a:rPr>
              <a:t>A</a:t>
            </a:r>
            <a:r>
              <a:rPr lang="en-US" altLang="zh-CN" sz="2800" dirty="0">
                <a:solidFill>
                  <a:schemeClr val="bg1"/>
                </a:solidFill>
                <a:latin typeface="方正仿宋_GBK"/>
              </a:rPr>
              <a:t>【</a:t>
            </a:r>
            <a:r>
              <a:rPr lang="zh-CN" altLang="en-US" sz="2800" dirty="0">
                <a:solidFill>
                  <a:schemeClr val="bg1"/>
                </a:solidFill>
                <a:latin typeface="方正仿宋_GBK"/>
              </a:rPr>
              <a:t>全部章节已上线（其他平台）</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a:solidFill>
                  <a:schemeClr val="bg1"/>
                </a:solidFill>
                <a:latin typeface="方正仿宋_GBK"/>
              </a:rPr>
              <a:t>28</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en-US" altLang="zh-CN" sz="2800" dirty="0" smtClean="0">
                <a:solidFill>
                  <a:schemeClr val="bg1"/>
                </a:solidFill>
                <a:latin typeface="方正仿宋_GBK"/>
              </a:rPr>
              <a:t>B</a:t>
            </a:r>
            <a:r>
              <a:rPr lang="en-US" altLang="zh-CN" sz="2800" dirty="0">
                <a:solidFill>
                  <a:schemeClr val="bg1"/>
                </a:solidFill>
                <a:latin typeface="方正仿宋_GBK"/>
              </a:rPr>
              <a:t>【</a:t>
            </a:r>
            <a:r>
              <a:rPr lang="zh-CN" altLang="en-US" sz="2800" dirty="0">
                <a:solidFill>
                  <a:schemeClr val="bg1"/>
                </a:solidFill>
                <a:latin typeface="方正仿宋_GBK"/>
              </a:rPr>
              <a:t>部分章节上线（</a:t>
            </a:r>
            <a:r>
              <a:rPr lang="en-US" altLang="zh-CN" sz="2800" dirty="0">
                <a:solidFill>
                  <a:schemeClr val="bg1"/>
                </a:solidFill>
                <a:latin typeface="方正仿宋_GBK"/>
              </a:rPr>
              <a:t>e</a:t>
            </a:r>
            <a:r>
              <a:rPr lang="zh-CN" altLang="en-US" sz="2800" dirty="0">
                <a:solidFill>
                  <a:schemeClr val="bg1"/>
                </a:solidFill>
                <a:latin typeface="方正仿宋_GBK"/>
              </a:rPr>
              <a:t>会学平台）</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smtClean="0">
                <a:solidFill>
                  <a:schemeClr val="bg1"/>
                </a:solidFill>
                <a:latin typeface="方正仿宋_GBK"/>
              </a:rPr>
              <a:t>65</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en-US" altLang="zh-CN" sz="2800" dirty="0" smtClean="0">
                <a:solidFill>
                  <a:schemeClr val="bg1"/>
                </a:solidFill>
                <a:latin typeface="方正仿宋_GBK"/>
              </a:rPr>
              <a:t>B</a:t>
            </a:r>
            <a:r>
              <a:rPr lang="en-US" altLang="zh-CN" sz="2800" dirty="0">
                <a:solidFill>
                  <a:schemeClr val="bg1"/>
                </a:solidFill>
                <a:latin typeface="方正仿宋_GBK"/>
              </a:rPr>
              <a:t>【</a:t>
            </a:r>
            <a:r>
              <a:rPr lang="zh-CN" altLang="en-US" sz="2800" dirty="0">
                <a:solidFill>
                  <a:schemeClr val="bg1"/>
                </a:solidFill>
                <a:latin typeface="方正仿宋_GBK"/>
              </a:rPr>
              <a:t>部分章节上线（其他平台）</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a:solidFill>
                  <a:schemeClr val="bg1"/>
                </a:solidFill>
                <a:latin typeface="方正仿宋_GBK"/>
              </a:rPr>
              <a:t>8</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en-US" altLang="zh-CN" sz="2800" dirty="0" smtClean="0">
                <a:solidFill>
                  <a:schemeClr val="bg1"/>
                </a:solidFill>
                <a:latin typeface="方正仿宋_GBK"/>
              </a:rPr>
              <a:t>C</a:t>
            </a:r>
            <a:r>
              <a:rPr lang="en-US" altLang="zh-CN" sz="2800" dirty="0">
                <a:solidFill>
                  <a:schemeClr val="bg1"/>
                </a:solidFill>
                <a:latin typeface="方正仿宋_GBK"/>
              </a:rPr>
              <a:t>【</a:t>
            </a:r>
            <a:r>
              <a:rPr lang="zh-CN" altLang="en-US" sz="2800" dirty="0">
                <a:solidFill>
                  <a:schemeClr val="bg1"/>
                </a:solidFill>
                <a:latin typeface="方正仿宋_GBK"/>
              </a:rPr>
              <a:t>已拍摄课程视频（未上线）</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smtClean="0">
                <a:solidFill>
                  <a:schemeClr val="bg1"/>
                </a:solidFill>
                <a:latin typeface="方正仿宋_GBK"/>
              </a:rPr>
              <a:t>177</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en-US" altLang="zh-CN" sz="2800" dirty="0" smtClean="0">
                <a:solidFill>
                  <a:schemeClr val="bg1"/>
                </a:solidFill>
                <a:latin typeface="方正仿宋_GBK"/>
              </a:rPr>
              <a:t>D</a:t>
            </a:r>
            <a:r>
              <a:rPr lang="en-US" altLang="zh-CN" sz="2800" dirty="0">
                <a:solidFill>
                  <a:schemeClr val="bg1"/>
                </a:solidFill>
                <a:latin typeface="方正仿宋_GBK"/>
              </a:rPr>
              <a:t>【</a:t>
            </a:r>
            <a:r>
              <a:rPr lang="zh-CN" altLang="en-US" sz="2800" dirty="0">
                <a:solidFill>
                  <a:schemeClr val="bg1"/>
                </a:solidFill>
                <a:latin typeface="方正仿宋_GBK"/>
              </a:rPr>
              <a:t>未开始拍摄</a:t>
            </a:r>
            <a:r>
              <a:rPr lang="en-US" altLang="zh-CN" sz="2800" dirty="0">
                <a:solidFill>
                  <a:schemeClr val="bg1"/>
                </a:solidFill>
                <a:latin typeface="方正仿宋_GBK"/>
              </a:rPr>
              <a:t>】</a:t>
            </a:r>
            <a:r>
              <a:rPr lang="zh-CN" altLang="en-US" sz="2800" dirty="0">
                <a:solidFill>
                  <a:schemeClr val="bg1"/>
                </a:solidFill>
                <a:latin typeface="方正仿宋_GBK"/>
              </a:rPr>
              <a:t>共</a:t>
            </a:r>
            <a:r>
              <a:rPr lang="en-US" altLang="zh-CN" sz="2800" dirty="0" smtClean="0">
                <a:solidFill>
                  <a:schemeClr val="bg1"/>
                </a:solidFill>
                <a:latin typeface="方正仿宋_GBK"/>
              </a:rPr>
              <a:t>63</a:t>
            </a:r>
            <a:r>
              <a:rPr lang="zh-CN" altLang="en-US" sz="2800" dirty="0" smtClean="0">
                <a:solidFill>
                  <a:schemeClr val="bg1"/>
                </a:solidFill>
                <a:latin typeface="方正仿宋_GBK"/>
              </a:rPr>
              <a:t>门</a:t>
            </a:r>
            <a:endParaRPr lang="en-US" altLang="zh-CN" sz="2800" dirty="0" smtClean="0">
              <a:solidFill>
                <a:schemeClr val="bg1"/>
              </a:solidFill>
              <a:latin typeface="方正仿宋_GBK"/>
            </a:endParaRPr>
          </a:p>
          <a:p>
            <a:pPr>
              <a:lnSpc>
                <a:spcPct val="150000"/>
              </a:lnSpc>
            </a:pPr>
            <a:r>
              <a:rPr lang="zh-CN" altLang="en-US" sz="2800" dirty="0" smtClean="0">
                <a:solidFill>
                  <a:schemeClr val="bg1"/>
                </a:solidFill>
                <a:latin typeface="方正仿宋_GBK"/>
              </a:rPr>
              <a:t>撤</a:t>
            </a:r>
            <a:r>
              <a:rPr lang="zh-CN" altLang="en-US" sz="2800" dirty="0">
                <a:solidFill>
                  <a:schemeClr val="bg1"/>
                </a:solidFill>
                <a:latin typeface="方正仿宋_GBK"/>
              </a:rPr>
              <a:t>项</a:t>
            </a:r>
            <a:r>
              <a:rPr lang="en-US" altLang="zh-CN" sz="2800" dirty="0">
                <a:solidFill>
                  <a:schemeClr val="bg1"/>
                </a:solidFill>
                <a:latin typeface="方正仿宋_GBK"/>
              </a:rPr>
              <a:t>1</a:t>
            </a:r>
            <a:r>
              <a:rPr lang="zh-CN" altLang="en-US" sz="2800" dirty="0">
                <a:solidFill>
                  <a:schemeClr val="bg1"/>
                </a:solidFill>
                <a:latin typeface="方正仿宋_GBK"/>
              </a:rPr>
              <a:t>门。</a:t>
            </a:r>
            <a:endParaRPr lang="zh-CN" altLang="en-US" sz="2800" dirty="0">
              <a:solidFill>
                <a:schemeClr val="bg1"/>
              </a:solidFill>
            </a:endParaRPr>
          </a:p>
        </p:txBody>
      </p:sp>
      <p:grpSp>
        <p:nvGrpSpPr>
          <p:cNvPr id="7" name="组合 6"/>
          <p:cNvGrpSpPr/>
          <p:nvPr/>
        </p:nvGrpSpPr>
        <p:grpSpPr>
          <a:xfrm>
            <a:off x="287804" y="313942"/>
            <a:ext cx="1940223" cy="1834125"/>
            <a:chOff x="2082430" y="1380030"/>
            <a:chExt cx="1940223" cy="1834125"/>
          </a:xfrm>
        </p:grpSpPr>
        <p:sp>
          <p:nvSpPr>
            <p:cNvPr id="8" name="形状 7"/>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Tree>
    <p:extLst>
      <p:ext uri="{BB962C8B-B14F-4D97-AF65-F5344CB8AC3E}">
        <p14:creationId xmlns:p14="http://schemas.microsoft.com/office/powerpoint/2010/main" val="46960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51289" y="1009294"/>
            <a:ext cx="8703733" cy="584775"/>
          </a:xfrm>
          <a:prstGeom prst="rect">
            <a:avLst/>
          </a:prstGeom>
          <a:noFill/>
        </p:spPr>
        <p:txBody>
          <a:bodyPr wrap="square" rtlCol="0">
            <a:spAutoFit/>
          </a:bodyPr>
          <a:lstStyle/>
          <a:p>
            <a:r>
              <a:rPr lang="zh-CN" altLang="en-US" sz="3200" dirty="0" smtClean="0">
                <a:solidFill>
                  <a:srgbClr val="FFFF00"/>
                </a:solidFill>
              </a:rPr>
              <a:t>下一步应用推广具体工作安排</a:t>
            </a:r>
            <a:endParaRPr lang="en-US" altLang="zh-CN" sz="3200" dirty="0" smtClean="0">
              <a:solidFill>
                <a:srgbClr val="FFFF00"/>
              </a:solidFill>
            </a:endParaRPr>
          </a:p>
        </p:txBody>
      </p:sp>
      <p:sp>
        <p:nvSpPr>
          <p:cNvPr id="7" name="文本框 6"/>
          <p:cNvSpPr txBox="1"/>
          <p:nvPr/>
        </p:nvSpPr>
        <p:spPr>
          <a:xfrm>
            <a:off x="890953" y="2312131"/>
            <a:ext cx="10093570" cy="3323987"/>
          </a:xfrm>
          <a:prstGeom prst="rect">
            <a:avLst/>
          </a:prstGeom>
          <a:noFill/>
        </p:spPr>
        <p:txBody>
          <a:bodyPr wrap="square" rtlCol="0">
            <a:spAutoFit/>
          </a:bodyPr>
          <a:lstStyle/>
          <a:p>
            <a:pPr marL="457200" indent="-457200">
              <a:lnSpc>
                <a:spcPct val="150000"/>
              </a:lnSpc>
              <a:buAutoNum type="arabicPeriod"/>
            </a:pPr>
            <a:r>
              <a:rPr lang="zh-CN" altLang="en-US" sz="2800" dirty="0" smtClean="0">
                <a:solidFill>
                  <a:schemeClr val="bg1"/>
                </a:solidFill>
              </a:rPr>
              <a:t>遴选优先推荐课程，在</a:t>
            </a:r>
            <a:r>
              <a:rPr lang="en-US" altLang="zh-CN" sz="2800" dirty="0" smtClean="0">
                <a:solidFill>
                  <a:schemeClr val="bg1"/>
                </a:solidFill>
              </a:rPr>
              <a:t>e</a:t>
            </a:r>
            <a:r>
              <a:rPr lang="zh-CN" altLang="en-US" sz="2800" dirty="0" smtClean="0">
                <a:solidFill>
                  <a:schemeClr val="bg1"/>
                </a:solidFill>
              </a:rPr>
              <a:t>会学进行重点推广；</a:t>
            </a:r>
            <a:endParaRPr lang="en-US" altLang="zh-CN" sz="2800" dirty="0" smtClean="0">
              <a:solidFill>
                <a:schemeClr val="bg1"/>
              </a:solidFill>
            </a:endParaRPr>
          </a:p>
          <a:p>
            <a:pPr marL="457200" indent="-457200">
              <a:lnSpc>
                <a:spcPct val="150000"/>
              </a:lnSpc>
              <a:buAutoNum type="arabicPeriod" startAt="2"/>
            </a:pPr>
            <a:r>
              <a:rPr lang="zh-CN" altLang="en-US" sz="2800" dirty="0" smtClean="0">
                <a:solidFill>
                  <a:schemeClr val="bg1"/>
                </a:solidFill>
              </a:rPr>
              <a:t>各高校教务处从优先推广课程中选择课程进行校内推广；</a:t>
            </a:r>
            <a:endParaRPr lang="en-US" altLang="zh-CN" sz="2800" dirty="0" smtClean="0">
              <a:solidFill>
                <a:schemeClr val="bg1"/>
              </a:solidFill>
            </a:endParaRPr>
          </a:p>
          <a:p>
            <a:pPr marL="457200" indent="-457200">
              <a:lnSpc>
                <a:spcPct val="150000"/>
              </a:lnSpc>
              <a:buAutoNum type="arabicPeriod" startAt="2"/>
            </a:pPr>
            <a:r>
              <a:rPr lang="zh-CN" altLang="en-US" sz="2800" dirty="0" smtClean="0">
                <a:solidFill>
                  <a:schemeClr val="bg1"/>
                </a:solidFill>
              </a:rPr>
              <a:t>相关课程教师加大课程推广力度，</a:t>
            </a:r>
            <a:r>
              <a:rPr lang="en-US" altLang="zh-CN" sz="2800" dirty="0" smtClean="0">
                <a:solidFill>
                  <a:schemeClr val="bg1"/>
                </a:solidFill>
              </a:rPr>
              <a:t>e</a:t>
            </a:r>
            <a:r>
              <a:rPr lang="zh-CN" altLang="en-US" sz="2800" dirty="0" smtClean="0">
                <a:solidFill>
                  <a:schemeClr val="bg1"/>
                </a:solidFill>
              </a:rPr>
              <a:t>会学平台给予适当激励；</a:t>
            </a:r>
            <a:endParaRPr lang="en-US" altLang="zh-CN" sz="2800" dirty="0">
              <a:solidFill>
                <a:schemeClr val="bg1"/>
              </a:solidFill>
            </a:endParaRPr>
          </a:p>
          <a:p>
            <a:pPr marL="457200" indent="-457200">
              <a:lnSpc>
                <a:spcPct val="150000"/>
              </a:lnSpc>
              <a:buAutoNum type="arabicPeriod" startAt="2"/>
            </a:pPr>
            <a:r>
              <a:rPr lang="zh-CN" altLang="en-US" sz="2800" dirty="0" smtClean="0">
                <a:solidFill>
                  <a:schemeClr val="bg1"/>
                </a:solidFill>
              </a:rPr>
              <a:t>各高校</a:t>
            </a:r>
            <a:r>
              <a:rPr lang="en-US" altLang="zh-CN" sz="2800" dirty="0" smtClean="0">
                <a:solidFill>
                  <a:schemeClr val="bg1"/>
                </a:solidFill>
              </a:rPr>
              <a:t>MOOC</a:t>
            </a:r>
            <a:r>
              <a:rPr lang="zh-CN" altLang="en-US" sz="2800" dirty="0" smtClean="0">
                <a:solidFill>
                  <a:schemeClr val="bg1"/>
                </a:solidFill>
              </a:rPr>
              <a:t>校园大使集中开展</a:t>
            </a:r>
            <a:r>
              <a:rPr lang="en-US" altLang="zh-CN" sz="2800" dirty="0" smtClean="0">
                <a:solidFill>
                  <a:schemeClr val="bg1"/>
                </a:solidFill>
              </a:rPr>
              <a:t>MOOC</a:t>
            </a:r>
            <a:r>
              <a:rPr lang="zh-CN" altLang="en-US" sz="2800" dirty="0" smtClean="0">
                <a:solidFill>
                  <a:schemeClr val="bg1"/>
                </a:solidFill>
              </a:rPr>
              <a:t>学习月活动，从学习时长、活跃度等方面进行奖励。</a:t>
            </a:r>
            <a:endParaRPr lang="en-US" altLang="zh-CN" sz="2800" dirty="0" smtClean="0">
              <a:solidFill>
                <a:schemeClr val="bg1"/>
              </a:solidFill>
            </a:endParaRPr>
          </a:p>
        </p:txBody>
      </p:sp>
      <p:grpSp>
        <p:nvGrpSpPr>
          <p:cNvPr id="8" name="组合 7"/>
          <p:cNvGrpSpPr/>
          <p:nvPr/>
        </p:nvGrpSpPr>
        <p:grpSpPr>
          <a:xfrm>
            <a:off x="287804" y="313942"/>
            <a:ext cx="1940223" cy="1834125"/>
            <a:chOff x="2082430" y="1380030"/>
            <a:chExt cx="1940223" cy="1834125"/>
          </a:xfrm>
        </p:grpSpPr>
        <p:sp>
          <p:nvSpPr>
            <p:cNvPr id="9" name="形状 8"/>
            <p:cNvSpPr/>
            <p:nvPr/>
          </p:nvSpPr>
          <p:spPr>
            <a:xfrm>
              <a:off x="2082430" y="1380030"/>
              <a:ext cx="1940223" cy="1834125"/>
            </a:xfrm>
            <a:prstGeom prst="gear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形状 4"/>
            <p:cNvSpPr/>
            <p:nvPr/>
          </p:nvSpPr>
          <p:spPr>
            <a:xfrm>
              <a:off x="2565002" y="1833129"/>
              <a:ext cx="947075" cy="81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dirty="0"/>
                <a:t>应用</a:t>
              </a:r>
              <a:endParaRPr lang="zh-CN" altLang="en-US" sz="3200" kern="1200" dirty="0"/>
            </a:p>
          </p:txBody>
        </p:sp>
      </p:grpSp>
    </p:spTree>
    <p:extLst>
      <p:ext uri="{BB962C8B-B14F-4D97-AF65-F5344CB8AC3E}">
        <p14:creationId xmlns:p14="http://schemas.microsoft.com/office/powerpoint/2010/main" val="3904795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50349" y="965065"/>
            <a:ext cx="9985248" cy="2646878"/>
          </a:xfrm>
          <a:prstGeom prst="rect">
            <a:avLst/>
          </a:prstGeom>
        </p:spPr>
        <p:txBody>
          <a:bodyPr wrap="square">
            <a:spAutoFit/>
          </a:bodyPr>
          <a:lstStyle/>
          <a:p>
            <a:endParaRPr lang="en-US" altLang="zh-CN" sz="5400" dirty="0" smtClean="0">
              <a:solidFill>
                <a:schemeClr val="bg1"/>
              </a:solidFill>
            </a:endParaRPr>
          </a:p>
          <a:p>
            <a:r>
              <a:rPr lang="zh-CN" altLang="en-US" sz="3200" dirty="0" smtClean="0">
                <a:solidFill>
                  <a:schemeClr val="bg1"/>
                </a:solidFill>
              </a:rPr>
              <a:t>“慕课是</a:t>
            </a:r>
            <a:r>
              <a:rPr lang="zh-CN" altLang="en-US" sz="3200" dirty="0">
                <a:solidFill>
                  <a:schemeClr val="bg1"/>
                </a:solidFill>
              </a:rPr>
              <a:t>领导关心、教育关切、社会关注的</a:t>
            </a:r>
            <a:r>
              <a:rPr lang="zh-CN" altLang="en-US" sz="4000" dirty="0">
                <a:solidFill>
                  <a:srgbClr val="FFFF00"/>
                </a:solidFill>
              </a:rPr>
              <a:t>提高质量</a:t>
            </a:r>
            <a:r>
              <a:rPr lang="zh-CN" altLang="en-US" sz="3200" dirty="0">
                <a:solidFill>
                  <a:schemeClr val="bg1"/>
                </a:solidFill>
              </a:rPr>
              <a:t>、</a:t>
            </a:r>
            <a:r>
              <a:rPr lang="zh-CN" altLang="en-US" sz="4000" dirty="0">
                <a:solidFill>
                  <a:srgbClr val="FFFF00"/>
                </a:solidFill>
              </a:rPr>
              <a:t>推进公平</a:t>
            </a:r>
            <a:r>
              <a:rPr lang="zh-CN" altLang="en-US" sz="3200" dirty="0">
                <a:solidFill>
                  <a:schemeClr val="bg1"/>
                </a:solidFill>
              </a:rPr>
              <a:t>“变轨超车”的关键一招，是建设学习型社会、学习型政党、学习型国家的关键一招</a:t>
            </a:r>
            <a:r>
              <a:rPr lang="zh-CN" altLang="en-US" sz="3200" dirty="0" smtClean="0">
                <a:solidFill>
                  <a:schemeClr val="bg1"/>
                </a:solidFill>
              </a:rPr>
              <a:t>。”</a:t>
            </a:r>
            <a:endParaRPr lang="zh-CN" altLang="en-US" sz="3200" dirty="0">
              <a:solidFill>
                <a:schemeClr val="bg1"/>
              </a:solidFill>
            </a:endParaRPr>
          </a:p>
        </p:txBody>
      </p:sp>
    </p:spTree>
    <p:extLst>
      <p:ext uri="{BB962C8B-B14F-4D97-AF65-F5344CB8AC3E}">
        <p14:creationId xmlns:p14="http://schemas.microsoft.com/office/powerpoint/2010/main" val="311072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83813" y="300359"/>
            <a:ext cx="10711018" cy="5725302"/>
            <a:chOff x="1480982" y="1050637"/>
            <a:chExt cx="8531663" cy="4653271"/>
          </a:xfrm>
        </p:grpSpPr>
        <p:graphicFrame>
          <p:nvGraphicFramePr>
            <p:cNvPr id="6" name="图示 5"/>
            <p:cNvGraphicFramePr/>
            <p:nvPr>
              <p:extLst>
                <p:ext uri="{D42A27DB-BD31-4B8C-83A1-F6EECF244321}">
                  <p14:modId xmlns:p14="http://schemas.microsoft.com/office/powerpoint/2010/main" val="11849005"/>
                </p:ext>
              </p:extLst>
            </p:nvPr>
          </p:nvGraphicFramePr>
          <p:xfrm>
            <a:off x="2914385" y="1529663"/>
            <a:ext cx="7098260" cy="4174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本框 6"/>
            <p:cNvSpPr txBox="1"/>
            <p:nvPr/>
          </p:nvSpPr>
          <p:spPr>
            <a:xfrm>
              <a:off x="1480982" y="1050637"/>
              <a:ext cx="1840375" cy="475279"/>
            </a:xfrm>
            <a:prstGeom prst="rect">
              <a:avLst/>
            </a:prstGeom>
            <a:noFill/>
          </p:spPr>
          <p:txBody>
            <a:bodyPr wrap="square" rtlCol="0">
              <a:spAutoFit/>
            </a:bodyPr>
            <a:lstStyle/>
            <a:p>
              <a:r>
                <a:rPr kumimoji="1" lang="zh-CN" altLang="en-US" sz="3200" dirty="0" smtClean="0">
                  <a:solidFill>
                    <a:srgbClr val="FFFF00"/>
                  </a:solidFill>
                  <a:latin typeface="+mn-ea"/>
                  <a:ea typeface="+mn-ea"/>
                </a:rPr>
                <a:t>建设目标</a:t>
              </a:r>
              <a:endParaRPr kumimoji="1" lang="zh-CN" altLang="en-US" sz="3200" dirty="0">
                <a:solidFill>
                  <a:srgbClr val="FFFF00"/>
                </a:solidFill>
                <a:latin typeface="+mn-ea"/>
                <a:ea typeface="+mn-ea"/>
              </a:endParaRPr>
            </a:p>
          </p:txBody>
        </p:sp>
        <p:cxnSp>
          <p:nvCxnSpPr>
            <p:cNvPr id="8" name="直线连接符 7"/>
            <p:cNvCxnSpPr/>
            <p:nvPr/>
          </p:nvCxnSpPr>
          <p:spPr>
            <a:xfrm>
              <a:off x="1583538" y="1572066"/>
              <a:ext cx="8010824" cy="34721"/>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7036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9"/>
          <p:cNvGrpSpPr/>
          <p:nvPr/>
        </p:nvGrpSpPr>
        <p:grpSpPr>
          <a:xfrm>
            <a:off x="1160586" y="1132595"/>
            <a:ext cx="3911600" cy="3955221"/>
            <a:chOff x="1333581" y="2063470"/>
            <a:chExt cx="3911600" cy="3955221"/>
          </a:xfrm>
        </p:grpSpPr>
        <p:grpSp>
          <p:nvGrpSpPr>
            <p:cNvPr id="4" name="Shape 352"/>
            <p:cNvGrpSpPr/>
            <p:nvPr/>
          </p:nvGrpSpPr>
          <p:grpSpPr>
            <a:xfrm>
              <a:off x="1333581" y="2436600"/>
              <a:ext cx="3860148" cy="3582091"/>
              <a:chOff x="-1036586" y="-1"/>
              <a:chExt cx="2638998" cy="2448904"/>
            </a:xfrm>
          </p:grpSpPr>
          <p:sp>
            <p:nvSpPr>
              <p:cNvPr id="6" name="Shape 353"/>
              <p:cNvSpPr/>
              <p:nvPr/>
            </p:nvSpPr>
            <p:spPr>
              <a:xfrm>
                <a:off x="-1036586" y="-1"/>
                <a:ext cx="2638998" cy="2448904"/>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985C5"/>
              </a:solidFill>
              <a:ln w="38100" cap="flat" cmpd="sng">
                <a:solidFill>
                  <a:srgbClr val="3985C5"/>
                </a:solidFill>
                <a:prstDash val="solid"/>
                <a:round/>
                <a:headEnd type="none" w="med" len="med"/>
                <a:tailEnd type="none" w="med" len="med"/>
              </a:ln>
            </p:spPr>
            <p:txBody>
              <a:bodyPr lIns="0" tIns="0" rIns="0" bIns="0" anchor="ctr" anchorCtr="0">
                <a:noAutofit/>
              </a:bodyPr>
              <a:lstStyle/>
              <a:p>
                <a:pPr marL="0" marR="0" lvl="0" indent="0" algn="ctr" rtl="0">
                  <a:spcBef>
                    <a:spcPts val="0"/>
                  </a:spcBef>
                  <a:buNone/>
                </a:pPr>
                <a:endParaRPr sz="1800" b="1" i="0" u="none" strike="noStrike" cap="none" baseline="0" dirty="0">
                  <a:latin typeface="Open Sans"/>
                  <a:ea typeface="Open Sans"/>
                  <a:cs typeface="Open Sans"/>
                  <a:sym typeface="Open Sans"/>
                </a:endParaRPr>
              </a:p>
            </p:txBody>
          </p:sp>
          <p:sp>
            <p:nvSpPr>
              <p:cNvPr id="7" name="Shape 354"/>
              <p:cNvSpPr/>
              <p:nvPr/>
            </p:nvSpPr>
            <p:spPr>
              <a:xfrm>
                <a:off x="-591153" y="445802"/>
                <a:ext cx="1794109" cy="1618405"/>
              </a:xfrm>
              <a:prstGeom prst="rect">
                <a:avLst/>
              </a:prstGeom>
              <a:noFill/>
              <a:ln>
                <a:noFill/>
              </a:ln>
            </p:spPr>
            <p:txBody>
              <a:bodyPr lIns="0" tIns="0" rIns="0" bIns="0" anchor="ctr" anchorCtr="0">
                <a:noAutofit/>
              </a:bodyPr>
              <a:lstStyle/>
              <a:p>
                <a:pPr marL="0" marR="0" lvl="0" indent="0" algn="ctr" rtl="0">
                  <a:spcBef>
                    <a:spcPts val="0"/>
                  </a:spcBef>
                  <a:buSzPct val="25000"/>
                  <a:buNone/>
                </a:pPr>
                <a:r>
                  <a:rPr lang="en-US" altLang="zh-CN" sz="3600" b="1" dirty="0" smtClean="0">
                    <a:solidFill>
                      <a:srgbClr val="FFFFFF"/>
                    </a:solidFill>
                    <a:latin typeface="+mn-ea"/>
                    <a:ea typeface="+mn-ea"/>
                    <a:cs typeface="Open Sans"/>
                    <a:sym typeface="Open Sans"/>
                  </a:rPr>
                  <a:t>2014.12</a:t>
                </a:r>
              </a:p>
              <a:p>
                <a:pPr lvl="0" algn="ctr">
                  <a:buSzPct val="25000"/>
                </a:pPr>
                <a:r>
                  <a:rPr lang="zh-CN" altLang="en-US" sz="2800" dirty="0" smtClean="0">
                    <a:solidFill>
                      <a:srgbClr val="FFFFFF"/>
                    </a:solidFill>
                    <a:latin typeface="+mn-ea"/>
                    <a:ea typeface="+mn-ea"/>
                    <a:cs typeface="Open Sans"/>
                    <a:sym typeface="Open Sans"/>
                  </a:rPr>
                  <a:t>首批安徽省质量工程</a:t>
                </a:r>
                <a:r>
                  <a:rPr lang="en-US" altLang="zh-CN" sz="2800" dirty="0" smtClean="0">
                    <a:solidFill>
                      <a:srgbClr val="FFFFFF"/>
                    </a:solidFill>
                    <a:latin typeface="+mn-ea"/>
                    <a:ea typeface="+mn-ea"/>
                    <a:cs typeface="Open Sans"/>
                    <a:sym typeface="Open Sans"/>
                  </a:rPr>
                  <a:t>MOOC</a:t>
                </a:r>
                <a:r>
                  <a:rPr lang="zh-CN" altLang="en-US" sz="2800" dirty="0" smtClean="0">
                    <a:solidFill>
                      <a:srgbClr val="FFFFFF"/>
                    </a:solidFill>
                    <a:latin typeface="+mn-ea"/>
                    <a:ea typeface="+mn-ea"/>
                    <a:cs typeface="Open Sans"/>
                    <a:sym typeface="Open Sans"/>
                  </a:rPr>
                  <a:t>示范项目</a:t>
                </a:r>
                <a:r>
                  <a:rPr lang="en-US" altLang="zh-CN" sz="3200" dirty="0" smtClean="0">
                    <a:solidFill>
                      <a:srgbClr val="FF0000"/>
                    </a:solidFill>
                    <a:latin typeface="+mn-ea"/>
                    <a:ea typeface="+mn-ea"/>
                    <a:cs typeface="Open Sans"/>
                    <a:sym typeface="Open Sans"/>
                  </a:rPr>
                  <a:t>107</a:t>
                </a:r>
                <a:r>
                  <a:rPr lang="zh-CN" altLang="en-US" sz="3200" dirty="0" smtClean="0">
                    <a:solidFill>
                      <a:srgbClr val="FF0000"/>
                    </a:solidFill>
                    <a:latin typeface="+mn-ea"/>
                    <a:ea typeface="+mn-ea"/>
                    <a:cs typeface="Open Sans"/>
                    <a:sym typeface="Open Sans"/>
                  </a:rPr>
                  <a:t>门</a:t>
                </a:r>
                <a:r>
                  <a:rPr lang="zh-CN" altLang="en-US" sz="2800" dirty="0" smtClean="0">
                    <a:solidFill>
                      <a:srgbClr val="FFFFFF"/>
                    </a:solidFill>
                    <a:latin typeface="+mn-ea"/>
                    <a:ea typeface="+mn-ea"/>
                    <a:cs typeface="Open Sans"/>
                    <a:sym typeface="Open Sans"/>
                  </a:rPr>
                  <a:t>课程立项</a:t>
                </a:r>
                <a:endParaRPr lang="en" sz="2800" dirty="0">
                  <a:solidFill>
                    <a:srgbClr val="FFFFFF"/>
                  </a:solidFill>
                  <a:latin typeface="+mn-ea"/>
                  <a:ea typeface="+mn-ea"/>
                  <a:cs typeface="Open Sans"/>
                  <a:sym typeface="Open Sans"/>
                </a:endParaRPr>
              </a:p>
            </p:txBody>
          </p:sp>
        </p:grpSp>
        <p:sp>
          <p:nvSpPr>
            <p:cNvPr id="5" name="Shape 355"/>
            <p:cNvSpPr/>
            <p:nvPr/>
          </p:nvSpPr>
          <p:spPr>
            <a:xfrm>
              <a:off x="4346582" y="2063470"/>
              <a:ext cx="898599" cy="898599"/>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19DD9"/>
            </a:solidFill>
            <a:ln>
              <a:noFill/>
            </a:ln>
          </p:spPr>
          <p:txBody>
            <a:bodyPr lIns="0" tIns="0" rIns="0" bIns="0" anchor="ctr" anchorCtr="0">
              <a:noAutofit/>
            </a:bodyPr>
            <a:lstStyle/>
            <a:p>
              <a:pPr marL="0" marR="0" lvl="0" indent="0" algn="ctr" rtl="0">
                <a:spcBef>
                  <a:spcPts val="0"/>
                </a:spcBef>
                <a:buNone/>
              </a:pPr>
              <a:endParaRPr sz="1800" b="1" i="0" u="none" strike="noStrike" cap="none" baseline="0" dirty="0">
                <a:solidFill>
                  <a:srgbClr val="FFFFFF"/>
                </a:solidFill>
                <a:latin typeface="Muli"/>
                <a:ea typeface="Muli"/>
                <a:cs typeface="Muli"/>
                <a:sym typeface="Muli"/>
              </a:endParaRPr>
            </a:p>
          </p:txBody>
        </p:sp>
      </p:grpSp>
      <p:grpSp>
        <p:nvGrpSpPr>
          <p:cNvPr id="8" name="Shape 356"/>
          <p:cNvGrpSpPr/>
          <p:nvPr/>
        </p:nvGrpSpPr>
        <p:grpSpPr>
          <a:xfrm>
            <a:off x="4436436" y="1377650"/>
            <a:ext cx="372898" cy="321873"/>
            <a:chOff x="0" y="0"/>
            <a:chExt cx="254933" cy="220049"/>
          </a:xfrm>
        </p:grpSpPr>
        <p:sp>
          <p:nvSpPr>
            <p:cNvPr id="9" name="Shape 357"/>
            <p:cNvSpPr/>
            <p:nvPr/>
          </p:nvSpPr>
          <p:spPr>
            <a:xfrm>
              <a:off x="99320" y="74525"/>
              <a:ext cx="113507" cy="98496"/>
            </a:xfrm>
            <a:custGeom>
              <a:avLst/>
              <a:gdLst/>
              <a:ahLst/>
              <a:cxnLst/>
              <a:rect l="0" t="0" r="0" b="0"/>
              <a:pathLst>
                <a:path w="21600" h="21600" extrusionOk="0">
                  <a:moveTo>
                    <a:pt x="21600" y="0"/>
                  </a:moveTo>
                  <a:lnTo>
                    <a:pt x="0" y="0"/>
                  </a:lnTo>
                  <a:lnTo>
                    <a:pt x="0" y="21600"/>
                  </a:lnTo>
                  <a:lnTo>
                    <a:pt x="21600" y="21600"/>
                  </a:lnTo>
                  <a:lnTo>
                    <a:pt x="21600" y="0"/>
                  </a:lnTo>
                  <a:close/>
                  <a:moveTo>
                    <a:pt x="18900" y="18496"/>
                  </a:moveTo>
                  <a:lnTo>
                    <a:pt x="2700" y="18496"/>
                  </a:lnTo>
                  <a:lnTo>
                    <a:pt x="2700" y="3105"/>
                  </a:lnTo>
                  <a:lnTo>
                    <a:pt x="18900" y="3105"/>
                  </a:lnTo>
                  <a:lnTo>
                    <a:pt x="18900" y="18496"/>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800" b="1" i="0" u="none" strike="noStrike" cap="none" baseline="0" dirty="0">
                <a:latin typeface="Muli"/>
                <a:ea typeface="Muli"/>
                <a:cs typeface="Muli"/>
                <a:sym typeface="Muli"/>
              </a:endParaRPr>
            </a:p>
          </p:txBody>
        </p:sp>
        <p:sp>
          <p:nvSpPr>
            <p:cNvPr id="10" name="Shape 358"/>
            <p:cNvSpPr/>
            <p:nvPr/>
          </p:nvSpPr>
          <p:spPr>
            <a:xfrm>
              <a:off x="42566" y="74525"/>
              <a:ext cx="36899" cy="98400"/>
            </a:xfrm>
            <a:prstGeom prst="rect">
              <a:avLst/>
            </a:prstGeom>
            <a:solidFill>
              <a:srgbClr val="FFFFFF"/>
            </a:solidFill>
            <a:ln>
              <a:noFill/>
            </a:ln>
          </p:spPr>
          <p:txBody>
            <a:bodyPr lIns="0" tIns="0" rIns="0" bIns="0" anchor="t" anchorCtr="0">
              <a:noAutofit/>
            </a:bodyPr>
            <a:lstStyle/>
            <a:p>
              <a:pPr marL="0" marR="0" lvl="0" indent="0" algn="l" rtl="0">
                <a:spcBef>
                  <a:spcPts val="0"/>
                </a:spcBef>
                <a:buNone/>
              </a:pPr>
              <a:endParaRPr sz="1800" b="1" i="0" u="none" strike="noStrike" cap="none" baseline="0" dirty="0">
                <a:latin typeface="Muli"/>
                <a:ea typeface="Muli"/>
                <a:cs typeface="Muli"/>
                <a:sym typeface="Muli"/>
              </a:endParaRPr>
            </a:p>
          </p:txBody>
        </p:sp>
        <p:sp>
          <p:nvSpPr>
            <p:cNvPr id="11" name="Shape 359"/>
            <p:cNvSpPr/>
            <p:nvPr/>
          </p:nvSpPr>
          <p:spPr>
            <a:xfrm>
              <a:off x="0" y="0"/>
              <a:ext cx="254933" cy="220049"/>
            </a:xfrm>
            <a:custGeom>
              <a:avLst/>
              <a:gdLst/>
              <a:ahLst/>
              <a:cxnLst/>
              <a:rect l="0" t="0" r="0" b="0"/>
              <a:pathLst>
                <a:path w="21600" h="21600" extrusionOk="0">
                  <a:moveTo>
                    <a:pt x="0" y="0"/>
                  </a:moveTo>
                  <a:lnTo>
                    <a:pt x="0" y="21600"/>
                  </a:lnTo>
                  <a:lnTo>
                    <a:pt x="21600" y="21600"/>
                  </a:lnTo>
                  <a:lnTo>
                    <a:pt x="21600" y="0"/>
                  </a:lnTo>
                  <a:lnTo>
                    <a:pt x="0" y="0"/>
                  </a:lnTo>
                  <a:close/>
                  <a:moveTo>
                    <a:pt x="15338" y="1446"/>
                  </a:moveTo>
                  <a:lnTo>
                    <a:pt x="19764" y="1446"/>
                  </a:lnTo>
                  <a:lnTo>
                    <a:pt x="19764" y="3438"/>
                  </a:lnTo>
                  <a:lnTo>
                    <a:pt x="15338" y="3438"/>
                  </a:lnTo>
                  <a:lnTo>
                    <a:pt x="15338" y="1446"/>
                  </a:lnTo>
                  <a:close/>
                  <a:moveTo>
                    <a:pt x="1771" y="1446"/>
                  </a:moveTo>
                  <a:lnTo>
                    <a:pt x="13776" y="1446"/>
                  </a:lnTo>
                  <a:lnTo>
                    <a:pt x="13776" y="3438"/>
                  </a:lnTo>
                  <a:lnTo>
                    <a:pt x="1771" y="3438"/>
                  </a:lnTo>
                  <a:lnTo>
                    <a:pt x="1771" y="1446"/>
                  </a:lnTo>
                  <a:close/>
                  <a:moveTo>
                    <a:pt x="19798" y="19510"/>
                  </a:moveTo>
                  <a:lnTo>
                    <a:pt x="1802" y="19510"/>
                  </a:lnTo>
                  <a:lnTo>
                    <a:pt x="1802" y="4877"/>
                  </a:lnTo>
                  <a:lnTo>
                    <a:pt x="19798" y="4877"/>
                  </a:lnTo>
                  <a:lnTo>
                    <a:pt x="19798" y="1951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800" b="1" i="0" u="none" strike="noStrike" cap="none" baseline="0" dirty="0">
                <a:latin typeface="Muli"/>
                <a:ea typeface="Muli"/>
                <a:cs typeface="Muli"/>
                <a:sym typeface="Muli"/>
              </a:endParaRPr>
            </a:p>
          </p:txBody>
        </p:sp>
      </p:grpSp>
      <p:sp>
        <p:nvSpPr>
          <p:cNvPr id="12" name="矩形 11"/>
          <p:cNvSpPr/>
          <p:nvPr/>
        </p:nvSpPr>
        <p:spPr>
          <a:xfrm>
            <a:off x="5256425" y="2449463"/>
            <a:ext cx="5929828" cy="1077218"/>
          </a:xfrm>
          <a:prstGeom prst="rect">
            <a:avLst/>
          </a:prstGeom>
        </p:spPr>
        <p:txBody>
          <a:bodyPr wrap="none">
            <a:spAutoFit/>
          </a:bodyPr>
          <a:lstStyle/>
          <a:p>
            <a:r>
              <a:rPr lang="zh-CN" altLang="en-US" sz="3200" dirty="0" smtClean="0">
                <a:solidFill>
                  <a:schemeClr val="bg1">
                    <a:lumMod val="95000"/>
                  </a:schemeClr>
                </a:solidFill>
                <a:latin typeface="+mn-ea"/>
              </a:rPr>
              <a:t>安徽省网络</a:t>
            </a:r>
            <a:r>
              <a:rPr lang="zh-CN" altLang="en-US" sz="3200" dirty="0">
                <a:solidFill>
                  <a:schemeClr val="bg1">
                    <a:lumMod val="95000"/>
                  </a:schemeClr>
                </a:solidFill>
                <a:latin typeface="+mn-ea"/>
              </a:rPr>
              <a:t>课程学习</a:t>
            </a:r>
            <a:r>
              <a:rPr lang="zh-CN" altLang="en-US" sz="3200" dirty="0" smtClean="0">
                <a:solidFill>
                  <a:schemeClr val="bg1">
                    <a:lumMod val="95000"/>
                  </a:schemeClr>
                </a:solidFill>
                <a:latin typeface="+mn-ea"/>
              </a:rPr>
              <a:t>中心</a:t>
            </a:r>
            <a:endParaRPr lang="en-US" altLang="zh-CN" sz="3200" dirty="0" smtClean="0">
              <a:solidFill>
                <a:schemeClr val="bg1">
                  <a:lumMod val="95000"/>
                </a:schemeClr>
              </a:solidFill>
              <a:latin typeface="+mn-ea"/>
            </a:endParaRPr>
          </a:p>
          <a:p>
            <a:r>
              <a:rPr lang="zh-CN" altLang="en-US" sz="3200" dirty="0" smtClean="0">
                <a:solidFill>
                  <a:schemeClr val="bg1">
                    <a:lumMod val="95000"/>
                  </a:schemeClr>
                </a:solidFill>
                <a:latin typeface="+mn-ea"/>
              </a:rPr>
              <a:t>受教育厅委托负责项目推进工作</a:t>
            </a:r>
            <a:endParaRPr lang="zh-CN" altLang="en-US" sz="3200" dirty="0">
              <a:solidFill>
                <a:schemeClr val="bg1">
                  <a:lumMod val="95000"/>
                </a:schemeClr>
              </a:solidFill>
              <a:latin typeface="+mn-ea"/>
            </a:endParaRPr>
          </a:p>
        </p:txBody>
      </p:sp>
    </p:spTree>
    <p:extLst>
      <p:ext uri="{BB962C8B-B14F-4D97-AF65-F5344CB8AC3E}">
        <p14:creationId xmlns:p14="http://schemas.microsoft.com/office/powerpoint/2010/main" val="201351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3"/>
          <p:cNvGraphicFramePr/>
          <p:nvPr>
            <p:extLst>
              <p:ext uri="{D42A27DB-BD31-4B8C-83A1-F6EECF244321}">
                <p14:modId xmlns:p14="http://schemas.microsoft.com/office/powerpoint/2010/main" val="311703749"/>
              </p:ext>
            </p:extLst>
          </p:nvPr>
        </p:nvGraphicFramePr>
        <p:xfrm>
          <a:off x="4459446" y="1121953"/>
          <a:ext cx="6255447" cy="4521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Diagram group"/>
          <p:cNvGrpSpPr/>
          <p:nvPr/>
        </p:nvGrpSpPr>
        <p:grpSpPr>
          <a:xfrm>
            <a:off x="2661982" y="2340352"/>
            <a:ext cx="2035283" cy="1042968"/>
            <a:chOff x="4225329" y="2116674"/>
            <a:chExt cx="2035283" cy="1042968"/>
          </a:xfrm>
          <a:scene3d>
            <a:camera prst="perspectiveRelaxed" fov="1200000">
              <a:rot lat="21254444" lon="564327" rev="21567039"/>
            </a:camera>
            <a:lightRig rig="soft" dir="t"/>
            <a:backdrop>
              <a:anchor x="0" y="0" z="-210000"/>
              <a:norm dx="0" dy="0" dz="914400"/>
              <a:up dx="0" dy="914400" dz="0"/>
            </a:backdrop>
          </a:scene3d>
        </p:grpSpPr>
        <p:grpSp>
          <p:nvGrpSpPr>
            <p:cNvPr id="4" name="组合 3"/>
            <p:cNvGrpSpPr/>
            <p:nvPr/>
          </p:nvGrpSpPr>
          <p:grpSpPr>
            <a:xfrm>
              <a:off x="4225329" y="2117180"/>
              <a:ext cx="1489232" cy="1042462"/>
              <a:chOff x="4225329" y="2117180"/>
              <a:chExt cx="1489232" cy="1042462"/>
            </a:xfrm>
            <a:scene3d>
              <a:camera prst="perspectiveRelaxed" fov="1200000">
                <a:rot lat="21254444" lon="564327" rev="21567039"/>
              </a:camera>
              <a:lightRig rig="soft" dir="t"/>
              <a:backdrop>
                <a:anchor x="0" y="0" z="-210000"/>
                <a:norm dx="0" dy="0" dz="914400"/>
                <a:up dx="0" dy="914400" dz="0"/>
              </a:backdrop>
            </a:scene3d>
          </p:grpSpPr>
          <p:sp>
            <p:nvSpPr>
              <p:cNvPr id="6" name="矩形 5"/>
              <p:cNvSpPr/>
              <p:nvPr/>
            </p:nvSpPr>
            <p:spPr>
              <a:xfrm>
                <a:off x="4225329" y="2117180"/>
                <a:ext cx="1489232" cy="10424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矩形 6"/>
              <p:cNvSpPr/>
              <p:nvPr/>
            </p:nvSpPr>
            <p:spPr>
              <a:xfrm>
                <a:off x="4225329" y="2117180"/>
                <a:ext cx="1489232" cy="10424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zh-CN" altLang="en-US" sz="3600" kern="1200" dirty="0" smtClean="0">
                    <a:solidFill>
                      <a:schemeClr val="bg1"/>
                    </a:solidFill>
                  </a:rPr>
                  <a:t>网络</a:t>
                </a:r>
                <a:endParaRPr lang="en-US" altLang="zh-CN" sz="3600" kern="1200" dirty="0" smtClean="0">
                  <a:solidFill>
                    <a:schemeClr val="bg1"/>
                  </a:solidFill>
                </a:endParaRPr>
              </a:p>
              <a:p>
                <a:pPr lvl="0" algn="ctr" defTabSz="1066800">
                  <a:lnSpc>
                    <a:spcPct val="90000"/>
                  </a:lnSpc>
                  <a:spcBef>
                    <a:spcPct val="0"/>
                  </a:spcBef>
                  <a:spcAft>
                    <a:spcPct val="35000"/>
                  </a:spcAft>
                </a:pPr>
                <a:r>
                  <a:rPr lang="zh-CN" altLang="en-US" sz="3600" kern="1200" dirty="0" smtClean="0">
                    <a:solidFill>
                      <a:schemeClr val="bg1"/>
                    </a:solidFill>
                  </a:rPr>
                  <a:t>课程</a:t>
                </a:r>
                <a:endParaRPr lang="zh-CN" altLang="en-US" sz="3600" kern="1200" dirty="0">
                  <a:solidFill>
                    <a:schemeClr val="bg1"/>
                  </a:solidFill>
                </a:endParaRPr>
              </a:p>
            </p:txBody>
          </p:sp>
        </p:grpSp>
        <p:sp>
          <p:nvSpPr>
            <p:cNvPr id="5" name="燕尾形 4"/>
            <p:cNvSpPr/>
            <p:nvPr/>
          </p:nvSpPr>
          <p:spPr>
            <a:xfrm>
              <a:off x="5714561" y="2116674"/>
              <a:ext cx="546051" cy="1042472"/>
            </a:xfrm>
            <a:prstGeom prst="chevron">
              <a:avLst>
                <a:gd name="adj" fmla="val 62310"/>
              </a:avLst>
            </a:prstGeom>
            <a:sp3d z="-227350" prstMaterial="matte"/>
          </p:spPr>
          <p:style>
            <a:lnRef idx="0">
              <a:schemeClr val="accent1">
                <a:shade val="90000"/>
                <a:hueOff val="322601"/>
                <a:satOff val="-11995"/>
                <a:lumOff val="23885"/>
                <a:alphaOff val="0"/>
              </a:schemeClr>
            </a:lnRef>
            <a:fillRef idx="1">
              <a:schemeClr val="accent1">
                <a:shade val="90000"/>
                <a:hueOff val="322601"/>
                <a:satOff val="-11995"/>
                <a:lumOff val="23885"/>
                <a:alphaOff val="0"/>
              </a:schemeClr>
            </a:fillRef>
            <a:effectRef idx="0">
              <a:schemeClr val="accent1">
                <a:shade val="90000"/>
                <a:hueOff val="322601"/>
                <a:satOff val="-11995"/>
                <a:lumOff val="23885"/>
                <a:alphaOff val="0"/>
              </a:schemeClr>
            </a:effectRef>
            <a:fontRef idx="minor">
              <a:schemeClr val="lt1"/>
            </a:fontRef>
          </p:style>
        </p:sp>
      </p:grpSp>
    </p:spTree>
    <p:extLst>
      <p:ext uri="{BB962C8B-B14F-4D97-AF65-F5344CB8AC3E}">
        <p14:creationId xmlns:p14="http://schemas.microsoft.com/office/powerpoint/2010/main" val="695890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3789" y="106391"/>
            <a:ext cx="1624474" cy="1684555"/>
            <a:chOff x="1558187" y="-67037"/>
            <a:chExt cx="1624474" cy="1684555"/>
          </a:xfrm>
        </p:grpSpPr>
        <p:sp>
          <p:nvSpPr>
            <p:cNvPr id="3" name="形状 2"/>
            <p:cNvSpPr/>
            <p:nvPr/>
          </p:nvSpPr>
          <p:spPr>
            <a:xfrm rot="20700000">
              <a:off x="1558187" y="-67037"/>
              <a:ext cx="1624474" cy="1684555"/>
            </a:xfrm>
            <a:prstGeom prst="gear6">
              <a:avLst/>
            </a:prstGeom>
          </p:spPr>
          <p:style>
            <a:lnRef idx="0">
              <a:schemeClr val="lt1">
                <a:hueOff val="0"/>
                <a:satOff val="0"/>
                <a:lumOff val="0"/>
                <a:alphaOff val="0"/>
              </a:schemeClr>
            </a:lnRef>
            <a:fillRef idx="3">
              <a:schemeClr val="accent5">
                <a:hueOff val="-7353344"/>
                <a:satOff val="-10228"/>
                <a:lumOff val="-3922"/>
                <a:alphaOff val="0"/>
              </a:schemeClr>
            </a:fillRef>
            <a:effectRef idx="2">
              <a:schemeClr val="accent5">
                <a:hueOff val="-7353344"/>
                <a:satOff val="-10228"/>
                <a:lumOff val="-3922"/>
                <a:alphaOff val="0"/>
              </a:schemeClr>
            </a:effectRef>
            <a:fontRef idx="minor">
              <a:schemeClr val="lt1"/>
            </a:fontRef>
          </p:style>
        </p:sp>
        <p:sp>
          <p:nvSpPr>
            <p:cNvPr id="4" name="形状 4"/>
            <p:cNvSpPr/>
            <p:nvPr/>
          </p:nvSpPr>
          <p:spPr>
            <a:xfrm>
              <a:off x="1882798" y="381398"/>
              <a:ext cx="1002492" cy="78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kern="1200" dirty="0" smtClean="0"/>
                <a:t>课程</a:t>
              </a:r>
              <a:endParaRPr lang="zh-CN" altLang="en-US" sz="3200" kern="1200" dirty="0"/>
            </a:p>
          </p:txBody>
        </p:sp>
      </p:grpSp>
      <p:sp>
        <p:nvSpPr>
          <p:cNvPr id="5" name="文本框 4"/>
          <p:cNvSpPr txBox="1"/>
          <p:nvPr/>
        </p:nvSpPr>
        <p:spPr>
          <a:xfrm>
            <a:off x="2227383" y="703850"/>
            <a:ext cx="8346832" cy="584775"/>
          </a:xfrm>
          <a:prstGeom prst="rect">
            <a:avLst/>
          </a:prstGeom>
          <a:noFill/>
        </p:spPr>
        <p:txBody>
          <a:bodyPr wrap="square" rtlCol="0">
            <a:spAutoFit/>
          </a:bodyPr>
          <a:lstStyle/>
          <a:p>
            <a:r>
              <a:rPr lang="zh-CN" altLang="en-US" sz="3200" dirty="0" smtClean="0">
                <a:solidFill>
                  <a:srgbClr val="FFFF00"/>
                </a:solidFill>
              </a:rPr>
              <a:t>以质量工程</a:t>
            </a:r>
            <a:r>
              <a:rPr lang="en-US" altLang="zh-CN" sz="3200" dirty="0" smtClean="0">
                <a:solidFill>
                  <a:srgbClr val="FFFF00"/>
                </a:solidFill>
              </a:rPr>
              <a:t>MOOC</a:t>
            </a:r>
            <a:r>
              <a:rPr lang="zh-CN" altLang="en-US" sz="3200" dirty="0" smtClean="0">
                <a:solidFill>
                  <a:srgbClr val="FFFF00"/>
                </a:solidFill>
              </a:rPr>
              <a:t>示范项目课程建设为主</a:t>
            </a:r>
            <a:endParaRPr lang="zh-CN" altLang="en-US" sz="3200" dirty="0">
              <a:solidFill>
                <a:srgbClr val="FFFF00"/>
              </a:solidFill>
            </a:endParaRPr>
          </a:p>
        </p:txBody>
      </p:sp>
      <p:sp>
        <p:nvSpPr>
          <p:cNvPr id="6" name="矩形 5"/>
          <p:cNvSpPr/>
          <p:nvPr/>
        </p:nvSpPr>
        <p:spPr>
          <a:xfrm>
            <a:off x="524521" y="1668306"/>
            <a:ext cx="11421294" cy="4687437"/>
          </a:xfrm>
          <a:prstGeom prst="rect">
            <a:avLst/>
          </a:prstGeom>
        </p:spPr>
        <p:txBody>
          <a:bodyPr wrap="square">
            <a:spAutoFit/>
          </a:bodyPr>
          <a:lstStyle/>
          <a:p>
            <a:pPr marL="285750" indent="-285750">
              <a:lnSpc>
                <a:spcPct val="130000"/>
              </a:lnSpc>
              <a:buFont typeface="Arial" panose="020B0604020202020204" pitchFamily="34" charset="0"/>
              <a:buChar char="•"/>
            </a:pPr>
            <a:r>
              <a:rPr lang="zh-CN" altLang="zh-CN" sz="2800" kern="0" dirty="0" smtClean="0">
                <a:solidFill>
                  <a:schemeClr val="bg1"/>
                </a:solidFill>
                <a:latin typeface="+mn-ea"/>
                <a:cs typeface="宋体" panose="02010600030101010101" pitchFamily="2" charset="-122"/>
              </a:rPr>
              <a:t>通过</a:t>
            </a:r>
            <a:r>
              <a:rPr lang="zh-CN" altLang="zh-CN" sz="2800" kern="0" dirty="0">
                <a:solidFill>
                  <a:schemeClr val="bg1"/>
                </a:solidFill>
                <a:latin typeface="+mn-ea"/>
                <a:cs typeface="宋体" panose="02010600030101010101" pitchFamily="2" charset="-122"/>
              </a:rPr>
              <a:t>建设基于互联网技术与应用的云端开放式</a:t>
            </a:r>
            <a:r>
              <a:rPr lang="en-US" altLang="zh-CN" sz="2800" kern="0" dirty="0">
                <a:solidFill>
                  <a:schemeClr val="bg1"/>
                </a:solidFill>
                <a:latin typeface="+mn-ea"/>
                <a:cs typeface="宋体" panose="02010600030101010101" pitchFamily="2" charset="-122"/>
              </a:rPr>
              <a:t>MOOC</a:t>
            </a:r>
            <a:r>
              <a:rPr lang="zh-CN" altLang="zh-CN" sz="2800" kern="0" dirty="0">
                <a:solidFill>
                  <a:schemeClr val="bg1"/>
                </a:solidFill>
                <a:latin typeface="+mn-ea"/>
                <a:cs typeface="宋体" panose="02010600030101010101" pitchFamily="2" charset="-122"/>
              </a:rPr>
              <a:t>课程教育平台，实现优质教育资源共享，提高资源使用效率，创新教育教学模式，推动教学方法改革，促进文化交流合作，扩大高校社会影响力，提高优秀教师社会知名度</a:t>
            </a:r>
            <a:r>
              <a:rPr lang="zh-CN" altLang="zh-CN" sz="2800" kern="0" dirty="0" smtClean="0">
                <a:solidFill>
                  <a:schemeClr val="bg1"/>
                </a:solidFill>
                <a:latin typeface="+mn-ea"/>
                <a:cs typeface="宋体" panose="02010600030101010101" pitchFamily="2" charset="-122"/>
              </a:rPr>
              <a:t>。</a:t>
            </a:r>
            <a:endParaRPr lang="en-US" altLang="zh-CN" sz="2800" kern="0" dirty="0" smtClean="0">
              <a:solidFill>
                <a:schemeClr val="bg1"/>
              </a:solidFill>
              <a:latin typeface="+mn-ea"/>
              <a:cs typeface="宋体" panose="02010600030101010101" pitchFamily="2" charset="-122"/>
            </a:endParaRPr>
          </a:p>
          <a:p>
            <a:pPr marL="285750" indent="-285750">
              <a:lnSpc>
                <a:spcPct val="150000"/>
              </a:lnSpc>
              <a:buFont typeface="Arial" panose="020B0604020202020204" pitchFamily="34" charset="0"/>
              <a:buChar char="•"/>
            </a:pPr>
            <a:endParaRPr lang="zh-CN" altLang="zh-CN" kern="100" dirty="0">
              <a:solidFill>
                <a:schemeClr val="bg1"/>
              </a:solidFill>
              <a:latin typeface="+mn-ea"/>
            </a:endParaRPr>
          </a:p>
          <a:p>
            <a:pPr marL="285750" indent="-285750">
              <a:lnSpc>
                <a:spcPct val="150000"/>
              </a:lnSpc>
              <a:buFont typeface="Arial" panose="020B0604020202020204" pitchFamily="34" charset="0"/>
              <a:buChar char="•"/>
            </a:pPr>
            <a:r>
              <a:rPr lang="zh-CN" altLang="zh-CN" sz="2800" dirty="0" smtClean="0">
                <a:solidFill>
                  <a:schemeClr val="bg1"/>
                </a:solidFill>
                <a:latin typeface="+mn-ea"/>
                <a:cs typeface="宋体" panose="02010600030101010101" pitchFamily="2" charset="-122"/>
              </a:rPr>
              <a:t>以</a:t>
            </a:r>
            <a:r>
              <a:rPr lang="en-US" altLang="zh-CN" sz="2800" dirty="0">
                <a:solidFill>
                  <a:schemeClr val="bg1"/>
                </a:solidFill>
                <a:latin typeface="+mn-ea"/>
                <a:cs typeface="宋体" panose="02010600030101010101" pitchFamily="2" charset="-122"/>
              </a:rPr>
              <a:t>MOOC</a:t>
            </a:r>
            <a:r>
              <a:rPr lang="zh-CN" altLang="zh-CN" sz="2800" dirty="0">
                <a:solidFill>
                  <a:schemeClr val="bg1"/>
                </a:solidFill>
                <a:latin typeface="+mn-ea"/>
                <a:cs typeface="宋体" panose="02010600030101010101" pitchFamily="2" charset="-122"/>
              </a:rPr>
              <a:t>课程为载体，充分利用信息技术优势，探索全程在线、网络开放教学与课堂教学相结合的信息化教学新模式，将课程跃升至深度探究、思辩、互动与实践的新高度，不断提升课程教学质量。</a:t>
            </a:r>
            <a:endParaRPr lang="zh-CN" altLang="en-US" sz="2800" dirty="0">
              <a:solidFill>
                <a:schemeClr val="bg1"/>
              </a:solidFill>
              <a:latin typeface="+mn-ea"/>
            </a:endParaRPr>
          </a:p>
        </p:txBody>
      </p:sp>
      <p:sp>
        <p:nvSpPr>
          <p:cNvPr id="7" name="文本框 6"/>
          <p:cNvSpPr txBox="1"/>
          <p:nvPr/>
        </p:nvSpPr>
        <p:spPr>
          <a:xfrm>
            <a:off x="8479690" y="6201854"/>
            <a:ext cx="3466125" cy="307777"/>
          </a:xfrm>
          <a:prstGeom prst="rect">
            <a:avLst/>
          </a:prstGeom>
          <a:noFill/>
        </p:spPr>
        <p:txBody>
          <a:bodyPr wrap="square" rtlCol="0">
            <a:spAutoFit/>
          </a:bodyPr>
          <a:lstStyle/>
          <a:p>
            <a:r>
              <a:rPr lang="en-US" altLang="zh-CN" sz="1400" dirty="0" smtClean="0">
                <a:solidFill>
                  <a:schemeClr val="bg1"/>
                </a:solidFill>
              </a:rPr>
              <a:t>——</a:t>
            </a:r>
            <a:r>
              <a:rPr lang="zh-CN" altLang="en-US" sz="1400" dirty="0" smtClean="0">
                <a:solidFill>
                  <a:schemeClr val="bg1"/>
                </a:solidFill>
              </a:rPr>
              <a:t>节选自</a:t>
            </a:r>
            <a:r>
              <a:rPr lang="en-US" altLang="zh-CN" sz="1400" dirty="0" smtClean="0">
                <a:solidFill>
                  <a:schemeClr val="bg1"/>
                </a:solidFill>
              </a:rPr>
              <a:t>2017</a:t>
            </a:r>
            <a:r>
              <a:rPr lang="zh-CN" altLang="en-US" sz="1400" dirty="0" smtClean="0">
                <a:solidFill>
                  <a:schemeClr val="bg1"/>
                </a:solidFill>
              </a:rPr>
              <a:t>年省级质量工程申报指南</a:t>
            </a:r>
            <a:endParaRPr lang="zh-CN" altLang="en-US" sz="1400" dirty="0">
              <a:solidFill>
                <a:schemeClr val="bg1"/>
              </a:solidFill>
            </a:endParaRPr>
          </a:p>
        </p:txBody>
      </p:sp>
    </p:spTree>
    <p:extLst>
      <p:ext uri="{BB962C8B-B14F-4D97-AF65-F5344CB8AC3E}">
        <p14:creationId xmlns:p14="http://schemas.microsoft.com/office/powerpoint/2010/main" val="2560288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602524" y="0"/>
            <a:ext cx="9589476" cy="6549220"/>
          </a:xfrm>
          <a:prstGeom prst="rect">
            <a:avLst/>
          </a:prstGeom>
        </p:spPr>
      </p:pic>
      <p:grpSp>
        <p:nvGrpSpPr>
          <p:cNvPr id="7" name="组合 6"/>
          <p:cNvGrpSpPr/>
          <p:nvPr/>
        </p:nvGrpSpPr>
        <p:grpSpPr>
          <a:xfrm>
            <a:off x="243789" y="106391"/>
            <a:ext cx="1624474" cy="1684555"/>
            <a:chOff x="1558187" y="-67037"/>
            <a:chExt cx="1624474" cy="1684555"/>
          </a:xfrm>
        </p:grpSpPr>
        <p:sp>
          <p:nvSpPr>
            <p:cNvPr id="8" name="形状 7"/>
            <p:cNvSpPr/>
            <p:nvPr/>
          </p:nvSpPr>
          <p:spPr>
            <a:xfrm rot="20700000">
              <a:off x="1558187" y="-67037"/>
              <a:ext cx="1624474" cy="1684555"/>
            </a:xfrm>
            <a:prstGeom prst="gear6">
              <a:avLst/>
            </a:prstGeom>
          </p:spPr>
          <p:style>
            <a:lnRef idx="0">
              <a:schemeClr val="lt1">
                <a:hueOff val="0"/>
                <a:satOff val="0"/>
                <a:lumOff val="0"/>
                <a:alphaOff val="0"/>
              </a:schemeClr>
            </a:lnRef>
            <a:fillRef idx="3">
              <a:schemeClr val="accent5">
                <a:hueOff val="-7353344"/>
                <a:satOff val="-10228"/>
                <a:lumOff val="-3922"/>
                <a:alphaOff val="0"/>
              </a:schemeClr>
            </a:fillRef>
            <a:effectRef idx="2">
              <a:schemeClr val="accent5">
                <a:hueOff val="-7353344"/>
                <a:satOff val="-10228"/>
                <a:lumOff val="-3922"/>
                <a:alphaOff val="0"/>
              </a:schemeClr>
            </a:effectRef>
            <a:fontRef idx="minor">
              <a:schemeClr val="lt1"/>
            </a:fontRef>
          </p:style>
        </p:sp>
        <p:sp>
          <p:nvSpPr>
            <p:cNvPr id="9" name="形状 4"/>
            <p:cNvSpPr/>
            <p:nvPr/>
          </p:nvSpPr>
          <p:spPr>
            <a:xfrm>
              <a:off x="1882798" y="381398"/>
              <a:ext cx="1002492" cy="78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kern="1200" dirty="0" smtClean="0"/>
                <a:t>课程</a:t>
              </a:r>
              <a:endParaRPr lang="zh-CN" altLang="en-US" sz="3200" kern="1200" dirty="0"/>
            </a:p>
          </p:txBody>
        </p:sp>
      </p:grpSp>
    </p:spTree>
    <p:extLst>
      <p:ext uri="{BB962C8B-B14F-4D97-AF65-F5344CB8AC3E}">
        <p14:creationId xmlns:p14="http://schemas.microsoft.com/office/powerpoint/2010/main" val="36747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64676" y="169017"/>
            <a:ext cx="10527324" cy="5867880"/>
          </a:xfrm>
          <a:prstGeom prst="rect">
            <a:avLst/>
          </a:prstGeom>
        </p:spPr>
      </p:pic>
      <p:grpSp>
        <p:nvGrpSpPr>
          <p:cNvPr id="7" name="组合 6"/>
          <p:cNvGrpSpPr/>
          <p:nvPr/>
        </p:nvGrpSpPr>
        <p:grpSpPr>
          <a:xfrm>
            <a:off x="0" y="176730"/>
            <a:ext cx="1624474" cy="1684555"/>
            <a:chOff x="1558187" y="-67037"/>
            <a:chExt cx="1624474" cy="1684555"/>
          </a:xfrm>
        </p:grpSpPr>
        <p:sp>
          <p:nvSpPr>
            <p:cNvPr id="8" name="形状 7"/>
            <p:cNvSpPr/>
            <p:nvPr/>
          </p:nvSpPr>
          <p:spPr>
            <a:xfrm rot="20700000">
              <a:off x="1558187" y="-67037"/>
              <a:ext cx="1624474" cy="1684555"/>
            </a:xfrm>
            <a:prstGeom prst="gear6">
              <a:avLst/>
            </a:prstGeom>
          </p:spPr>
          <p:style>
            <a:lnRef idx="0">
              <a:schemeClr val="lt1">
                <a:hueOff val="0"/>
                <a:satOff val="0"/>
                <a:lumOff val="0"/>
                <a:alphaOff val="0"/>
              </a:schemeClr>
            </a:lnRef>
            <a:fillRef idx="3">
              <a:schemeClr val="accent5">
                <a:hueOff val="-7353344"/>
                <a:satOff val="-10228"/>
                <a:lumOff val="-3922"/>
                <a:alphaOff val="0"/>
              </a:schemeClr>
            </a:fillRef>
            <a:effectRef idx="2">
              <a:schemeClr val="accent5">
                <a:hueOff val="-7353344"/>
                <a:satOff val="-10228"/>
                <a:lumOff val="-3922"/>
                <a:alphaOff val="0"/>
              </a:schemeClr>
            </a:effectRef>
            <a:fontRef idx="minor">
              <a:schemeClr val="lt1"/>
            </a:fontRef>
          </p:style>
        </p:sp>
        <p:sp>
          <p:nvSpPr>
            <p:cNvPr id="9" name="形状 4"/>
            <p:cNvSpPr/>
            <p:nvPr/>
          </p:nvSpPr>
          <p:spPr>
            <a:xfrm>
              <a:off x="1882798" y="381398"/>
              <a:ext cx="1002492" cy="7876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3200" kern="1200" dirty="0" smtClean="0"/>
                <a:t>课程</a:t>
              </a:r>
              <a:endParaRPr lang="zh-CN" altLang="en-US" sz="3200" kern="1200" dirty="0"/>
            </a:p>
          </p:txBody>
        </p:sp>
      </p:grpSp>
    </p:spTree>
    <p:extLst>
      <p:ext uri="{BB962C8B-B14F-4D97-AF65-F5344CB8AC3E}">
        <p14:creationId xmlns:p14="http://schemas.microsoft.com/office/powerpoint/2010/main" val="4110896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38970" y="1"/>
            <a:ext cx="5540828" cy="2836692"/>
          </a:xfrm>
          <a:prstGeom prst="rect">
            <a:avLst/>
          </a:prstGeom>
        </p:spPr>
      </p:pic>
      <p:pic>
        <p:nvPicPr>
          <p:cNvPr id="5" name="图片 4"/>
          <p:cNvPicPr>
            <a:picLocks noChangeAspect="1"/>
          </p:cNvPicPr>
          <p:nvPr/>
        </p:nvPicPr>
        <p:blipFill>
          <a:blip r:embed="rId4"/>
          <a:stretch>
            <a:fillRect/>
          </a:stretch>
        </p:blipFill>
        <p:spPr>
          <a:xfrm>
            <a:off x="6179797" y="-1247"/>
            <a:ext cx="5555683" cy="2837939"/>
          </a:xfrm>
          <a:prstGeom prst="rect">
            <a:avLst/>
          </a:prstGeom>
        </p:spPr>
      </p:pic>
      <p:pic>
        <p:nvPicPr>
          <p:cNvPr id="6" name="图片 5"/>
          <p:cNvPicPr>
            <a:picLocks noChangeAspect="1"/>
          </p:cNvPicPr>
          <p:nvPr/>
        </p:nvPicPr>
        <p:blipFill>
          <a:blip r:embed="rId5"/>
          <a:stretch>
            <a:fillRect/>
          </a:stretch>
        </p:blipFill>
        <p:spPr>
          <a:xfrm>
            <a:off x="638969" y="2836693"/>
            <a:ext cx="5552863" cy="2852908"/>
          </a:xfrm>
          <a:prstGeom prst="rect">
            <a:avLst/>
          </a:prstGeom>
        </p:spPr>
      </p:pic>
      <p:pic>
        <p:nvPicPr>
          <p:cNvPr id="7" name="图片 6"/>
          <p:cNvPicPr>
            <a:picLocks noChangeAspect="1"/>
          </p:cNvPicPr>
          <p:nvPr/>
        </p:nvPicPr>
        <p:blipFill>
          <a:blip r:embed="rId6"/>
          <a:stretch>
            <a:fillRect/>
          </a:stretch>
        </p:blipFill>
        <p:spPr>
          <a:xfrm>
            <a:off x="6191830" y="2836693"/>
            <a:ext cx="5545465" cy="2852908"/>
          </a:xfrm>
          <a:prstGeom prst="rect">
            <a:avLst/>
          </a:prstGeom>
        </p:spPr>
      </p:pic>
    </p:spTree>
    <p:extLst>
      <p:ext uri="{BB962C8B-B14F-4D97-AF65-F5344CB8AC3E}">
        <p14:creationId xmlns:p14="http://schemas.microsoft.com/office/powerpoint/2010/main" val="12299865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11d1a11a-859d-46bf-8cec-acc528658533"/>
</p:tagLst>
</file>

<file path=ppt/tags/tag2.xml><?xml version="1.0" encoding="utf-8"?>
<p:tagLst xmlns:a="http://schemas.openxmlformats.org/drawingml/2006/main" xmlns:r="http://schemas.openxmlformats.org/officeDocument/2006/relationships" xmlns:p="http://schemas.openxmlformats.org/presentationml/2006/main">
  <p:tag name="ISLIDE.DIAGRAM" val="1098e766-7eb8-4e03-ac90-6863f181a32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1398</Words>
  <Application>Microsoft Office PowerPoint</Application>
  <PresentationFormat>宽屏</PresentationFormat>
  <Paragraphs>140</Paragraphs>
  <Slides>26</Slides>
  <Notes>15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Merriweather</vt:lpstr>
      <vt:lpstr>Muli</vt:lpstr>
      <vt:lpstr>Open Sans</vt:lpstr>
      <vt:lpstr>方正仿宋_GBK</vt:lpstr>
      <vt:lpstr>宋体</vt:lpstr>
      <vt:lpstr>Microsoft YaHei</vt:lpstr>
      <vt:lpstr>Microsoft YaHei</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leon john</dc:creator>
  <cp:lastModifiedBy>Windows User</cp:lastModifiedBy>
  <cp:revision>56</cp:revision>
  <dcterms:created xsi:type="dcterms:W3CDTF">2018-05-10T04:46:55Z</dcterms:created>
  <dcterms:modified xsi:type="dcterms:W3CDTF">2018-11-20T02:53:08Z</dcterms:modified>
</cp:coreProperties>
</file>