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9"/>
  </p:notesMasterIdLst>
  <p:handoutMasterIdLst>
    <p:handoutMasterId r:id="rId40"/>
  </p:handoutMasterIdLst>
  <p:sldIdLst>
    <p:sldId id="256" r:id="rId2"/>
    <p:sldId id="325" r:id="rId3"/>
    <p:sldId id="347" r:id="rId4"/>
    <p:sldId id="321" r:id="rId5"/>
    <p:sldId id="333" r:id="rId6"/>
    <p:sldId id="334" r:id="rId7"/>
    <p:sldId id="258" r:id="rId8"/>
    <p:sldId id="277" r:id="rId9"/>
    <p:sldId id="323" r:id="rId10"/>
    <p:sldId id="307" r:id="rId11"/>
    <p:sldId id="308" r:id="rId12"/>
    <p:sldId id="313" r:id="rId13"/>
    <p:sldId id="342" r:id="rId14"/>
    <p:sldId id="285" r:id="rId15"/>
    <p:sldId id="288" r:id="rId16"/>
    <p:sldId id="289" r:id="rId17"/>
    <p:sldId id="290" r:id="rId18"/>
    <p:sldId id="291" r:id="rId19"/>
    <p:sldId id="292" r:id="rId20"/>
    <p:sldId id="346" r:id="rId21"/>
    <p:sldId id="344" r:id="rId22"/>
    <p:sldId id="345" r:id="rId23"/>
    <p:sldId id="341" r:id="rId24"/>
    <p:sldId id="339" r:id="rId25"/>
    <p:sldId id="340" r:id="rId26"/>
    <p:sldId id="270" r:id="rId27"/>
    <p:sldId id="315" r:id="rId28"/>
    <p:sldId id="316" r:id="rId29"/>
    <p:sldId id="317" r:id="rId30"/>
    <p:sldId id="281" r:id="rId31"/>
    <p:sldId id="329" r:id="rId32"/>
    <p:sldId id="328" r:id="rId33"/>
    <p:sldId id="330" r:id="rId34"/>
    <p:sldId id="331" r:id="rId35"/>
    <p:sldId id="332" r:id="rId36"/>
    <p:sldId id="338" r:id="rId37"/>
    <p:sldId id="274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23"/>
    <p:restoredTop sz="93190"/>
  </p:normalViewPr>
  <p:slideViewPr>
    <p:cSldViewPr snapToGrid="0" snapToObjects="1">
      <p:cViewPr>
        <p:scale>
          <a:sx n="100" d="100"/>
          <a:sy n="100" d="100"/>
        </p:scale>
        <p:origin x="408" y="-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-288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FEBDB-0846-4261-B4CE-6043BE92D219}" type="datetimeFigureOut">
              <a:rPr lang="zh-CN" altLang="en-US" smtClean="0"/>
              <a:t>16/6/22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90A60-1FA6-4096-B667-2C0F9AA6E2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70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206DD-E3A5-AF40-B6C9-750AE5CFDB81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4757D-E7B0-DD40-BFC9-3A1893C345F6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44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4757D-E7B0-DD40-BFC9-3A1893C345F6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454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330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85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051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935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16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240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024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300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155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693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644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2290E-D396-5B4C-BC00-6BE9227E4CEC}" type="datetimeFigureOut">
              <a:rPr kumimoji="1" lang="zh-CN" altLang="en-US" smtClean="0"/>
              <a:pPr/>
              <a:t>16/6/22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EDE2-3CED-D844-B77F-1A876A67E1D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242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 smtClean="0"/>
              <a:t>云舟，对数字图书馆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sz="4200" dirty="0"/>
              <a:t>将是一场革命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颜务林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03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52649" y="1690689"/>
            <a:ext cx="7356252" cy="3799286"/>
          </a:xfrm>
        </p:spPr>
        <p:txBody>
          <a:bodyPr>
            <a:normAutofit/>
          </a:bodyPr>
          <a:lstStyle/>
          <a:p>
            <a:r>
              <a:rPr kumimoji="1" lang="zh-CN" altLang="en-US" dirty="0" smtClean="0">
                <a:solidFill>
                  <a:srgbClr val="FF0000"/>
                </a:solidFill>
              </a:rPr>
              <a:t>图书馆的本质也是交流</a:t>
            </a:r>
            <a:r>
              <a:rPr kumimoji="1" lang="en-US" altLang="zh-CN" dirty="0" smtClean="0">
                <a:solidFill>
                  <a:srgbClr val="FF0000"/>
                </a:solidFill>
              </a:rPr>
              <a:t>—</a:t>
            </a:r>
            <a:r>
              <a:rPr kumimoji="1" lang="zh-CN" altLang="en-US" dirty="0"/>
              <a:t>“</a:t>
            </a:r>
            <a:r>
              <a:rPr kumimoji="1" lang="zh-CN" altLang="en-US" dirty="0">
                <a:solidFill>
                  <a:srgbClr val="FF0000"/>
                </a:solidFill>
              </a:rPr>
              <a:t>交流说</a:t>
            </a:r>
            <a:r>
              <a:rPr kumimoji="1" lang="zh-CN" altLang="en-US" dirty="0" smtClean="0"/>
              <a:t>”</a:t>
            </a:r>
            <a:endParaRPr kumimoji="1" lang="en-US" altLang="zh-CN" dirty="0" smtClean="0">
              <a:solidFill>
                <a:srgbClr val="FF0000"/>
              </a:solidFill>
            </a:endParaRPr>
          </a:p>
          <a:p>
            <a:pPr algn="r"/>
            <a:endParaRPr kumimoji="1" lang="en-US" altLang="zh-CN" dirty="0" smtClean="0"/>
          </a:p>
          <a:p>
            <a:pPr algn="r"/>
            <a:r>
              <a:rPr kumimoji="1" lang="zh-CN" altLang="en-US" dirty="0" smtClean="0"/>
              <a:t>谢拉（美），张沙丽</a:t>
            </a:r>
            <a:endParaRPr kumimoji="1" lang="en-US" altLang="zh-CN" dirty="0" smtClean="0"/>
          </a:p>
          <a:p>
            <a:pPr algn="r"/>
            <a:r>
              <a:rPr kumimoji="1" lang="zh-CN" altLang="en-US" dirty="0" smtClean="0"/>
              <a:t>周文骏、宓浩</a:t>
            </a:r>
            <a:endParaRPr kumimoji="1" lang="en-US" altLang="zh-CN" dirty="0" smtClean="0"/>
          </a:p>
          <a:p>
            <a:pPr algn="r"/>
            <a:endParaRPr kumimoji="1" lang="en-US" altLang="zh-CN" dirty="0" smtClean="0">
              <a:solidFill>
                <a:srgbClr val="7030A0"/>
              </a:solidFill>
            </a:endParaRPr>
          </a:p>
          <a:p>
            <a:pPr algn="r"/>
            <a:r>
              <a:rPr kumimoji="1" lang="zh-CN" altLang="en-US" dirty="0" smtClean="0">
                <a:solidFill>
                  <a:srgbClr val="7030A0"/>
                </a:solidFill>
              </a:rPr>
              <a:t>社会交流、文献交流、知识交流、信息交流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4064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01800" y="1436688"/>
            <a:ext cx="8191500" cy="3808412"/>
          </a:xfrm>
        </p:spPr>
        <p:txBody>
          <a:bodyPr>
            <a:normAutofit fontScale="92500" lnSpcReduction="10000"/>
          </a:bodyPr>
          <a:lstStyle/>
          <a:p>
            <a:r>
              <a:rPr kumimoji="1" lang="zh-CN" altLang="en-US" dirty="0"/>
              <a:t>交流的意义</a:t>
            </a:r>
            <a:r>
              <a:rPr kumimoji="1" lang="zh-CN" altLang="en-US" dirty="0" smtClean="0"/>
              <a:t>：</a:t>
            </a:r>
            <a:endParaRPr kumimoji="1" lang="en-US" altLang="zh-CN" dirty="0" smtClean="0"/>
          </a:p>
          <a:p>
            <a:pPr algn="ctr"/>
            <a:r>
              <a:rPr kumimoji="1" lang="en-US" altLang="zh-CN" dirty="0" smtClean="0"/>
              <a:t>1</a:t>
            </a:r>
            <a:r>
              <a:rPr kumimoji="1" lang="zh-CN" altLang="en-US" dirty="0"/>
              <a:t>、人类永恒的</a:t>
            </a:r>
            <a:r>
              <a:rPr kumimoji="1" lang="zh-CN" altLang="en-US" dirty="0">
                <a:solidFill>
                  <a:srgbClr val="7030A0"/>
                </a:solidFill>
              </a:rPr>
              <a:t>需要</a:t>
            </a:r>
            <a:endParaRPr kumimoji="1" lang="en-US" altLang="zh-CN" dirty="0">
              <a:solidFill>
                <a:srgbClr val="7030A0"/>
              </a:solidFill>
            </a:endParaRPr>
          </a:p>
          <a:p>
            <a:pPr algn="ctr"/>
            <a:r>
              <a:rPr kumimoji="1" lang="en-US" altLang="zh-CN" dirty="0" smtClean="0"/>
              <a:t>2</a:t>
            </a:r>
            <a:r>
              <a:rPr kumimoji="1" lang="en-US" altLang="zh-CN" dirty="0"/>
              <a:t>､</a:t>
            </a:r>
            <a:r>
              <a:rPr kumimoji="1" lang="zh-CN" altLang="en-US" dirty="0"/>
              <a:t>  “</a:t>
            </a:r>
            <a:r>
              <a:rPr kumimoji="1" lang="zh-CN" altLang="en-US" dirty="0" smtClean="0">
                <a:solidFill>
                  <a:srgbClr val="7030A0"/>
                </a:solidFill>
              </a:rPr>
              <a:t>激活</a:t>
            </a:r>
            <a:r>
              <a:rPr kumimoji="1" lang="zh-CN" altLang="en-US" dirty="0" smtClean="0"/>
              <a:t>图书馆</a:t>
            </a:r>
            <a:r>
              <a:rPr kumimoji="1" lang="zh-CN" altLang="en-US" dirty="0"/>
              <a:t>”</a:t>
            </a:r>
            <a:endParaRPr kumimoji="1" lang="en-US" altLang="zh-CN" dirty="0"/>
          </a:p>
          <a:p>
            <a:pPr algn="ctr"/>
            <a:r>
              <a:rPr kumimoji="1" lang="en-US" altLang="zh-CN" dirty="0" smtClean="0"/>
              <a:t>3</a:t>
            </a:r>
            <a:r>
              <a:rPr kumimoji="1" lang="en-US" altLang="zh-CN" dirty="0"/>
              <a:t>､</a:t>
            </a:r>
            <a:r>
              <a:rPr kumimoji="1" lang="zh-CN" altLang="en-US" dirty="0"/>
              <a:t>  提升</a:t>
            </a:r>
            <a:r>
              <a:rPr kumimoji="1" lang="zh-CN" altLang="en-US" dirty="0">
                <a:solidFill>
                  <a:srgbClr val="7030A0"/>
                </a:solidFill>
              </a:rPr>
              <a:t>资源</a:t>
            </a:r>
            <a:r>
              <a:rPr kumimoji="1" lang="zh-CN" altLang="en-US" dirty="0" smtClean="0">
                <a:solidFill>
                  <a:srgbClr val="7030A0"/>
                </a:solidFill>
              </a:rPr>
              <a:t>利用率</a:t>
            </a:r>
            <a:endParaRPr kumimoji="1" lang="en-US" altLang="zh-CN" dirty="0" smtClean="0">
              <a:solidFill>
                <a:srgbClr val="7030A0"/>
              </a:solidFill>
            </a:endParaRPr>
          </a:p>
          <a:p>
            <a:pPr algn="ctr"/>
            <a:endParaRPr kumimoji="1" lang="en-US" altLang="zh-CN" dirty="0"/>
          </a:p>
          <a:p>
            <a:r>
              <a:rPr kumimoji="1" lang="zh-CN" altLang="en-US" dirty="0">
                <a:solidFill>
                  <a:srgbClr val="FF0000"/>
                </a:solidFill>
              </a:rPr>
              <a:t>社交促进阅读</a:t>
            </a:r>
            <a:r>
              <a:rPr kumimoji="1" lang="zh-CN" altLang="en-US" dirty="0"/>
              <a:t>，这是微信给我们的启示。</a:t>
            </a:r>
            <a:endParaRPr kumimoji="1" lang="en-US" altLang="zh-CN" dirty="0"/>
          </a:p>
          <a:p>
            <a:r>
              <a:rPr kumimoji="1" lang="zh-CN" altLang="en-US" dirty="0">
                <a:solidFill>
                  <a:srgbClr val="FF0000"/>
                </a:solidFill>
              </a:rPr>
              <a:t>朋友圈推荐是许多人阅读的起点</a:t>
            </a:r>
            <a:r>
              <a:rPr kumimoji="1" lang="zh-CN" altLang="en-US" dirty="0" smtClean="0"/>
              <a:t>。这</a:t>
            </a:r>
            <a:r>
              <a:rPr kumimoji="1" lang="zh-CN" altLang="en-US" dirty="0"/>
              <a:t>是不争的事实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  <a:p>
            <a:r>
              <a:rPr kumimoji="1" lang="zh-CN" altLang="en-US" dirty="0" smtClean="0"/>
              <a:t>通过交流，提升文献利用，发挥文化职能。</a:t>
            </a:r>
            <a:endParaRPr kumimoji="1" lang="zh-CN" altLang="en-US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723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kumimoji="1" lang="zh-CN" altLang="en-US" sz="3600" dirty="0" smtClean="0"/>
              <a:t>图书馆</a:t>
            </a:r>
            <a:endParaRPr kumimoji="1" lang="en-US" altLang="zh-CN" sz="3600" dirty="0" smtClean="0"/>
          </a:p>
          <a:p>
            <a:pPr algn="ctr"/>
            <a:r>
              <a:rPr kumimoji="1" lang="zh-CN" altLang="en-US" sz="3600" dirty="0" smtClean="0"/>
              <a:t>从</a:t>
            </a:r>
            <a:r>
              <a:rPr kumimoji="1" lang="zh-CN" altLang="en-US" sz="3600" dirty="0" smtClean="0">
                <a:solidFill>
                  <a:schemeClr val="accent6"/>
                </a:solidFill>
              </a:rPr>
              <a:t>实体空间</a:t>
            </a:r>
            <a:r>
              <a:rPr kumimoji="1" lang="zh-CN" altLang="en-US" sz="3600" dirty="0" smtClean="0"/>
              <a:t>走向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虚拟空间</a:t>
            </a:r>
            <a:endParaRPr kumimoji="1" lang="en-US" altLang="zh-CN" sz="3600" dirty="0" smtClean="0">
              <a:solidFill>
                <a:srgbClr val="FF0000"/>
              </a:solidFill>
            </a:endParaRPr>
          </a:p>
          <a:p>
            <a:pPr algn="ctr"/>
            <a:r>
              <a:rPr kumimoji="1" lang="zh-CN" altLang="en-US" sz="3600" dirty="0" smtClean="0"/>
              <a:t>是</a:t>
            </a:r>
            <a:r>
              <a:rPr kumimoji="1" lang="zh-CN" altLang="en-US" sz="3600" dirty="0"/>
              <a:t>一场</a:t>
            </a:r>
            <a:r>
              <a:rPr kumimoji="1" lang="zh-CN" altLang="en-US" sz="3600" dirty="0" smtClean="0"/>
              <a:t>革命</a:t>
            </a:r>
            <a:endParaRPr kumimoji="1" lang="en-US" altLang="zh-CN" sz="3600" dirty="0"/>
          </a:p>
          <a:p>
            <a:endParaRPr kumimoji="1" lang="zh-CN" altLang="en-US" sz="36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9265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algn="ctr"/>
            <a:r>
              <a:rPr kumimoji="1" lang="zh-CN" altLang="en-US" sz="3600" dirty="0"/>
              <a:t>二、对资源的革命</a:t>
            </a:r>
          </a:p>
        </p:txBody>
      </p:sp>
    </p:spTree>
    <p:extLst>
      <p:ext uri="{BB962C8B-B14F-4D97-AF65-F5344CB8AC3E}">
        <p14:creationId xmlns:p14="http://schemas.microsoft.com/office/powerpoint/2010/main" val="204142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1968500" y="1663700"/>
            <a:ext cx="8381999" cy="2819400"/>
          </a:xfrm>
          <a:noFill/>
        </p:spPr>
        <p:txBody>
          <a:bodyPr>
            <a:noAutofit/>
          </a:bodyPr>
          <a:lstStyle/>
          <a:p>
            <a:pPr algn="ctr"/>
            <a:r>
              <a:rPr kumimoji="1" lang="zh-CN" altLang="en-US" sz="3200" b="1" dirty="0" smtClean="0">
                <a:solidFill>
                  <a:srgbClr val="FF0000"/>
                </a:solidFill>
              </a:rPr>
              <a:t>特色化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！</a:t>
            </a:r>
            <a:r>
              <a:rPr kumimoji="1" lang="en-US" altLang="zh-CN" sz="2400" b="1" dirty="0" smtClean="0"/>
              <a:t/>
            </a:r>
            <a:br>
              <a:rPr kumimoji="1" lang="en-US" altLang="zh-CN" sz="2400" b="1" dirty="0" smtClean="0"/>
            </a:br>
            <a:r>
              <a:rPr kumimoji="1" lang="en-US" altLang="zh-CN" sz="2400" b="1" dirty="0" smtClean="0"/>
              <a:t/>
            </a:r>
            <a:br>
              <a:rPr kumimoji="1" lang="en-US" altLang="zh-CN" sz="2400" b="1" dirty="0" smtClean="0"/>
            </a:br>
            <a:r>
              <a:rPr kumimoji="1" lang="zh-CN" altLang="en-US" sz="2400" b="1" dirty="0" smtClean="0"/>
              <a:t>缩小与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港澳台</a:t>
            </a:r>
            <a:r>
              <a:rPr lang="zh-CN" altLang="en-US" sz="2400" b="1" dirty="0">
                <a:solidFill>
                  <a:srgbClr val="7030A0"/>
                </a:solidFill>
              </a:rPr>
              <a:t>及欧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美</a:t>
            </a:r>
            <a:r>
              <a:rPr lang="zh-CN" altLang="en-US" sz="2400" b="1" dirty="0" smtClean="0"/>
              <a:t>数字图书馆的差距</a:t>
            </a: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kumimoji="1" lang="zh-CN" altLang="en-US" sz="3200" b="1" dirty="0" smtClean="0"/>
              <a:t>当务之急！</a:t>
            </a:r>
            <a:r>
              <a:rPr kumimoji="1" lang="en-US" altLang="zh-CN" sz="2400" b="1" dirty="0"/>
              <a:t/>
            </a:r>
            <a:br>
              <a:rPr kumimoji="1" lang="en-US" altLang="zh-CN" sz="2400" b="1" dirty="0"/>
            </a:br>
            <a:endParaRPr kumimoji="1" lang="zh-CN" alt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35369" y="1365162"/>
            <a:ext cx="7342031" cy="4248239"/>
          </a:xfrm>
        </p:spPr>
        <p:txBody>
          <a:bodyPr>
            <a:noAutofit/>
          </a:bodyPr>
          <a:lstStyle/>
          <a:p>
            <a:r>
              <a:rPr lang="zh-CN" altLang="en-US" sz="3200" b="1" dirty="0" smtClean="0">
                <a:latin typeface="+mn-ea"/>
              </a:rPr>
              <a:t>建哪些特色专题？（</a:t>
            </a:r>
            <a:r>
              <a:rPr lang="en-US" altLang="zh-CN" sz="3200" b="1" dirty="0" smtClean="0">
                <a:latin typeface="+mn-ea"/>
              </a:rPr>
              <a:t>12</a:t>
            </a:r>
            <a:r>
              <a:rPr lang="zh-CN" altLang="en-US" sz="3200" b="1" dirty="0" smtClean="0">
                <a:latin typeface="+mn-ea"/>
              </a:rPr>
              <a:t>大类）</a:t>
            </a:r>
            <a:endParaRPr lang="en-US" altLang="zh-CN" sz="3200" b="1" dirty="0" smtClean="0">
              <a:latin typeface="+mn-ea"/>
            </a:endParaRPr>
          </a:p>
          <a:p>
            <a:endParaRPr lang="en-US" altLang="zh-CN" sz="2000" b="1" dirty="0" smtClean="0">
              <a:latin typeface="+mn-ea"/>
            </a:endParaRPr>
          </a:p>
          <a:p>
            <a:r>
              <a:rPr lang="en-US" altLang="zh-CN" sz="2000" b="1" dirty="0" smtClean="0">
                <a:latin typeface="+mn-ea"/>
              </a:rPr>
              <a:t>1</a:t>
            </a:r>
            <a:r>
              <a:rPr lang="en-US" altLang="zh-CN" sz="2000" b="1" dirty="0">
                <a:latin typeface="+mn-ea"/>
              </a:rPr>
              <a:t>.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特藏资源</a:t>
            </a:r>
            <a:endParaRPr lang="en-US" altLang="zh-CN" sz="2400" b="1" dirty="0">
              <a:latin typeface="+mn-ea"/>
            </a:endParaRPr>
          </a:p>
          <a:p>
            <a:pPr algn="ctr"/>
            <a:r>
              <a:rPr lang="zh-CN" altLang="en-US" sz="2400" b="1" dirty="0">
                <a:latin typeface="+mn-ea"/>
              </a:rPr>
              <a:t>“宝贝”，一品一专题</a:t>
            </a:r>
            <a:endParaRPr lang="en-US" altLang="zh-CN" sz="2400" b="1" dirty="0">
              <a:latin typeface="+mn-ea"/>
            </a:endParaRPr>
          </a:p>
          <a:p>
            <a:r>
              <a:rPr lang="en-US" altLang="zh-CN" sz="2400" b="1" dirty="0">
                <a:latin typeface="+mn-ea"/>
              </a:rPr>
              <a:t>2.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图书馆教育</a:t>
            </a:r>
            <a:endParaRPr lang="en-US" altLang="zh-CN" sz="2400" b="1" dirty="0">
              <a:latin typeface="+mn-ea"/>
            </a:endParaRPr>
          </a:p>
          <a:p>
            <a:pPr algn="ctr"/>
            <a:r>
              <a:rPr lang="zh-CN" altLang="en-US" sz="2400" b="1" dirty="0">
                <a:latin typeface="+mn-ea"/>
              </a:rPr>
              <a:t>一项一专题</a:t>
            </a:r>
            <a:endParaRPr lang="en-US" altLang="zh-CN" sz="2400" b="1" dirty="0">
              <a:latin typeface="+mn-ea"/>
            </a:endParaRPr>
          </a:p>
          <a:p>
            <a:pPr algn="ctr"/>
            <a:r>
              <a:rPr lang="zh-CN" altLang="en-US" sz="2400" b="1" dirty="0">
                <a:latin typeface="+mn-ea"/>
              </a:rPr>
              <a:t>入馆教育、数据库使用</a:t>
            </a:r>
            <a:endParaRPr lang="en-US" altLang="zh-CN" sz="2400" b="1" dirty="0">
              <a:latin typeface="+mn-ea"/>
            </a:endParaRPr>
          </a:p>
          <a:p>
            <a:pPr algn="ctr"/>
            <a:r>
              <a:rPr lang="zh-CN" altLang="en-US" sz="2400" b="1" dirty="0">
                <a:latin typeface="+mn-ea"/>
              </a:rPr>
              <a:t>工具</a:t>
            </a:r>
            <a:r>
              <a:rPr lang="zh-CN" altLang="en-US" sz="2400" b="1" dirty="0" smtClean="0">
                <a:latin typeface="+mn-ea"/>
              </a:rPr>
              <a:t>使用（</a:t>
            </a:r>
            <a:r>
              <a:rPr lang="en-US" altLang="zh-CN" sz="2400" b="1" dirty="0" err="1" smtClean="0">
                <a:latin typeface="+mn-ea"/>
              </a:rPr>
              <a:t>Mindmanager</a:t>
            </a:r>
            <a:r>
              <a:rPr lang="zh-CN" altLang="en-US" sz="2400" b="1" dirty="0" smtClean="0">
                <a:latin typeface="+mn-ea"/>
              </a:rPr>
              <a:t>、</a:t>
            </a:r>
            <a:r>
              <a:rPr lang="en-US" altLang="zh-CN" sz="2400" b="1" dirty="0" smtClean="0">
                <a:latin typeface="+mn-ea"/>
              </a:rPr>
              <a:t>SPSS</a:t>
            </a:r>
            <a:r>
              <a:rPr lang="zh-CN" altLang="en-US" sz="2400" b="1" dirty="0" smtClean="0">
                <a:latin typeface="+mn-ea"/>
              </a:rPr>
              <a:t>）</a:t>
            </a:r>
            <a:endParaRPr lang="en-US" altLang="zh-CN" sz="2400" b="1" dirty="0" smtClean="0">
              <a:latin typeface="+mn-ea"/>
            </a:endParaRPr>
          </a:p>
          <a:p>
            <a:pPr algn="ctr"/>
            <a:r>
              <a:rPr lang="zh-CN" altLang="en-US" sz="2400" b="1" dirty="0" smtClean="0">
                <a:latin typeface="+mn-ea"/>
              </a:rPr>
              <a:t>语言</a:t>
            </a:r>
            <a:r>
              <a:rPr lang="zh-CN" altLang="en-US" sz="2400" b="1" dirty="0">
                <a:latin typeface="+mn-ea"/>
              </a:rPr>
              <a:t>学习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38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72497" y="1485901"/>
            <a:ext cx="5679583" cy="3704285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STSong" charset="-122"/>
                <a:ea typeface="STSong" charset="-122"/>
                <a:cs typeface="STSong" charset="-122"/>
              </a:rPr>
              <a:t>3.</a:t>
            </a:r>
            <a:r>
              <a:rPr lang="zh-CN" altLang="en-US" sz="2400" dirty="0">
                <a:solidFill>
                  <a:srgbClr val="FF0000"/>
                </a:solidFill>
                <a:latin typeface="STSong" charset="-122"/>
                <a:ea typeface="STSong" charset="-122"/>
                <a:cs typeface="STSong" charset="-122"/>
              </a:rPr>
              <a:t>学科专题</a:t>
            </a:r>
            <a:endParaRPr lang="en-US" altLang="zh-CN" sz="2400" dirty="0">
              <a:latin typeface="STSong" charset="-122"/>
              <a:ea typeface="STSong" charset="-122"/>
              <a:cs typeface="STSong" charset="-122"/>
            </a:endParaRPr>
          </a:p>
          <a:p>
            <a:pPr algn="ctr"/>
            <a:r>
              <a:rPr lang="zh-CN" altLang="en-US" sz="2400" dirty="0">
                <a:latin typeface="STSong" charset="-122"/>
                <a:ea typeface="STSong" charset="-122"/>
                <a:cs typeface="STSong" charset="-122"/>
              </a:rPr>
              <a:t> 一科一专题</a:t>
            </a:r>
            <a:endParaRPr lang="en-US" altLang="zh-CN" sz="2400" dirty="0">
              <a:latin typeface="STSong" charset="-122"/>
              <a:ea typeface="STSong" charset="-122"/>
              <a:cs typeface="STSong" charset="-122"/>
            </a:endParaRPr>
          </a:p>
          <a:p>
            <a:r>
              <a:rPr lang="en-US" altLang="zh-CN" sz="2400" dirty="0">
                <a:latin typeface="STSong" charset="-122"/>
                <a:ea typeface="STSong" charset="-122"/>
                <a:cs typeface="STSong" charset="-122"/>
              </a:rPr>
              <a:t>4.</a:t>
            </a:r>
            <a:r>
              <a:rPr lang="zh-CN" altLang="en-US" sz="2400" dirty="0">
                <a:solidFill>
                  <a:srgbClr val="FF0000"/>
                </a:solidFill>
                <a:latin typeface="STSong" charset="-122"/>
                <a:ea typeface="STSong" charset="-122"/>
                <a:cs typeface="STSong" charset="-122"/>
              </a:rPr>
              <a:t>名师专题</a:t>
            </a:r>
            <a:endParaRPr lang="en-US" altLang="zh-CN" sz="2400" dirty="0">
              <a:latin typeface="STSong" charset="-122"/>
              <a:ea typeface="STSong" charset="-122"/>
              <a:cs typeface="STSong" charset="-122"/>
            </a:endParaRPr>
          </a:p>
          <a:p>
            <a:pPr algn="ctr"/>
            <a:r>
              <a:rPr lang="zh-CN" altLang="en-US" sz="2400" dirty="0">
                <a:latin typeface="STSong" charset="-122"/>
                <a:ea typeface="STSong" charset="-122"/>
                <a:cs typeface="STSong" charset="-122"/>
              </a:rPr>
              <a:t>一师一专题</a:t>
            </a:r>
            <a:endParaRPr lang="en-US" altLang="zh-CN" sz="2400" dirty="0">
              <a:latin typeface="STSong" charset="-122"/>
              <a:ea typeface="STSong" charset="-122"/>
              <a:cs typeface="STSong" charset="-122"/>
            </a:endParaRPr>
          </a:p>
          <a:p>
            <a:r>
              <a:rPr lang="en-US" altLang="zh-CN" sz="2400" dirty="0">
                <a:latin typeface="STSong" charset="-122"/>
                <a:ea typeface="STSong" charset="-122"/>
                <a:cs typeface="STSong" charset="-122"/>
              </a:rPr>
              <a:t>5.</a:t>
            </a:r>
            <a:r>
              <a:rPr lang="zh-CN" altLang="en-US" sz="2400" dirty="0">
                <a:solidFill>
                  <a:srgbClr val="FF0000"/>
                </a:solidFill>
                <a:latin typeface="STSong" charset="-122"/>
                <a:ea typeface="STSong" charset="-122"/>
                <a:cs typeface="STSong" charset="-122"/>
              </a:rPr>
              <a:t>教参专题</a:t>
            </a:r>
            <a:endParaRPr lang="en-US" altLang="zh-CN" sz="2400" dirty="0">
              <a:solidFill>
                <a:srgbClr val="FF0000"/>
              </a:solidFill>
              <a:latin typeface="STSong" charset="-122"/>
              <a:ea typeface="STSong" charset="-122"/>
              <a:cs typeface="STSong" charset="-122"/>
            </a:endParaRPr>
          </a:p>
          <a:p>
            <a:pPr algn="ctr"/>
            <a:r>
              <a:rPr lang="zh-CN" altLang="en-US" sz="2400" dirty="0">
                <a:latin typeface="STSong" charset="-122"/>
                <a:ea typeface="STSong" charset="-122"/>
                <a:cs typeface="STSong" charset="-122"/>
              </a:rPr>
              <a:t> 一课一专题</a:t>
            </a:r>
            <a:endParaRPr lang="en-US" altLang="zh-CN" sz="2400" dirty="0">
              <a:latin typeface="STSong" charset="-122"/>
              <a:ea typeface="STSong" charset="-122"/>
              <a:cs typeface="STSong" charset="-122"/>
            </a:endParaRPr>
          </a:p>
          <a:p>
            <a:r>
              <a:rPr lang="en-US" altLang="zh-CN" sz="2400" dirty="0">
                <a:latin typeface="STSong" charset="-122"/>
                <a:ea typeface="STSong" charset="-122"/>
                <a:cs typeface="STSong" charset="-122"/>
              </a:rPr>
              <a:t>6.</a:t>
            </a:r>
            <a:r>
              <a:rPr lang="zh-CN" altLang="en-US" sz="2400" dirty="0">
                <a:solidFill>
                  <a:srgbClr val="FF0000"/>
                </a:solidFill>
                <a:latin typeface="STSong" charset="-122"/>
                <a:ea typeface="STSong" charset="-122"/>
                <a:cs typeface="STSong" charset="-122"/>
              </a:rPr>
              <a:t>学生书房</a:t>
            </a:r>
            <a:endParaRPr lang="en-US" altLang="zh-CN" sz="2400" dirty="0">
              <a:latin typeface="STSong" charset="-122"/>
              <a:ea typeface="STSong" charset="-122"/>
              <a:cs typeface="STSong" charset="-122"/>
            </a:endParaRPr>
          </a:p>
          <a:p>
            <a:pPr algn="ctr"/>
            <a:r>
              <a:rPr lang="zh-CN" altLang="en-US" sz="2400" dirty="0">
                <a:latin typeface="STSong" charset="-122"/>
                <a:ea typeface="STSong" charset="-122"/>
                <a:cs typeface="STSong" charset="-122"/>
              </a:rPr>
              <a:t>一生一专题</a:t>
            </a:r>
            <a:br>
              <a:rPr lang="zh-CN" altLang="en-US" sz="2400" dirty="0">
                <a:latin typeface="STSong" charset="-122"/>
                <a:ea typeface="STSong" charset="-122"/>
                <a:cs typeface="STSong" charset="-122"/>
              </a:rPr>
            </a:br>
            <a:endParaRPr kumimoji="1" lang="zh-CN" altLang="en-US" sz="2400" dirty="0">
              <a:latin typeface="STSong" charset="-122"/>
              <a:ea typeface="STSong" charset="-122"/>
              <a:cs typeface="STSong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1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27798" y="1615950"/>
            <a:ext cx="5822303" cy="3690146"/>
          </a:xfrm>
        </p:spPr>
        <p:txBody>
          <a:bodyPr vert="horz" lIns="51435" tIns="25718" rIns="51435" bIns="25718" rtlCol="0">
            <a:noAutofit/>
          </a:bodyPr>
          <a:lstStyle/>
          <a:p>
            <a:r>
              <a:rPr lang="en-US" altLang="zh-CN" sz="2400" dirty="0">
                <a:latin typeface="+mn-ea"/>
              </a:rPr>
              <a:t>7.</a:t>
            </a:r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学科馆员专题</a:t>
            </a:r>
            <a:endParaRPr lang="en-US" altLang="zh-CN" sz="2400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2400" dirty="0">
                <a:latin typeface="+mn-ea"/>
              </a:rPr>
              <a:t>一人一专题</a:t>
            </a:r>
          </a:p>
          <a:p>
            <a:r>
              <a:rPr lang="en-US" altLang="zh-CN" sz="2400" dirty="0">
                <a:latin typeface="+mn-ea"/>
              </a:rPr>
              <a:t>8.</a:t>
            </a:r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校园文化专题</a:t>
            </a:r>
            <a:endParaRPr lang="en-US" altLang="zh-CN" sz="2400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2400" dirty="0">
                <a:latin typeface="+mn-ea"/>
              </a:rPr>
              <a:t>一项一专题</a:t>
            </a:r>
          </a:p>
          <a:p>
            <a:r>
              <a:rPr lang="en-US" altLang="zh-CN" sz="2400" dirty="0">
                <a:latin typeface="+mn-ea"/>
              </a:rPr>
              <a:t>9.</a:t>
            </a:r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地方文化专题</a:t>
            </a:r>
            <a:endParaRPr lang="en-US" altLang="zh-CN" sz="2400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2400" dirty="0">
                <a:latin typeface="+mn-ea"/>
              </a:rPr>
              <a:t>一项一专题</a:t>
            </a:r>
          </a:p>
          <a:p>
            <a:r>
              <a:rPr lang="en-US" altLang="zh-CN" sz="2400" dirty="0">
                <a:latin typeface="+mn-ea"/>
              </a:rPr>
              <a:t>10.</a:t>
            </a:r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阅读活动专题</a:t>
            </a:r>
            <a:endParaRPr lang="en-US" altLang="zh-CN" sz="2400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2400" dirty="0">
                <a:latin typeface="+mn-ea"/>
              </a:rPr>
              <a:t>一类一专题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28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51100" y="2053350"/>
            <a:ext cx="6413500" cy="2654100"/>
          </a:xfrm>
        </p:spPr>
        <p:txBody>
          <a:bodyPr vert="horz" lIns="51435" tIns="25718" rIns="51435" bIns="25718" rtlCol="0">
            <a:normAutofit/>
          </a:bodyPr>
          <a:lstStyle/>
          <a:p>
            <a:r>
              <a:rPr lang="en-US" altLang="zh-CN" b="1" dirty="0" smtClean="0">
                <a:latin typeface="+mn-ea"/>
              </a:rPr>
              <a:t>11</a:t>
            </a:r>
            <a:r>
              <a:rPr lang="en-US" altLang="zh-CN" b="1" dirty="0">
                <a:latin typeface="+mn-ea"/>
              </a:rPr>
              <a:t>.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知名校友</a:t>
            </a:r>
            <a:r>
              <a:rPr lang="zh-CN" altLang="en-US" b="1" dirty="0" smtClean="0">
                <a:solidFill>
                  <a:srgbClr val="FF0000"/>
                </a:solidFill>
                <a:latin typeface="+mn-ea"/>
              </a:rPr>
              <a:t>专题</a:t>
            </a:r>
            <a:endParaRPr lang="en-US" altLang="zh-CN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b="1" dirty="0" smtClean="0">
                <a:latin typeface="+mn-ea"/>
              </a:rPr>
              <a:t>一</a:t>
            </a:r>
            <a:r>
              <a:rPr lang="zh-CN" altLang="en-US" b="1" dirty="0">
                <a:latin typeface="+mn-ea"/>
              </a:rPr>
              <a:t>人一专题</a:t>
            </a:r>
          </a:p>
          <a:p>
            <a:r>
              <a:rPr lang="en-US" altLang="zh-CN" b="1" dirty="0">
                <a:latin typeface="+mn-ea"/>
              </a:rPr>
              <a:t>12.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管理</a:t>
            </a:r>
            <a:r>
              <a:rPr lang="zh-CN" altLang="en-US" b="1" dirty="0" smtClean="0">
                <a:solidFill>
                  <a:srgbClr val="FF0000"/>
                </a:solidFill>
                <a:latin typeface="+mn-ea"/>
              </a:rPr>
              <a:t>工作</a:t>
            </a:r>
            <a:endParaRPr lang="en-US" altLang="zh-CN" b="1" dirty="0">
              <a:latin typeface="+mn-ea"/>
            </a:endParaRPr>
          </a:p>
          <a:p>
            <a:pPr algn="ctr"/>
            <a:r>
              <a:rPr lang="zh-CN" altLang="en-US" b="1" dirty="0" smtClean="0">
                <a:latin typeface="+mn-ea"/>
              </a:rPr>
              <a:t>一项一专题</a:t>
            </a:r>
            <a:endParaRPr lang="en-US" altLang="zh-CN" b="1" dirty="0" smtClean="0">
              <a:latin typeface="+mn-ea"/>
            </a:endParaRPr>
          </a:p>
          <a:p>
            <a:pPr marL="0" indent="0"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zh-CN" b="1" dirty="0" smtClean="0">
                <a:solidFill>
                  <a:schemeClr val="tx1"/>
                </a:solidFill>
                <a:latin typeface="+mn-ea"/>
              </a:rPr>
              <a:t>13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.</a:t>
            </a:r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其它</a:t>
            </a:r>
            <a:endParaRPr lang="en-US" altLang="zh-CN" b="1" dirty="0" smtClean="0">
              <a:solidFill>
                <a:schemeClr val="tx1"/>
              </a:solidFill>
              <a:latin typeface="+mn-ea"/>
            </a:endParaRPr>
          </a:p>
          <a:p>
            <a:pPr marL="0" indent="0" algn="ctr">
              <a:buNone/>
            </a:pPr>
            <a:endParaRPr lang="en-US" altLang="zh-CN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1125" dirty="0"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1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12076" y="1690689"/>
            <a:ext cx="6874099" cy="3973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3500" dirty="0">
                <a:latin typeface="+mn-ea"/>
              </a:rPr>
              <a:t>特色专题</a:t>
            </a:r>
            <a:r>
              <a:rPr lang="zh-CN" altLang="en-US" sz="3500" dirty="0" smtClean="0">
                <a:latin typeface="+mn-ea"/>
              </a:rPr>
              <a:t>的优势</a:t>
            </a:r>
            <a:endParaRPr lang="en-US" altLang="zh-CN" sz="3500" dirty="0" smtClean="0">
              <a:solidFill>
                <a:srgbClr val="7030A0"/>
              </a:solidFill>
              <a:latin typeface="+mn-ea"/>
            </a:endParaRPr>
          </a:p>
          <a:p>
            <a:pPr marL="0" indent="0" algn="ctr">
              <a:buNone/>
            </a:pPr>
            <a:endParaRPr lang="en-US" altLang="zh-CN" sz="1350" dirty="0">
              <a:latin typeface="+mn-ea"/>
            </a:endParaRPr>
          </a:p>
          <a:p>
            <a:pPr marL="0" indent="0">
              <a:buNone/>
            </a:pPr>
            <a:r>
              <a:rPr lang="en-US" altLang="zh-CN" dirty="0" smtClean="0">
                <a:latin typeface="+mn-ea"/>
              </a:rPr>
              <a:t>1.</a:t>
            </a: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校（馆）本</a:t>
            </a:r>
            <a:r>
              <a:rPr lang="zh-CN" altLang="en-US" dirty="0" smtClean="0">
                <a:solidFill>
                  <a:schemeClr val="tx1"/>
                </a:solidFill>
                <a:latin typeface="+mn-ea"/>
              </a:rPr>
              <a:t>化。</a:t>
            </a:r>
            <a:endParaRPr lang="en-US" altLang="zh-CN" dirty="0" smtClean="0">
              <a:solidFill>
                <a:schemeClr val="tx1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zh-CN" dirty="0" smtClean="0">
                <a:latin typeface="+mn-ea"/>
              </a:rPr>
              <a:t>2.</a:t>
            </a:r>
            <a:r>
              <a:rPr lang="zh-CN" altLang="en-US" dirty="0" smtClean="0">
                <a:solidFill>
                  <a:schemeClr val="tx1"/>
                </a:solidFill>
                <a:latin typeface="+mn-ea"/>
              </a:rPr>
              <a:t>馆员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、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用户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一起</a:t>
            </a:r>
            <a:r>
              <a:rPr lang="zh-CN" altLang="en-US" dirty="0" smtClean="0">
                <a:solidFill>
                  <a:schemeClr val="tx1"/>
                </a:solidFill>
                <a:latin typeface="+mn-ea"/>
              </a:rPr>
              <a:t>参与（数据库）</a:t>
            </a:r>
            <a:endParaRPr lang="en-US" altLang="zh-CN" dirty="0">
              <a:latin typeface="+mn-ea"/>
            </a:endParaRPr>
          </a:p>
          <a:p>
            <a:pPr marL="0" indent="0">
              <a:buNone/>
            </a:pPr>
            <a:r>
              <a:rPr lang="en-US" altLang="zh-CN" dirty="0">
                <a:latin typeface="+mn-ea"/>
              </a:rPr>
              <a:t>3</a:t>
            </a:r>
            <a:r>
              <a:rPr lang="en-US" altLang="zh-CN" sz="4300" dirty="0" smtClean="0">
                <a:latin typeface="+mn-ea"/>
              </a:rPr>
              <a:t>.</a:t>
            </a: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简单、灵活、方便</a:t>
            </a:r>
            <a:r>
              <a:rPr lang="zh-CN" altLang="en-US" dirty="0" smtClean="0">
                <a:latin typeface="+mn-ea"/>
              </a:rPr>
              <a:t>（数据库？）</a:t>
            </a:r>
            <a:endParaRPr lang="en-US" altLang="zh-CN" dirty="0">
              <a:latin typeface="+mn-ea"/>
            </a:endParaRPr>
          </a:p>
          <a:p>
            <a:pPr marL="0" indent="0">
              <a:buNone/>
            </a:pPr>
            <a:endParaRPr lang="en-US" altLang="zh-CN" dirty="0">
              <a:latin typeface="+mn-ea"/>
            </a:endParaRPr>
          </a:p>
          <a:p>
            <a:endParaRPr kumimoji="1" lang="zh-CN" altLang="en-US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16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endParaRPr kumimoji="1" lang="en-US" altLang="zh-CN" dirty="0"/>
          </a:p>
          <a:p>
            <a:pPr algn="ctr"/>
            <a:r>
              <a:rPr kumimoji="1" lang="zh-CN" altLang="en-US" sz="3200" dirty="0" smtClean="0">
                <a:solidFill>
                  <a:srgbClr val="FF0000"/>
                </a:solidFill>
              </a:rPr>
              <a:t>图书馆学</a:t>
            </a:r>
            <a:r>
              <a:rPr kumimoji="1" lang="zh-CN" altLang="en-US" sz="3200" dirty="0" smtClean="0"/>
              <a:t>视野看“云舟”</a:t>
            </a:r>
            <a:endParaRPr kumimoji="1" lang="en-US" altLang="zh-CN" sz="3200" dirty="0" smtClean="0"/>
          </a:p>
          <a:p>
            <a:pPr algn="ctr"/>
            <a:endParaRPr kumimoji="1" lang="en-US" altLang="zh-CN" sz="3200" dirty="0" smtClean="0"/>
          </a:p>
          <a:p>
            <a:pPr algn="ctr"/>
            <a:r>
              <a:rPr kumimoji="1" lang="zh-CN" altLang="en-US" sz="3200" dirty="0" smtClean="0"/>
              <a:t>对“云舟”作图书馆学理分析</a:t>
            </a:r>
            <a:endParaRPr kumimoji="1" lang="en-US" altLang="zh-CN" sz="3200" dirty="0" smtClean="0"/>
          </a:p>
          <a:p>
            <a:pPr algn="ctr"/>
            <a:endParaRPr kumimoji="1"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155611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“专题”是什么？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9461500" cy="4351338"/>
          </a:xfrm>
        </p:spPr>
        <p:txBody>
          <a:bodyPr>
            <a:normAutofit lnSpcReduction="10000"/>
          </a:bodyPr>
          <a:lstStyle/>
          <a:p>
            <a:r>
              <a:rPr lang="zh-CN" altLang="en-US" sz="2400" b="1" dirty="0" smtClean="0"/>
              <a:t>是</a:t>
            </a:r>
            <a:r>
              <a:rPr lang="zh-CN" altLang="en-US" sz="2400" b="1" dirty="0"/>
              <a:t>指针对某个</a:t>
            </a:r>
            <a:r>
              <a:rPr lang="zh-CN" altLang="en-US" sz="2400" b="1" dirty="0">
                <a:solidFill>
                  <a:srgbClr val="FF0000"/>
                </a:solidFill>
              </a:rPr>
              <a:t>特定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对象，</a:t>
            </a:r>
            <a:r>
              <a:rPr lang="zh-CN" altLang="en-US" sz="2400" b="1" dirty="0" smtClean="0"/>
              <a:t>依据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主题法</a:t>
            </a:r>
            <a:r>
              <a:rPr lang="zh-CN" altLang="en-US" sz="2400" b="1" dirty="0" smtClean="0"/>
              <a:t>收集</a:t>
            </a:r>
            <a:r>
              <a:rPr lang="zh-CN" altLang="en-US" sz="2400" b="1" dirty="0"/>
              <a:t>制作而成的</a:t>
            </a:r>
            <a:r>
              <a:rPr lang="zh-CN" altLang="en-US" sz="2400" b="1" dirty="0">
                <a:solidFill>
                  <a:srgbClr val="7030A0"/>
                </a:solidFill>
              </a:rPr>
              <a:t>一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种文献集合</a:t>
            </a:r>
            <a:r>
              <a:rPr lang="zh-CN" altLang="en-US" sz="2400" b="1" dirty="0" smtClean="0"/>
              <a:t>。</a:t>
            </a:r>
            <a:endParaRPr lang="en-US" altLang="zh-CN" sz="2400" b="1" dirty="0" smtClean="0"/>
          </a:p>
          <a:p>
            <a:r>
              <a:rPr lang="zh-CN" altLang="en-US" sz="2400" b="1" dirty="0" smtClean="0"/>
              <a:t>这个</a:t>
            </a:r>
            <a:r>
              <a:rPr lang="zh-CN" altLang="en-US" sz="2400" b="1" dirty="0"/>
              <a:t>对象可以是具体的某个</a:t>
            </a:r>
            <a:r>
              <a:rPr lang="zh-CN" altLang="en-US" sz="2400" b="1" dirty="0">
                <a:solidFill>
                  <a:srgbClr val="7030A0"/>
                </a:solidFill>
              </a:rPr>
              <a:t>人物</a:t>
            </a:r>
            <a:r>
              <a:rPr lang="zh-CN" altLang="en-US" sz="2400" b="1" dirty="0"/>
              <a:t>或者某个</a:t>
            </a:r>
            <a:r>
              <a:rPr lang="zh-CN" altLang="en-US" sz="2400" b="1" dirty="0">
                <a:solidFill>
                  <a:srgbClr val="7030A0"/>
                </a:solidFill>
              </a:rPr>
              <a:t>事物</a:t>
            </a:r>
            <a:r>
              <a:rPr lang="zh-CN" altLang="en-US" sz="2400" b="1" dirty="0"/>
              <a:t>，也可以是某个</a:t>
            </a:r>
            <a:r>
              <a:rPr lang="zh-CN" altLang="en-US" sz="2400" b="1" dirty="0">
                <a:solidFill>
                  <a:srgbClr val="7030A0"/>
                </a:solidFill>
              </a:rPr>
              <a:t>抽象</a:t>
            </a:r>
            <a:r>
              <a:rPr lang="zh-CN" altLang="en-US" sz="2400" b="1" dirty="0"/>
              <a:t>的范围或者领域</a:t>
            </a:r>
            <a:r>
              <a:rPr lang="zh-CN" altLang="en-US" sz="2400" b="1" dirty="0" smtClean="0"/>
              <a:t>。</a:t>
            </a:r>
            <a:endParaRPr lang="en-US" altLang="zh-CN" sz="2400" b="1" dirty="0" smtClean="0"/>
          </a:p>
          <a:p>
            <a:endParaRPr kumimoji="1" lang="en-US" altLang="zh-CN" sz="2400" b="1" dirty="0" smtClean="0">
              <a:latin typeface="+mn-ea"/>
            </a:endParaRPr>
          </a:p>
          <a:p>
            <a:r>
              <a:rPr kumimoji="1" lang="zh-CN" altLang="en-US" sz="2400" b="1" dirty="0" smtClean="0">
                <a:latin typeface="+mn-ea"/>
              </a:rPr>
              <a:t>主题：</a:t>
            </a:r>
            <a:r>
              <a:rPr lang="zh-CN" altLang="en-US" sz="2400" dirty="0"/>
              <a:t>内容的主体和核心</a:t>
            </a:r>
            <a:endParaRPr kumimoji="1" lang="en-US" altLang="zh-CN" sz="2400" b="1" dirty="0" smtClean="0">
              <a:latin typeface="+mn-ea"/>
            </a:endParaRPr>
          </a:p>
          <a:p>
            <a:r>
              <a:rPr kumimoji="1" lang="zh-CN" altLang="en-US" sz="2400" b="1" dirty="0" smtClean="0">
                <a:latin typeface="+mn-ea"/>
              </a:rPr>
              <a:t>主题法</a:t>
            </a:r>
            <a:r>
              <a:rPr kumimoji="1" lang="zh-CN" altLang="en-US" sz="2400" b="1" dirty="0">
                <a:latin typeface="+mn-ea"/>
              </a:rPr>
              <a:t>（</a:t>
            </a:r>
            <a:r>
              <a:rPr kumimoji="1" lang="zh-CN" altLang="en-US" sz="2400" b="1" dirty="0">
                <a:solidFill>
                  <a:srgbClr val="FF0000"/>
                </a:solidFill>
                <a:latin typeface="+mn-ea"/>
              </a:rPr>
              <a:t>分面组配法，阮冈纳赞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）</a:t>
            </a:r>
            <a:r>
              <a:rPr kumimoji="1" lang="zh-CN" altLang="en-US" sz="2400" b="1" dirty="0" smtClean="0">
                <a:latin typeface="+mn-ea"/>
              </a:rPr>
              <a:t>－分类法（十进分类法，杜威）</a:t>
            </a:r>
            <a:endParaRPr kumimoji="1" lang="en-US" altLang="zh-CN" sz="2400" b="1" dirty="0" smtClean="0">
              <a:latin typeface="+mn-ea"/>
            </a:endParaRPr>
          </a:p>
          <a:p>
            <a:pPr algn="ctr"/>
            <a:r>
              <a:rPr kumimoji="1" lang="zh-CN" altLang="en-US" sz="2400" b="1" dirty="0" smtClean="0">
                <a:solidFill>
                  <a:srgbClr val="7030A0"/>
                </a:solidFill>
                <a:latin typeface="+mn-ea"/>
              </a:rPr>
              <a:t>两</a:t>
            </a:r>
            <a:r>
              <a:rPr kumimoji="1" lang="zh-CN" altLang="en-US" sz="2400" b="1" dirty="0">
                <a:solidFill>
                  <a:srgbClr val="7030A0"/>
                </a:solidFill>
                <a:latin typeface="+mn-ea"/>
              </a:rPr>
              <a:t>种最基本的</a:t>
            </a:r>
            <a:r>
              <a:rPr kumimoji="1" lang="zh-CN" altLang="en-US" sz="2400" b="1" dirty="0">
                <a:latin typeface="+mn-ea"/>
              </a:rPr>
              <a:t>知识组织方法</a:t>
            </a:r>
            <a:r>
              <a:rPr kumimoji="1" lang="zh-CN" altLang="en-US" sz="2400" b="1" dirty="0" smtClean="0">
                <a:latin typeface="+mn-ea"/>
              </a:rPr>
              <a:t>。</a:t>
            </a:r>
            <a:endParaRPr kumimoji="1" lang="en-US" altLang="zh-CN" sz="2400" b="1" dirty="0" smtClean="0">
              <a:latin typeface="+mn-ea"/>
            </a:endParaRPr>
          </a:p>
          <a:p>
            <a:pPr algn="ctr"/>
            <a:r>
              <a:rPr kumimoji="1" lang="zh-CN" altLang="en-US" sz="2400" b="1" dirty="0" smtClean="0">
                <a:latin typeface="+mn-ea"/>
              </a:rPr>
              <a:t>分析认识事物的方法</a:t>
            </a:r>
            <a:endParaRPr kumimoji="1" lang="en-US" altLang="zh-CN" sz="2400" b="1" dirty="0" smtClean="0">
              <a:latin typeface="+mn-ea"/>
            </a:endParaRPr>
          </a:p>
          <a:p>
            <a:pPr algn="ctr"/>
            <a:r>
              <a:rPr kumimoji="1" lang="zh-CN" altLang="en-US" sz="2400" b="1" dirty="0" smtClean="0">
                <a:latin typeface="+mn-ea"/>
              </a:rPr>
              <a:t>（物以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类</a:t>
            </a:r>
            <a:r>
              <a:rPr kumimoji="1" lang="zh-CN" altLang="en-US" sz="2400" b="1" dirty="0" smtClean="0">
                <a:latin typeface="+mn-ea"/>
              </a:rPr>
              <a:t>聚，人以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群</a:t>
            </a:r>
            <a:r>
              <a:rPr kumimoji="1" lang="zh-CN" altLang="en-US" sz="2400" b="1" dirty="0" smtClean="0">
                <a:latin typeface="+mn-ea"/>
              </a:rPr>
              <a:t>分）</a:t>
            </a:r>
            <a:endParaRPr kumimoji="1" lang="en-US" altLang="zh-CN" sz="2400" b="1" dirty="0">
              <a:latin typeface="+mn-ea"/>
            </a:endParaRPr>
          </a:p>
          <a:p>
            <a:pPr algn="ctr"/>
            <a:r>
              <a:rPr kumimoji="1" lang="zh-CN" altLang="en-US" sz="2400" b="1" dirty="0">
                <a:latin typeface="+mn-ea"/>
              </a:rPr>
              <a:t>优势互补，不可替代。</a:t>
            </a:r>
            <a:endParaRPr kumimoji="1" lang="en-US" altLang="zh-CN" sz="2400" b="1" dirty="0">
              <a:latin typeface="+mn-ea"/>
            </a:endParaRPr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10387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8489" y="1218247"/>
            <a:ext cx="5312569" cy="437198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34764"/>
              </p:ext>
            </p:extLst>
          </p:nvPr>
        </p:nvGraphicFramePr>
        <p:xfrm>
          <a:off x="1911077" y="1825727"/>
          <a:ext cx="8148391" cy="1942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642"/>
                <a:gridCol w="1055639"/>
                <a:gridCol w="907277"/>
                <a:gridCol w="1311977"/>
                <a:gridCol w="1918388"/>
                <a:gridCol w="1300840"/>
                <a:gridCol w="772628"/>
              </a:tblGrid>
              <a:tr h="497116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51435" marR="51435" marT="25718" marB="25718"/>
                </a:tc>
                <a:tc gridSpan="4">
                  <a:txBody>
                    <a:bodyPr/>
                    <a:lstStyle/>
                    <a:p>
                      <a:r>
                        <a:rPr lang="zh-CN" altLang="en-US" sz="1800" dirty="0" smtClean="0"/>
                        <a:t>                          传统的纸本书</a:t>
                      </a:r>
                      <a:endParaRPr lang="zh-CN" altLang="en-US" sz="1800" dirty="0"/>
                    </a:p>
                  </a:txBody>
                  <a:tcPr marL="51435" marR="51435" marT="25718" marB="25718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800" dirty="0" smtClean="0"/>
                        <a:t>        数字化文献</a:t>
                      </a:r>
                      <a:endParaRPr lang="zh-CN" altLang="en-US" sz="1800" dirty="0"/>
                    </a:p>
                  </a:txBody>
                  <a:tcPr marL="51435" marR="51435" marT="25718" marB="25718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350333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51435" marR="51435" marT="25718" marB="25718"/>
                </a:tc>
                <a:tc gridSpan="2"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7030A0"/>
                          </a:solidFill>
                        </a:rPr>
                        <a:t>             一般情况</a:t>
                      </a:r>
                      <a:endParaRPr lang="zh-CN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51435" marR="51435" marT="25718" marB="25718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002060"/>
                          </a:solidFill>
                        </a:rPr>
                        <a:t>                典型案例</a:t>
                      </a:r>
                      <a:endParaRPr lang="zh-CN" alt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51435" marR="51435" marT="25718" marB="25718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zh-CN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51435" marR="51435" marT="25718" marB="25718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355200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7030A0"/>
                          </a:solidFill>
                        </a:rPr>
                        <a:t>普通图书 </a:t>
                      </a:r>
                      <a:endParaRPr lang="zh-CN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7030A0"/>
                          </a:solidFill>
                        </a:rPr>
                        <a:t>工具书</a:t>
                      </a:r>
                      <a:endParaRPr lang="zh-CN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2060"/>
                          </a:solidFill>
                        </a:rPr>
                        <a:t>《</a:t>
                      </a:r>
                      <a:r>
                        <a:rPr lang="zh-CN" altLang="en-US" sz="1800" dirty="0" smtClean="0">
                          <a:solidFill>
                            <a:srgbClr val="002060"/>
                          </a:solidFill>
                        </a:rPr>
                        <a:t>四库全书</a:t>
                      </a:r>
                      <a:r>
                        <a:rPr lang="en-US" altLang="zh-CN" sz="1800" dirty="0" smtClean="0">
                          <a:solidFill>
                            <a:srgbClr val="002060"/>
                          </a:solidFill>
                        </a:rPr>
                        <a:t>》</a:t>
                      </a:r>
                      <a:endParaRPr lang="zh-CN" alt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2060"/>
                          </a:solidFill>
                        </a:rPr>
                        <a:t>《</a:t>
                      </a:r>
                      <a:r>
                        <a:rPr lang="zh-CN" altLang="en-US" sz="1800" dirty="0" smtClean="0">
                          <a:solidFill>
                            <a:srgbClr val="002060"/>
                          </a:solidFill>
                        </a:rPr>
                        <a:t>古今图书集成</a:t>
                      </a:r>
                      <a:r>
                        <a:rPr lang="en-US" altLang="zh-CN" sz="1800" dirty="0" smtClean="0">
                          <a:solidFill>
                            <a:srgbClr val="002060"/>
                          </a:solidFill>
                        </a:rPr>
                        <a:t>》</a:t>
                      </a:r>
                      <a:endParaRPr lang="zh-CN" alt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7030A0"/>
                          </a:solidFill>
                        </a:rPr>
                        <a:t>文献数据库</a:t>
                      </a:r>
                      <a:endParaRPr lang="zh-CN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7030A0"/>
                          </a:solidFill>
                        </a:rPr>
                        <a:t>   云舟</a:t>
                      </a:r>
                      <a:endParaRPr lang="zh-CN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51435" marR="51435" marT="25718" marB="25718"/>
                </a:tc>
              </a:tr>
              <a:tr h="369795"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FF0000"/>
                          </a:solidFill>
                        </a:rPr>
                        <a:t>分类法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zh-CN" sz="1800" dirty="0"/>
                    </a:p>
                  </a:txBody>
                  <a:tcPr marL="51435" marR="51435" marT="25718" marB="25718">
                    <a:blipFill rotWithShape="0">
                      <a:blip r:embed="rId3"/>
                      <a:stretch>
                        <a:fillRect l="-84127" t="-336508" r="-590476" b="-12063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zh-CN" altLang="en-US" sz="1800" baseline="0" dirty="0" smtClean="0"/>
                        <a:t> </a:t>
                      </a:r>
                      <a:r>
                        <a:rPr lang="zh-CN" altLang="en-US" sz="1800" dirty="0" smtClean="0"/>
                        <a:t>丛书</a:t>
                      </a:r>
                      <a:endParaRPr lang="zh-CN" sz="1800" dirty="0"/>
                    </a:p>
                  </a:txBody>
                  <a:tcPr marL="51435" marR="51435" marT="25718" marB="25718">
                    <a:blipFill rotWithShape="0">
                      <a:blip r:embed="rId3"/>
                      <a:stretch>
                        <a:fillRect l="-217021" t="-336508" r="-305957" b="-12063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rgbClr val="00206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zh-CN" sz="1800"/>
                    </a:p>
                  </a:txBody>
                  <a:tcPr marL="51435" marR="51435" marT="25718" marB="25718">
                    <a:blipFill rotWithShape="0">
                      <a:blip r:embed="rId3"/>
                      <a:stretch>
                        <a:fillRect l="-447660" t="-336508" r="-75319" b="-12063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51435" marR="51435" marT="25718" marB="25718"/>
                </a:tc>
              </a:tr>
              <a:tr h="369795"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FF0000"/>
                          </a:solidFill>
                        </a:rPr>
                        <a:t>主题法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zh-CN" sz="1800" dirty="0"/>
                    </a:p>
                  </a:txBody>
                  <a:tcPr marL="51435" marR="51435" marT="25718" marB="25718">
                    <a:blipFill rotWithShape="0">
                      <a:blip r:embed="rId3"/>
                      <a:stretch>
                        <a:fillRect l="-214815" t="-429688" r="-588889" b="-1875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      类书</a:t>
                      </a:r>
                      <a:endParaRPr lang="zh-CN" sz="1800" dirty="0"/>
                    </a:p>
                  </a:txBody>
                  <a:tcPr marL="51435" marR="51435" marT="25718" marB="25718">
                    <a:blipFill rotWithShape="0">
                      <a:blip r:embed="rId3"/>
                      <a:stretch>
                        <a:fillRect l="-242671" t="-429688" r="-134202" b="-1875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zh-CN" sz="1800" dirty="0"/>
                    </a:p>
                  </a:txBody>
                  <a:tcPr marL="51435" marR="51435" marT="25718" marB="25718">
                    <a:blipFill rotWithShape="0">
                      <a:blip r:embed="rId3"/>
                      <a:stretch>
                        <a:fillRect l="-748256" t="-429688" r="-2907" b="-18750"/>
                      </a:stretch>
                    </a:blipFill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28772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endParaRPr kumimoji="1" lang="en-US" altLang="zh-CN" dirty="0"/>
          </a:p>
          <a:p>
            <a:pPr algn="ctr"/>
            <a:r>
              <a:rPr kumimoji="1" lang="zh-CN" altLang="en-US" dirty="0" smtClean="0"/>
              <a:t>数据库－（</a:t>
            </a:r>
            <a:r>
              <a:rPr kumimoji="1" lang="zh-CN" altLang="en-US" dirty="0" smtClean="0">
                <a:solidFill>
                  <a:srgbClr val="FF0000"/>
                </a:solidFill>
              </a:rPr>
              <a:t>重构</a:t>
            </a:r>
            <a:r>
              <a:rPr kumimoji="1" lang="zh-CN" altLang="en-US" dirty="0" smtClean="0"/>
              <a:t>）－专题</a:t>
            </a:r>
            <a:endParaRPr kumimoji="1" lang="en-US" altLang="zh-CN" dirty="0"/>
          </a:p>
          <a:p>
            <a:pPr algn="ctr"/>
            <a:endParaRPr kumimoji="1" lang="en-US" altLang="zh-CN" dirty="0" smtClean="0"/>
          </a:p>
          <a:p>
            <a:pPr algn="ctr"/>
            <a:r>
              <a:rPr kumimoji="1" lang="zh-CN" altLang="en-US" dirty="0" smtClean="0"/>
              <a:t>一大创新！</a:t>
            </a:r>
            <a:endParaRPr kumimoji="1" lang="en-US" altLang="zh-CN" dirty="0" smtClean="0"/>
          </a:p>
          <a:p>
            <a:pPr algn="ctr"/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01191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84300" y="1231900"/>
            <a:ext cx="8248650" cy="455422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3200" dirty="0" smtClean="0"/>
              <a:t>“数据库</a:t>
            </a:r>
            <a:r>
              <a:rPr kumimoji="1" lang="en-US" altLang="zh-CN" sz="3200" dirty="0" smtClean="0"/>
              <a:t>—</a:t>
            </a:r>
            <a:r>
              <a:rPr kumimoji="1" lang="zh-CN" altLang="en-US" sz="3200" dirty="0" smtClean="0"/>
              <a:t>专题”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不同</a:t>
            </a:r>
            <a:r>
              <a:rPr kumimoji="1" lang="zh-CN" altLang="en-US" sz="3200" dirty="0" smtClean="0"/>
              <a:t>功用</a:t>
            </a:r>
            <a:endParaRPr kumimoji="1" lang="en-US" altLang="zh-CN" sz="32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348281"/>
              </p:ext>
            </p:extLst>
          </p:nvPr>
        </p:nvGraphicFramePr>
        <p:xfrm>
          <a:off x="1557337" y="2346960"/>
          <a:ext cx="9491663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980"/>
                <a:gridCol w="1868658"/>
                <a:gridCol w="3606821"/>
                <a:gridCol w="818104"/>
                <a:gridCol w="1689100"/>
              </a:tblGrid>
              <a:tr h="257208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产品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rgbClr val="FF0000"/>
                          </a:solidFill>
                        </a:rPr>
                        <a:t>需求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400" dirty="0" smtClean="0"/>
                        <a:t>获取方式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400" dirty="0" smtClean="0"/>
                        <a:t>履行职能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</a:rPr>
                        <a:t>性别偏向</a:t>
                      </a:r>
                      <a:endParaRPr lang="en-US" altLang="zh-CN" sz="240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</a:rPr>
                        <a:t>（恋爱？）</a:t>
                      </a:r>
                      <a:endParaRPr lang="zh-CN" alt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57208">
                <a:tc>
                  <a:txBody>
                    <a:bodyPr/>
                    <a:lstStyle/>
                    <a:p>
                      <a:r>
                        <a:rPr kumimoji="1" lang="zh-CN" altLang="en-US" sz="2400" dirty="0" smtClean="0"/>
                        <a:t>数据库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明确</a:t>
                      </a:r>
                      <a:endParaRPr lang="en-US" altLang="zh-CN" sz="2400" dirty="0" smtClean="0"/>
                    </a:p>
                    <a:p>
                      <a:r>
                        <a:rPr lang="zh-CN" altLang="en-US" sz="2400" dirty="0" smtClean="0"/>
                        <a:t>（检索词）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400" dirty="0" smtClean="0">
                          <a:solidFill>
                            <a:schemeClr val="tx1"/>
                          </a:solidFill>
                        </a:rPr>
                        <a:t>“一搜即得”</a:t>
                      </a:r>
                      <a:endParaRPr kumimoji="1" lang="en-US" altLang="zh-CN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zh-CN" altLang="en-US" sz="2400" dirty="0" smtClean="0">
                          <a:solidFill>
                            <a:schemeClr val="tx1"/>
                          </a:solidFill>
                        </a:rPr>
                        <a:t>结果</a:t>
                      </a:r>
                      <a:endParaRPr kumimoji="1" lang="en-US" altLang="zh-CN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400" dirty="0" smtClean="0"/>
                        <a:t>信息职能</a:t>
                      </a:r>
                      <a:endParaRPr kumimoji="1" lang="en-US" altLang="zh-CN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</a:rPr>
                        <a:t>男</a:t>
                      </a:r>
                      <a:endParaRPr lang="en-US" altLang="zh-CN" sz="240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</a:rPr>
                        <a:t>打酱油</a:t>
                      </a:r>
                      <a:endParaRPr lang="en-US" altLang="zh-CN" sz="24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510540">
                <a:tc>
                  <a:txBody>
                    <a:bodyPr/>
                    <a:lstStyle/>
                    <a:p>
                      <a:r>
                        <a:rPr kumimoji="1" lang="zh-CN" altLang="en-US" sz="2400" dirty="0" smtClean="0"/>
                        <a:t>专题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rgbClr val="7030A0"/>
                          </a:solidFill>
                        </a:rPr>
                        <a:t>不太明确</a:t>
                      </a:r>
                      <a:endParaRPr lang="en-US" altLang="zh-CN" sz="2400" dirty="0" smtClean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zh-CN" altLang="en-US" sz="2400" dirty="0" smtClean="0">
                          <a:solidFill>
                            <a:srgbClr val="7030A0"/>
                          </a:solidFill>
                        </a:rPr>
                        <a:t>（模糊）</a:t>
                      </a:r>
                      <a:endParaRPr lang="zh-CN" altLang="en-US" sz="2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400" dirty="0" smtClean="0">
                          <a:solidFill>
                            <a:schemeClr val="tx1"/>
                          </a:solidFill>
                        </a:rPr>
                        <a:t>“浏览－选择－获取”（</a:t>
                      </a:r>
                      <a:r>
                        <a:rPr kumimoji="1" lang="zh-CN" altLang="en-US" sz="2400" dirty="0" smtClean="0">
                          <a:solidFill>
                            <a:srgbClr val="7030A0"/>
                          </a:solidFill>
                        </a:rPr>
                        <a:t>淘！</a:t>
                      </a:r>
                      <a:r>
                        <a:rPr kumimoji="1" lang="zh-CN" altLang="en-US" sz="2400" dirty="0" smtClean="0">
                          <a:solidFill>
                            <a:schemeClr val="tx1"/>
                          </a:solidFill>
                        </a:rPr>
                        <a:t>）</a:t>
                      </a:r>
                      <a:endParaRPr kumimoji="1" lang="en-US" altLang="zh-CN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zh-CN" altLang="en-US" sz="2400" dirty="0" smtClean="0">
                          <a:solidFill>
                            <a:srgbClr val="7030A0"/>
                          </a:solidFill>
                        </a:rPr>
                        <a:t>过程</a:t>
                      </a:r>
                      <a:r>
                        <a:rPr kumimoji="1" lang="zh-CN" altLang="en-US" sz="2400" dirty="0" smtClean="0">
                          <a:solidFill>
                            <a:schemeClr val="tx1"/>
                          </a:solidFill>
                        </a:rPr>
                        <a:t>＋结果</a:t>
                      </a:r>
                      <a:endParaRPr kumimoji="1" lang="en-US" altLang="zh-CN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400" dirty="0" smtClean="0"/>
                        <a:t>教育职能</a:t>
                      </a:r>
                      <a:endParaRPr kumimoji="1" lang="en-US" altLang="zh-CN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400" dirty="0" smtClean="0">
                          <a:solidFill>
                            <a:srgbClr val="C00000"/>
                          </a:solidFill>
                        </a:rPr>
                        <a:t>女</a:t>
                      </a:r>
                      <a:endParaRPr kumimoji="1" lang="en-US" altLang="zh-CN" sz="24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400" dirty="0" smtClean="0">
                          <a:solidFill>
                            <a:srgbClr val="C00000"/>
                          </a:solidFill>
                        </a:rPr>
                        <a:t>买东西</a:t>
                      </a:r>
                      <a:endParaRPr kumimoji="1" lang="en-US" altLang="zh-CN" sz="24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87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谁来建专题？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rgbClr val="333333"/>
                </a:solidFill>
                <a:latin typeface="Microsoft YaHei" charset="-122"/>
              </a:rPr>
              <a:t>专题</a:t>
            </a:r>
            <a:r>
              <a:rPr lang="zh-CN" altLang="en-US" b="1" dirty="0">
                <a:solidFill>
                  <a:srgbClr val="333333"/>
                </a:solidFill>
                <a:latin typeface="Microsoft YaHei" charset="-122"/>
              </a:rPr>
              <a:t>是云舟的核心</a:t>
            </a:r>
            <a:r>
              <a:rPr lang="zh-CN" altLang="en-US" b="1" dirty="0" smtClean="0">
                <a:solidFill>
                  <a:srgbClr val="333333"/>
                </a:solidFill>
                <a:latin typeface="Microsoft YaHei" charset="-122"/>
              </a:rPr>
              <a:t>，大家认可</a:t>
            </a:r>
            <a:r>
              <a:rPr lang="zh-CN" altLang="en-US" b="1" dirty="0">
                <a:solidFill>
                  <a:srgbClr val="333333"/>
                </a:solidFill>
                <a:latin typeface="Microsoft YaHei" charset="-122"/>
              </a:rPr>
              <a:t>。</a:t>
            </a:r>
            <a:r>
              <a:rPr lang="zh-CN" altLang="en-US" b="1" dirty="0"/>
              <a:t/>
            </a:r>
            <a:br>
              <a:rPr lang="zh-CN" altLang="en-US" b="1" dirty="0"/>
            </a:br>
            <a:r>
              <a:rPr lang="zh-CN" altLang="en-US" b="1" dirty="0">
                <a:solidFill>
                  <a:srgbClr val="333333"/>
                </a:solidFill>
                <a:latin typeface="Microsoft YaHei" charset="-122"/>
              </a:rPr>
              <a:t>但是，当下世风，多一事不如少一事</a:t>
            </a:r>
            <a:r>
              <a:rPr lang="zh-CN" altLang="en-US" b="1" dirty="0" smtClean="0">
                <a:solidFill>
                  <a:srgbClr val="333333"/>
                </a:solidFill>
                <a:latin typeface="Microsoft YaHei" charset="-122"/>
              </a:rPr>
              <a:t>。</a:t>
            </a:r>
            <a:endParaRPr lang="en-US" altLang="zh-CN" b="1" dirty="0" smtClean="0">
              <a:solidFill>
                <a:srgbClr val="333333"/>
              </a:solidFill>
              <a:latin typeface="Microsoft YaHei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rgbClr val="333333"/>
                </a:solidFill>
                <a:latin typeface="Microsoft YaHei" charset="-122"/>
              </a:rPr>
              <a:t>谁</a:t>
            </a:r>
            <a:r>
              <a:rPr lang="zh-CN" altLang="en-US" b="1" dirty="0">
                <a:solidFill>
                  <a:srgbClr val="333333"/>
                </a:solidFill>
                <a:latin typeface="Microsoft YaHei" charset="-122"/>
              </a:rPr>
              <a:t>愿意来建</a:t>
            </a:r>
            <a:r>
              <a:rPr lang="zh-CN" altLang="en-US" b="1" dirty="0" smtClean="0">
                <a:solidFill>
                  <a:srgbClr val="333333"/>
                </a:solidFill>
                <a:latin typeface="Microsoft YaHei" charset="-122"/>
              </a:rPr>
              <a:t>？</a:t>
            </a:r>
            <a:endParaRPr lang="en-US" altLang="zh-CN" b="1" dirty="0" smtClean="0">
              <a:solidFill>
                <a:srgbClr val="333333"/>
              </a:solidFill>
              <a:latin typeface="Microsoft YaHei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rgbClr val="333333"/>
                </a:solidFill>
                <a:latin typeface="Microsoft YaHei" charset="-122"/>
              </a:rPr>
              <a:t>有人</a:t>
            </a:r>
            <a:r>
              <a:rPr lang="zh-CN" altLang="en-US" b="1" dirty="0">
                <a:solidFill>
                  <a:srgbClr val="333333"/>
                </a:solidFill>
                <a:latin typeface="Microsoft YaHei" charset="-122"/>
              </a:rPr>
              <a:t>建</a:t>
            </a:r>
            <a:r>
              <a:rPr lang="zh-CN" altLang="en-US" b="1" dirty="0" smtClean="0">
                <a:solidFill>
                  <a:srgbClr val="333333"/>
                </a:solidFill>
                <a:latin typeface="Microsoft YaHei" charset="-122"/>
              </a:rPr>
              <a:t>，</a:t>
            </a:r>
            <a:r>
              <a:rPr lang="en-US" altLang="zh-CN" b="1" dirty="0" smtClean="0">
                <a:solidFill>
                  <a:srgbClr val="333333"/>
                </a:solidFill>
                <a:latin typeface="Microsoft YaHei" charset="-122"/>
              </a:rPr>
              <a:t>Ok</a:t>
            </a:r>
            <a:r>
              <a:rPr lang="zh-CN" altLang="en-US" b="1" dirty="0">
                <a:solidFill>
                  <a:srgbClr val="333333"/>
                </a:solidFill>
                <a:latin typeface="Microsoft YaHei" charset="-122"/>
              </a:rPr>
              <a:t>！没人建，</a:t>
            </a:r>
            <a:r>
              <a:rPr lang="en-US" altLang="zh-CN" b="1" dirty="0">
                <a:solidFill>
                  <a:srgbClr val="333333"/>
                </a:solidFill>
                <a:latin typeface="Microsoft YaHei" charset="-122"/>
              </a:rPr>
              <a:t>No</a:t>
            </a:r>
            <a:r>
              <a:rPr lang="zh-CN" altLang="en-US" b="1" dirty="0">
                <a:solidFill>
                  <a:srgbClr val="333333"/>
                </a:solidFill>
                <a:latin typeface="Microsoft YaHei" charset="-122"/>
              </a:rPr>
              <a:t>！</a:t>
            </a:r>
            <a:r>
              <a:rPr lang="zh-CN" altLang="en-US" b="1" dirty="0"/>
              <a:t/>
            </a:r>
            <a:br>
              <a:rPr lang="zh-CN" altLang="en-US" b="1" dirty="0"/>
            </a:b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6032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54100" y="904876"/>
            <a:ext cx="9118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一、</a:t>
            </a:r>
            <a:r>
              <a:rPr lang="zh-CN" altLang="en-US" sz="2400" b="1" dirty="0">
                <a:solidFill>
                  <a:srgbClr val="FF0000"/>
                </a:solidFill>
                <a:latin typeface="Microsoft YaHei" charset="-122"/>
              </a:rPr>
              <a:t>通用专题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。超星</a:t>
            </a: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建。</a:t>
            </a:r>
            <a:endParaRPr lang="en-US" altLang="zh-CN" sz="2400" b="1" dirty="0" smtClean="0"/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二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、本馆（校）</a:t>
            </a:r>
            <a:r>
              <a:rPr lang="zh-CN" altLang="en-US" sz="2400" b="1" dirty="0">
                <a:solidFill>
                  <a:srgbClr val="FF0000"/>
                </a:solidFill>
                <a:latin typeface="Microsoft YaHei" charset="-122"/>
              </a:rPr>
              <a:t>特色专题</a:t>
            </a: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（</a:t>
            </a:r>
            <a:r>
              <a:rPr lang="en-US" altLang="zh-CN" sz="2400" b="1" dirty="0" smtClean="0">
                <a:solidFill>
                  <a:srgbClr val="333333"/>
                </a:solidFill>
                <a:latin typeface="Microsoft YaHei" charset="-122"/>
              </a:rPr>
              <a:t>12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大类）。</a:t>
            </a:r>
            <a:endParaRPr lang="en-US" altLang="zh-CN" sz="2400" b="1" dirty="0">
              <a:solidFill>
                <a:srgbClr val="333333"/>
              </a:solidFill>
              <a:latin typeface="Microsoft YaHei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各馆自建，超星帮助</a:t>
            </a: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。数量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有限，下下决心，问题不大。</a:t>
            </a:r>
            <a:endParaRPr lang="en-US" altLang="zh-CN" sz="2400" b="1" dirty="0">
              <a:solidFill>
                <a:srgbClr val="333333"/>
              </a:solidFill>
              <a:latin typeface="Microsoft YaHei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三、</a:t>
            </a:r>
            <a:r>
              <a:rPr lang="zh-CN" altLang="en-US" sz="2400" b="1" dirty="0">
                <a:solidFill>
                  <a:srgbClr val="FF0000"/>
                </a:solidFill>
                <a:latin typeface="Microsoft YaHei" charset="-122"/>
              </a:rPr>
              <a:t>学生专题大赛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。作用广泛，意义</a:t>
            </a: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深远，普遍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有积极性</a:t>
            </a: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。</a:t>
            </a:r>
            <a:endParaRPr lang="en-US" altLang="zh-CN" sz="2400" b="1" dirty="0" smtClean="0">
              <a:solidFill>
                <a:srgbClr val="333333"/>
              </a:solidFill>
              <a:latin typeface="Microsoft YaHei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年年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办，积累量大</a:t>
            </a: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。毕业论文、课程作业。</a:t>
            </a:r>
            <a:endParaRPr lang="en-US" altLang="zh-CN" sz="2400" b="1" dirty="0">
              <a:solidFill>
                <a:srgbClr val="333333"/>
              </a:solidFill>
              <a:latin typeface="Microsoft YaHei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四、</a:t>
            </a:r>
            <a:r>
              <a:rPr lang="zh-CN" altLang="en-US" sz="2400" b="1" dirty="0">
                <a:solidFill>
                  <a:srgbClr val="FF0000"/>
                </a:solidFill>
                <a:latin typeface="Microsoft YaHei" charset="-122"/>
              </a:rPr>
              <a:t>馆际专题共享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。海量的，互通有无。</a:t>
            </a:r>
            <a:endParaRPr lang="en-US" altLang="zh-CN" sz="2400" b="1" dirty="0">
              <a:solidFill>
                <a:srgbClr val="333333"/>
              </a:solidFill>
              <a:latin typeface="Microsoft YaHei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资源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共享是</a:t>
            </a:r>
            <a:r>
              <a:rPr lang="zh-CN" altLang="en-US" sz="2400" b="1" dirty="0" smtClean="0">
                <a:solidFill>
                  <a:srgbClr val="7030A0"/>
                </a:solidFill>
                <a:latin typeface="Microsoft YaHei" charset="-122"/>
              </a:rPr>
              <a:t>图书馆本质</a:t>
            </a: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。</a:t>
            </a:r>
            <a:endParaRPr lang="en-US" altLang="zh-CN" sz="2400" b="1" dirty="0">
              <a:solidFill>
                <a:srgbClr val="333333"/>
              </a:solidFill>
              <a:latin typeface="Microsoft YaHei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组织云舟联盟，推进专题共享，是</a:t>
            </a:r>
            <a:r>
              <a:rPr lang="zh-CN" altLang="en-US" sz="2400" b="1" dirty="0" smtClean="0">
                <a:solidFill>
                  <a:srgbClr val="333333"/>
                </a:solidFill>
                <a:latin typeface="Microsoft YaHei" charset="-122"/>
              </a:rPr>
              <a:t>必须的</a:t>
            </a:r>
            <a:r>
              <a:rPr lang="zh-CN" altLang="en-US" sz="2400" b="1" dirty="0">
                <a:solidFill>
                  <a:srgbClr val="333333"/>
                </a:solidFill>
                <a:latin typeface="Microsoft YaHei" charset="-122"/>
              </a:rPr>
              <a:t>。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84826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2700" dirty="0"/>
              <a:t>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52650" y="1571223"/>
            <a:ext cx="6557762" cy="3918750"/>
          </a:xfrm>
        </p:spPr>
        <p:txBody>
          <a:bodyPr>
            <a:normAutofit/>
          </a:bodyPr>
          <a:lstStyle/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r>
              <a:rPr kumimoji="1" lang="zh-CN" altLang="en-US" sz="3600" b="1" dirty="0"/>
              <a:t>三、对服务的革命</a:t>
            </a:r>
            <a:endParaRPr kumimoji="1" lang="en-US" altLang="zh-CN" sz="3600" b="1" dirty="0"/>
          </a:p>
        </p:txBody>
      </p:sp>
    </p:spTree>
    <p:extLst>
      <p:ext uri="{BB962C8B-B14F-4D97-AF65-F5344CB8AC3E}">
        <p14:creationId xmlns:p14="http://schemas.microsoft.com/office/powerpoint/2010/main" val="7536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66774"/>
          </a:xfrm>
        </p:spPr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52650" y="1524001"/>
            <a:ext cx="7886700" cy="4652963"/>
          </a:xfrm>
        </p:spPr>
        <p:txBody>
          <a:bodyPr>
            <a:normAutofit/>
          </a:bodyPr>
          <a:lstStyle/>
          <a:p>
            <a:endParaRPr kumimoji="1" lang="en-US" altLang="zh-CN" sz="4000" dirty="0" smtClean="0"/>
          </a:p>
          <a:p>
            <a:endParaRPr kumimoji="1" lang="en-US" altLang="zh-CN" sz="4000" dirty="0"/>
          </a:p>
          <a:p>
            <a:r>
              <a:rPr kumimoji="1" lang="zh-CN" altLang="en-US" sz="4000" dirty="0" smtClean="0"/>
              <a:t>今天</a:t>
            </a:r>
            <a:r>
              <a:rPr kumimoji="1" lang="zh-CN" altLang="en-US" sz="4000" dirty="0"/>
              <a:t>的数字</a:t>
            </a:r>
            <a:r>
              <a:rPr kumimoji="1" lang="zh-CN" altLang="en-US" sz="4000" dirty="0" smtClean="0"/>
              <a:t>图书馆服务？</a:t>
            </a:r>
            <a:endParaRPr kumimoji="1" lang="en-US" altLang="zh-CN" sz="4000" dirty="0"/>
          </a:p>
          <a:p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80233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>
                <a:solidFill>
                  <a:srgbClr val="FF0000"/>
                </a:solidFill>
              </a:rPr>
              <a:t>教育职能</a:t>
            </a:r>
            <a:r>
              <a:rPr kumimoji="1" lang="zh-CN" altLang="en-US" dirty="0" smtClean="0"/>
              <a:t>缺失？</a:t>
            </a:r>
            <a:endParaRPr kumimoji="1" lang="en-US" altLang="zh-CN" dirty="0" smtClean="0"/>
          </a:p>
          <a:p>
            <a:pPr algn="ctr"/>
            <a:endParaRPr kumimoji="1" lang="en-US" altLang="zh-CN" dirty="0" smtClean="0">
              <a:solidFill>
                <a:srgbClr val="FF0000"/>
              </a:solidFill>
            </a:endParaRPr>
          </a:p>
          <a:p>
            <a:pPr algn="ctr"/>
            <a:r>
              <a:rPr kumimoji="1" lang="zh-CN" altLang="en-US" dirty="0" smtClean="0"/>
              <a:t>根源是</a:t>
            </a:r>
            <a:r>
              <a:rPr kumimoji="1" lang="zh-CN" altLang="en-US" dirty="0" smtClean="0">
                <a:solidFill>
                  <a:srgbClr val="FF0000"/>
                </a:solidFill>
              </a:rPr>
              <a:t>“专题”</a:t>
            </a:r>
            <a:r>
              <a:rPr kumimoji="1" lang="zh-CN" altLang="en-US" dirty="0" smtClean="0"/>
              <a:t>缺失，</a:t>
            </a:r>
            <a:endParaRPr kumimoji="1" lang="en-US" altLang="zh-CN" dirty="0" smtClean="0"/>
          </a:p>
          <a:p>
            <a:pPr algn="ctr"/>
            <a:r>
              <a:rPr kumimoji="1" lang="zh-CN" altLang="en-US" dirty="0" smtClean="0"/>
              <a:t>本质是“</a:t>
            </a:r>
            <a:r>
              <a:rPr kumimoji="1" lang="zh-CN" altLang="en-US" dirty="0" smtClean="0">
                <a:solidFill>
                  <a:srgbClr val="FF0000"/>
                </a:solidFill>
              </a:rPr>
              <a:t>浏览</a:t>
            </a:r>
            <a:r>
              <a:rPr kumimoji="1" lang="en-US" altLang="zh-CN" dirty="0" smtClean="0">
                <a:solidFill>
                  <a:srgbClr val="FF0000"/>
                </a:solidFill>
              </a:rPr>
              <a:t>—</a:t>
            </a:r>
            <a:r>
              <a:rPr kumimoji="1" lang="zh-CN" altLang="en-US" dirty="0" smtClean="0">
                <a:solidFill>
                  <a:srgbClr val="FF0000"/>
                </a:solidFill>
              </a:rPr>
              <a:t>选择</a:t>
            </a:r>
            <a:r>
              <a:rPr kumimoji="1" lang="en-US" altLang="zh-CN" dirty="0" smtClean="0">
                <a:solidFill>
                  <a:srgbClr val="FF0000"/>
                </a:solidFill>
              </a:rPr>
              <a:t>—</a:t>
            </a:r>
            <a:r>
              <a:rPr kumimoji="1" lang="zh-CN" altLang="en-US" dirty="0" smtClean="0">
                <a:solidFill>
                  <a:srgbClr val="FF0000"/>
                </a:solidFill>
              </a:rPr>
              <a:t>获得”</a:t>
            </a:r>
            <a:r>
              <a:rPr kumimoji="1" lang="zh-CN" altLang="en-US" dirty="0" smtClean="0"/>
              <a:t>方式缺失</a:t>
            </a:r>
            <a:endParaRPr kumimoji="1" lang="en-US" altLang="zh-CN" dirty="0" smtClean="0"/>
          </a:p>
          <a:p>
            <a:pPr algn="ctr"/>
            <a:endParaRPr kumimoji="1" lang="en-US" altLang="zh-CN" dirty="0"/>
          </a:p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466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>
                <a:solidFill>
                  <a:srgbClr val="FF0000"/>
                </a:solidFill>
              </a:rPr>
              <a:t>文化</a:t>
            </a:r>
            <a:r>
              <a:rPr kumimoji="1" lang="zh-CN" altLang="en-US" dirty="0" smtClean="0">
                <a:solidFill>
                  <a:srgbClr val="FF0000"/>
                </a:solidFill>
              </a:rPr>
              <a:t>职能</a:t>
            </a:r>
            <a:r>
              <a:rPr kumimoji="1" lang="zh-CN" altLang="en-US" dirty="0" smtClean="0"/>
              <a:t>缺失？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pPr algn="ctr"/>
            <a:r>
              <a:rPr kumimoji="1" lang="zh-CN" altLang="en-US" dirty="0"/>
              <a:t>根源是</a:t>
            </a:r>
            <a:r>
              <a:rPr kumimoji="1" lang="zh-CN" altLang="en-US" dirty="0">
                <a:solidFill>
                  <a:srgbClr val="FF0000"/>
                </a:solidFill>
              </a:rPr>
              <a:t>空间的缺失</a:t>
            </a:r>
            <a:r>
              <a:rPr kumimoji="1" lang="zh-CN" altLang="en-US" dirty="0"/>
              <a:t>，本质是</a:t>
            </a:r>
            <a:r>
              <a:rPr kumimoji="1" lang="zh-CN" altLang="en-US" dirty="0">
                <a:solidFill>
                  <a:srgbClr val="FF0000"/>
                </a:solidFill>
              </a:rPr>
              <a:t>交流的</a:t>
            </a:r>
            <a:r>
              <a:rPr kumimoji="1" lang="zh-CN" altLang="en-US" dirty="0" smtClean="0">
                <a:solidFill>
                  <a:srgbClr val="FF0000"/>
                </a:solidFill>
              </a:rPr>
              <a:t>缺失。</a:t>
            </a:r>
            <a:endParaRPr kumimoji="1" lang="en-US" altLang="zh-CN" dirty="0" smtClean="0">
              <a:solidFill>
                <a:srgbClr val="FF0000"/>
              </a:solidFill>
            </a:endParaRPr>
          </a:p>
          <a:p>
            <a:pPr algn="ctr"/>
            <a:endParaRPr kumimoji="1" lang="en-US" altLang="zh-CN" dirty="0" smtClean="0">
              <a:solidFill>
                <a:srgbClr val="FF0000"/>
              </a:solidFill>
            </a:endParaRPr>
          </a:p>
          <a:p>
            <a:pPr algn="ctr"/>
            <a:r>
              <a:rPr kumimoji="1" lang="zh-CN" altLang="en-US" dirty="0" smtClean="0"/>
              <a:t>没有空间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没有交流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没有文化</a:t>
            </a:r>
            <a:endParaRPr kumimoji="1" lang="en-US" altLang="zh-CN" dirty="0"/>
          </a:p>
          <a:p>
            <a:pPr algn="ctr"/>
            <a:endParaRPr kumimoji="1" lang="en-US" altLang="zh-CN" dirty="0">
              <a:solidFill>
                <a:srgbClr val="FF0000"/>
              </a:solidFill>
            </a:endParaRPr>
          </a:p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044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0000" y="365125"/>
            <a:ext cx="9512300" cy="1196975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Never underestimated 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>the </a:t>
            </a:r>
            <a:r>
              <a:rPr lang="en-US" altLang="zh-CN" sz="3600" b="1" dirty="0"/>
              <a:t>importance of library science</a:t>
            </a:r>
            <a:r>
              <a:rPr lang="en-US" altLang="zh-CN" sz="3600" b="1" dirty="0" smtClean="0"/>
              <a:t>.</a:t>
            </a:r>
            <a:endParaRPr kumimoji="1"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2197100"/>
            <a:ext cx="75311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2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52650" y="1917699"/>
            <a:ext cx="7886700" cy="3903663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000" b="1" dirty="0">
                <a:solidFill>
                  <a:srgbClr val="FF0000"/>
                </a:solidFill>
              </a:rPr>
              <a:t>云舟</a:t>
            </a:r>
            <a:r>
              <a:rPr kumimoji="1" lang="zh-CN" altLang="en-US" sz="4000" b="1" dirty="0"/>
              <a:t>：空间＋专题</a:t>
            </a:r>
            <a:endParaRPr kumimoji="1" lang="en-US" altLang="zh-CN" sz="4000" b="1" dirty="0"/>
          </a:p>
          <a:p>
            <a:pPr algn="ctr"/>
            <a:r>
              <a:rPr kumimoji="1" lang="zh-CN" altLang="en-US" sz="4000" dirty="0" smtClean="0"/>
              <a:t> </a:t>
            </a:r>
            <a:endParaRPr kumimoji="1" lang="en-US" altLang="zh-CN" sz="4000" dirty="0" smtClean="0"/>
          </a:p>
          <a:p>
            <a:pPr algn="ctr"/>
            <a:r>
              <a:rPr kumimoji="1" lang="zh-CN" altLang="en-US" sz="2400" dirty="0" smtClean="0"/>
              <a:t>为数字图书馆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创造</a:t>
            </a:r>
            <a:r>
              <a:rPr kumimoji="1" lang="zh-CN" altLang="en-US" sz="2400" dirty="0" smtClean="0"/>
              <a:t>了空间，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打造</a:t>
            </a:r>
            <a:r>
              <a:rPr kumimoji="1" lang="zh-CN" altLang="en-US" sz="2400" dirty="0" smtClean="0"/>
              <a:t>了专题，</a:t>
            </a:r>
            <a:endParaRPr kumimoji="1" lang="en-US" altLang="zh-CN" sz="2400" dirty="0" smtClean="0"/>
          </a:p>
          <a:p>
            <a:pPr algn="ctr"/>
            <a:r>
              <a:rPr kumimoji="1" lang="zh-CN" altLang="en-US" sz="2400" dirty="0" smtClean="0"/>
              <a:t>并且，将两者融为一体，大大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提升</a:t>
            </a:r>
            <a:r>
              <a:rPr kumimoji="1" lang="zh-CN" altLang="en-US" sz="2400" dirty="0" smtClean="0"/>
              <a:t>了图书馆服务能力。</a:t>
            </a:r>
            <a:endParaRPr kumimoji="1" lang="en-US" altLang="zh-CN" sz="2400" dirty="0"/>
          </a:p>
          <a:p>
            <a:pPr algn="ctr"/>
            <a:endParaRPr kumimoji="1" lang="zh-CN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pPr algn="ctr"/>
            <a:r>
              <a:rPr kumimoji="1" lang="zh-CN" altLang="en-US" sz="4000" dirty="0" smtClean="0"/>
              <a:t>总结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710089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8953500" cy="4351338"/>
          </a:xfrm>
        </p:spPr>
        <p:txBody>
          <a:bodyPr>
            <a:normAutofit/>
          </a:bodyPr>
          <a:lstStyle/>
          <a:p>
            <a:endParaRPr lang="en-US" altLang="zh-CN" sz="2400" dirty="0" smtClean="0"/>
          </a:p>
          <a:p>
            <a:pPr>
              <a:lnSpc>
                <a:spcPct val="140000"/>
              </a:lnSpc>
            </a:pPr>
            <a:r>
              <a:rPr lang="zh-CN" altLang="en-US" sz="2400" dirty="0" smtClean="0"/>
              <a:t>云舟</a:t>
            </a:r>
            <a:r>
              <a:rPr lang="zh-CN" altLang="en-US" sz="2400" dirty="0"/>
              <a:t>的</a:t>
            </a:r>
            <a:r>
              <a:rPr lang="zh-CN" altLang="en-US" sz="2400" dirty="0" smtClean="0"/>
              <a:t>＂</a:t>
            </a:r>
            <a:r>
              <a:rPr lang="zh-CN" altLang="en-US" sz="2400" dirty="0" smtClean="0">
                <a:solidFill>
                  <a:srgbClr val="FF0000"/>
                </a:solidFill>
              </a:rPr>
              <a:t>空间</a:t>
            </a:r>
            <a:r>
              <a:rPr lang="zh-CN" altLang="en-US" sz="2400" dirty="0"/>
              <a:t>＂设计、＂</a:t>
            </a:r>
            <a:r>
              <a:rPr lang="zh-CN" altLang="en-US" sz="2400" dirty="0">
                <a:solidFill>
                  <a:srgbClr val="FF0000"/>
                </a:solidFill>
              </a:rPr>
              <a:t>社交</a:t>
            </a:r>
            <a:r>
              <a:rPr lang="zh-CN" altLang="en-US" sz="2400" dirty="0"/>
              <a:t>＂安排</a:t>
            </a:r>
            <a:r>
              <a:rPr lang="zh-CN" altLang="en-US" sz="2400" dirty="0" smtClean="0"/>
              <a:t>，与</a:t>
            </a:r>
            <a:r>
              <a:rPr lang="zh-CN" altLang="en-US" sz="2400" dirty="0"/>
              <a:t>图书馆学最经典</a:t>
            </a:r>
            <a:r>
              <a:rPr lang="zh-CN" altLang="en-US" sz="2400" dirty="0" smtClean="0"/>
              <a:t>、最</a:t>
            </a:r>
            <a:r>
              <a:rPr lang="zh-CN" altLang="en-US" sz="2400" dirty="0"/>
              <a:t>有影响力的学说一一＂</a:t>
            </a:r>
            <a:r>
              <a:rPr lang="zh-CN" altLang="en-US" sz="2400" dirty="0">
                <a:solidFill>
                  <a:srgbClr val="FF0000"/>
                </a:solidFill>
              </a:rPr>
              <a:t>交流说</a:t>
            </a:r>
            <a:r>
              <a:rPr lang="zh-CN" altLang="en-US" sz="2400" dirty="0"/>
              <a:t>＂一脉相承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pPr>
              <a:lnSpc>
                <a:spcPct val="140000"/>
              </a:lnSpc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6313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20800" y="1863725"/>
            <a:ext cx="8737600" cy="435133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endParaRPr lang="en-US" altLang="zh-CN" sz="2400" dirty="0" smtClean="0"/>
          </a:p>
          <a:p>
            <a:pPr>
              <a:lnSpc>
                <a:spcPct val="140000"/>
              </a:lnSpc>
            </a:pPr>
            <a:r>
              <a:rPr lang="zh-CN" altLang="en-US" sz="2400" dirty="0" smtClean="0"/>
              <a:t>云舟的“</a:t>
            </a:r>
            <a:r>
              <a:rPr lang="zh-CN" altLang="en-US" sz="2400" dirty="0" smtClean="0">
                <a:solidFill>
                  <a:srgbClr val="FF0000"/>
                </a:solidFill>
              </a:rPr>
              <a:t>专题</a:t>
            </a:r>
            <a:r>
              <a:rPr lang="zh-CN" altLang="en-US" sz="2400" dirty="0" smtClean="0"/>
              <a:t>”，</a:t>
            </a:r>
            <a:r>
              <a:rPr lang="zh-CN" altLang="en-US" sz="2400" dirty="0"/>
              <a:t>传承</a:t>
            </a:r>
            <a:r>
              <a:rPr lang="zh-CN" altLang="en-US" sz="2400" dirty="0" smtClean="0"/>
              <a:t>了伟大</a:t>
            </a:r>
            <a:r>
              <a:rPr lang="zh-CN" altLang="en-US" sz="2400" dirty="0"/>
              <a:t>的图书馆学家</a:t>
            </a:r>
            <a:r>
              <a:rPr lang="zh-CN" altLang="en-US" sz="2400" dirty="0">
                <a:solidFill>
                  <a:srgbClr val="FF0000"/>
                </a:solidFill>
              </a:rPr>
              <a:t>阮岗纳赞</a:t>
            </a:r>
            <a:r>
              <a:rPr lang="zh-CN" altLang="en-US" sz="2400" dirty="0"/>
              <a:t>的主题法（</a:t>
            </a:r>
            <a:r>
              <a:rPr lang="zh-CN" altLang="en-US" sz="2400" dirty="0">
                <a:solidFill>
                  <a:srgbClr val="FF0000"/>
                </a:solidFill>
              </a:rPr>
              <a:t>分面组配</a:t>
            </a:r>
            <a:r>
              <a:rPr lang="zh-CN" altLang="en-US" sz="2400" dirty="0" smtClean="0"/>
              <a:t>）思想。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739532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endParaRPr lang="en-US" altLang="zh-CN" sz="2400" dirty="0" smtClean="0"/>
          </a:p>
          <a:p>
            <a:pPr>
              <a:lnSpc>
                <a:spcPct val="140000"/>
              </a:lnSpc>
            </a:pPr>
            <a:r>
              <a:rPr lang="zh-CN" altLang="en-US" sz="2400" dirty="0" smtClean="0"/>
              <a:t>数据库</a:t>
            </a:r>
            <a:r>
              <a:rPr lang="zh-CN" altLang="en-US" sz="2400" dirty="0"/>
              <a:t>中，主题法只在索引这类</a:t>
            </a:r>
            <a:r>
              <a:rPr lang="zh-CN" altLang="en-US" sz="2400" dirty="0">
                <a:solidFill>
                  <a:srgbClr val="7030A0"/>
                </a:solidFill>
              </a:rPr>
              <a:t>辅助文档</a:t>
            </a:r>
            <a:r>
              <a:rPr lang="zh-CN" altLang="en-US" sz="2400" dirty="0"/>
              <a:t>应用，与主文档无缘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pPr>
              <a:lnSpc>
                <a:spcPct val="140000"/>
              </a:lnSpc>
            </a:pPr>
            <a:r>
              <a:rPr lang="zh-CN" altLang="en-US" sz="2400" dirty="0" smtClean="0">
                <a:solidFill>
                  <a:srgbClr val="FF0000"/>
                </a:solidFill>
              </a:rPr>
              <a:t>云舟“专题”</a:t>
            </a:r>
            <a:r>
              <a:rPr lang="zh-CN" altLang="en-US" sz="2400" dirty="0" smtClean="0"/>
              <a:t>，用主题法大规模组织</a:t>
            </a:r>
            <a:r>
              <a:rPr lang="zh-CN" altLang="en-US" sz="2400" dirty="0"/>
              <a:t>数字文献资源</a:t>
            </a:r>
            <a:r>
              <a:rPr lang="zh-CN" altLang="en-US" sz="2400" dirty="0" smtClean="0">
                <a:solidFill>
                  <a:srgbClr val="FF0000"/>
                </a:solidFill>
              </a:rPr>
              <a:t>主文档</a:t>
            </a:r>
            <a:r>
              <a:rPr lang="zh-CN" altLang="en-US" sz="2400" dirty="0" smtClean="0"/>
              <a:t>，这是首创。</a:t>
            </a:r>
            <a:r>
              <a:rPr lang="zh-CN" altLang="en-US" sz="2400" dirty="0"/>
              <a:t/>
            </a:r>
            <a:br>
              <a:rPr lang="zh-CN" altLang="en-US" sz="2400" dirty="0"/>
            </a:b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95072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38325"/>
            <a:ext cx="9690100" cy="435133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b="1" dirty="0"/>
              <a:t>总之，云舟与图书馆学最经典的两大</a:t>
            </a:r>
            <a:r>
              <a:rPr lang="zh-CN" altLang="en-US" sz="2400" b="1" dirty="0" smtClean="0"/>
              <a:t>学说理论一一</a:t>
            </a:r>
            <a:r>
              <a:rPr lang="zh-CN" altLang="en-US" sz="2400" b="1" dirty="0"/>
              <a:t>谢拉的＂</a:t>
            </a:r>
            <a:r>
              <a:rPr lang="zh-CN" altLang="en-US" sz="2400" b="1" dirty="0">
                <a:solidFill>
                  <a:srgbClr val="FF0000"/>
                </a:solidFill>
              </a:rPr>
              <a:t>交流说</a:t>
            </a:r>
            <a:r>
              <a:rPr lang="zh-CN" altLang="en-US" sz="2400" b="1" dirty="0"/>
              <a:t>＂和阮氏的＂</a:t>
            </a:r>
            <a:r>
              <a:rPr lang="zh-CN" altLang="en-US" sz="2400" b="1" dirty="0">
                <a:solidFill>
                  <a:srgbClr val="FF0000"/>
                </a:solidFill>
              </a:rPr>
              <a:t>主题法</a:t>
            </a:r>
            <a:r>
              <a:rPr lang="zh-CN" altLang="en-US" sz="2400" b="1" dirty="0"/>
              <a:t>＂完全一致</a:t>
            </a:r>
            <a:r>
              <a:rPr lang="zh-CN" altLang="en-US" sz="2400" b="1" dirty="0" smtClean="0"/>
              <a:t>。</a:t>
            </a:r>
            <a:endParaRPr lang="en-US" altLang="zh-CN" sz="2400" b="1" dirty="0" smtClean="0"/>
          </a:p>
          <a:p>
            <a:pPr>
              <a:lnSpc>
                <a:spcPct val="140000"/>
              </a:lnSpc>
            </a:pPr>
            <a:endParaRPr lang="en-US" altLang="zh-CN" sz="2400" b="1" dirty="0" smtClean="0"/>
          </a:p>
          <a:p>
            <a:pPr>
              <a:lnSpc>
                <a:spcPct val="140000"/>
              </a:lnSpc>
            </a:pPr>
            <a:r>
              <a:rPr lang="zh-CN" altLang="en-US" sz="2400" b="1" dirty="0" smtClean="0"/>
              <a:t>我们</a:t>
            </a:r>
            <a:r>
              <a:rPr lang="zh-CN" altLang="en-US" sz="2400" b="1" dirty="0">
                <a:solidFill>
                  <a:srgbClr val="FF0000"/>
                </a:solidFill>
              </a:rPr>
              <a:t>认可谢拉</a:t>
            </a:r>
            <a:r>
              <a:rPr lang="zh-CN" altLang="en-US" sz="2400" b="1" dirty="0"/>
              <a:t>的＂交流说＂，</a:t>
            </a:r>
            <a:r>
              <a:rPr lang="zh-CN" altLang="en-US" sz="2400" b="1" dirty="0">
                <a:solidFill>
                  <a:srgbClr val="FF0000"/>
                </a:solidFill>
              </a:rPr>
              <a:t>认可阮岗纳赞</a:t>
            </a:r>
            <a:r>
              <a:rPr lang="zh-CN" altLang="en-US" sz="2400" b="1" dirty="0"/>
              <a:t>的＂主题法＂，自然，我们</a:t>
            </a:r>
            <a:r>
              <a:rPr lang="zh-CN" altLang="en-US" sz="2400" b="1" dirty="0" smtClean="0"/>
              <a:t>就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认可</a:t>
            </a:r>
            <a:r>
              <a:rPr lang="zh-CN" altLang="en-US" sz="2400" b="1" dirty="0">
                <a:solidFill>
                  <a:srgbClr val="FF0000"/>
                </a:solidFill>
              </a:rPr>
              <a:t>超星的＂云舟＂</a:t>
            </a:r>
            <a:r>
              <a:rPr lang="zh-CN" altLang="en-US" sz="2400" b="1" dirty="0" smtClean="0"/>
              <a:t>。</a:t>
            </a:r>
            <a:endParaRPr lang="en-US" altLang="zh-CN" sz="2400" b="1" dirty="0" smtClean="0"/>
          </a:p>
          <a:p>
            <a:pPr>
              <a:lnSpc>
                <a:spcPct val="140000"/>
              </a:lnSpc>
            </a:pPr>
            <a:endParaRPr lang="en-US" altLang="zh-CN" b="1" dirty="0" smtClean="0"/>
          </a:p>
        </p:txBody>
      </p:sp>
    </p:spTree>
    <p:extLst>
      <p:ext uri="{BB962C8B-B14F-4D97-AF65-F5344CB8AC3E}">
        <p14:creationId xmlns:p14="http://schemas.microsoft.com/office/powerpoint/2010/main" val="926586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endParaRPr kumimoji="1" lang="en-US" altLang="zh-CN" dirty="0"/>
          </a:p>
          <a:p>
            <a:pPr algn="ctr"/>
            <a:r>
              <a:rPr lang="zh-CN" altLang="en-US" sz="3200" dirty="0" smtClean="0"/>
              <a:t>云舟</a:t>
            </a:r>
            <a:endParaRPr lang="en-US" altLang="zh-CN" sz="3200" dirty="0" smtClean="0"/>
          </a:p>
          <a:p>
            <a:pPr algn="ctr"/>
            <a:r>
              <a:rPr lang="zh-CN" altLang="en-US" sz="3200" dirty="0" smtClean="0"/>
              <a:t>对</a:t>
            </a:r>
            <a:r>
              <a:rPr lang="zh-CN" altLang="en-US" sz="3200" dirty="0"/>
              <a:t>数字图书馆将是</a:t>
            </a:r>
            <a:r>
              <a:rPr lang="zh-CN" altLang="en-US" sz="3200" dirty="0">
                <a:solidFill>
                  <a:srgbClr val="FF0000"/>
                </a:solidFill>
              </a:rPr>
              <a:t>一场</a:t>
            </a:r>
            <a:r>
              <a:rPr lang="zh-CN" altLang="en-US" sz="3200" dirty="0" smtClean="0">
                <a:solidFill>
                  <a:srgbClr val="FF0000"/>
                </a:solidFill>
              </a:rPr>
              <a:t>革命</a:t>
            </a:r>
            <a:r>
              <a:rPr lang="zh-CN" altLang="en-US" sz="3200" dirty="0" smtClean="0"/>
              <a:t>！</a:t>
            </a:r>
            <a:r>
              <a:rPr lang="zh-CN" altLang="en-US" dirty="0"/>
              <a:t/>
            </a:r>
            <a:br>
              <a:rPr lang="zh-CN" altLang="en-US" dirty="0"/>
            </a:br>
            <a:endParaRPr kumimoji="1" lang="zh-CN" altLang="en-US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043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zh-CN" sz="3600" dirty="0"/>
          </a:p>
          <a:p>
            <a:endParaRPr kumimoji="1" lang="en-US" altLang="zh-CN" sz="3600" dirty="0"/>
          </a:p>
          <a:p>
            <a:pPr algn="ctr"/>
            <a:r>
              <a:rPr kumimoji="1" lang="zh-CN" altLang="en-US" sz="4400" dirty="0" smtClean="0"/>
              <a:t>谢谢各位！</a:t>
            </a:r>
            <a:endParaRPr kumimoji="1"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4661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8398" y="1305911"/>
            <a:ext cx="5016600" cy="437400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95978" y="927101"/>
            <a:ext cx="6207617" cy="4749800"/>
          </a:xfrm>
        </p:spPr>
        <p:txBody>
          <a:bodyPr>
            <a:noAutofit/>
          </a:bodyPr>
          <a:lstStyle/>
          <a:p>
            <a:pPr algn="ctr"/>
            <a:endParaRPr lang="en-US" altLang="zh-CN" b="1" dirty="0" smtClean="0"/>
          </a:p>
          <a:p>
            <a:pPr algn="ctr"/>
            <a:r>
              <a:rPr lang="zh-CN" altLang="en-US" b="1" dirty="0" smtClean="0"/>
              <a:t>图书馆？</a:t>
            </a:r>
            <a:r>
              <a:rPr lang="zh-CN" altLang="en-US" b="1" dirty="0" smtClean="0">
                <a:solidFill>
                  <a:srgbClr val="FF0000"/>
                </a:solidFill>
              </a:rPr>
              <a:t>问题多多！</a:t>
            </a:r>
            <a:endParaRPr lang="en-US" altLang="zh-CN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endParaRPr lang="en-US" altLang="zh-CN" sz="3600" dirty="0">
              <a:solidFill>
                <a:srgbClr val="C00000"/>
              </a:solidFill>
            </a:endParaRPr>
          </a:p>
          <a:p>
            <a:pPr algn="ctr"/>
            <a:r>
              <a:rPr lang="zh-CN" altLang="en-US" sz="2400" dirty="0" smtClean="0">
                <a:solidFill>
                  <a:srgbClr val="C00000"/>
                </a:solidFill>
              </a:rPr>
              <a:t>真实</a:t>
            </a:r>
            <a:r>
              <a:rPr lang="zh-CN" altLang="en-US" sz="2400" dirty="0">
                <a:solidFill>
                  <a:srgbClr val="C00000"/>
                </a:solidFill>
              </a:rPr>
              <a:t>利用</a:t>
            </a:r>
            <a:r>
              <a:rPr lang="zh-CN" altLang="en-US" sz="2400" dirty="0"/>
              <a:t>：下降（自修室）</a:t>
            </a:r>
          </a:p>
          <a:p>
            <a:pPr algn="ctr"/>
            <a:r>
              <a:rPr lang="zh-CN" altLang="en-US" sz="2400" dirty="0">
                <a:solidFill>
                  <a:srgbClr val="C00000"/>
                </a:solidFill>
              </a:rPr>
              <a:t>参考咨询</a:t>
            </a:r>
            <a:r>
              <a:rPr lang="zh-CN" altLang="en-US" sz="2400" dirty="0"/>
              <a:t>：下行</a:t>
            </a:r>
            <a:endParaRPr lang="en-US" altLang="zh-CN" sz="2400" dirty="0"/>
          </a:p>
          <a:p>
            <a:pPr algn="ctr"/>
            <a:r>
              <a:rPr lang="zh-CN" altLang="en-US" sz="2400" dirty="0">
                <a:solidFill>
                  <a:srgbClr val="C00000"/>
                </a:solidFill>
              </a:rPr>
              <a:t>学科服务</a:t>
            </a:r>
            <a:r>
              <a:rPr lang="zh-CN" altLang="en-US" sz="2400" dirty="0"/>
              <a:t>：内热外冷</a:t>
            </a:r>
            <a:endParaRPr lang="en-US" altLang="zh-CN" sz="2400" dirty="0"/>
          </a:p>
          <a:p>
            <a:pPr algn="ctr"/>
            <a:r>
              <a:rPr lang="zh-CN" altLang="en-US" sz="2400" dirty="0">
                <a:solidFill>
                  <a:srgbClr val="C00000"/>
                </a:solidFill>
              </a:rPr>
              <a:t>查新服务</a:t>
            </a:r>
            <a:r>
              <a:rPr lang="zh-CN" altLang="en-US" sz="2400" dirty="0" smtClean="0"/>
              <a:t>：制度安排</a:t>
            </a:r>
            <a:endParaRPr lang="zh-CN" altLang="en-US" sz="2400" dirty="0">
              <a:solidFill>
                <a:srgbClr val="7030A0"/>
              </a:solidFill>
            </a:endParaRPr>
          </a:p>
          <a:p>
            <a:pPr algn="ctr"/>
            <a:r>
              <a:rPr lang="zh-CN" altLang="en-US" sz="2400" dirty="0" smtClean="0">
                <a:solidFill>
                  <a:srgbClr val="FF0000"/>
                </a:solidFill>
              </a:rPr>
              <a:t>馆员：</a:t>
            </a:r>
            <a:r>
              <a:rPr lang="zh-CN" altLang="en-US" sz="2400" dirty="0" smtClean="0"/>
              <a:t>边缘化</a:t>
            </a:r>
            <a:endParaRPr lang="en-US" altLang="zh-CN" sz="2400" dirty="0" smtClean="0"/>
          </a:p>
          <a:p>
            <a:pPr algn="ctr"/>
            <a:r>
              <a:rPr lang="zh-CN" altLang="en-US" sz="2400" dirty="0" smtClean="0">
                <a:solidFill>
                  <a:srgbClr val="FF0000"/>
                </a:solidFill>
              </a:rPr>
              <a:t>读者：</a:t>
            </a:r>
            <a:r>
              <a:rPr lang="zh-CN" altLang="en-US" sz="2400" dirty="0" smtClean="0"/>
              <a:t>疏远</a:t>
            </a:r>
            <a:endParaRPr lang="en-US" altLang="zh-CN" sz="2400" dirty="0"/>
          </a:p>
          <a:p>
            <a:pPr algn="ctr"/>
            <a:r>
              <a:rPr lang="zh-CN" altLang="en-US" sz="2400" dirty="0" smtClean="0">
                <a:solidFill>
                  <a:srgbClr val="C00000"/>
                </a:solidFill>
              </a:rPr>
              <a:t>  </a:t>
            </a:r>
            <a:endParaRPr lang="en-US" altLang="zh-CN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390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3600" dirty="0" smtClean="0"/>
              <a:t>数字图书馆？问题多多！</a:t>
            </a:r>
            <a:endParaRPr kumimoji="1"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2400" dirty="0" smtClean="0"/>
              <a:t>信息职能：查到－</a:t>
            </a:r>
            <a:r>
              <a:rPr kumimoji="1" lang="en-US" altLang="zh-CN" sz="2400" dirty="0" smtClean="0"/>
              <a:t>&gt;</a:t>
            </a:r>
            <a:r>
              <a:rPr kumimoji="1" lang="zh-CN" altLang="en-US" sz="2400" dirty="0" smtClean="0"/>
              <a:t>得到－</a:t>
            </a:r>
            <a:r>
              <a:rPr kumimoji="1" lang="en-US" altLang="zh-CN" sz="2400" dirty="0" smtClean="0"/>
              <a:t>&gt;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用起来</a:t>
            </a:r>
            <a:r>
              <a:rPr kumimoji="1" lang="zh-CN" altLang="en-US" sz="2400" dirty="0" smtClean="0"/>
              <a:t>？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教育职能：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很弱</a:t>
            </a:r>
            <a:endParaRPr kumimoji="1" lang="en-US" altLang="zh-CN" sz="2400" dirty="0" smtClean="0">
              <a:solidFill>
                <a:srgbClr val="FF0000"/>
              </a:solidFill>
            </a:endParaRPr>
          </a:p>
          <a:p>
            <a:r>
              <a:rPr kumimoji="1" lang="zh-CN" altLang="en-US" sz="2400" dirty="0" smtClean="0"/>
              <a:t>文化职能：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基本没有</a:t>
            </a:r>
            <a:endParaRPr kumimoji="1" lang="en-US" altLang="zh-CN" sz="2400" dirty="0" smtClean="0">
              <a:solidFill>
                <a:srgbClr val="FF0000"/>
              </a:solidFill>
            </a:endParaRPr>
          </a:p>
          <a:p>
            <a:endParaRPr kumimoji="1" lang="en-US" altLang="zh-CN" sz="2400" dirty="0"/>
          </a:p>
          <a:p>
            <a:r>
              <a:rPr kumimoji="1" lang="zh-CN" altLang="en-US" sz="2400" dirty="0" smtClean="0"/>
              <a:t>资源：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同质化</a:t>
            </a:r>
            <a:endParaRPr kumimoji="1" lang="en-US" altLang="zh-CN" sz="2400" dirty="0" smtClean="0">
              <a:solidFill>
                <a:srgbClr val="FF0000"/>
              </a:solidFill>
            </a:endParaRPr>
          </a:p>
          <a:p>
            <a:r>
              <a:rPr lang="zh-CN" altLang="en-US" sz="2400" dirty="0" smtClean="0"/>
              <a:t>馆员作用：</a:t>
            </a:r>
            <a:r>
              <a:rPr lang="zh-CN" altLang="en-US" sz="2400" dirty="0" smtClean="0">
                <a:solidFill>
                  <a:srgbClr val="FF0000"/>
                </a:solidFill>
              </a:rPr>
              <a:t>弱</a:t>
            </a:r>
            <a:endParaRPr lang="en-US" altLang="zh-CN" sz="2400" dirty="0">
              <a:solidFill>
                <a:srgbClr val="FF0000"/>
              </a:solidFill>
            </a:endParaRPr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6688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03500" y="1690688"/>
            <a:ext cx="6692900" cy="2845236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/>
              <a:t>要解决这些问题</a:t>
            </a:r>
            <a:endParaRPr lang="en-US" altLang="zh-CN" dirty="0" smtClean="0"/>
          </a:p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图书馆需要一场革命！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zh-CN" altLang="en-US" dirty="0" smtClean="0"/>
              <a:t>（空间、资源、服务）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02027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一、对空间的革命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zh-CN" dirty="0" smtClean="0"/>
          </a:p>
          <a:p>
            <a:r>
              <a:rPr kumimoji="1" lang="zh-CN" altLang="en-US" dirty="0" smtClean="0"/>
              <a:t>实体图书馆有：大楼！空间再造</a:t>
            </a:r>
            <a:endParaRPr kumimoji="1" lang="en-US" altLang="zh-CN" dirty="0" smtClean="0"/>
          </a:p>
          <a:p>
            <a:r>
              <a:rPr kumimoji="1" lang="zh-CN" altLang="en-US" dirty="0" smtClean="0"/>
              <a:t>数字图书馆有：</a:t>
            </a:r>
            <a:r>
              <a:rPr kumimoji="1" lang="zh-CN" altLang="en-US" sz="6000" dirty="0" smtClean="0">
                <a:solidFill>
                  <a:srgbClr val="FF0000"/>
                </a:solidFill>
              </a:rPr>
              <a:t>？</a:t>
            </a:r>
            <a:endParaRPr kumimoji="1" lang="en-US" altLang="zh-CN" sz="6000" dirty="0" smtClean="0">
              <a:solidFill>
                <a:srgbClr val="FF0000"/>
              </a:solidFill>
            </a:endParaRPr>
          </a:p>
          <a:p>
            <a:endParaRPr kumimoji="1" lang="en-US" altLang="zh-CN" dirty="0"/>
          </a:p>
          <a:p>
            <a:r>
              <a:rPr kumimoji="1" lang="zh-CN" altLang="en-US" dirty="0" smtClean="0"/>
              <a:t>至今，数字图书馆</a:t>
            </a:r>
            <a:r>
              <a:rPr kumimoji="1" lang="zh-CN" altLang="en-US" dirty="0" smtClean="0">
                <a:solidFill>
                  <a:srgbClr val="7030A0"/>
                </a:solidFill>
              </a:rPr>
              <a:t>缺乏“空间”</a:t>
            </a:r>
            <a:r>
              <a:rPr kumimoji="1" lang="zh-CN" altLang="en-US" dirty="0" smtClean="0"/>
              <a:t>这一要素。</a:t>
            </a:r>
            <a:endParaRPr kumimoji="1" lang="en-US" altLang="zh-CN" dirty="0" smtClean="0"/>
          </a:p>
          <a:p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398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52650" y="1825625"/>
            <a:ext cx="7639587" cy="4351338"/>
          </a:xfrm>
        </p:spPr>
        <p:txBody>
          <a:bodyPr/>
          <a:lstStyle/>
          <a:p>
            <a:r>
              <a:rPr kumimoji="1" lang="zh-CN" altLang="en-US" dirty="0" smtClean="0"/>
              <a:t>也</a:t>
            </a:r>
            <a:r>
              <a:rPr kumimoji="1" lang="zh-CN" altLang="en-US" dirty="0"/>
              <a:t>是图书馆的“</a:t>
            </a:r>
            <a:r>
              <a:rPr kumimoji="1" lang="zh-CN" altLang="en-US" dirty="0">
                <a:solidFill>
                  <a:srgbClr val="FF0000"/>
                </a:solidFill>
              </a:rPr>
              <a:t>核心价值</a:t>
            </a:r>
            <a:r>
              <a:rPr kumimoji="1" lang="zh-CN" altLang="en-US" dirty="0"/>
              <a:t>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lang="zh-CN" altLang="en-US" b="1" dirty="0" smtClean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“图书馆</a:t>
            </a:r>
            <a:r>
              <a:rPr lang="zh-CN" altLang="en-US" b="1" dirty="0">
                <a:solidFill>
                  <a:srgbClr val="FF0000"/>
                </a:solidFill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最大的价值</a:t>
            </a:r>
            <a:r>
              <a:rPr lang="zh-CN" altLang="en-US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是</a:t>
            </a:r>
            <a:r>
              <a:rPr lang="zh-CN" altLang="en-US" b="1" dirty="0">
                <a:solidFill>
                  <a:schemeClr val="accent5"/>
                </a:solidFill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阅读的气场</a:t>
            </a:r>
            <a:r>
              <a:rPr lang="en-US" altLang="zh-CN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—</a:t>
            </a:r>
            <a:r>
              <a:rPr lang="zh-CN" altLang="en-US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人类以文化的名义</a:t>
            </a:r>
            <a:r>
              <a:rPr lang="zh-CN" altLang="en-US" b="1" dirty="0">
                <a:solidFill>
                  <a:schemeClr val="accent5"/>
                </a:solidFill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聚合在一起</a:t>
            </a:r>
            <a:r>
              <a:rPr lang="zh-CN" altLang="en-US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造成的</a:t>
            </a:r>
            <a:r>
              <a:rPr lang="zh-CN" altLang="en-US" b="1" dirty="0">
                <a:solidFill>
                  <a:srgbClr val="FF0000"/>
                </a:solidFill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魅力空间</a:t>
            </a:r>
            <a:r>
              <a:rPr lang="zh-CN" altLang="en-US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。这个空间是人类永远不愿意丢弃的。</a:t>
            </a:r>
            <a:r>
              <a:rPr lang="en-US" altLang="zh-CN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….</a:t>
            </a:r>
            <a:r>
              <a:rPr lang="zh-CN" altLang="en-US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文化现场</a:t>
            </a:r>
            <a:r>
              <a:rPr lang="en-US" altLang="zh-CN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,</a:t>
            </a:r>
            <a:r>
              <a:rPr lang="zh-CN" altLang="en-US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如音乐厅、电影院。置身其中，巨大的享受</a:t>
            </a:r>
            <a:r>
              <a:rPr lang="zh-CN" altLang="en-US" b="1" dirty="0">
                <a:solidFill>
                  <a:srgbClr val="FF0000"/>
                </a:solidFill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永远割舍不了</a:t>
            </a:r>
            <a:r>
              <a:rPr lang="zh-CN" altLang="en-US" b="1" dirty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。”（余秋雨</a:t>
            </a:r>
            <a:r>
              <a:rPr lang="zh-CN" altLang="en-US" b="1" dirty="0" smtClean="0">
                <a:latin typeface="华文新魏" charset="-122"/>
                <a:ea typeface="华文新魏" charset="-122"/>
                <a:cs typeface="华文新魏" charset="-122"/>
                <a:sym typeface="华文新魏" charset="-122"/>
              </a:rPr>
              <a:t>）</a:t>
            </a:r>
            <a:endParaRPr lang="en-US" altLang="zh-CN" b="1" dirty="0">
              <a:latin typeface="华文新魏" charset="-122"/>
              <a:ea typeface="华文新魏" charset="-122"/>
              <a:cs typeface="华文新魏" charset="-122"/>
              <a:sym typeface="华文新魏" charset="-122"/>
            </a:endParaRPr>
          </a:p>
          <a:p>
            <a:endParaRPr lang="en-US" altLang="zh-CN" b="1" dirty="0">
              <a:latin typeface="华文新魏" charset="-122"/>
              <a:ea typeface="华文新魏" charset="-122"/>
              <a:cs typeface="华文新魏" charset="-122"/>
              <a:sym typeface="华文新魏" charset="-122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18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06500"/>
            <a:ext cx="10515600" cy="4970463"/>
          </a:xfrm>
        </p:spPr>
        <p:txBody>
          <a:bodyPr/>
          <a:lstStyle/>
          <a:p>
            <a:r>
              <a:rPr kumimoji="1" lang="zh-CN" altLang="en-US" dirty="0" smtClean="0">
                <a:solidFill>
                  <a:srgbClr val="FF0000"/>
                </a:solidFill>
              </a:rPr>
              <a:t>空间</a:t>
            </a:r>
            <a:r>
              <a:rPr kumimoji="1" lang="zh-CN" altLang="en-US" dirty="0">
                <a:solidFill>
                  <a:srgbClr val="FF0000"/>
                </a:solidFill>
              </a:rPr>
              <a:t>的本质</a:t>
            </a:r>
            <a:r>
              <a:rPr kumimoji="1" lang="zh-CN" altLang="en-US" dirty="0" smtClean="0">
                <a:solidFill>
                  <a:srgbClr val="FF0000"/>
                </a:solidFill>
              </a:rPr>
              <a:t>是？交流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r>
              <a:rPr kumimoji="1" lang="zh-CN" altLang="en-US" dirty="0" smtClean="0"/>
              <a:t>没有交流，空间就没有任何意义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云舟的</a:t>
            </a:r>
            <a:r>
              <a:rPr kumimoji="1" lang="zh-CN" altLang="en-US" dirty="0" smtClean="0">
                <a:solidFill>
                  <a:srgbClr val="FF0000"/>
                </a:solidFill>
              </a:rPr>
              <a:t>交流行为</a:t>
            </a:r>
            <a:r>
              <a:rPr kumimoji="1" lang="zh-CN" altLang="en-US" dirty="0">
                <a:solidFill>
                  <a:srgbClr val="FF0000"/>
                </a:solidFill>
              </a:rPr>
              <a:t>：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pPr algn="ctr"/>
            <a:r>
              <a:rPr kumimoji="1" lang="zh-CN" altLang="en-US" dirty="0" smtClean="0"/>
              <a:t>笔记</a:t>
            </a:r>
            <a:r>
              <a:rPr kumimoji="1" lang="zh-CN" altLang="en-US" dirty="0"/>
              <a:t>、群聊、小组、通知</a:t>
            </a:r>
            <a:endParaRPr kumimoji="1" lang="en-US" altLang="zh-CN" dirty="0"/>
          </a:p>
          <a:p>
            <a:pPr algn="ctr"/>
            <a:r>
              <a:rPr kumimoji="1" lang="zh-CN" altLang="en-US" dirty="0"/>
              <a:t>消息、推荐、订阅、评论，等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00503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9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1326</TotalTime>
  <Words>1114</Words>
  <Application>Microsoft Macintosh PowerPoint</Application>
  <PresentationFormat>宽屏</PresentationFormat>
  <Paragraphs>239</Paragraphs>
  <Slides>37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Calibri</vt:lpstr>
      <vt:lpstr>Calibri Light</vt:lpstr>
      <vt:lpstr>DengXian</vt:lpstr>
      <vt:lpstr>Microsoft YaHei</vt:lpstr>
      <vt:lpstr>STSong</vt:lpstr>
      <vt:lpstr>华文新魏</vt:lpstr>
      <vt:lpstr>宋体</vt:lpstr>
      <vt:lpstr>微软雅黑</vt:lpstr>
      <vt:lpstr>Arial</vt:lpstr>
      <vt:lpstr>Office 主题</vt:lpstr>
      <vt:lpstr>云舟，对数字图书馆 将是一场革命</vt:lpstr>
      <vt:lpstr> </vt:lpstr>
      <vt:lpstr>Never underestimated  the importance of library science.</vt:lpstr>
      <vt:lpstr> </vt:lpstr>
      <vt:lpstr>数字图书馆？问题多多！</vt:lpstr>
      <vt:lpstr> </vt:lpstr>
      <vt:lpstr>一、对空间的革命</vt:lpstr>
      <vt:lpstr> </vt:lpstr>
      <vt:lpstr> </vt:lpstr>
      <vt:lpstr> </vt:lpstr>
      <vt:lpstr> </vt:lpstr>
      <vt:lpstr> </vt:lpstr>
      <vt:lpstr>  </vt:lpstr>
      <vt:lpstr>特色化！  缩小与港澳台及欧美数字图书馆的差距  当务之急！ </vt:lpstr>
      <vt:lpstr> </vt:lpstr>
      <vt:lpstr> </vt:lpstr>
      <vt:lpstr> </vt:lpstr>
      <vt:lpstr> </vt:lpstr>
      <vt:lpstr> </vt:lpstr>
      <vt:lpstr>“专题”是什么？</vt:lpstr>
      <vt:lpstr> </vt:lpstr>
      <vt:lpstr> </vt:lpstr>
      <vt:lpstr> </vt:lpstr>
      <vt:lpstr>谁来建专题？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云舟之于数字图书馆是革命性的</dc:title>
  <dc:creator>Microsoft Office 用户</dc:creator>
  <cp:lastModifiedBy>Microsoft Office 用户</cp:lastModifiedBy>
  <cp:revision>260</cp:revision>
  <dcterms:created xsi:type="dcterms:W3CDTF">2016-05-10T11:25:13Z</dcterms:created>
  <dcterms:modified xsi:type="dcterms:W3CDTF">2016-06-22T06:37:03Z</dcterms:modified>
</cp:coreProperties>
</file>