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416" r:id="rId3"/>
    <p:sldId id="269" r:id="rId4"/>
    <p:sldId id="268" r:id="rId5"/>
    <p:sldId id="270" r:id="rId6"/>
    <p:sldId id="273" r:id="rId7"/>
    <p:sldId id="257" r:id="rId8"/>
    <p:sldId id="271" r:id="rId9"/>
    <p:sldId id="399" r:id="rId10"/>
    <p:sldId id="400" r:id="rId11"/>
    <p:sldId id="280" r:id="rId12"/>
    <p:sldId id="279" r:id="rId13"/>
    <p:sldId id="282" r:id="rId14"/>
    <p:sldId id="263" r:id="rId15"/>
    <p:sldId id="401" r:id="rId16"/>
    <p:sldId id="277" r:id="rId17"/>
    <p:sldId id="278" r:id="rId18"/>
    <p:sldId id="272" r:id="rId19"/>
    <p:sldId id="284" r:id="rId20"/>
    <p:sldId id="283" r:id="rId21"/>
    <p:sldId id="414" r:id="rId22"/>
    <p:sldId id="285" r:id="rId23"/>
    <p:sldId id="286" r:id="rId24"/>
    <p:sldId id="287" r:id="rId25"/>
    <p:sldId id="407" r:id="rId26"/>
    <p:sldId id="393" r:id="rId27"/>
    <p:sldId id="394" r:id="rId28"/>
    <p:sldId id="293" r:id="rId29"/>
    <p:sldId id="289" r:id="rId30"/>
    <p:sldId id="290" r:id="rId31"/>
    <p:sldId id="402" r:id="rId32"/>
    <p:sldId id="403" r:id="rId33"/>
    <p:sldId id="404" r:id="rId34"/>
    <p:sldId id="405" r:id="rId35"/>
    <p:sldId id="297" r:id="rId36"/>
    <p:sldId id="295" r:id="rId37"/>
    <p:sldId id="298" r:id="rId38"/>
    <p:sldId id="299" r:id="rId39"/>
    <p:sldId id="300" r:id="rId40"/>
    <p:sldId id="301" r:id="rId41"/>
    <p:sldId id="302" r:id="rId42"/>
    <p:sldId id="303" r:id="rId43"/>
    <p:sldId id="408" r:id="rId44"/>
    <p:sldId id="406" r:id="rId45"/>
    <p:sldId id="308" r:id="rId46"/>
    <p:sldId id="309" r:id="rId47"/>
    <p:sldId id="310" r:id="rId48"/>
    <p:sldId id="311" r:id="rId49"/>
    <p:sldId id="312" r:id="rId50"/>
    <p:sldId id="313" r:id="rId51"/>
    <p:sldId id="307" r:id="rId52"/>
    <p:sldId id="397" r:id="rId53"/>
    <p:sldId id="315" r:id="rId54"/>
    <p:sldId id="316" r:id="rId55"/>
    <p:sldId id="317" r:id="rId56"/>
    <p:sldId id="318" r:id="rId57"/>
    <p:sldId id="319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4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9" r:id="rId81"/>
    <p:sldId id="320" r:id="rId82"/>
    <p:sldId id="409" r:id="rId83"/>
    <p:sldId id="410" r:id="rId84"/>
    <p:sldId id="411" r:id="rId85"/>
    <p:sldId id="415" r:id="rId86"/>
    <p:sldId id="412" r:id="rId87"/>
    <p:sldId id="413" r:id="rId88"/>
    <p:sldId id="332" r:id="rId89"/>
    <p:sldId id="266" r:id="rId9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7FE"/>
    <a:srgbClr val="184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57" autoAdjust="0"/>
    <p:restoredTop sz="82560" autoAdjust="0"/>
  </p:normalViewPr>
  <p:slideViewPr>
    <p:cSldViewPr snapToGrid="0">
      <p:cViewPr varScale="1">
        <p:scale>
          <a:sx n="89" d="100"/>
          <a:sy n="89" d="100"/>
        </p:scale>
        <p:origin x="58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37780-60E9-4E15-A6B2-ACCA56D67353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DEEE7-F0F6-4EFE-8F25-9E1DAF6C4C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8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4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6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8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9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发现产品 是数据库的上层结构 它高于一般的数据库 </a:t>
            </a:r>
            <a:r>
              <a:rPr lang="zh-CN" altLang="en-US" baseline="0" dirty="0" smtClean="0"/>
              <a:t> 因为它不仅仅是简单的数据库整合，在此基础上实现了强大的数据分析和知识挖掘，所以</a:t>
            </a:r>
            <a:r>
              <a:rPr lang="zh-CN" altLang="en-US" dirty="0" smtClean="0"/>
              <a:t>将发现检索框作为图书馆页面主入口，可以大大的方便我们的用户在一个统一的入口</a:t>
            </a:r>
            <a:r>
              <a:rPr lang="zh-CN" altLang="en-US" baseline="0" dirty="0" smtClean="0"/>
              <a:t>  就可以享受到更全面的服务，如：检索服务、全文获取服务、数据分析等等。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DEEE7-F0F6-4EFE-8F25-9E1DAF6C4CD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188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4706938" y="0"/>
            <a:ext cx="10952163" cy="61610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3187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2700948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4465638" y="0"/>
            <a:ext cx="11982451" cy="67405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4211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2440373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4813300" y="0"/>
            <a:ext cx="10699750" cy="6019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5235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2766408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zh-CN" altLang="en-US" smtClean="0">
                <a:latin typeface="Arial" charset="0"/>
              </a:rPr>
              <a:t>这是概述幻灯片的另一个选项。  </a:t>
            </a:r>
          </a:p>
          <a:p>
            <a:pPr marL="228600" indent="-228600">
              <a:buFont typeface="Calibri" pitchFamily="34" charset="0"/>
              <a:buNone/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96259" name="Slide Image Placeholder 4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75" y="503238"/>
            <a:ext cx="4191000" cy="2359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506829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zh-CN" altLang="en-US" smtClean="0">
                <a:latin typeface="Arial" charset="0"/>
              </a:rPr>
              <a:t>这是概述幻灯片的另一个选项。  </a:t>
            </a:r>
          </a:p>
          <a:p>
            <a:pPr marL="228600" indent="-228600">
              <a:buFont typeface="Calibri" pitchFamily="34" charset="0"/>
              <a:buNone/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97283" name="Slide Image Placeholder 4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75" y="503238"/>
            <a:ext cx="4191000" cy="2359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712634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zh-CN" altLang="en-US" smtClean="0">
                <a:latin typeface="Arial" charset="0"/>
              </a:rPr>
              <a:t>这是概述幻灯片的另一个选项。  </a:t>
            </a:r>
          </a:p>
          <a:p>
            <a:pPr marL="228600" indent="-228600">
              <a:buFont typeface="Calibri" pitchFamily="34" charset="0"/>
              <a:buNone/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98307" name="Slide Image Placeholder 4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75" y="503238"/>
            <a:ext cx="4191000" cy="2359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01068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zh-CN" altLang="en-US" smtClean="0">
                <a:latin typeface="Arial" charset="0"/>
              </a:rPr>
              <a:t>这是概述幻灯片的另一个选项。  </a:t>
            </a:r>
          </a:p>
          <a:p>
            <a:pPr marL="228600" indent="-228600">
              <a:buFont typeface="Calibri" pitchFamily="34" charset="0"/>
              <a:buNone/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99331" name="Slide Image Placeholder 4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75" y="503238"/>
            <a:ext cx="4191000" cy="2359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26614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zh-CN" altLang="en-US" smtClean="0">
                <a:latin typeface="Arial" charset="0"/>
              </a:rPr>
              <a:t>这是概述幻灯片的另一个选项。  </a:t>
            </a:r>
          </a:p>
          <a:p>
            <a:pPr marL="228600" indent="-228600">
              <a:buFont typeface="Calibri" pitchFamily="34" charset="0"/>
              <a:buNone/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100355" name="Slide Image Placeholder 4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75" y="503238"/>
            <a:ext cx="4191000" cy="2359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753367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zh-CN" altLang="en-US" smtClean="0">
                <a:latin typeface="Arial" charset="0"/>
              </a:rPr>
              <a:t>这是概述幻灯片的另一个选项。  </a:t>
            </a:r>
          </a:p>
          <a:p>
            <a:pPr marL="228600" indent="-228600">
              <a:buFont typeface="Calibri" pitchFamily="34" charset="0"/>
              <a:buNone/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101379" name="Slide Image Placeholder 4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75" y="503238"/>
            <a:ext cx="4191000" cy="2359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099779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zh-CN" altLang="en-US" smtClean="0">
                <a:latin typeface="Arial" charset="0"/>
              </a:rPr>
              <a:t>这是概述幻灯片的另一个选项。  </a:t>
            </a:r>
          </a:p>
          <a:p>
            <a:pPr marL="228600" indent="-228600">
              <a:buFont typeface="Calibri" pitchFamily="34" charset="0"/>
              <a:buNone/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102403" name="Slide Image Placeholder 4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75" y="503238"/>
            <a:ext cx="4191000" cy="2359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4094939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DEEE7-F0F6-4EFE-8F25-9E1DAF6C4CD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052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zh-CN" altLang="en-US" smtClean="0">
                <a:latin typeface="Arial" charset="0"/>
              </a:rPr>
              <a:t>这是概述幻灯片的另一个选项。  </a:t>
            </a:r>
          </a:p>
          <a:p>
            <a:pPr marL="228600" indent="-228600">
              <a:buFont typeface="Calibri" pitchFamily="34" charset="0"/>
              <a:buNone/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103427" name="Slide Image Placeholder 4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75" y="503238"/>
            <a:ext cx="4191000" cy="2359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518095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zh-CN" altLang="en-US" smtClean="0">
                <a:latin typeface="Arial" charset="0"/>
              </a:rPr>
              <a:t>这是概述幻灯片的另一个选项。  </a:t>
            </a:r>
          </a:p>
          <a:p>
            <a:pPr marL="228600" indent="-228600">
              <a:buFont typeface="Calibri" pitchFamily="34" charset="0"/>
              <a:buNone/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105475" name="Slide Image Placeholder 4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75" y="503238"/>
            <a:ext cx="4191000" cy="2359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506649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DEEE7-F0F6-4EFE-8F25-9E1DAF6C4CD3}" type="slidenum">
              <a:rPr lang="zh-CN" altLang="en-US" smtClean="0"/>
              <a:pPr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859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549290875" y="0"/>
            <a:ext cx="661146125" cy="214748364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3971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1940595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571750" y="0"/>
            <a:ext cx="9069388" cy="51022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4995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584154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1857375" y="0"/>
            <a:ext cx="9837738" cy="553402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6019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4052157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5284788" y="0"/>
            <a:ext cx="11471276" cy="64531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7043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166216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5154613" y="0"/>
            <a:ext cx="11139488" cy="626745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8067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73477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3371850" y="0"/>
            <a:ext cx="11677650" cy="656907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9091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81820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47474750" y="2147483647"/>
            <a:ext cx="69850" cy="396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0115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>
                <a:latin typeface="Arial" charset="0"/>
              </a:rPr>
              <a:t>此培训完成后，受众能够做些什么?   简要描述受众将通过哪些方式从此演示文稿受益。    </a:t>
            </a:r>
          </a:p>
        </p:txBody>
      </p:sp>
    </p:spTree>
    <p:extLst>
      <p:ext uri="{BB962C8B-B14F-4D97-AF65-F5344CB8AC3E}">
        <p14:creationId xmlns:p14="http://schemas.microsoft.com/office/powerpoint/2010/main" val="2110071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63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78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43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 3" descr="C:\Documents and Settings\鱼不愚\桌面\未标题-1.jpg"/>
          <p:cNvSpPr>
            <a:spLocks noChangeAspect="1"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图片 3" descr="C:\Documents and Settings\鱼不愚\桌面\未标题-1.jpg"/>
          <p:cNvSpPr>
            <a:spLocks noChangeAspect="1"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43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76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E3054-F738-47F4-99F3-05C464D6CD52}" type="datetime1">
              <a:rPr lang="zh-CN" altLang="en-US"/>
              <a:pPr>
                <a:defRPr/>
              </a:pPr>
              <a:t>2014/11/25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BF3CD-B76E-4523-813A-3AFD4615BD8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08726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0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02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57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87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86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8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898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160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9FAE0-8E17-4BAE-B9AE-E89090345EE4}" type="datetimeFigureOut">
              <a:rPr lang="zh-CN" altLang="en-US" smtClean="0"/>
              <a:pPr/>
              <a:t>2014/11/25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18E6B-BFFD-4BE2-B355-A4034A526E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81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9647" y="1938566"/>
            <a:ext cx="80554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超星发现</a:t>
            </a: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4493762" y="4693175"/>
            <a:ext cx="3095625" cy="58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8" rIns="91377" bIns="456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主讲人</a:t>
            </a:r>
            <a:r>
              <a:rPr lang="zh-CN" altLang="zh-CN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田凤敏</a:t>
            </a:r>
            <a:endParaRPr lang="en-US" altLang="zh-CN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937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9190" y="277812"/>
            <a:ext cx="2286000" cy="6038850"/>
          </a:xfrm>
          <a:prstGeom prst="roundRect">
            <a:avLst>
              <a:gd name="adj" fmla="val 44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2699" y="839787"/>
            <a:ext cx="2286000" cy="5476875"/>
          </a:xfrm>
          <a:prstGeom prst="roundRect">
            <a:avLst>
              <a:gd name="adj" fmla="val 44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2048" y="839787"/>
            <a:ext cx="2276475" cy="5467350"/>
          </a:xfrm>
          <a:prstGeom prst="roundRect">
            <a:avLst>
              <a:gd name="adj" fmla="val 44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0922" y="830262"/>
            <a:ext cx="2276475" cy="5476875"/>
          </a:xfrm>
          <a:prstGeom prst="roundRect">
            <a:avLst>
              <a:gd name="adj" fmla="val 44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/>
          <a:srcRect b="10929"/>
          <a:stretch/>
        </p:blipFill>
        <p:spPr>
          <a:xfrm>
            <a:off x="9820270" y="839787"/>
            <a:ext cx="2286000" cy="5446713"/>
          </a:xfrm>
          <a:prstGeom prst="roundRect">
            <a:avLst>
              <a:gd name="adj" fmla="val 44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51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9544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边形 2"/>
          <p:cNvSpPr/>
          <p:nvPr/>
        </p:nvSpPr>
        <p:spPr>
          <a:xfrm>
            <a:off x="2361147" y="265668"/>
            <a:ext cx="725887" cy="611415"/>
          </a:xfrm>
          <a:custGeom>
            <a:avLst/>
            <a:gdLst>
              <a:gd name="connsiteX0" fmla="*/ 0 w 1545470"/>
              <a:gd name="connsiteY0" fmla="*/ 666151 h 1332302"/>
              <a:gd name="connsiteX1" fmla="*/ 333076 w 1545470"/>
              <a:gd name="connsiteY1" fmla="*/ 0 h 1332302"/>
              <a:gd name="connsiteX2" fmla="*/ 1212395 w 1545470"/>
              <a:gd name="connsiteY2" fmla="*/ 0 h 1332302"/>
              <a:gd name="connsiteX3" fmla="*/ 1545470 w 1545470"/>
              <a:gd name="connsiteY3" fmla="*/ 666151 h 1332302"/>
              <a:gd name="connsiteX4" fmla="*/ 1212395 w 1545470"/>
              <a:gd name="connsiteY4" fmla="*/ 1332302 h 1332302"/>
              <a:gd name="connsiteX5" fmla="*/ 333076 w 1545470"/>
              <a:gd name="connsiteY5" fmla="*/ 1332302 h 1332302"/>
              <a:gd name="connsiteX6" fmla="*/ 0 w 1545470"/>
              <a:gd name="connsiteY6" fmla="*/ 666151 h 1332302"/>
              <a:gd name="connsiteX0" fmla="*/ 0 w 1240670"/>
              <a:gd name="connsiteY0" fmla="*/ 685201 h 1332302"/>
              <a:gd name="connsiteX1" fmla="*/ 28276 w 1240670"/>
              <a:gd name="connsiteY1" fmla="*/ 0 h 1332302"/>
              <a:gd name="connsiteX2" fmla="*/ 907595 w 1240670"/>
              <a:gd name="connsiteY2" fmla="*/ 0 h 1332302"/>
              <a:gd name="connsiteX3" fmla="*/ 1240670 w 1240670"/>
              <a:gd name="connsiteY3" fmla="*/ 666151 h 1332302"/>
              <a:gd name="connsiteX4" fmla="*/ 907595 w 1240670"/>
              <a:gd name="connsiteY4" fmla="*/ 1332302 h 1332302"/>
              <a:gd name="connsiteX5" fmla="*/ 28276 w 1240670"/>
              <a:gd name="connsiteY5" fmla="*/ 1332302 h 1332302"/>
              <a:gd name="connsiteX6" fmla="*/ 0 w 1240670"/>
              <a:gd name="connsiteY6" fmla="*/ 685201 h 1332302"/>
              <a:gd name="connsiteX0" fmla="*/ 0 w 916820"/>
              <a:gd name="connsiteY0" fmla="*/ 685201 h 1332302"/>
              <a:gd name="connsiteX1" fmla="*/ 28276 w 916820"/>
              <a:gd name="connsiteY1" fmla="*/ 0 h 1332302"/>
              <a:gd name="connsiteX2" fmla="*/ 907595 w 916820"/>
              <a:gd name="connsiteY2" fmla="*/ 0 h 1332302"/>
              <a:gd name="connsiteX3" fmla="*/ 916820 w 916820"/>
              <a:gd name="connsiteY3" fmla="*/ 666151 h 1332302"/>
              <a:gd name="connsiteX4" fmla="*/ 907595 w 916820"/>
              <a:gd name="connsiteY4" fmla="*/ 1332302 h 1332302"/>
              <a:gd name="connsiteX5" fmla="*/ 28276 w 916820"/>
              <a:gd name="connsiteY5" fmla="*/ 1332302 h 1332302"/>
              <a:gd name="connsiteX6" fmla="*/ 0 w 916820"/>
              <a:gd name="connsiteY6" fmla="*/ 685201 h 1332302"/>
              <a:gd name="connsiteX0" fmla="*/ 299 w 888544"/>
              <a:gd name="connsiteY0" fmla="*/ 691551 h 1332302"/>
              <a:gd name="connsiteX1" fmla="*/ 0 w 888544"/>
              <a:gd name="connsiteY1" fmla="*/ 0 h 1332302"/>
              <a:gd name="connsiteX2" fmla="*/ 879319 w 888544"/>
              <a:gd name="connsiteY2" fmla="*/ 0 h 1332302"/>
              <a:gd name="connsiteX3" fmla="*/ 888544 w 888544"/>
              <a:gd name="connsiteY3" fmla="*/ 666151 h 1332302"/>
              <a:gd name="connsiteX4" fmla="*/ 879319 w 888544"/>
              <a:gd name="connsiteY4" fmla="*/ 1332302 h 1332302"/>
              <a:gd name="connsiteX5" fmla="*/ 0 w 888544"/>
              <a:gd name="connsiteY5" fmla="*/ 1332302 h 1332302"/>
              <a:gd name="connsiteX6" fmla="*/ 299 w 888544"/>
              <a:gd name="connsiteY6" fmla="*/ 691551 h 1332302"/>
              <a:gd name="connsiteX0" fmla="*/ 299 w 879319"/>
              <a:gd name="connsiteY0" fmla="*/ 691551 h 1332302"/>
              <a:gd name="connsiteX1" fmla="*/ 0 w 879319"/>
              <a:gd name="connsiteY1" fmla="*/ 0 h 1332302"/>
              <a:gd name="connsiteX2" fmla="*/ 879319 w 879319"/>
              <a:gd name="connsiteY2" fmla="*/ 0 h 1332302"/>
              <a:gd name="connsiteX3" fmla="*/ 875844 w 879319"/>
              <a:gd name="connsiteY3" fmla="*/ 662976 h 1332302"/>
              <a:gd name="connsiteX4" fmla="*/ 879319 w 879319"/>
              <a:gd name="connsiteY4" fmla="*/ 1332302 h 1332302"/>
              <a:gd name="connsiteX5" fmla="*/ 0 w 879319"/>
              <a:gd name="connsiteY5" fmla="*/ 1332302 h 1332302"/>
              <a:gd name="connsiteX6" fmla="*/ 299 w 879319"/>
              <a:gd name="connsiteY6" fmla="*/ 691551 h 1332302"/>
              <a:gd name="connsiteX0" fmla="*/ 299 w 879392"/>
              <a:gd name="connsiteY0" fmla="*/ 691551 h 1332302"/>
              <a:gd name="connsiteX1" fmla="*/ 0 w 879392"/>
              <a:gd name="connsiteY1" fmla="*/ 0 h 1332302"/>
              <a:gd name="connsiteX2" fmla="*/ 879319 w 879392"/>
              <a:gd name="connsiteY2" fmla="*/ 0 h 1332302"/>
              <a:gd name="connsiteX3" fmla="*/ 879019 w 879392"/>
              <a:gd name="connsiteY3" fmla="*/ 662976 h 1332302"/>
              <a:gd name="connsiteX4" fmla="*/ 879319 w 879392"/>
              <a:gd name="connsiteY4" fmla="*/ 1332302 h 1332302"/>
              <a:gd name="connsiteX5" fmla="*/ 0 w 879392"/>
              <a:gd name="connsiteY5" fmla="*/ 1332302 h 1332302"/>
              <a:gd name="connsiteX6" fmla="*/ 299 w 879392"/>
              <a:gd name="connsiteY6" fmla="*/ 691551 h 13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392" h="1332302">
                <a:moveTo>
                  <a:pt x="299" y="691551"/>
                </a:moveTo>
                <a:cubicBezTo>
                  <a:pt x="199" y="461034"/>
                  <a:pt x="100" y="230517"/>
                  <a:pt x="0" y="0"/>
                </a:cubicBezTo>
                <a:lnTo>
                  <a:pt x="879319" y="0"/>
                </a:lnTo>
                <a:cubicBezTo>
                  <a:pt x="878161" y="220992"/>
                  <a:pt x="880177" y="441984"/>
                  <a:pt x="879019" y="662976"/>
                </a:cubicBezTo>
                <a:cubicBezTo>
                  <a:pt x="880177" y="886085"/>
                  <a:pt x="878161" y="1109193"/>
                  <a:pt x="879319" y="1332302"/>
                </a:cubicBezTo>
                <a:lnTo>
                  <a:pt x="0" y="1332302"/>
                </a:lnTo>
                <a:cubicBezTo>
                  <a:pt x="100" y="1118718"/>
                  <a:pt x="199" y="905135"/>
                  <a:pt x="299" y="6915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均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六边形 2"/>
          <p:cNvSpPr/>
          <p:nvPr/>
        </p:nvSpPr>
        <p:spPr>
          <a:xfrm>
            <a:off x="2361147" y="989050"/>
            <a:ext cx="725887" cy="611415"/>
          </a:xfrm>
          <a:custGeom>
            <a:avLst/>
            <a:gdLst>
              <a:gd name="connsiteX0" fmla="*/ 0 w 1545470"/>
              <a:gd name="connsiteY0" fmla="*/ 666151 h 1332302"/>
              <a:gd name="connsiteX1" fmla="*/ 333076 w 1545470"/>
              <a:gd name="connsiteY1" fmla="*/ 0 h 1332302"/>
              <a:gd name="connsiteX2" fmla="*/ 1212395 w 1545470"/>
              <a:gd name="connsiteY2" fmla="*/ 0 h 1332302"/>
              <a:gd name="connsiteX3" fmla="*/ 1545470 w 1545470"/>
              <a:gd name="connsiteY3" fmla="*/ 666151 h 1332302"/>
              <a:gd name="connsiteX4" fmla="*/ 1212395 w 1545470"/>
              <a:gd name="connsiteY4" fmla="*/ 1332302 h 1332302"/>
              <a:gd name="connsiteX5" fmla="*/ 333076 w 1545470"/>
              <a:gd name="connsiteY5" fmla="*/ 1332302 h 1332302"/>
              <a:gd name="connsiteX6" fmla="*/ 0 w 1545470"/>
              <a:gd name="connsiteY6" fmla="*/ 666151 h 1332302"/>
              <a:gd name="connsiteX0" fmla="*/ 0 w 1240670"/>
              <a:gd name="connsiteY0" fmla="*/ 685201 h 1332302"/>
              <a:gd name="connsiteX1" fmla="*/ 28276 w 1240670"/>
              <a:gd name="connsiteY1" fmla="*/ 0 h 1332302"/>
              <a:gd name="connsiteX2" fmla="*/ 907595 w 1240670"/>
              <a:gd name="connsiteY2" fmla="*/ 0 h 1332302"/>
              <a:gd name="connsiteX3" fmla="*/ 1240670 w 1240670"/>
              <a:gd name="connsiteY3" fmla="*/ 666151 h 1332302"/>
              <a:gd name="connsiteX4" fmla="*/ 907595 w 1240670"/>
              <a:gd name="connsiteY4" fmla="*/ 1332302 h 1332302"/>
              <a:gd name="connsiteX5" fmla="*/ 28276 w 1240670"/>
              <a:gd name="connsiteY5" fmla="*/ 1332302 h 1332302"/>
              <a:gd name="connsiteX6" fmla="*/ 0 w 1240670"/>
              <a:gd name="connsiteY6" fmla="*/ 685201 h 1332302"/>
              <a:gd name="connsiteX0" fmla="*/ 0 w 916820"/>
              <a:gd name="connsiteY0" fmla="*/ 685201 h 1332302"/>
              <a:gd name="connsiteX1" fmla="*/ 28276 w 916820"/>
              <a:gd name="connsiteY1" fmla="*/ 0 h 1332302"/>
              <a:gd name="connsiteX2" fmla="*/ 907595 w 916820"/>
              <a:gd name="connsiteY2" fmla="*/ 0 h 1332302"/>
              <a:gd name="connsiteX3" fmla="*/ 916820 w 916820"/>
              <a:gd name="connsiteY3" fmla="*/ 666151 h 1332302"/>
              <a:gd name="connsiteX4" fmla="*/ 907595 w 916820"/>
              <a:gd name="connsiteY4" fmla="*/ 1332302 h 1332302"/>
              <a:gd name="connsiteX5" fmla="*/ 28276 w 916820"/>
              <a:gd name="connsiteY5" fmla="*/ 1332302 h 1332302"/>
              <a:gd name="connsiteX6" fmla="*/ 0 w 916820"/>
              <a:gd name="connsiteY6" fmla="*/ 685201 h 1332302"/>
              <a:gd name="connsiteX0" fmla="*/ 299 w 888544"/>
              <a:gd name="connsiteY0" fmla="*/ 691551 h 1332302"/>
              <a:gd name="connsiteX1" fmla="*/ 0 w 888544"/>
              <a:gd name="connsiteY1" fmla="*/ 0 h 1332302"/>
              <a:gd name="connsiteX2" fmla="*/ 879319 w 888544"/>
              <a:gd name="connsiteY2" fmla="*/ 0 h 1332302"/>
              <a:gd name="connsiteX3" fmla="*/ 888544 w 888544"/>
              <a:gd name="connsiteY3" fmla="*/ 666151 h 1332302"/>
              <a:gd name="connsiteX4" fmla="*/ 879319 w 888544"/>
              <a:gd name="connsiteY4" fmla="*/ 1332302 h 1332302"/>
              <a:gd name="connsiteX5" fmla="*/ 0 w 888544"/>
              <a:gd name="connsiteY5" fmla="*/ 1332302 h 1332302"/>
              <a:gd name="connsiteX6" fmla="*/ 299 w 888544"/>
              <a:gd name="connsiteY6" fmla="*/ 691551 h 1332302"/>
              <a:gd name="connsiteX0" fmla="*/ 299 w 879319"/>
              <a:gd name="connsiteY0" fmla="*/ 691551 h 1332302"/>
              <a:gd name="connsiteX1" fmla="*/ 0 w 879319"/>
              <a:gd name="connsiteY1" fmla="*/ 0 h 1332302"/>
              <a:gd name="connsiteX2" fmla="*/ 879319 w 879319"/>
              <a:gd name="connsiteY2" fmla="*/ 0 h 1332302"/>
              <a:gd name="connsiteX3" fmla="*/ 875844 w 879319"/>
              <a:gd name="connsiteY3" fmla="*/ 662976 h 1332302"/>
              <a:gd name="connsiteX4" fmla="*/ 879319 w 879319"/>
              <a:gd name="connsiteY4" fmla="*/ 1332302 h 1332302"/>
              <a:gd name="connsiteX5" fmla="*/ 0 w 879319"/>
              <a:gd name="connsiteY5" fmla="*/ 1332302 h 1332302"/>
              <a:gd name="connsiteX6" fmla="*/ 299 w 879319"/>
              <a:gd name="connsiteY6" fmla="*/ 691551 h 1332302"/>
              <a:gd name="connsiteX0" fmla="*/ 299 w 879392"/>
              <a:gd name="connsiteY0" fmla="*/ 691551 h 1332302"/>
              <a:gd name="connsiteX1" fmla="*/ 0 w 879392"/>
              <a:gd name="connsiteY1" fmla="*/ 0 h 1332302"/>
              <a:gd name="connsiteX2" fmla="*/ 879319 w 879392"/>
              <a:gd name="connsiteY2" fmla="*/ 0 h 1332302"/>
              <a:gd name="connsiteX3" fmla="*/ 879019 w 879392"/>
              <a:gd name="connsiteY3" fmla="*/ 662976 h 1332302"/>
              <a:gd name="connsiteX4" fmla="*/ 879319 w 879392"/>
              <a:gd name="connsiteY4" fmla="*/ 1332302 h 1332302"/>
              <a:gd name="connsiteX5" fmla="*/ 0 w 879392"/>
              <a:gd name="connsiteY5" fmla="*/ 1332302 h 1332302"/>
              <a:gd name="connsiteX6" fmla="*/ 299 w 879392"/>
              <a:gd name="connsiteY6" fmla="*/ 691551 h 13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392" h="1332302">
                <a:moveTo>
                  <a:pt x="299" y="691551"/>
                </a:moveTo>
                <a:cubicBezTo>
                  <a:pt x="199" y="461034"/>
                  <a:pt x="100" y="230517"/>
                  <a:pt x="0" y="0"/>
                </a:cubicBezTo>
                <a:lnTo>
                  <a:pt x="879319" y="0"/>
                </a:lnTo>
                <a:cubicBezTo>
                  <a:pt x="878161" y="220992"/>
                  <a:pt x="880177" y="441984"/>
                  <a:pt x="879019" y="662976"/>
                </a:cubicBezTo>
                <a:cubicBezTo>
                  <a:pt x="880177" y="886085"/>
                  <a:pt x="878161" y="1109193"/>
                  <a:pt x="879319" y="1332302"/>
                </a:cubicBezTo>
                <a:lnTo>
                  <a:pt x="0" y="1332302"/>
                </a:lnTo>
                <a:cubicBezTo>
                  <a:pt x="100" y="1118718"/>
                  <a:pt x="199" y="905135"/>
                  <a:pt x="299" y="6915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六边形 2"/>
          <p:cNvSpPr/>
          <p:nvPr/>
        </p:nvSpPr>
        <p:spPr>
          <a:xfrm>
            <a:off x="2361147" y="1712432"/>
            <a:ext cx="725887" cy="611415"/>
          </a:xfrm>
          <a:custGeom>
            <a:avLst/>
            <a:gdLst>
              <a:gd name="connsiteX0" fmla="*/ 0 w 1545470"/>
              <a:gd name="connsiteY0" fmla="*/ 666151 h 1332302"/>
              <a:gd name="connsiteX1" fmla="*/ 333076 w 1545470"/>
              <a:gd name="connsiteY1" fmla="*/ 0 h 1332302"/>
              <a:gd name="connsiteX2" fmla="*/ 1212395 w 1545470"/>
              <a:gd name="connsiteY2" fmla="*/ 0 h 1332302"/>
              <a:gd name="connsiteX3" fmla="*/ 1545470 w 1545470"/>
              <a:gd name="connsiteY3" fmla="*/ 666151 h 1332302"/>
              <a:gd name="connsiteX4" fmla="*/ 1212395 w 1545470"/>
              <a:gd name="connsiteY4" fmla="*/ 1332302 h 1332302"/>
              <a:gd name="connsiteX5" fmla="*/ 333076 w 1545470"/>
              <a:gd name="connsiteY5" fmla="*/ 1332302 h 1332302"/>
              <a:gd name="connsiteX6" fmla="*/ 0 w 1545470"/>
              <a:gd name="connsiteY6" fmla="*/ 666151 h 1332302"/>
              <a:gd name="connsiteX0" fmla="*/ 0 w 1240670"/>
              <a:gd name="connsiteY0" fmla="*/ 685201 h 1332302"/>
              <a:gd name="connsiteX1" fmla="*/ 28276 w 1240670"/>
              <a:gd name="connsiteY1" fmla="*/ 0 h 1332302"/>
              <a:gd name="connsiteX2" fmla="*/ 907595 w 1240670"/>
              <a:gd name="connsiteY2" fmla="*/ 0 h 1332302"/>
              <a:gd name="connsiteX3" fmla="*/ 1240670 w 1240670"/>
              <a:gd name="connsiteY3" fmla="*/ 666151 h 1332302"/>
              <a:gd name="connsiteX4" fmla="*/ 907595 w 1240670"/>
              <a:gd name="connsiteY4" fmla="*/ 1332302 h 1332302"/>
              <a:gd name="connsiteX5" fmla="*/ 28276 w 1240670"/>
              <a:gd name="connsiteY5" fmla="*/ 1332302 h 1332302"/>
              <a:gd name="connsiteX6" fmla="*/ 0 w 1240670"/>
              <a:gd name="connsiteY6" fmla="*/ 685201 h 1332302"/>
              <a:gd name="connsiteX0" fmla="*/ 0 w 916820"/>
              <a:gd name="connsiteY0" fmla="*/ 685201 h 1332302"/>
              <a:gd name="connsiteX1" fmla="*/ 28276 w 916820"/>
              <a:gd name="connsiteY1" fmla="*/ 0 h 1332302"/>
              <a:gd name="connsiteX2" fmla="*/ 907595 w 916820"/>
              <a:gd name="connsiteY2" fmla="*/ 0 h 1332302"/>
              <a:gd name="connsiteX3" fmla="*/ 916820 w 916820"/>
              <a:gd name="connsiteY3" fmla="*/ 666151 h 1332302"/>
              <a:gd name="connsiteX4" fmla="*/ 907595 w 916820"/>
              <a:gd name="connsiteY4" fmla="*/ 1332302 h 1332302"/>
              <a:gd name="connsiteX5" fmla="*/ 28276 w 916820"/>
              <a:gd name="connsiteY5" fmla="*/ 1332302 h 1332302"/>
              <a:gd name="connsiteX6" fmla="*/ 0 w 916820"/>
              <a:gd name="connsiteY6" fmla="*/ 685201 h 1332302"/>
              <a:gd name="connsiteX0" fmla="*/ 299 w 888544"/>
              <a:gd name="connsiteY0" fmla="*/ 691551 h 1332302"/>
              <a:gd name="connsiteX1" fmla="*/ 0 w 888544"/>
              <a:gd name="connsiteY1" fmla="*/ 0 h 1332302"/>
              <a:gd name="connsiteX2" fmla="*/ 879319 w 888544"/>
              <a:gd name="connsiteY2" fmla="*/ 0 h 1332302"/>
              <a:gd name="connsiteX3" fmla="*/ 888544 w 888544"/>
              <a:gd name="connsiteY3" fmla="*/ 666151 h 1332302"/>
              <a:gd name="connsiteX4" fmla="*/ 879319 w 888544"/>
              <a:gd name="connsiteY4" fmla="*/ 1332302 h 1332302"/>
              <a:gd name="connsiteX5" fmla="*/ 0 w 888544"/>
              <a:gd name="connsiteY5" fmla="*/ 1332302 h 1332302"/>
              <a:gd name="connsiteX6" fmla="*/ 299 w 888544"/>
              <a:gd name="connsiteY6" fmla="*/ 691551 h 1332302"/>
              <a:gd name="connsiteX0" fmla="*/ 299 w 879319"/>
              <a:gd name="connsiteY0" fmla="*/ 691551 h 1332302"/>
              <a:gd name="connsiteX1" fmla="*/ 0 w 879319"/>
              <a:gd name="connsiteY1" fmla="*/ 0 h 1332302"/>
              <a:gd name="connsiteX2" fmla="*/ 879319 w 879319"/>
              <a:gd name="connsiteY2" fmla="*/ 0 h 1332302"/>
              <a:gd name="connsiteX3" fmla="*/ 875844 w 879319"/>
              <a:gd name="connsiteY3" fmla="*/ 662976 h 1332302"/>
              <a:gd name="connsiteX4" fmla="*/ 879319 w 879319"/>
              <a:gd name="connsiteY4" fmla="*/ 1332302 h 1332302"/>
              <a:gd name="connsiteX5" fmla="*/ 0 w 879319"/>
              <a:gd name="connsiteY5" fmla="*/ 1332302 h 1332302"/>
              <a:gd name="connsiteX6" fmla="*/ 299 w 879319"/>
              <a:gd name="connsiteY6" fmla="*/ 691551 h 1332302"/>
              <a:gd name="connsiteX0" fmla="*/ 299 w 879392"/>
              <a:gd name="connsiteY0" fmla="*/ 691551 h 1332302"/>
              <a:gd name="connsiteX1" fmla="*/ 0 w 879392"/>
              <a:gd name="connsiteY1" fmla="*/ 0 h 1332302"/>
              <a:gd name="connsiteX2" fmla="*/ 879319 w 879392"/>
              <a:gd name="connsiteY2" fmla="*/ 0 h 1332302"/>
              <a:gd name="connsiteX3" fmla="*/ 879019 w 879392"/>
              <a:gd name="connsiteY3" fmla="*/ 662976 h 1332302"/>
              <a:gd name="connsiteX4" fmla="*/ 879319 w 879392"/>
              <a:gd name="connsiteY4" fmla="*/ 1332302 h 1332302"/>
              <a:gd name="connsiteX5" fmla="*/ 0 w 879392"/>
              <a:gd name="connsiteY5" fmla="*/ 1332302 h 1332302"/>
              <a:gd name="connsiteX6" fmla="*/ 299 w 879392"/>
              <a:gd name="connsiteY6" fmla="*/ 691551 h 13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392" h="1332302">
                <a:moveTo>
                  <a:pt x="299" y="691551"/>
                </a:moveTo>
                <a:cubicBezTo>
                  <a:pt x="199" y="461034"/>
                  <a:pt x="100" y="230517"/>
                  <a:pt x="0" y="0"/>
                </a:cubicBezTo>
                <a:lnTo>
                  <a:pt x="879319" y="0"/>
                </a:lnTo>
                <a:cubicBezTo>
                  <a:pt x="878161" y="220992"/>
                  <a:pt x="880177" y="441984"/>
                  <a:pt x="879019" y="662976"/>
                </a:cubicBezTo>
                <a:cubicBezTo>
                  <a:pt x="880177" y="886085"/>
                  <a:pt x="878161" y="1109193"/>
                  <a:pt x="879319" y="1332302"/>
                </a:cubicBezTo>
                <a:lnTo>
                  <a:pt x="0" y="1332302"/>
                </a:lnTo>
                <a:cubicBezTo>
                  <a:pt x="100" y="1118718"/>
                  <a:pt x="199" y="905135"/>
                  <a:pt x="299" y="6915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持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六边形 2"/>
          <p:cNvSpPr/>
          <p:nvPr/>
        </p:nvSpPr>
        <p:spPr>
          <a:xfrm>
            <a:off x="2361147" y="2435814"/>
            <a:ext cx="725887" cy="611415"/>
          </a:xfrm>
          <a:custGeom>
            <a:avLst/>
            <a:gdLst>
              <a:gd name="connsiteX0" fmla="*/ 0 w 1545470"/>
              <a:gd name="connsiteY0" fmla="*/ 666151 h 1332302"/>
              <a:gd name="connsiteX1" fmla="*/ 333076 w 1545470"/>
              <a:gd name="connsiteY1" fmla="*/ 0 h 1332302"/>
              <a:gd name="connsiteX2" fmla="*/ 1212395 w 1545470"/>
              <a:gd name="connsiteY2" fmla="*/ 0 h 1332302"/>
              <a:gd name="connsiteX3" fmla="*/ 1545470 w 1545470"/>
              <a:gd name="connsiteY3" fmla="*/ 666151 h 1332302"/>
              <a:gd name="connsiteX4" fmla="*/ 1212395 w 1545470"/>
              <a:gd name="connsiteY4" fmla="*/ 1332302 h 1332302"/>
              <a:gd name="connsiteX5" fmla="*/ 333076 w 1545470"/>
              <a:gd name="connsiteY5" fmla="*/ 1332302 h 1332302"/>
              <a:gd name="connsiteX6" fmla="*/ 0 w 1545470"/>
              <a:gd name="connsiteY6" fmla="*/ 666151 h 1332302"/>
              <a:gd name="connsiteX0" fmla="*/ 0 w 1240670"/>
              <a:gd name="connsiteY0" fmla="*/ 685201 h 1332302"/>
              <a:gd name="connsiteX1" fmla="*/ 28276 w 1240670"/>
              <a:gd name="connsiteY1" fmla="*/ 0 h 1332302"/>
              <a:gd name="connsiteX2" fmla="*/ 907595 w 1240670"/>
              <a:gd name="connsiteY2" fmla="*/ 0 h 1332302"/>
              <a:gd name="connsiteX3" fmla="*/ 1240670 w 1240670"/>
              <a:gd name="connsiteY3" fmla="*/ 666151 h 1332302"/>
              <a:gd name="connsiteX4" fmla="*/ 907595 w 1240670"/>
              <a:gd name="connsiteY4" fmla="*/ 1332302 h 1332302"/>
              <a:gd name="connsiteX5" fmla="*/ 28276 w 1240670"/>
              <a:gd name="connsiteY5" fmla="*/ 1332302 h 1332302"/>
              <a:gd name="connsiteX6" fmla="*/ 0 w 1240670"/>
              <a:gd name="connsiteY6" fmla="*/ 685201 h 1332302"/>
              <a:gd name="connsiteX0" fmla="*/ 0 w 916820"/>
              <a:gd name="connsiteY0" fmla="*/ 685201 h 1332302"/>
              <a:gd name="connsiteX1" fmla="*/ 28276 w 916820"/>
              <a:gd name="connsiteY1" fmla="*/ 0 h 1332302"/>
              <a:gd name="connsiteX2" fmla="*/ 907595 w 916820"/>
              <a:gd name="connsiteY2" fmla="*/ 0 h 1332302"/>
              <a:gd name="connsiteX3" fmla="*/ 916820 w 916820"/>
              <a:gd name="connsiteY3" fmla="*/ 666151 h 1332302"/>
              <a:gd name="connsiteX4" fmla="*/ 907595 w 916820"/>
              <a:gd name="connsiteY4" fmla="*/ 1332302 h 1332302"/>
              <a:gd name="connsiteX5" fmla="*/ 28276 w 916820"/>
              <a:gd name="connsiteY5" fmla="*/ 1332302 h 1332302"/>
              <a:gd name="connsiteX6" fmla="*/ 0 w 916820"/>
              <a:gd name="connsiteY6" fmla="*/ 685201 h 1332302"/>
              <a:gd name="connsiteX0" fmla="*/ 299 w 888544"/>
              <a:gd name="connsiteY0" fmla="*/ 691551 h 1332302"/>
              <a:gd name="connsiteX1" fmla="*/ 0 w 888544"/>
              <a:gd name="connsiteY1" fmla="*/ 0 h 1332302"/>
              <a:gd name="connsiteX2" fmla="*/ 879319 w 888544"/>
              <a:gd name="connsiteY2" fmla="*/ 0 h 1332302"/>
              <a:gd name="connsiteX3" fmla="*/ 888544 w 888544"/>
              <a:gd name="connsiteY3" fmla="*/ 666151 h 1332302"/>
              <a:gd name="connsiteX4" fmla="*/ 879319 w 888544"/>
              <a:gd name="connsiteY4" fmla="*/ 1332302 h 1332302"/>
              <a:gd name="connsiteX5" fmla="*/ 0 w 888544"/>
              <a:gd name="connsiteY5" fmla="*/ 1332302 h 1332302"/>
              <a:gd name="connsiteX6" fmla="*/ 299 w 888544"/>
              <a:gd name="connsiteY6" fmla="*/ 691551 h 1332302"/>
              <a:gd name="connsiteX0" fmla="*/ 299 w 879319"/>
              <a:gd name="connsiteY0" fmla="*/ 691551 h 1332302"/>
              <a:gd name="connsiteX1" fmla="*/ 0 w 879319"/>
              <a:gd name="connsiteY1" fmla="*/ 0 h 1332302"/>
              <a:gd name="connsiteX2" fmla="*/ 879319 w 879319"/>
              <a:gd name="connsiteY2" fmla="*/ 0 h 1332302"/>
              <a:gd name="connsiteX3" fmla="*/ 875844 w 879319"/>
              <a:gd name="connsiteY3" fmla="*/ 662976 h 1332302"/>
              <a:gd name="connsiteX4" fmla="*/ 879319 w 879319"/>
              <a:gd name="connsiteY4" fmla="*/ 1332302 h 1332302"/>
              <a:gd name="connsiteX5" fmla="*/ 0 w 879319"/>
              <a:gd name="connsiteY5" fmla="*/ 1332302 h 1332302"/>
              <a:gd name="connsiteX6" fmla="*/ 299 w 879319"/>
              <a:gd name="connsiteY6" fmla="*/ 691551 h 1332302"/>
              <a:gd name="connsiteX0" fmla="*/ 299 w 879392"/>
              <a:gd name="connsiteY0" fmla="*/ 691551 h 1332302"/>
              <a:gd name="connsiteX1" fmla="*/ 0 w 879392"/>
              <a:gd name="connsiteY1" fmla="*/ 0 h 1332302"/>
              <a:gd name="connsiteX2" fmla="*/ 879319 w 879392"/>
              <a:gd name="connsiteY2" fmla="*/ 0 h 1332302"/>
              <a:gd name="connsiteX3" fmla="*/ 879019 w 879392"/>
              <a:gd name="connsiteY3" fmla="*/ 662976 h 1332302"/>
              <a:gd name="connsiteX4" fmla="*/ 879319 w 879392"/>
              <a:gd name="connsiteY4" fmla="*/ 1332302 h 1332302"/>
              <a:gd name="connsiteX5" fmla="*/ 0 w 879392"/>
              <a:gd name="connsiteY5" fmla="*/ 1332302 h 1332302"/>
              <a:gd name="connsiteX6" fmla="*/ 299 w 879392"/>
              <a:gd name="connsiteY6" fmla="*/ 691551 h 13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392" h="1332302">
                <a:moveTo>
                  <a:pt x="299" y="691551"/>
                </a:moveTo>
                <a:cubicBezTo>
                  <a:pt x="199" y="461034"/>
                  <a:pt x="100" y="230517"/>
                  <a:pt x="0" y="0"/>
                </a:cubicBezTo>
                <a:lnTo>
                  <a:pt x="879319" y="0"/>
                </a:lnTo>
                <a:cubicBezTo>
                  <a:pt x="878161" y="220992"/>
                  <a:pt x="880177" y="441984"/>
                  <a:pt x="879019" y="662976"/>
                </a:cubicBezTo>
                <a:cubicBezTo>
                  <a:pt x="880177" y="886085"/>
                  <a:pt x="878161" y="1109193"/>
                  <a:pt x="879319" y="1332302"/>
                </a:cubicBezTo>
                <a:lnTo>
                  <a:pt x="0" y="1332302"/>
                </a:lnTo>
                <a:cubicBezTo>
                  <a:pt x="100" y="1118718"/>
                  <a:pt x="199" y="905135"/>
                  <a:pt x="299" y="6915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六边形 2"/>
          <p:cNvSpPr/>
          <p:nvPr/>
        </p:nvSpPr>
        <p:spPr>
          <a:xfrm>
            <a:off x="2361147" y="3159196"/>
            <a:ext cx="725887" cy="611415"/>
          </a:xfrm>
          <a:custGeom>
            <a:avLst/>
            <a:gdLst>
              <a:gd name="connsiteX0" fmla="*/ 0 w 1545470"/>
              <a:gd name="connsiteY0" fmla="*/ 666151 h 1332302"/>
              <a:gd name="connsiteX1" fmla="*/ 333076 w 1545470"/>
              <a:gd name="connsiteY1" fmla="*/ 0 h 1332302"/>
              <a:gd name="connsiteX2" fmla="*/ 1212395 w 1545470"/>
              <a:gd name="connsiteY2" fmla="*/ 0 h 1332302"/>
              <a:gd name="connsiteX3" fmla="*/ 1545470 w 1545470"/>
              <a:gd name="connsiteY3" fmla="*/ 666151 h 1332302"/>
              <a:gd name="connsiteX4" fmla="*/ 1212395 w 1545470"/>
              <a:gd name="connsiteY4" fmla="*/ 1332302 h 1332302"/>
              <a:gd name="connsiteX5" fmla="*/ 333076 w 1545470"/>
              <a:gd name="connsiteY5" fmla="*/ 1332302 h 1332302"/>
              <a:gd name="connsiteX6" fmla="*/ 0 w 1545470"/>
              <a:gd name="connsiteY6" fmla="*/ 666151 h 1332302"/>
              <a:gd name="connsiteX0" fmla="*/ 0 w 1240670"/>
              <a:gd name="connsiteY0" fmla="*/ 685201 h 1332302"/>
              <a:gd name="connsiteX1" fmla="*/ 28276 w 1240670"/>
              <a:gd name="connsiteY1" fmla="*/ 0 h 1332302"/>
              <a:gd name="connsiteX2" fmla="*/ 907595 w 1240670"/>
              <a:gd name="connsiteY2" fmla="*/ 0 h 1332302"/>
              <a:gd name="connsiteX3" fmla="*/ 1240670 w 1240670"/>
              <a:gd name="connsiteY3" fmla="*/ 666151 h 1332302"/>
              <a:gd name="connsiteX4" fmla="*/ 907595 w 1240670"/>
              <a:gd name="connsiteY4" fmla="*/ 1332302 h 1332302"/>
              <a:gd name="connsiteX5" fmla="*/ 28276 w 1240670"/>
              <a:gd name="connsiteY5" fmla="*/ 1332302 h 1332302"/>
              <a:gd name="connsiteX6" fmla="*/ 0 w 1240670"/>
              <a:gd name="connsiteY6" fmla="*/ 685201 h 1332302"/>
              <a:gd name="connsiteX0" fmla="*/ 0 w 916820"/>
              <a:gd name="connsiteY0" fmla="*/ 685201 h 1332302"/>
              <a:gd name="connsiteX1" fmla="*/ 28276 w 916820"/>
              <a:gd name="connsiteY1" fmla="*/ 0 h 1332302"/>
              <a:gd name="connsiteX2" fmla="*/ 907595 w 916820"/>
              <a:gd name="connsiteY2" fmla="*/ 0 h 1332302"/>
              <a:gd name="connsiteX3" fmla="*/ 916820 w 916820"/>
              <a:gd name="connsiteY3" fmla="*/ 666151 h 1332302"/>
              <a:gd name="connsiteX4" fmla="*/ 907595 w 916820"/>
              <a:gd name="connsiteY4" fmla="*/ 1332302 h 1332302"/>
              <a:gd name="connsiteX5" fmla="*/ 28276 w 916820"/>
              <a:gd name="connsiteY5" fmla="*/ 1332302 h 1332302"/>
              <a:gd name="connsiteX6" fmla="*/ 0 w 916820"/>
              <a:gd name="connsiteY6" fmla="*/ 685201 h 1332302"/>
              <a:gd name="connsiteX0" fmla="*/ 299 w 888544"/>
              <a:gd name="connsiteY0" fmla="*/ 691551 h 1332302"/>
              <a:gd name="connsiteX1" fmla="*/ 0 w 888544"/>
              <a:gd name="connsiteY1" fmla="*/ 0 h 1332302"/>
              <a:gd name="connsiteX2" fmla="*/ 879319 w 888544"/>
              <a:gd name="connsiteY2" fmla="*/ 0 h 1332302"/>
              <a:gd name="connsiteX3" fmla="*/ 888544 w 888544"/>
              <a:gd name="connsiteY3" fmla="*/ 666151 h 1332302"/>
              <a:gd name="connsiteX4" fmla="*/ 879319 w 888544"/>
              <a:gd name="connsiteY4" fmla="*/ 1332302 h 1332302"/>
              <a:gd name="connsiteX5" fmla="*/ 0 w 888544"/>
              <a:gd name="connsiteY5" fmla="*/ 1332302 h 1332302"/>
              <a:gd name="connsiteX6" fmla="*/ 299 w 888544"/>
              <a:gd name="connsiteY6" fmla="*/ 691551 h 1332302"/>
              <a:gd name="connsiteX0" fmla="*/ 299 w 879319"/>
              <a:gd name="connsiteY0" fmla="*/ 691551 h 1332302"/>
              <a:gd name="connsiteX1" fmla="*/ 0 w 879319"/>
              <a:gd name="connsiteY1" fmla="*/ 0 h 1332302"/>
              <a:gd name="connsiteX2" fmla="*/ 879319 w 879319"/>
              <a:gd name="connsiteY2" fmla="*/ 0 h 1332302"/>
              <a:gd name="connsiteX3" fmla="*/ 875844 w 879319"/>
              <a:gd name="connsiteY3" fmla="*/ 662976 h 1332302"/>
              <a:gd name="connsiteX4" fmla="*/ 879319 w 879319"/>
              <a:gd name="connsiteY4" fmla="*/ 1332302 h 1332302"/>
              <a:gd name="connsiteX5" fmla="*/ 0 w 879319"/>
              <a:gd name="connsiteY5" fmla="*/ 1332302 h 1332302"/>
              <a:gd name="connsiteX6" fmla="*/ 299 w 879319"/>
              <a:gd name="connsiteY6" fmla="*/ 691551 h 1332302"/>
              <a:gd name="connsiteX0" fmla="*/ 299 w 879392"/>
              <a:gd name="connsiteY0" fmla="*/ 691551 h 1332302"/>
              <a:gd name="connsiteX1" fmla="*/ 0 w 879392"/>
              <a:gd name="connsiteY1" fmla="*/ 0 h 1332302"/>
              <a:gd name="connsiteX2" fmla="*/ 879319 w 879392"/>
              <a:gd name="connsiteY2" fmla="*/ 0 h 1332302"/>
              <a:gd name="connsiteX3" fmla="*/ 879019 w 879392"/>
              <a:gd name="connsiteY3" fmla="*/ 662976 h 1332302"/>
              <a:gd name="connsiteX4" fmla="*/ 879319 w 879392"/>
              <a:gd name="connsiteY4" fmla="*/ 1332302 h 1332302"/>
              <a:gd name="connsiteX5" fmla="*/ 0 w 879392"/>
              <a:gd name="connsiteY5" fmla="*/ 1332302 h 1332302"/>
              <a:gd name="connsiteX6" fmla="*/ 299 w 879392"/>
              <a:gd name="connsiteY6" fmla="*/ 691551 h 13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392" h="1332302">
                <a:moveTo>
                  <a:pt x="299" y="691551"/>
                </a:moveTo>
                <a:cubicBezTo>
                  <a:pt x="199" y="461034"/>
                  <a:pt x="100" y="230517"/>
                  <a:pt x="0" y="0"/>
                </a:cubicBezTo>
                <a:lnTo>
                  <a:pt x="879319" y="0"/>
                </a:lnTo>
                <a:cubicBezTo>
                  <a:pt x="878161" y="220992"/>
                  <a:pt x="880177" y="441984"/>
                  <a:pt x="879019" y="662976"/>
                </a:cubicBezTo>
                <a:cubicBezTo>
                  <a:pt x="880177" y="886085"/>
                  <a:pt x="878161" y="1109193"/>
                  <a:pt x="879319" y="1332302"/>
                </a:cubicBezTo>
                <a:lnTo>
                  <a:pt x="0" y="1332302"/>
                </a:lnTo>
                <a:cubicBezTo>
                  <a:pt x="100" y="1118718"/>
                  <a:pt x="199" y="905135"/>
                  <a:pt x="299" y="6915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六边形 2"/>
          <p:cNvSpPr/>
          <p:nvPr/>
        </p:nvSpPr>
        <p:spPr>
          <a:xfrm>
            <a:off x="2361147" y="3882578"/>
            <a:ext cx="725887" cy="611415"/>
          </a:xfrm>
          <a:custGeom>
            <a:avLst/>
            <a:gdLst>
              <a:gd name="connsiteX0" fmla="*/ 0 w 1545470"/>
              <a:gd name="connsiteY0" fmla="*/ 666151 h 1332302"/>
              <a:gd name="connsiteX1" fmla="*/ 333076 w 1545470"/>
              <a:gd name="connsiteY1" fmla="*/ 0 h 1332302"/>
              <a:gd name="connsiteX2" fmla="*/ 1212395 w 1545470"/>
              <a:gd name="connsiteY2" fmla="*/ 0 h 1332302"/>
              <a:gd name="connsiteX3" fmla="*/ 1545470 w 1545470"/>
              <a:gd name="connsiteY3" fmla="*/ 666151 h 1332302"/>
              <a:gd name="connsiteX4" fmla="*/ 1212395 w 1545470"/>
              <a:gd name="connsiteY4" fmla="*/ 1332302 h 1332302"/>
              <a:gd name="connsiteX5" fmla="*/ 333076 w 1545470"/>
              <a:gd name="connsiteY5" fmla="*/ 1332302 h 1332302"/>
              <a:gd name="connsiteX6" fmla="*/ 0 w 1545470"/>
              <a:gd name="connsiteY6" fmla="*/ 666151 h 1332302"/>
              <a:gd name="connsiteX0" fmla="*/ 0 w 1240670"/>
              <a:gd name="connsiteY0" fmla="*/ 685201 h 1332302"/>
              <a:gd name="connsiteX1" fmla="*/ 28276 w 1240670"/>
              <a:gd name="connsiteY1" fmla="*/ 0 h 1332302"/>
              <a:gd name="connsiteX2" fmla="*/ 907595 w 1240670"/>
              <a:gd name="connsiteY2" fmla="*/ 0 h 1332302"/>
              <a:gd name="connsiteX3" fmla="*/ 1240670 w 1240670"/>
              <a:gd name="connsiteY3" fmla="*/ 666151 h 1332302"/>
              <a:gd name="connsiteX4" fmla="*/ 907595 w 1240670"/>
              <a:gd name="connsiteY4" fmla="*/ 1332302 h 1332302"/>
              <a:gd name="connsiteX5" fmla="*/ 28276 w 1240670"/>
              <a:gd name="connsiteY5" fmla="*/ 1332302 h 1332302"/>
              <a:gd name="connsiteX6" fmla="*/ 0 w 1240670"/>
              <a:gd name="connsiteY6" fmla="*/ 685201 h 1332302"/>
              <a:gd name="connsiteX0" fmla="*/ 0 w 916820"/>
              <a:gd name="connsiteY0" fmla="*/ 685201 h 1332302"/>
              <a:gd name="connsiteX1" fmla="*/ 28276 w 916820"/>
              <a:gd name="connsiteY1" fmla="*/ 0 h 1332302"/>
              <a:gd name="connsiteX2" fmla="*/ 907595 w 916820"/>
              <a:gd name="connsiteY2" fmla="*/ 0 h 1332302"/>
              <a:gd name="connsiteX3" fmla="*/ 916820 w 916820"/>
              <a:gd name="connsiteY3" fmla="*/ 666151 h 1332302"/>
              <a:gd name="connsiteX4" fmla="*/ 907595 w 916820"/>
              <a:gd name="connsiteY4" fmla="*/ 1332302 h 1332302"/>
              <a:gd name="connsiteX5" fmla="*/ 28276 w 916820"/>
              <a:gd name="connsiteY5" fmla="*/ 1332302 h 1332302"/>
              <a:gd name="connsiteX6" fmla="*/ 0 w 916820"/>
              <a:gd name="connsiteY6" fmla="*/ 685201 h 1332302"/>
              <a:gd name="connsiteX0" fmla="*/ 299 w 888544"/>
              <a:gd name="connsiteY0" fmla="*/ 691551 h 1332302"/>
              <a:gd name="connsiteX1" fmla="*/ 0 w 888544"/>
              <a:gd name="connsiteY1" fmla="*/ 0 h 1332302"/>
              <a:gd name="connsiteX2" fmla="*/ 879319 w 888544"/>
              <a:gd name="connsiteY2" fmla="*/ 0 h 1332302"/>
              <a:gd name="connsiteX3" fmla="*/ 888544 w 888544"/>
              <a:gd name="connsiteY3" fmla="*/ 666151 h 1332302"/>
              <a:gd name="connsiteX4" fmla="*/ 879319 w 888544"/>
              <a:gd name="connsiteY4" fmla="*/ 1332302 h 1332302"/>
              <a:gd name="connsiteX5" fmla="*/ 0 w 888544"/>
              <a:gd name="connsiteY5" fmla="*/ 1332302 h 1332302"/>
              <a:gd name="connsiteX6" fmla="*/ 299 w 888544"/>
              <a:gd name="connsiteY6" fmla="*/ 691551 h 1332302"/>
              <a:gd name="connsiteX0" fmla="*/ 299 w 879319"/>
              <a:gd name="connsiteY0" fmla="*/ 691551 h 1332302"/>
              <a:gd name="connsiteX1" fmla="*/ 0 w 879319"/>
              <a:gd name="connsiteY1" fmla="*/ 0 h 1332302"/>
              <a:gd name="connsiteX2" fmla="*/ 879319 w 879319"/>
              <a:gd name="connsiteY2" fmla="*/ 0 h 1332302"/>
              <a:gd name="connsiteX3" fmla="*/ 875844 w 879319"/>
              <a:gd name="connsiteY3" fmla="*/ 662976 h 1332302"/>
              <a:gd name="connsiteX4" fmla="*/ 879319 w 879319"/>
              <a:gd name="connsiteY4" fmla="*/ 1332302 h 1332302"/>
              <a:gd name="connsiteX5" fmla="*/ 0 w 879319"/>
              <a:gd name="connsiteY5" fmla="*/ 1332302 h 1332302"/>
              <a:gd name="connsiteX6" fmla="*/ 299 w 879319"/>
              <a:gd name="connsiteY6" fmla="*/ 691551 h 1332302"/>
              <a:gd name="connsiteX0" fmla="*/ 299 w 879392"/>
              <a:gd name="connsiteY0" fmla="*/ 691551 h 1332302"/>
              <a:gd name="connsiteX1" fmla="*/ 0 w 879392"/>
              <a:gd name="connsiteY1" fmla="*/ 0 h 1332302"/>
              <a:gd name="connsiteX2" fmla="*/ 879319 w 879392"/>
              <a:gd name="connsiteY2" fmla="*/ 0 h 1332302"/>
              <a:gd name="connsiteX3" fmla="*/ 879019 w 879392"/>
              <a:gd name="connsiteY3" fmla="*/ 662976 h 1332302"/>
              <a:gd name="connsiteX4" fmla="*/ 879319 w 879392"/>
              <a:gd name="connsiteY4" fmla="*/ 1332302 h 1332302"/>
              <a:gd name="connsiteX5" fmla="*/ 0 w 879392"/>
              <a:gd name="connsiteY5" fmla="*/ 1332302 h 1332302"/>
              <a:gd name="connsiteX6" fmla="*/ 299 w 879392"/>
              <a:gd name="connsiteY6" fmla="*/ 691551 h 13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392" h="1332302">
                <a:moveTo>
                  <a:pt x="299" y="691551"/>
                </a:moveTo>
                <a:cubicBezTo>
                  <a:pt x="199" y="461034"/>
                  <a:pt x="100" y="230517"/>
                  <a:pt x="0" y="0"/>
                </a:cubicBezTo>
                <a:lnTo>
                  <a:pt x="879319" y="0"/>
                </a:lnTo>
                <a:cubicBezTo>
                  <a:pt x="878161" y="220992"/>
                  <a:pt x="880177" y="441984"/>
                  <a:pt x="879019" y="662976"/>
                </a:cubicBezTo>
                <a:cubicBezTo>
                  <a:pt x="880177" y="886085"/>
                  <a:pt x="878161" y="1109193"/>
                  <a:pt x="879319" y="1332302"/>
                </a:cubicBezTo>
                <a:lnTo>
                  <a:pt x="0" y="1332302"/>
                </a:lnTo>
                <a:cubicBezTo>
                  <a:pt x="100" y="1118718"/>
                  <a:pt x="199" y="905135"/>
                  <a:pt x="299" y="6915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外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六边形 2"/>
          <p:cNvSpPr/>
          <p:nvPr/>
        </p:nvSpPr>
        <p:spPr>
          <a:xfrm>
            <a:off x="2361147" y="4605960"/>
            <a:ext cx="725887" cy="611415"/>
          </a:xfrm>
          <a:custGeom>
            <a:avLst/>
            <a:gdLst>
              <a:gd name="connsiteX0" fmla="*/ 0 w 1545470"/>
              <a:gd name="connsiteY0" fmla="*/ 666151 h 1332302"/>
              <a:gd name="connsiteX1" fmla="*/ 333076 w 1545470"/>
              <a:gd name="connsiteY1" fmla="*/ 0 h 1332302"/>
              <a:gd name="connsiteX2" fmla="*/ 1212395 w 1545470"/>
              <a:gd name="connsiteY2" fmla="*/ 0 h 1332302"/>
              <a:gd name="connsiteX3" fmla="*/ 1545470 w 1545470"/>
              <a:gd name="connsiteY3" fmla="*/ 666151 h 1332302"/>
              <a:gd name="connsiteX4" fmla="*/ 1212395 w 1545470"/>
              <a:gd name="connsiteY4" fmla="*/ 1332302 h 1332302"/>
              <a:gd name="connsiteX5" fmla="*/ 333076 w 1545470"/>
              <a:gd name="connsiteY5" fmla="*/ 1332302 h 1332302"/>
              <a:gd name="connsiteX6" fmla="*/ 0 w 1545470"/>
              <a:gd name="connsiteY6" fmla="*/ 666151 h 1332302"/>
              <a:gd name="connsiteX0" fmla="*/ 0 w 1240670"/>
              <a:gd name="connsiteY0" fmla="*/ 685201 h 1332302"/>
              <a:gd name="connsiteX1" fmla="*/ 28276 w 1240670"/>
              <a:gd name="connsiteY1" fmla="*/ 0 h 1332302"/>
              <a:gd name="connsiteX2" fmla="*/ 907595 w 1240670"/>
              <a:gd name="connsiteY2" fmla="*/ 0 h 1332302"/>
              <a:gd name="connsiteX3" fmla="*/ 1240670 w 1240670"/>
              <a:gd name="connsiteY3" fmla="*/ 666151 h 1332302"/>
              <a:gd name="connsiteX4" fmla="*/ 907595 w 1240670"/>
              <a:gd name="connsiteY4" fmla="*/ 1332302 h 1332302"/>
              <a:gd name="connsiteX5" fmla="*/ 28276 w 1240670"/>
              <a:gd name="connsiteY5" fmla="*/ 1332302 h 1332302"/>
              <a:gd name="connsiteX6" fmla="*/ 0 w 1240670"/>
              <a:gd name="connsiteY6" fmla="*/ 685201 h 1332302"/>
              <a:gd name="connsiteX0" fmla="*/ 0 w 916820"/>
              <a:gd name="connsiteY0" fmla="*/ 685201 h 1332302"/>
              <a:gd name="connsiteX1" fmla="*/ 28276 w 916820"/>
              <a:gd name="connsiteY1" fmla="*/ 0 h 1332302"/>
              <a:gd name="connsiteX2" fmla="*/ 907595 w 916820"/>
              <a:gd name="connsiteY2" fmla="*/ 0 h 1332302"/>
              <a:gd name="connsiteX3" fmla="*/ 916820 w 916820"/>
              <a:gd name="connsiteY3" fmla="*/ 666151 h 1332302"/>
              <a:gd name="connsiteX4" fmla="*/ 907595 w 916820"/>
              <a:gd name="connsiteY4" fmla="*/ 1332302 h 1332302"/>
              <a:gd name="connsiteX5" fmla="*/ 28276 w 916820"/>
              <a:gd name="connsiteY5" fmla="*/ 1332302 h 1332302"/>
              <a:gd name="connsiteX6" fmla="*/ 0 w 916820"/>
              <a:gd name="connsiteY6" fmla="*/ 685201 h 1332302"/>
              <a:gd name="connsiteX0" fmla="*/ 299 w 888544"/>
              <a:gd name="connsiteY0" fmla="*/ 691551 h 1332302"/>
              <a:gd name="connsiteX1" fmla="*/ 0 w 888544"/>
              <a:gd name="connsiteY1" fmla="*/ 0 h 1332302"/>
              <a:gd name="connsiteX2" fmla="*/ 879319 w 888544"/>
              <a:gd name="connsiteY2" fmla="*/ 0 h 1332302"/>
              <a:gd name="connsiteX3" fmla="*/ 888544 w 888544"/>
              <a:gd name="connsiteY3" fmla="*/ 666151 h 1332302"/>
              <a:gd name="connsiteX4" fmla="*/ 879319 w 888544"/>
              <a:gd name="connsiteY4" fmla="*/ 1332302 h 1332302"/>
              <a:gd name="connsiteX5" fmla="*/ 0 w 888544"/>
              <a:gd name="connsiteY5" fmla="*/ 1332302 h 1332302"/>
              <a:gd name="connsiteX6" fmla="*/ 299 w 888544"/>
              <a:gd name="connsiteY6" fmla="*/ 691551 h 1332302"/>
              <a:gd name="connsiteX0" fmla="*/ 299 w 879319"/>
              <a:gd name="connsiteY0" fmla="*/ 691551 h 1332302"/>
              <a:gd name="connsiteX1" fmla="*/ 0 w 879319"/>
              <a:gd name="connsiteY1" fmla="*/ 0 h 1332302"/>
              <a:gd name="connsiteX2" fmla="*/ 879319 w 879319"/>
              <a:gd name="connsiteY2" fmla="*/ 0 h 1332302"/>
              <a:gd name="connsiteX3" fmla="*/ 875844 w 879319"/>
              <a:gd name="connsiteY3" fmla="*/ 662976 h 1332302"/>
              <a:gd name="connsiteX4" fmla="*/ 879319 w 879319"/>
              <a:gd name="connsiteY4" fmla="*/ 1332302 h 1332302"/>
              <a:gd name="connsiteX5" fmla="*/ 0 w 879319"/>
              <a:gd name="connsiteY5" fmla="*/ 1332302 h 1332302"/>
              <a:gd name="connsiteX6" fmla="*/ 299 w 879319"/>
              <a:gd name="connsiteY6" fmla="*/ 691551 h 1332302"/>
              <a:gd name="connsiteX0" fmla="*/ 299 w 879392"/>
              <a:gd name="connsiteY0" fmla="*/ 691551 h 1332302"/>
              <a:gd name="connsiteX1" fmla="*/ 0 w 879392"/>
              <a:gd name="connsiteY1" fmla="*/ 0 h 1332302"/>
              <a:gd name="connsiteX2" fmla="*/ 879319 w 879392"/>
              <a:gd name="connsiteY2" fmla="*/ 0 h 1332302"/>
              <a:gd name="connsiteX3" fmla="*/ 879019 w 879392"/>
              <a:gd name="connsiteY3" fmla="*/ 662976 h 1332302"/>
              <a:gd name="connsiteX4" fmla="*/ 879319 w 879392"/>
              <a:gd name="connsiteY4" fmla="*/ 1332302 h 1332302"/>
              <a:gd name="connsiteX5" fmla="*/ 0 w 879392"/>
              <a:gd name="connsiteY5" fmla="*/ 1332302 h 1332302"/>
              <a:gd name="connsiteX6" fmla="*/ 299 w 879392"/>
              <a:gd name="connsiteY6" fmla="*/ 691551 h 13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392" h="1332302">
                <a:moveTo>
                  <a:pt x="299" y="691551"/>
                </a:moveTo>
                <a:cubicBezTo>
                  <a:pt x="199" y="461034"/>
                  <a:pt x="100" y="230517"/>
                  <a:pt x="0" y="0"/>
                </a:cubicBezTo>
                <a:lnTo>
                  <a:pt x="879319" y="0"/>
                </a:lnTo>
                <a:cubicBezTo>
                  <a:pt x="878161" y="220992"/>
                  <a:pt x="880177" y="441984"/>
                  <a:pt x="879019" y="662976"/>
                </a:cubicBezTo>
                <a:cubicBezTo>
                  <a:pt x="880177" y="886085"/>
                  <a:pt x="878161" y="1109193"/>
                  <a:pt x="879319" y="1332302"/>
                </a:cubicBezTo>
                <a:lnTo>
                  <a:pt x="0" y="1332302"/>
                </a:lnTo>
                <a:cubicBezTo>
                  <a:pt x="100" y="1118718"/>
                  <a:pt x="199" y="905135"/>
                  <a:pt x="299" y="6915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六边形 2"/>
          <p:cNvSpPr/>
          <p:nvPr/>
        </p:nvSpPr>
        <p:spPr>
          <a:xfrm>
            <a:off x="2361147" y="5329342"/>
            <a:ext cx="725887" cy="611415"/>
          </a:xfrm>
          <a:custGeom>
            <a:avLst/>
            <a:gdLst>
              <a:gd name="connsiteX0" fmla="*/ 0 w 1545470"/>
              <a:gd name="connsiteY0" fmla="*/ 666151 h 1332302"/>
              <a:gd name="connsiteX1" fmla="*/ 333076 w 1545470"/>
              <a:gd name="connsiteY1" fmla="*/ 0 h 1332302"/>
              <a:gd name="connsiteX2" fmla="*/ 1212395 w 1545470"/>
              <a:gd name="connsiteY2" fmla="*/ 0 h 1332302"/>
              <a:gd name="connsiteX3" fmla="*/ 1545470 w 1545470"/>
              <a:gd name="connsiteY3" fmla="*/ 666151 h 1332302"/>
              <a:gd name="connsiteX4" fmla="*/ 1212395 w 1545470"/>
              <a:gd name="connsiteY4" fmla="*/ 1332302 h 1332302"/>
              <a:gd name="connsiteX5" fmla="*/ 333076 w 1545470"/>
              <a:gd name="connsiteY5" fmla="*/ 1332302 h 1332302"/>
              <a:gd name="connsiteX6" fmla="*/ 0 w 1545470"/>
              <a:gd name="connsiteY6" fmla="*/ 666151 h 1332302"/>
              <a:gd name="connsiteX0" fmla="*/ 0 w 1240670"/>
              <a:gd name="connsiteY0" fmla="*/ 685201 h 1332302"/>
              <a:gd name="connsiteX1" fmla="*/ 28276 w 1240670"/>
              <a:gd name="connsiteY1" fmla="*/ 0 h 1332302"/>
              <a:gd name="connsiteX2" fmla="*/ 907595 w 1240670"/>
              <a:gd name="connsiteY2" fmla="*/ 0 h 1332302"/>
              <a:gd name="connsiteX3" fmla="*/ 1240670 w 1240670"/>
              <a:gd name="connsiteY3" fmla="*/ 666151 h 1332302"/>
              <a:gd name="connsiteX4" fmla="*/ 907595 w 1240670"/>
              <a:gd name="connsiteY4" fmla="*/ 1332302 h 1332302"/>
              <a:gd name="connsiteX5" fmla="*/ 28276 w 1240670"/>
              <a:gd name="connsiteY5" fmla="*/ 1332302 h 1332302"/>
              <a:gd name="connsiteX6" fmla="*/ 0 w 1240670"/>
              <a:gd name="connsiteY6" fmla="*/ 685201 h 1332302"/>
              <a:gd name="connsiteX0" fmla="*/ 0 w 916820"/>
              <a:gd name="connsiteY0" fmla="*/ 685201 h 1332302"/>
              <a:gd name="connsiteX1" fmla="*/ 28276 w 916820"/>
              <a:gd name="connsiteY1" fmla="*/ 0 h 1332302"/>
              <a:gd name="connsiteX2" fmla="*/ 907595 w 916820"/>
              <a:gd name="connsiteY2" fmla="*/ 0 h 1332302"/>
              <a:gd name="connsiteX3" fmla="*/ 916820 w 916820"/>
              <a:gd name="connsiteY3" fmla="*/ 666151 h 1332302"/>
              <a:gd name="connsiteX4" fmla="*/ 907595 w 916820"/>
              <a:gd name="connsiteY4" fmla="*/ 1332302 h 1332302"/>
              <a:gd name="connsiteX5" fmla="*/ 28276 w 916820"/>
              <a:gd name="connsiteY5" fmla="*/ 1332302 h 1332302"/>
              <a:gd name="connsiteX6" fmla="*/ 0 w 916820"/>
              <a:gd name="connsiteY6" fmla="*/ 685201 h 1332302"/>
              <a:gd name="connsiteX0" fmla="*/ 299 w 888544"/>
              <a:gd name="connsiteY0" fmla="*/ 691551 h 1332302"/>
              <a:gd name="connsiteX1" fmla="*/ 0 w 888544"/>
              <a:gd name="connsiteY1" fmla="*/ 0 h 1332302"/>
              <a:gd name="connsiteX2" fmla="*/ 879319 w 888544"/>
              <a:gd name="connsiteY2" fmla="*/ 0 h 1332302"/>
              <a:gd name="connsiteX3" fmla="*/ 888544 w 888544"/>
              <a:gd name="connsiteY3" fmla="*/ 666151 h 1332302"/>
              <a:gd name="connsiteX4" fmla="*/ 879319 w 888544"/>
              <a:gd name="connsiteY4" fmla="*/ 1332302 h 1332302"/>
              <a:gd name="connsiteX5" fmla="*/ 0 w 888544"/>
              <a:gd name="connsiteY5" fmla="*/ 1332302 h 1332302"/>
              <a:gd name="connsiteX6" fmla="*/ 299 w 888544"/>
              <a:gd name="connsiteY6" fmla="*/ 691551 h 1332302"/>
              <a:gd name="connsiteX0" fmla="*/ 299 w 879319"/>
              <a:gd name="connsiteY0" fmla="*/ 691551 h 1332302"/>
              <a:gd name="connsiteX1" fmla="*/ 0 w 879319"/>
              <a:gd name="connsiteY1" fmla="*/ 0 h 1332302"/>
              <a:gd name="connsiteX2" fmla="*/ 879319 w 879319"/>
              <a:gd name="connsiteY2" fmla="*/ 0 h 1332302"/>
              <a:gd name="connsiteX3" fmla="*/ 875844 w 879319"/>
              <a:gd name="connsiteY3" fmla="*/ 662976 h 1332302"/>
              <a:gd name="connsiteX4" fmla="*/ 879319 w 879319"/>
              <a:gd name="connsiteY4" fmla="*/ 1332302 h 1332302"/>
              <a:gd name="connsiteX5" fmla="*/ 0 w 879319"/>
              <a:gd name="connsiteY5" fmla="*/ 1332302 h 1332302"/>
              <a:gd name="connsiteX6" fmla="*/ 299 w 879319"/>
              <a:gd name="connsiteY6" fmla="*/ 691551 h 1332302"/>
              <a:gd name="connsiteX0" fmla="*/ 299 w 879392"/>
              <a:gd name="connsiteY0" fmla="*/ 691551 h 1332302"/>
              <a:gd name="connsiteX1" fmla="*/ 0 w 879392"/>
              <a:gd name="connsiteY1" fmla="*/ 0 h 1332302"/>
              <a:gd name="connsiteX2" fmla="*/ 879319 w 879392"/>
              <a:gd name="connsiteY2" fmla="*/ 0 h 1332302"/>
              <a:gd name="connsiteX3" fmla="*/ 879019 w 879392"/>
              <a:gd name="connsiteY3" fmla="*/ 662976 h 1332302"/>
              <a:gd name="connsiteX4" fmla="*/ 879319 w 879392"/>
              <a:gd name="connsiteY4" fmla="*/ 1332302 h 1332302"/>
              <a:gd name="connsiteX5" fmla="*/ 0 w 879392"/>
              <a:gd name="connsiteY5" fmla="*/ 1332302 h 1332302"/>
              <a:gd name="connsiteX6" fmla="*/ 299 w 879392"/>
              <a:gd name="connsiteY6" fmla="*/ 691551 h 13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392" h="1332302">
                <a:moveTo>
                  <a:pt x="299" y="691551"/>
                </a:moveTo>
                <a:cubicBezTo>
                  <a:pt x="199" y="461034"/>
                  <a:pt x="100" y="230517"/>
                  <a:pt x="0" y="0"/>
                </a:cubicBezTo>
                <a:lnTo>
                  <a:pt x="879319" y="0"/>
                </a:lnTo>
                <a:cubicBezTo>
                  <a:pt x="878161" y="220992"/>
                  <a:pt x="880177" y="441984"/>
                  <a:pt x="879019" y="662976"/>
                </a:cubicBezTo>
                <a:cubicBezTo>
                  <a:pt x="880177" y="886085"/>
                  <a:pt x="878161" y="1109193"/>
                  <a:pt x="879319" y="1332302"/>
                </a:cubicBezTo>
                <a:lnTo>
                  <a:pt x="0" y="1332302"/>
                </a:lnTo>
                <a:cubicBezTo>
                  <a:pt x="100" y="1118718"/>
                  <a:pt x="199" y="905135"/>
                  <a:pt x="299" y="6915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复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六边形 2"/>
          <p:cNvSpPr/>
          <p:nvPr/>
        </p:nvSpPr>
        <p:spPr>
          <a:xfrm>
            <a:off x="2361147" y="6052724"/>
            <a:ext cx="725887" cy="611415"/>
          </a:xfrm>
          <a:custGeom>
            <a:avLst/>
            <a:gdLst>
              <a:gd name="connsiteX0" fmla="*/ 0 w 1545470"/>
              <a:gd name="connsiteY0" fmla="*/ 666151 h 1332302"/>
              <a:gd name="connsiteX1" fmla="*/ 333076 w 1545470"/>
              <a:gd name="connsiteY1" fmla="*/ 0 h 1332302"/>
              <a:gd name="connsiteX2" fmla="*/ 1212395 w 1545470"/>
              <a:gd name="connsiteY2" fmla="*/ 0 h 1332302"/>
              <a:gd name="connsiteX3" fmla="*/ 1545470 w 1545470"/>
              <a:gd name="connsiteY3" fmla="*/ 666151 h 1332302"/>
              <a:gd name="connsiteX4" fmla="*/ 1212395 w 1545470"/>
              <a:gd name="connsiteY4" fmla="*/ 1332302 h 1332302"/>
              <a:gd name="connsiteX5" fmla="*/ 333076 w 1545470"/>
              <a:gd name="connsiteY5" fmla="*/ 1332302 h 1332302"/>
              <a:gd name="connsiteX6" fmla="*/ 0 w 1545470"/>
              <a:gd name="connsiteY6" fmla="*/ 666151 h 1332302"/>
              <a:gd name="connsiteX0" fmla="*/ 0 w 1240670"/>
              <a:gd name="connsiteY0" fmla="*/ 685201 h 1332302"/>
              <a:gd name="connsiteX1" fmla="*/ 28276 w 1240670"/>
              <a:gd name="connsiteY1" fmla="*/ 0 h 1332302"/>
              <a:gd name="connsiteX2" fmla="*/ 907595 w 1240670"/>
              <a:gd name="connsiteY2" fmla="*/ 0 h 1332302"/>
              <a:gd name="connsiteX3" fmla="*/ 1240670 w 1240670"/>
              <a:gd name="connsiteY3" fmla="*/ 666151 h 1332302"/>
              <a:gd name="connsiteX4" fmla="*/ 907595 w 1240670"/>
              <a:gd name="connsiteY4" fmla="*/ 1332302 h 1332302"/>
              <a:gd name="connsiteX5" fmla="*/ 28276 w 1240670"/>
              <a:gd name="connsiteY5" fmla="*/ 1332302 h 1332302"/>
              <a:gd name="connsiteX6" fmla="*/ 0 w 1240670"/>
              <a:gd name="connsiteY6" fmla="*/ 685201 h 1332302"/>
              <a:gd name="connsiteX0" fmla="*/ 0 w 916820"/>
              <a:gd name="connsiteY0" fmla="*/ 685201 h 1332302"/>
              <a:gd name="connsiteX1" fmla="*/ 28276 w 916820"/>
              <a:gd name="connsiteY1" fmla="*/ 0 h 1332302"/>
              <a:gd name="connsiteX2" fmla="*/ 907595 w 916820"/>
              <a:gd name="connsiteY2" fmla="*/ 0 h 1332302"/>
              <a:gd name="connsiteX3" fmla="*/ 916820 w 916820"/>
              <a:gd name="connsiteY3" fmla="*/ 666151 h 1332302"/>
              <a:gd name="connsiteX4" fmla="*/ 907595 w 916820"/>
              <a:gd name="connsiteY4" fmla="*/ 1332302 h 1332302"/>
              <a:gd name="connsiteX5" fmla="*/ 28276 w 916820"/>
              <a:gd name="connsiteY5" fmla="*/ 1332302 h 1332302"/>
              <a:gd name="connsiteX6" fmla="*/ 0 w 916820"/>
              <a:gd name="connsiteY6" fmla="*/ 685201 h 1332302"/>
              <a:gd name="connsiteX0" fmla="*/ 299 w 888544"/>
              <a:gd name="connsiteY0" fmla="*/ 691551 h 1332302"/>
              <a:gd name="connsiteX1" fmla="*/ 0 w 888544"/>
              <a:gd name="connsiteY1" fmla="*/ 0 h 1332302"/>
              <a:gd name="connsiteX2" fmla="*/ 879319 w 888544"/>
              <a:gd name="connsiteY2" fmla="*/ 0 h 1332302"/>
              <a:gd name="connsiteX3" fmla="*/ 888544 w 888544"/>
              <a:gd name="connsiteY3" fmla="*/ 666151 h 1332302"/>
              <a:gd name="connsiteX4" fmla="*/ 879319 w 888544"/>
              <a:gd name="connsiteY4" fmla="*/ 1332302 h 1332302"/>
              <a:gd name="connsiteX5" fmla="*/ 0 w 888544"/>
              <a:gd name="connsiteY5" fmla="*/ 1332302 h 1332302"/>
              <a:gd name="connsiteX6" fmla="*/ 299 w 888544"/>
              <a:gd name="connsiteY6" fmla="*/ 691551 h 1332302"/>
              <a:gd name="connsiteX0" fmla="*/ 299 w 879319"/>
              <a:gd name="connsiteY0" fmla="*/ 691551 h 1332302"/>
              <a:gd name="connsiteX1" fmla="*/ 0 w 879319"/>
              <a:gd name="connsiteY1" fmla="*/ 0 h 1332302"/>
              <a:gd name="connsiteX2" fmla="*/ 879319 w 879319"/>
              <a:gd name="connsiteY2" fmla="*/ 0 h 1332302"/>
              <a:gd name="connsiteX3" fmla="*/ 875844 w 879319"/>
              <a:gd name="connsiteY3" fmla="*/ 662976 h 1332302"/>
              <a:gd name="connsiteX4" fmla="*/ 879319 w 879319"/>
              <a:gd name="connsiteY4" fmla="*/ 1332302 h 1332302"/>
              <a:gd name="connsiteX5" fmla="*/ 0 w 879319"/>
              <a:gd name="connsiteY5" fmla="*/ 1332302 h 1332302"/>
              <a:gd name="connsiteX6" fmla="*/ 299 w 879319"/>
              <a:gd name="connsiteY6" fmla="*/ 691551 h 1332302"/>
              <a:gd name="connsiteX0" fmla="*/ 299 w 879392"/>
              <a:gd name="connsiteY0" fmla="*/ 691551 h 1332302"/>
              <a:gd name="connsiteX1" fmla="*/ 0 w 879392"/>
              <a:gd name="connsiteY1" fmla="*/ 0 h 1332302"/>
              <a:gd name="connsiteX2" fmla="*/ 879319 w 879392"/>
              <a:gd name="connsiteY2" fmla="*/ 0 h 1332302"/>
              <a:gd name="connsiteX3" fmla="*/ 879019 w 879392"/>
              <a:gd name="connsiteY3" fmla="*/ 662976 h 1332302"/>
              <a:gd name="connsiteX4" fmla="*/ 879319 w 879392"/>
              <a:gd name="connsiteY4" fmla="*/ 1332302 h 1332302"/>
              <a:gd name="connsiteX5" fmla="*/ 0 w 879392"/>
              <a:gd name="connsiteY5" fmla="*/ 1332302 h 1332302"/>
              <a:gd name="connsiteX6" fmla="*/ 299 w 879392"/>
              <a:gd name="connsiteY6" fmla="*/ 691551 h 13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392" h="1332302">
                <a:moveTo>
                  <a:pt x="299" y="691551"/>
                </a:moveTo>
                <a:cubicBezTo>
                  <a:pt x="199" y="461034"/>
                  <a:pt x="100" y="230517"/>
                  <a:pt x="0" y="0"/>
                </a:cubicBezTo>
                <a:lnTo>
                  <a:pt x="879319" y="0"/>
                </a:lnTo>
                <a:cubicBezTo>
                  <a:pt x="878161" y="220992"/>
                  <a:pt x="880177" y="441984"/>
                  <a:pt x="879019" y="662976"/>
                </a:cubicBezTo>
                <a:cubicBezTo>
                  <a:pt x="880177" y="886085"/>
                  <a:pt x="878161" y="1109193"/>
                  <a:pt x="879319" y="1332302"/>
                </a:cubicBezTo>
                <a:lnTo>
                  <a:pt x="0" y="1332302"/>
                </a:lnTo>
                <a:cubicBezTo>
                  <a:pt x="100" y="1118718"/>
                  <a:pt x="199" y="905135"/>
                  <a:pt x="299" y="6915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剪去对角的矩形 12"/>
          <p:cNvSpPr/>
          <p:nvPr/>
        </p:nvSpPr>
        <p:spPr>
          <a:xfrm>
            <a:off x="3847187" y="1551998"/>
            <a:ext cx="6778984" cy="1177990"/>
          </a:xfrm>
          <a:prstGeom prst="snip2Diag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大大增加检索自由度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剪去对角的矩形 13"/>
          <p:cNvSpPr/>
          <p:nvPr/>
        </p:nvSpPr>
        <p:spPr>
          <a:xfrm>
            <a:off x="3847187" y="3599288"/>
            <a:ext cx="6778984" cy="1177990"/>
          </a:xfrm>
          <a:prstGeom prst="snip2Diag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满足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读者深度筛选的需求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51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03741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>
            <a:spLocks noChangeArrowheads="1"/>
          </p:cNvSpPr>
          <p:nvPr/>
        </p:nvSpPr>
        <p:spPr bwMode="auto">
          <a:xfrm>
            <a:off x="2744878" y="1199844"/>
            <a:ext cx="2298831" cy="191114"/>
          </a:xfrm>
          <a:prstGeom prst="roundRect">
            <a:avLst>
              <a:gd name="adj" fmla="val 16667"/>
            </a:avLst>
          </a:prstGeom>
          <a:solidFill>
            <a:srgbClr val="FF0000">
              <a:alpha val="16078"/>
            </a:srgbClr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9335069" y="0"/>
            <a:ext cx="2829636" cy="6858000"/>
          </a:xfrm>
          <a:prstGeom prst="rect">
            <a:avLst/>
          </a:prstGeom>
          <a:solidFill>
            <a:srgbClr val="FF4A00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中国科学技术大学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所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购数据库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中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关于“单分子科学”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2014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期刊有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298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篇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圆角矩形 9"/>
          <p:cNvSpPr>
            <a:spLocks noChangeArrowheads="1"/>
          </p:cNvSpPr>
          <p:nvPr/>
        </p:nvSpPr>
        <p:spPr bwMode="auto">
          <a:xfrm>
            <a:off x="-1" y="2486275"/>
            <a:ext cx="1582737" cy="200025"/>
          </a:xfrm>
          <a:prstGeom prst="roundRect">
            <a:avLst>
              <a:gd name="adj" fmla="val 16667"/>
            </a:avLst>
          </a:prstGeom>
          <a:solidFill>
            <a:srgbClr val="FF0000">
              <a:alpha val="16078"/>
            </a:srgbClr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1" name="圆角矩形 10"/>
          <p:cNvSpPr>
            <a:spLocks noChangeArrowheads="1"/>
          </p:cNvSpPr>
          <p:nvPr/>
        </p:nvSpPr>
        <p:spPr bwMode="auto">
          <a:xfrm>
            <a:off x="-1" y="4216901"/>
            <a:ext cx="1582737" cy="198438"/>
          </a:xfrm>
          <a:prstGeom prst="roundRect">
            <a:avLst>
              <a:gd name="adj" fmla="val 16667"/>
            </a:avLst>
          </a:prstGeom>
          <a:solidFill>
            <a:srgbClr val="FF0000">
              <a:alpha val="16078"/>
            </a:srgbClr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2" y="6114811"/>
            <a:ext cx="1582737" cy="200025"/>
          </a:xfrm>
          <a:prstGeom prst="roundRect">
            <a:avLst>
              <a:gd name="adj" fmla="val 16667"/>
            </a:avLst>
          </a:prstGeom>
          <a:solidFill>
            <a:srgbClr val="FF0000">
              <a:alpha val="16078"/>
            </a:srgbClr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07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82651" y="2382730"/>
            <a:ext cx="8168640" cy="955030"/>
            <a:chOff x="1889760" y="2619103"/>
            <a:chExt cx="8168640" cy="955030"/>
          </a:xfrm>
        </p:grpSpPr>
        <p:sp>
          <p:nvSpPr>
            <p:cNvPr id="7" name="圆角矩形 6"/>
            <p:cNvSpPr/>
            <p:nvPr/>
          </p:nvSpPr>
          <p:spPr>
            <a:xfrm>
              <a:off x="1889760" y="2619103"/>
              <a:ext cx="8168640" cy="955030"/>
            </a:xfrm>
            <a:prstGeom prst="roundRect">
              <a:avLst>
                <a:gd name="adj" fmla="val 6667"/>
              </a:avLst>
            </a:prstGeom>
            <a:noFill/>
            <a:ln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889760" y="2629253"/>
              <a:ext cx="8168640" cy="944880"/>
            </a:xfrm>
            <a:prstGeom prst="roundRect">
              <a:avLst>
                <a:gd name="adj" fmla="val 5054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857625" y="2876936"/>
              <a:ext cx="4232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电子资源的目录体系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  <p:sp>
          <p:nvSpPr>
            <p:cNvPr id="24" name="Freeform 27"/>
            <p:cNvSpPr>
              <a:spLocks noEditPoints="1"/>
            </p:cNvSpPr>
            <p:nvPr/>
          </p:nvSpPr>
          <p:spPr bwMode="auto">
            <a:xfrm>
              <a:off x="2630808" y="2917649"/>
              <a:ext cx="485770" cy="357937"/>
            </a:xfrm>
            <a:custGeom>
              <a:avLst/>
              <a:gdLst>
                <a:gd name="T0" fmla="*/ 87 w 87"/>
                <a:gd name="T1" fmla="*/ 50 h 59"/>
                <a:gd name="T2" fmla="*/ 87 w 87"/>
                <a:gd name="T3" fmla="*/ 54 h 59"/>
                <a:gd name="T4" fmla="*/ 80 w 87"/>
                <a:gd name="T5" fmla="*/ 59 h 59"/>
                <a:gd name="T6" fmla="*/ 7 w 87"/>
                <a:gd name="T7" fmla="*/ 59 h 59"/>
                <a:gd name="T8" fmla="*/ 0 w 87"/>
                <a:gd name="T9" fmla="*/ 54 h 59"/>
                <a:gd name="T10" fmla="*/ 0 w 87"/>
                <a:gd name="T11" fmla="*/ 50 h 59"/>
                <a:gd name="T12" fmla="*/ 7 w 87"/>
                <a:gd name="T13" fmla="*/ 50 h 59"/>
                <a:gd name="T14" fmla="*/ 80 w 87"/>
                <a:gd name="T15" fmla="*/ 50 h 59"/>
                <a:gd name="T16" fmla="*/ 87 w 87"/>
                <a:gd name="T17" fmla="*/ 50 h 59"/>
                <a:gd name="T18" fmla="*/ 11 w 87"/>
                <a:gd name="T19" fmla="*/ 40 h 59"/>
                <a:gd name="T20" fmla="*/ 11 w 87"/>
                <a:gd name="T21" fmla="*/ 8 h 59"/>
                <a:gd name="T22" fmla="*/ 19 w 87"/>
                <a:gd name="T23" fmla="*/ 0 h 59"/>
                <a:gd name="T24" fmla="*/ 68 w 87"/>
                <a:gd name="T25" fmla="*/ 0 h 59"/>
                <a:gd name="T26" fmla="*/ 76 w 87"/>
                <a:gd name="T27" fmla="*/ 8 h 59"/>
                <a:gd name="T28" fmla="*/ 76 w 87"/>
                <a:gd name="T29" fmla="*/ 40 h 59"/>
                <a:gd name="T30" fmla="*/ 68 w 87"/>
                <a:gd name="T31" fmla="*/ 47 h 59"/>
                <a:gd name="T32" fmla="*/ 19 w 87"/>
                <a:gd name="T33" fmla="*/ 47 h 59"/>
                <a:gd name="T34" fmla="*/ 11 w 87"/>
                <a:gd name="T35" fmla="*/ 40 h 59"/>
                <a:gd name="T36" fmla="*/ 17 w 87"/>
                <a:gd name="T37" fmla="*/ 40 h 59"/>
                <a:gd name="T38" fmla="*/ 19 w 87"/>
                <a:gd name="T39" fmla="*/ 41 h 59"/>
                <a:gd name="T40" fmla="*/ 68 w 87"/>
                <a:gd name="T41" fmla="*/ 41 h 59"/>
                <a:gd name="T42" fmla="*/ 70 w 87"/>
                <a:gd name="T43" fmla="*/ 40 h 59"/>
                <a:gd name="T44" fmla="*/ 70 w 87"/>
                <a:gd name="T45" fmla="*/ 8 h 59"/>
                <a:gd name="T46" fmla="*/ 68 w 87"/>
                <a:gd name="T47" fmla="*/ 6 h 59"/>
                <a:gd name="T48" fmla="*/ 19 w 87"/>
                <a:gd name="T49" fmla="*/ 6 h 59"/>
                <a:gd name="T50" fmla="*/ 17 w 87"/>
                <a:gd name="T51" fmla="*/ 8 h 59"/>
                <a:gd name="T52" fmla="*/ 17 w 87"/>
                <a:gd name="T53" fmla="*/ 40 h 59"/>
                <a:gd name="T54" fmla="*/ 48 w 87"/>
                <a:gd name="T55" fmla="*/ 54 h 59"/>
                <a:gd name="T56" fmla="*/ 47 w 87"/>
                <a:gd name="T57" fmla="*/ 53 h 59"/>
                <a:gd name="T58" fmla="*/ 40 w 87"/>
                <a:gd name="T59" fmla="*/ 53 h 59"/>
                <a:gd name="T60" fmla="*/ 39 w 87"/>
                <a:gd name="T61" fmla="*/ 54 h 59"/>
                <a:gd name="T62" fmla="*/ 40 w 87"/>
                <a:gd name="T63" fmla="*/ 54 h 59"/>
                <a:gd name="T64" fmla="*/ 47 w 87"/>
                <a:gd name="T65" fmla="*/ 54 h 59"/>
                <a:gd name="T66" fmla="*/ 48 w 87"/>
                <a:gd name="T67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59">
                  <a:moveTo>
                    <a:pt x="87" y="50"/>
                  </a:moveTo>
                  <a:cubicBezTo>
                    <a:pt x="87" y="54"/>
                    <a:pt x="87" y="54"/>
                    <a:pt x="87" y="54"/>
                  </a:cubicBezTo>
                  <a:cubicBezTo>
                    <a:pt x="87" y="57"/>
                    <a:pt x="84" y="59"/>
                    <a:pt x="8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7"/>
                    <a:pt x="0" y="5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0" y="50"/>
                    <a:pt x="80" y="50"/>
                    <a:pt x="80" y="50"/>
                  </a:cubicBezTo>
                  <a:lnTo>
                    <a:pt x="87" y="50"/>
                  </a:lnTo>
                  <a:close/>
                  <a:moveTo>
                    <a:pt x="11" y="40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4"/>
                    <a:pt x="15" y="0"/>
                    <a:pt x="1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6" y="4"/>
                    <a:pt x="76" y="8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6" y="44"/>
                    <a:pt x="72" y="47"/>
                    <a:pt x="6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7"/>
                    <a:pt x="11" y="44"/>
                    <a:pt x="11" y="40"/>
                  </a:cubicBezTo>
                  <a:close/>
                  <a:moveTo>
                    <a:pt x="17" y="40"/>
                  </a:moveTo>
                  <a:cubicBezTo>
                    <a:pt x="17" y="41"/>
                    <a:pt x="18" y="41"/>
                    <a:pt x="19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1"/>
                    <a:pt x="70" y="41"/>
                    <a:pt x="70" y="40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7"/>
                    <a:pt x="69" y="6"/>
                    <a:pt x="6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7" y="7"/>
                    <a:pt x="17" y="8"/>
                  </a:cubicBezTo>
                  <a:lnTo>
                    <a:pt x="17" y="40"/>
                  </a:lnTo>
                  <a:close/>
                  <a:moveTo>
                    <a:pt x="48" y="54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4"/>
                  </a:cubicBezTo>
                  <a:cubicBezTo>
                    <a:pt x="39" y="54"/>
                    <a:pt x="39" y="54"/>
                    <a:pt x="40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8" y="54"/>
                    <a:pt x="48" y="54"/>
                    <a:pt x="48" y="54"/>
                  </a:cubicBezTo>
                  <a:close/>
                </a:path>
              </a:pathLst>
            </a:custGeom>
            <a:noFill/>
            <a:ln>
              <a:solidFill>
                <a:schemeClr val="bg1">
                  <a:alpha val="70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82651" y="3545572"/>
            <a:ext cx="8168640" cy="955030"/>
            <a:chOff x="1889760" y="2619103"/>
            <a:chExt cx="8168640" cy="955030"/>
          </a:xfrm>
        </p:grpSpPr>
        <p:sp>
          <p:nvSpPr>
            <p:cNvPr id="10" name="圆角矩形 9"/>
            <p:cNvSpPr/>
            <p:nvPr/>
          </p:nvSpPr>
          <p:spPr>
            <a:xfrm>
              <a:off x="1889760" y="2619103"/>
              <a:ext cx="8168640" cy="955030"/>
            </a:xfrm>
            <a:prstGeom prst="roundRect">
              <a:avLst>
                <a:gd name="adj" fmla="val 6667"/>
              </a:avLst>
            </a:prstGeom>
            <a:noFill/>
            <a:ln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889760" y="2629253"/>
              <a:ext cx="8168640" cy="944880"/>
            </a:xfrm>
            <a:prstGeom prst="roundRect">
              <a:avLst>
                <a:gd name="adj" fmla="val 5054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894947" y="2835007"/>
              <a:ext cx="4232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ym typeface="Calibri" panose="020F05020202040A0204" pitchFamily="34" charset="0"/>
                </a:rPr>
                <a:t>图书馆各类专业服务延伸</a:t>
              </a:r>
              <a:endParaRPr lang="en-US" altLang="zh-CN" dirty="0">
                <a:sym typeface="Calibri" panose="020F05020202040A0204" pitchFamily="34" charset="0"/>
              </a:endParaRPr>
            </a:p>
          </p:txBody>
        </p:sp>
        <p:sp>
          <p:nvSpPr>
            <p:cNvPr id="13" name="Freeform 27"/>
            <p:cNvSpPr>
              <a:spLocks noEditPoints="1"/>
            </p:cNvSpPr>
            <p:nvPr/>
          </p:nvSpPr>
          <p:spPr bwMode="auto">
            <a:xfrm>
              <a:off x="2630808" y="2917649"/>
              <a:ext cx="485770" cy="357937"/>
            </a:xfrm>
            <a:custGeom>
              <a:avLst/>
              <a:gdLst>
                <a:gd name="T0" fmla="*/ 87 w 87"/>
                <a:gd name="T1" fmla="*/ 50 h 59"/>
                <a:gd name="T2" fmla="*/ 87 w 87"/>
                <a:gd name="T3" fmla="*/ 54 h 59"/>
                <a:gd name="T4" fmla="*/ 80 w 87"/>
                <a:gd name="T5" fmla="*/ 59 h 59"/>
                <a:gd name="T6" fmla="*/ 7 w 87"/>
                <a:gd name="T7" fmla="*/ 59 h 59"/>
                <a:gd name="T8" fmla="*/ 0 w 87"/>
                <a:gd name="T9" fmla="*/ 54 h 59"/>
                <a:gd name="T10" fmla="*/ 0 w 87"/>
                <a:gd name="T11" fmla="*/ 50 h 59"/>
                <a:gd name="T12" fmla="*/ 7 w 87"/>
                <a:gd name="T13" fmla="*/ 50 h 59"/>
                <a:gd name="T14" fmla="*/ 80 w 87"/>
                <a:gd name="T15" fmla="*/ 50 h 59"/>
                <a:gd name="T16" fmla="*/ 87 w 87"/>
                <a:gd name="T17" fmla="*/ 50 h 59"/>
                <a:gd name="T18" fmla="*/ 11 w 87"/>
                <a:gd name="T19" fmla="*/ 40 h 59"/>
                <a:gd name="T20" fmla="*/ 11 w 87"/>
                <a:gd name="T21" fmla="*/ 8 h 59"/>
                <a:gd name="T22" fmla="*/ 19 w 87"/>
                <a:gd name="T23" fmla="*/ 0 h 59"/>
                <a:gd name="T24" fmla="*/ 68 w 87"/>
                <a:gd name="T25" fmla="*/ 0 h 59"/>
                <a:gd name="T26" fmla="*/ 76 w 87"/>
                <a:gd name="T27" fmla="*/ 8 h 59"/>
                <a:gd name="T28" fmla="*/ 76 w 87"/>
                <a:gd name="T29" fmla="*/ 40 h 59"/>
                <a:gd name="T30" fmla="*/ 68 w 87"/>
                <a:gd name="T31" fmla="*/ 47 h 59"/>
                <a:gd name="T32" fmla="*/ 19 w 87"/>
                <a:gd name="T33" fmla="*/ 47 h 59"/>
                <a:gd name="T34" fmla="*/ 11 w 87"/>
                <a:gd name="T35" fmla="*/ 40 h 59"/>
                <a:gd name="T36" fmla="*/ 17 w 87"/>
                <a:gd name="T37" fmla="*/ 40 h 59"/>
                <a:gd name="T38" fmla="*/ 19 w 87"/>
                <a:gd name="T39" fmla="*/ 41 h 59"/>
                <a:gd name="T40" fmla="*/ 68 w 87"/>
                <a:gd name="T41" fmla="*/ 41 h 59"/>
                <a:gd name="T42" fmla="*/ 70 w 87"/>
                <a:gd name="T43" fmla="*/ 40 h 59"/>
                <a:gd name="T44" fmla="*/ 70 w 87"/>
                <a:gd name="T45" fmla="*/ 8 h 59"/>
                <a:gd name="T46" fmla="*/ 68 w 87"/>
                <a:gd name="T47" fmla="*/ 6 h 59"/>
                <a:gd name="T48" fmla="*/ 19 w 87"/>
                <a:gd name="T49" fmla="*/ 6 h 59"/>
                <a:gd name="T50" fmla="*/ 17 w 87"/>
                <a:gd name="T51" fmla="*/ 8 h 59"/>
                <a:gd name="T52" fmla="*/ 17 w 87"/>
                <a:gd name="T53" fmla="*/ 40 h 59"/>
                <a:gd name="T54" fmla="*/ 48 w 87"/>
                <a:gd name="T55" fmla="*/ 54 h 59"/>
                <a:gd name="T56" fmla="*/ 47 w 87"/>
                <a:gd name="T57" fmla="*/ 53 h 59"/>
                <a:gd name="T58" fmla="*/ 40 w 87"/>
                <a:gd name="T59" fmla="*/ 53 h 59"/>
                <a:gd name="T60" fmla="*/ 39 w 87"/>
                <a:gd name="T61" fmla="*/ 54 h 59"/>
                <a:gd name="T62" fmla="*/ 40 w 87"/>
                <a:gd name="T63" fmla="*/ 54 h 59"/>
                <a:gd name="T64" fmla="*/ 47 w 87"/>
                <a:gd name="T65" fmla="*/ 54 h 59"/>
                <a:gd name="T66" fmla="*/ 48 w 87"/>
                <a:gd name="T67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59">
                  <a:moveTo>
                    <a:pt x="87" y="50"/>
                  </a:moveTo>
                  <a:cubicBezTo>
                    <a:pt x="87" y="54"/>
                    <a:pt x="87" y="54"/>
                    <a:pt x="87" y="54"/>
                  </a:cubicBezTo>
                  <a:cubicBezTo>
                    <a:pt x="87" y="57"/>
                    <a:pt x="84" y="59"/>
                    <a:pt x="8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7"/>
                    <a:pt x="0" y="5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0" y="50"/>
                    <a:pt x="80" y="50"/>
                    <a:pt x="80" y="50"/>
                  </a:cubicBezTo>
                  <a:lnTo>
                    <a:pt x="87" y="50"/>
                  </a:lnTo>
                  <a:close/>
                  <a:moveTo>
                    <a:pt x="11" y="40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4"/>
                    <a:pt x="15" y="0"/>
                    <a:pt x="1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6" y="4"/>
                    <a:pt x="76" y="8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6" y="44"/>
                    <a:pt x="72" y="47"/>
                    <a:pt x="6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7"/>
                    <a:pt x="11" y="44"/>
                    <a:pt x="11" y="40"/>
                  </a:cubicBezTo>
                  <a:close/>
                  <a:moveTo>
                    <a:pt x="17" y="40"/>
                  </a:moveTo>
                  <a:cubicBezTo>
                    <a:pt x="17" y="41"/>
                    <a:pt x="18" y="41"/>
                    <a:pt x="19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1"/>
                    <a:pt x="70" y="41"/>
                    <a:pt x="70" y="40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7"/>
                    <a:pt x="69" y="6"/>
                    <a:pt x="6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7" y="7"/>
                    <a:pt x="17" y="8"/>
                  </a:cubicBezTo>
                  <a:lnTo>
                    <a:pt x="17" y="40"/>
                  </a:lnTo>
                  <a:close/>
                  <a:moveTo>
                    <a:pt x="48" y="54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4"/>
                  </a:cubicBezTo>
                  <a:cubicBezTo>
                    <a:pt x="39" y="54"/>
                    <a:pt x="39" y="54"/>
                    <a:pt x="40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8" y="54"/>
                    <a:pt x="48" y="54"/>
                    <a:pt x="48" y="54"/>
                  </a:cubicBezTo>
                  <a:close/>
                </a:path>
              </a:pathLst>
            </a:custGeom>
            <a:noFill/>
            <a:ln>
              <a:solidFill>
                <a:schemeClr val="bg1">
                  <a:alpha val="70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" name="圆角矩形 13"/>
          <p:cNvSpPr/>
          <p:nvPr/>
        </p:nvSpPr>
        <p:spPr>
          <a:xfrm>
            <a:off x="1480456" y="602528"/>
            <a:ext cx="9173029" cy="914399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3570966" y="705782"/>
            <a:ext cx="6241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 smtClean="0">
                <a:sym typeface="微软雅黑" panose="020B0503020204020204" pitchFamily="34" charset="-122"/>
              </a:rPr>
              <a:t>超星发现系统具备的功能</a:t>
            </a:r>
          </a:p>
          <a:p>
            <a:pPr algn="l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55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87322" y="1355547"/>
            <a:ext cx="3825861" cy="3298152"/>
            <a:chOff x="2806943" y="2164591"/>
            <a:chExt cx="2303654" cy="1985906"/>
          </a:xfrm>
        </p:grpSpPr>
        <p:sp>
          <p:nvSpPr>
            <p:cNvPr id="8" name="等腰三角形 7"/>
            <p:cNvSpPr/>
            <p:nvPr/>
          </p:nvSpPr>
          <p:spPr>
            <a:xfrm>
              <a:off x="2806943" y="2164591"/>
              <a:ext cx="2303654" cy="1985906"/>
            </a:xfrm>
            <a:prstGeom prst="triangle">
              <a:avLst/>
            </a:prstGeom>
            <a:noFill/>
            <a:ln>
              <a:solidFill>
                <a:schemeClr val="bg1"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1" name="Freeform 73"/>
            <p:cNvSpPr>
              <a:spLocks noEditPoints="1"/>
            </p:cNvSpPr>
            <p:nvPr/>
          </p:nvSpPr>
          <p:spPr bwMode="auto">
            <a:xfrm>
              <a:off x="3805550" y="2809122"/>
              <a:ext cx="334963" cy="260350"/>
            </a:xfrm>
            <a:custGeom>
              <a:avLst/>
              <a:gdLst>
                <a:gd name="T0" fmla="*/ 69 w 88"/>
                <a:gd name="T1" fmla="*/ 55 h 69"/>
                <a:gd name="T2" fmla="*/ 55 w 88"/>
                <a:gd name="T3" fmla="*/ 69 h 69"/>
                <a:gd name="T4" fmla="*/ 14 w 88"/>
                <a:gd name="T5" fmla="*/ 69 h 69"/>
                <a:gd name="T6" fmla="*/ 0 w 88"/>
                <a:gd name="T7" fmla="*/ 55 h 69"/>
                <a:gd name="T8" fmla="*/ 0 w 88"/>
                <a:gd name="T9" fmla="*/ 14 h 69"/>
                <a:gd name="T10" fmla="*/ 14 w 88"/>
                <a:gd name="T11" fmla="*/ 0 h 69"/>
                <a:gd name="T12" fmla="*/ 55 w 88"/>
                <a:gd name="T13" fmla="*/ 0 h 69"/>
                <a:gd name="T14" fmla="*/ 60 w 88"/>
                <a:gd name="T15" fmla="*/ 1 h 69"/>
                <a:gd name="T16" fmla="*/ 61 w 88"/>
                <a:gd name="T17" fmla="*/ 2 h 69"/>
                <a:gd name="T18" fmla="*/ 61 w 88"/>
                <a:gd name="T19" fmla="*/ 4 h 69"/>
                <a:gd name="T20" fmla="*/ 59 w 88"/>
                <a:gd name="T21" fmla="*/ 6 h 69"/>
                <a:gd name="T22" fmla="*/ 57 w 88"/>
                <a:gd name="T23" fmla="*/ 7 h 69"/>
                <a:gd name="T24" fmla="*/ 55 w 88"/>
                <a:gd name="T25" fmla="*/ 6 h 69"/>
                <a:gd name="T26" fmla="*/ 14 w 88"/>
                <a:gd name="T27" fmla="*/ 6 h 69"/>
                <a:gd name="T28" fmla="*/ 6 w 88"/>
                <a:gd name="T29" fmla="*/ 14 h 69"/>
                <a:gd name="T30" fmla="*/ 6 w 88"/>
                <a:gd name="T31" fmla="*/ 55 h 69"/>
                <a:gd name="T32" fmla="*/ 14 w 88"/>
                <a:gd name="T33" fmla="*/ 63 h 69"/>
                <a:gd name="T34" fmla="*/ 55 w 88"/>
                <a:gd name="T35" fmla="*/ 63 h 69"/>
                <a:gd name="T36" fmla="*/ 63 w 88"/>
                <a:gd name="T37" fmla="*/ 55 h 69"/>
                <a:gd name="T38" fmla="*/ 63 w 88"/>
                <a:gd name="T39" fmla="*/ 49 h 69"/>
                <a:gd name="T40" fmla="*/ 63 w 88"/>
                <a:gd name="T41" fmla="*/ 48 h 69"/>
                <a:gd name="T42" fmla="*/ 66 w 88"/>
                <a:gd name="T43" fmla="*/ 45 h 69"/>
                <a:gd name="T44" fmla="*/ 68 w 88"/>
                <a:gd name="T45" fmla="*/ 44 h 69"/>
                <a:gd name="T46" fmla="*/ 69 w 88"/>
                <a:gd name="T47" fmla="*/ 46 h 69"/>
                <a:gd name="T48" fmla="*/ 69 w 88"/>
                <a:gd name="T49" fmla="*/ 55 h 69"/>
                <a:gd name="T50" fmla="*/ 78 w 88"/>
                <a:gd name="T51" fmla="*/ 24 h 69"/>
                <a:gd name="T52" fmla="*/ 45 w 88"/>
                <a:gd name="T53" fmla="*/ 57 h 69"/>
                <a:gd name="T54" fmla="*/ 31 w 88"/>
                <a:gd name="T55" fmla="*/ 57 h 69"/>
                <a:gd name="T56" fmla="*/ 31 w 88"/>
                <a:gd name="T57" fmla="*/ 42 h 69"/>
                <a:gd name="T58" fmla="*/ 64 w 88"/>
                <a:gd name="T59" fmla="*/ 10 h 69"/>
                <a:gd name="T60" fmla="*/ 78 w 88"/>
                <a:gd name="T61" fmla="*/ 24 h 69"/>
                <a:gd name="T62" fmla="*/ 49 w 88"/>
                <a:gd name="T63" fmla="*/ 46 h 69"/>
                <a:gd name="T64" fmla="*/ 42 w 88"/>
                <a:gd name="T65" fmla="*/ 39 h 69"/>
                <a:gd name="T66" fmla="*/ 36 w 88"/>
                <a:gd name="T67" fmla="*/ 44 h 69"/>
                <a:gd name="T68" fmla="*/ 36 w 88"/>
                <a:gd name="T69" fmla="*/ 47 h 69"/>
                <a:gd name="T70" fmla="*/ 41 w 88"/>
                <a:gd name="T71" fmla="*/ 47 h 69"/>
                <a:gd name="T72" fmla="*/ 41 w 88"/>
                <a:gd name="T73" fmla="*/ 52 h 69"/>
                <a:gd name="T74" fmla="*/ 43 w 88"/>
                <a:gd name="T75" fmla="*/ 52 h 69"/>
                <a:gd name="T76" fmla="*/ 49 w 88"/>
                <a:gd name="T77" fmla="*/ 46 h 69"/>
                <a:gd name="T78" fmla="*/ 63 w 88"/>
                <a:gd name="T79" fmla="*/ 17 h 69"/>
                <a:gd name="T80" fmla="*/ 46 w 88"/>
                <a:gd name="T81" fmla="*/ 34 h 69"/>
                <a:gd name="T82" fmla="*/ 46 w 88"/>
                <a:gd name="T83" fmla="*/ 35 h 69"/>
                <a:gd name="T84" fmla="*/ 48 w 88"/>
                <a:gd name="T85" fmla="*/ 35 h 69"/>
                <a:gd name="T86" fmla="*/ 65 w 88"/>
                <a:gd name="T87" fmla="*/ 18 h 69"/>
                <a:gd name="T88" fmla="*/ 65 w 88"/>
                <a:gd name="T89" fmla="*/ 17 h 69"/>
                <a:gd name="T90" fmla="*/ 63 w 88"/>
                <a:gd name="T91" fmla="*/ 17 h 69"/>
                <a:gd name="T92" fmla="*/ 81 w 88"/>
                <a:gd name="T93" fmla="*/ 20 h 69"/>
                <a:gd name="T94" fmla="*/ 67 w 88"/>
                <a:gd name="T95" fmla="*/ 6 h 69"/>
                <a:gd name="T96" fmla="*/ 72 w 88"/>
                <a:gd name="T97" fmla="*/ 2 h 69"/>
                <a:gd name="T98" fmla="*/ 78 w 88"/>
                <a:gd name="T99" fmla="*/ 2 h 69"/>
                <a:gd name="T100" fmla="*/ 86 w 88"/>
                <a:gd name="T101" fmla="*/ 9 h 69"/>
                <a:gd name="T102" fmla="*/ 86 w 88"/>
                <a:gd name="T103" fmla="*/ 16 h 69"/>
                <a:gd name="T104" fmla="*/ 81 w 88"/>
                <a:gd name="T105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8" h="69">
                  <a:moveTo>
                    <a:pt x="69" y="55"/>
                  </a:moveTo>
                  <a:cubicBezTo>
                    <a:pt x="69" y="63"/>
                    <a:pt x="63" y="69"/>
                    <a:pt x="55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6" y="69"/>
                    <a:pt x="0" y="63"/>
                    <a:pt x="0" y="5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0"/>
                    <a:pt x="59" y="0"/>
                    <a:pt x="60" y="1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3"/>
                    <a:pt x="61" y="3"/>
                    <a:pt x="61" y="4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7"/>
                    <a:pt x="57" y="7"/>
                    <a:pt x="57" y="7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6"/>
                    <a:pt x="6" y="10"/>
                    <a:pt x="6" y="1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9"/>
                    <a:pt x="10" y="63"/>
                    <a:pt x="14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9" y="63"/>
                    <a:pt x="63" y="59"/>
                    <a:pt x="63" y="55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7" y="44"/>
                    <a:pt x="67" y="44"/>
                    <a:pt x="68" y="44"/>
                  </a:cubicBezTo>
                  <a:cubicBezTo>
                    <a:pt x="68" y="44"/>
                    <a:pt x="69" y="45"/>
                    <a:pt x="69" y="46"/>
                  </a:cubicBezTo>
                  <a:lnTo>
                    <a:pt x="69" y="55"/>
                  </a:lnTo>
                  <a:close/>
                  <a:moveTo>
                    <a:pt x="78" y="24"/>
                  </a:moveTo>
                  <a:cubicBezTo>
                    <a:pt x="45" y="57"/>
                    <a:pt x="45" y="57"/>
                    <a:pt x="45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64" y="10"/>
                    <a:pt x="64" y="10"/>
                    <a:pt x="64" y="10"/>
                  </a:cubicBezTo>
                  <a:lnTo>
                    <a:pt x="78" y="24"/>
                  </a:lnTo>
                  <a:close/>
                  <a:moveTo>
                    <a:pt x="49" y="46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3" y="52"/>
                    <a:pt x="43" y="52"/>
                    <a:pt x="43" y="52"/>
                  </a:cubicBezTo>
                  <a:lnTo>
                    <a:pt x="49" y="46"/>
                  </a:lnTo>
                  <a:close/>
                  <a:moveTo>
                    <a:pt x="63" y="17"/>
                  </a:moveTo>
                  <a:cubicBezTo>
                    <a:pt x="46" y="34"/>
                    <a:pt x="46" y="34"/>
                    <a:pt x="46" y="34"/>
                  </a:cubicBezTo>
                  <a:cubicBezTo>
                    <a:pt x="46" y="34"/>
                    <a:pt x="46" y="35"/>
                    <a:pt x="46" y="35"/>
                  </a:cubicBezTo>
                  <a:cubicBezTo>
                    <a:pt x="47" y="36"/>
                    <a:pt x="47" y="36"/>
                    <a:pt x="48" y="35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7"/>
                    <a:pt x="65" y="17"/>
                  </a:cubicBezTo>
                  <a:cubicBezTo>
                    <a:pt x="64" y="16"/>
                    <a:pt x="64" y="16"/>
                    <a:pt x="63" y="17"/>
                  </a:cubicBezTo>
                  <a:close/>
                  <a:moveTo>
                    <a:pt x="81" y="20"/>
                  </a:moveTo>
                  <a:cubicBezTo>
                    <a:pt x="67" y="6"/>
                    <a:pt x="67" y="6"/>
                    <a:pt x="67" y="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4" y="0"/>
                    <a:pt x="77" y="0"/>
                    <a:pt x="78" y="2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8" y="11"/>
                    <a:pt x="88" y="14"/>
                    <a:pt x="86" y="16"/>
                  </a:cubicBezTo>
                  <a:lnTo>
                    <a:pt x="81" y="20"/>
                  </a:lnTo>
                  <a:close/>
                </a:path>
              </a:pathLst>
            </a:custGeom>
            <a:solidFill>
              <a:srgbClr val="FFFFFF">
                <a:alpha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055886" y="3486043"/>
              <a:ext cx="1920240" cy="50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精准</a:t>
              </a:r>
              <a:endPara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209549" y="1347200"/>
            <a:ext cx="3825863" cy="3298152"/>
            <a:chOff x="7209548" y="1347200"/>
            <a:chExt cx="3825862" cy="3298152"/>
          </a:xfrm>
        </p:grpSpPr>
        <p:sp>
          <p:nvSpPr>
            <p:cNvPr id="15" name="文本框 14"/>
            <p:cNvSpPr txBox="1"/>
            <p:nvPr/>
          </p:nvSpPr>
          <p:spPr>
            <a:xfrm>
              <a:off x="7612181" y="3535113"/>
              <a:ext cx="3189095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全面</a:t>
              </a:r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7209548" y="1347200"/>
              <a:ext cx="3825862" cy="3298152"/>
            </a:xfrm>
            <a:prstGeom prst="triangl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841324" y="2164891"/>
              <a:ext cx="524135" cy="529935"/>
              <a:chOff x="9353233" y="3586162"/>
              <a:chExt cx="315596" cy="319088"/>
            </a:xfrm>
            <a:solidFill>
              <a:srgbClr val="FFFFFF">
                <a:alpha val="35000"/>
              </a:srgbClr>
            </a:solidFill>
          </p:grpSpPr>
          <p:sp>
            <p:nvSpPr>
              <p:cNvPr id="17" name="Freeform 57"/>
              <p:cNvSpPr>
                <a:spLocks/>
              </p:cNvSpPr>
              <p:nvPr/>
            </p:nvSpPr>
            <p:spPr bwMode="auto">
              <a:xfrm>
                <a:off x="9364029" y="3586162"/>
                <a:ext cx="136525" cy="173038"/>
              </a:xfrm>
              <a:custGeom>
                <a:avLst/>
                <a:gdLst>
                  <a:gd name="T0" fmla="*/ 36 w 36"/>
                  <a:gd name="T1" fmla="*/ 40 h 46"/>
                  <a:gd name="T2" fmla="*/ 17 w 36"/>
                  <a:gd name="T3" fmla="*/ 0 h 46"/>
                  <a:gd name="T4" fmla="*/ 5 w 36"/>
                  <a:gd name="T5" fmla="*/ 0 h 46"/>
                  <a:gd name="T6" fmla="*/ 36 w 36"/>
                  <a:gd name="T7" fmla="*/ 46 h 46"/>
                  <a:gd name="T8" fmla="*/ 36 w 36"/>
                  <a:gd name="T9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6">
                    <a:moveTo>
                      <a:pt x="36" y="40"/>
                    </a:moveTo>
                    <a:cubicBezTo>
                      <a:pt x="36" y="40"/>
                      <a:pt x="10" y="27"/>
                      <a:pt x="1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0" y="32"/>
                      <a:pt x="36" y="46"/>
                    </a:cubicBezTo>
                    <a:cubicBezTo>
                      <a:pt x="36" y="40"/>
                      <a:pt x="36" y="40"/>
                      <a:pt x="3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58"/>
              <p:cNvSpPr>
                <a:spLocks/>
              </p:cNvSpPr>
              <p:nvPr/>
            </p:nvSpPr>
            <p:spPr bwMode="auto">
              <a:xfrm>
                <a:off x="9532303" y="3586162"/>
                <a:ext cx="136525" cy="173038"/>
              </a:xfrm>
              <a:custGeom>
                <a:avLst/>
                <a:gdLst>
                  <a:gd name="T0" fmla="*/ 0 w 36"/>
                  <a:gd name="T1" fmla="*/ 40 h 46"/>
                  <a:gd name="T2" fmla="*/ 18 w 36"/>
                  <a:gd name="T3" fmla="*/ 0 h 46"/>
                  <a:gd name="T4" fmla="*/ 30 w 36"/>
                  <a:gd name="T5" fmla="*/ 0 h 46"/>
                  <a:gd name="T6" fmla="*/ 0 w 36"/>
                  <a:gd name="T7" fmla="*/ 46 h 46"/>
                  <a:gd name="T8" fmla="*/ 0 w 36"/>
                  <a:gd name="T9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6">
                    <a:moveTo>
                      <a:pt x="0" y="40"/>
                    </a:moveTo>
                    <a:cubicBezTo>
                      <a:pt x="0" y="40"/>
                      <a:pt x="24" y="27"/>
                      <a:pt x="18" y="0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0" y="0"/>
                      <a:pt x="36" y="32"/>
                      <a:pt x="0" y="46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9"/>
              <p:cNvSpPr>
                <a:spLocks/>
              </p:cNvSpPr>
              <p:nvPr/>
            </p:nvSpPr>
            <p:spPr bwMode="auto">
              <a:xfrm>
                <a:off x="9383079" y="3586162"/>
                <a:ext cx="261938" cy="44450"/>
              </a:xfrm>
              <a:custGeom>
                <a:avLst/>
                <a:gdLst>
                  <a:gd name="T0" fmla="*/ 139 w 165"/>
                  <a:gd name="T1" fmla="*/ 28 h 28"/>
                  <a:gd name="T2" fmla="*/ 82 w 165"/>
                  <a:gd name="T3" fmla="*/ 28 h 28"/>
                  <a:gd name="T4" fmla="*/ 26 w 165"/>
                  <a:gd name="T5" fmla="*/ 28 h 28"/>
                  <a:gd name="T6" fmla="*/ 0 w 165"/>
                  <a:gd name="T7" fmla="*/ 0 h 28"/>
                  <a:gd name="T8" fmla="*/ 165 w 165"/>
                  <a:gd name="T9" fmla="*/ 0 h 28"/>
                  <a:gd name="T10" fmla="*/ 139 w 165"/>
                  <a:gd name="T1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28">
                    <a:moveTo>
                      <a:pt x="139" y="28"/>
                    </a:moveTo>
                    <a:lnTo>
                      <a:pt x="82" y="28"/>
                    </a:lnTo>
                    <a:lnTo>
                      <a:pt x="26" y="28"/>
                    </a:lnTo>
                    <a:lnTo>
                      <a:pt x="0" y="0"/>
                    </a:lnTo>
                    <a:lnTo>
                      <a:pt x="165" y="0"/>
                    </a:lnTo>
                    <a:lnTo>
                      <a:pt x="139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60"/>
              <p:cNvSpPr>
                <a:spLocks/>
              </p:cNvSpPr>
              <p:nvPr/>
            </p:nvSpPr>
            <p:spPr bwMode="auto">
              <a:xfrm>
                <a:off x="9353233" y="3736975"/>
                <a:ext cx="168275" cy="149226"/>
              </a:xfrm>
              <a:custGeom>
                <a:avLst/>
                <a:gdLst>
                  <a:gd name="T0" fmla="*/ 36 w 36"/>
                  <a:gd name="T1" fmla="*/ 6 h 45"/>
                  <a:gd name="T2" fmla="*/ 17 w 36"/>
                  <a:gd name="T3" fmla="*/ 45 h 45"/>
                  <a:gd name="T4" fmla="*/ 5 w 36"/>
                  <a:gd name="T5" fmla="*/ 45 h 45"/>
                  <a:gd name="T6" fmla="*/ 36 w 36"/>
                  <a:gd name="T7" fmla="*/ 0 h 45"/>
                  <a:gd name="T8" fmla="*/ 36 w 36"/>
                  <a:gd name="T9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5">
                    <a:moveTo>
                      <a:pt x="36" y="6"/>
                    </a:moveTo>
                    <a:cubicBezTo>
                      <a:pt x="36" y="6"/>
                      <a:pt x="10" y="18"/>
                      <a:pt x="17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5"/>
                      <a:pt x="0" y="14"/>
                      <a:pt x="36" y="0"/>
                    </a:cubicBezTo>
                    <a:cubicBezTo>
                      <a:pt x="36" y="6"/>
                      <a:pt x="36" y="6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9532304" y="3736975"/>
                <a:ext cx="136525" cy="168275"/>
              </a:xfrm>
              <a:custGeom>
                <a:avLst/>
                <a:gdLst>
                  <a:gd name="T0" fmla="*/ 0 w 36"/>
                  <a:gd name="T1" fmla="*/ 6 h 45"/>
                  <a:gd name="T2" fmla="*/ 18 w 36"/>
                  <a:gd name="T3" fmla="*/ 45 h 45"/>
                  <a:gd name="T4" fmla="*/ 30 w 36"/>
                  <a:gd name="T5" fmla="*/ 45 h 45"/>
                  <a:gd name="T6" fmla="*/ 0 w 36"/>
                  <a:gd name="T7" fmla="*/ 0 h 45"/>
                  <a:gd name="T8" fmla="*/ 0 w 36"/>
                  <a:gd name="T9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5">
                    <a:moveTo>
                      <a:pt x="0" y="6"/>
                    </a:moveTo>
                    <a:cubicBezTo>
                      <a:pt x="0" y="6"/>
                      <a:pt x="24" y="18"/>
                      <a:pt x="18" y="45"/>
                    </a:cubicBezTo>
                    <a:cubicBezTo>
                      <a:pt x="29" y="45"/>
                      <a:pt x="30" y="45"/>
                      <a:pt x="30" y="45"/>
                    </a:cubicBezTo>
                    <a:cubicBezTo>
                      <a:pt x="30" y="45"/>
                      <a:pt x="36" y="14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9383079" y="3863975"/>
                <a:ext cx="261938" cy="41275"/>
              </a:xfrm>
              <a:custGeom>
                <a:avLst/>
                <a:gdLst>
                  <a:gd name="T0" fmla="*/ 139 w 165"/>
                  <a:gd name="T1" fmla="*/ 0 h 26"/>
                  <a:gd name="T2" fmla="*/ 82 w 165"/>
                  <a:gd name="T3" fmla="*/ 0 h 26"/>
                  <a:gd name="T4" fmla="*/ 26 w 165"/>
                  <a:gd name="T5" fmla="*/ 0 h 26"/>
                  <a:gd name="T6" fmla="*/ 0 w 165"/>
                  <a:gd name="T7" fmla="*/ 26 h 26"/>
                  <a:gd name="T8" fmla="*/ 165 w 165"/>
                  <a:gd name="T9" fmla="*/ 26 h 26"/>
                  <a:gd name="T10" fmla="*/ 139 w 165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26">
                    <a:moveTo>
                      <a:pt x="139" y="0"/>
                    </a:moveTo>
                    <a:lnTo>
                      <a:pt x="82" y="0"/>
                    </a:lnTo>
                    <a:lnTo>
                      <a:pt x="26" y="0"/>
                    </a:lnTo>
                    <a:lnTo>
                      <a:pt x="0" y="26"/>
                    </a:lnTo>
                    <a:lnTo>
                      <a:pt x="165" y="26"/>
                    </a:lnTo>
                    <a:lnTo>
                      <a:pt x="13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4118160" y="1358041"/>
            <a:ext cx="3825861" cy="3298152"/>
            <a:chOff x="4118159" y="1358041"/>
            <a:chExt cx="3825861" cy="3298152"/>
          </a:xfrm>
        </p:grpSpPr>
        <p:sp>
          <p:nvSpPr>
            <p:cNvPr id="10" name="等腰三角形 9"/>
            <p:cNvSpPr/>
            <p:nvPr/>
          </p:nvSpPr>
          <p:spPr>
            <a:xfrm>
              <a:off x="4118159" y="1358041"/>
              <a:ext cx="3825861" cy="3298152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3" name="Freeform 66"/>
            <p:cNvSpPr>
              <a:spLocks noEditPoints="1"/>
            </p:cNvSpPr>
            <p:nvPr/>
          </p:nvSpPr>
          <p:spPr bwMode="auto">
            <a:xfrm>
              <a:off x="5796045" y="2275644"/>
              <a:ext cx="561573" cy="553662"/>
            </a:xfrm>
            <a:custGeom>
              <a:avLst/>
              <a:gdLst>
                <a:gd name="T0" fmla="*/ 89 w 89"/>
                <a:gd name="T1" fmla="*/ 45 h 89"/>
                <a:gd name="T2" fmla="*/ 45 w 89"/>
                <a:gd name="T3" fmla="*/ 89 h 89"/>
                <a:gd name="T4" fmla="*/ 0 w 89"/>
                <a:gd name="T5" fmla="*/ 45 h 89"/>
                <a:gd name="T6" fmla="*/ 45 w 89"/>
                <a:gd name="T7" fmla="*/ 0 h 89"/>
                <a:gd name="T8" fmla="*/ 89 w 89"/>
                <a:gd name="T9" fmla="*/ 45 h 89"/>
                <a:gd name="T10" fmla="*/ 76 w 89"/>
                <a:gd name="T11" fmla="*/ 45 h 89"/>
                <a:gd name="T12" fmla="*/ 45 w 89"/>
                <a:gd name="T13" fmla="*/ 13 h 89"/>
                <a:gd name="T14" fmla="*/ 13 w 89"/>
                <a:gd name="T15" fmla="*/ 45 h 89"/>
                <a:gd name="T16" fmla="*/ 45 w 89"/>
                <a:gd name="T17" fmla="*/ 76 h 89"/>
                <a:gd name="T18" fmla="*/ 76 w 89"/>
                <a:gd name="T19" fmla="*/ 45 h 89"/>
                <a:gd name="T20" fmla="*/ 63 w 89"/>
                <a:gd name="T21" fmla="*/ 48 h 89"/>
                <a:gd name="T22" fmla="*/ 63 w 89"/>
                <a:gd name="T23" fmla="*/ 54 h 89"/>
                <a:gd name="T24" fmla="*/ 59 w 89"/>
                <a:gd name="T25" fmla="*/ 57 h 89"/>
                <a:gd name="T26" fmla="*/ 35 w 89"/>
                <a:gd name="T27" fmla="*/ 57 h 89"/>
                <a:gd name="T28" fmla="*/ 32 w 89"/>
                <a:gd name="T29" fmla="*/ 54 h 89"/>
                <a:gd name="T30" fmla="*/ 32 w 89"/>
                <a:gd name="T31" fmla="*/ 26 h 89"/>
                <a:gd name="T32" fmla="*/ 35 w 89"/>
                <a:gd name="T33" fmla="*/ 23 h 89"/>
                <a:gd name="T34" fmla="*/ 41 w 89"/>
                <a:gd name="T35" fmla="*/ 23 h 89"/>
                <a:gd name="T36" fmla="*/ 45 w 89"/>
                <a:gd name="T37" fmla="*/ 26 h 89"/>
                <a:gd name="T38" fmla="*/ 45 w 89"/>
                <a:gd name="T39" fmla="*/ 45 h 89"/>
                <a:gd name="T40" fmla="*/ 59 w 89"/>
                <a:gd name="T41" fmla="*/ 45 h 89"/>
                <a:gd name="T42" fmla="*/ 63 w 89"/>
                <a:gd name="T43" fmla="*/ 4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89">
                  <a:moveTo>
                    <a:pt x="89" y="45"/>
                  </a:moveTo>
                  <a:cubicBezTo>
                    <a:pt x="89" y="69"/>
                    <a:pt x="69" y="89"/>
                    <a:pt x="45" y="89"/>
                  </a:cubicBezTo>
                  <a:cubicBezTo>
                    <a:pt x="20" y="89"/>
                    <a:pt x="0" y="69"/>
                    <a:pt x="0" y="45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69" y="0"/>
                    <a:pt x="89" y="20"/>
                    <a:pt x="89" y="45"/>
                  </a:cubicBezTo>
                  <a:close/>
                  <a:moveTo>
                    <a:pt x="76" y="45"/>
                  </a:moveTo>
                  <a:cubicBezTo>
                    <a:pt x="76" y="27"/>
                    <a:pt x="62" y="13"/>
                    <a:pt x="45" y="13"/>
                  </a:cubicBezTo>
                  <a:cubicBezTo>
                    <a:pt x="27" y="13"/>
                    <a:pt x="13" y="27"/>
                    <a:pt x="13" y="45"/>
                  </a:cubicBezTo>
                  <a:cubicBezTo>
                    <a:pt x="13" y="62"/>
                    <a:pt x="27" y="76"/>
                    <a:pt x="45" y="76"/>
                  </a:cubicBezTo>
                  <a:cubicBezTo>
                    <a:pt x="62" y="76"/>
                    <a:pt x="76" y="62"/>
                    <a:pt x="76" y="45"/>
                  </a:cubicBezTo>
                  <a:close/>
                  <a:moveTo>
                    <a:pt x="63" y="48"/>
                  </a:moveTo>
                  <a:cubicBezTo>
                    <a:pt x="63" y="54"/>
                    <a:pt x="63" y="54"/>
                    <a:pt x="63" y="54"/>
                  </a:cubicBezTo>
                  <a:cubicBezTo>
                    <a:pt x="63" y="56"/>
                    <a:pt x="61" y="57"/>
                    <a:pt x="59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3" y="57"/>
                    <a:pt x="32" y="56"/>
                    <a:pt x="32" y="54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4"/>
                    <a:pt x="33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3"/>
                    <a:pt x="45" y="24"/>
                    <a:pt x="45" y="26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61" y="45"/>
                    <a:pt x="63" y="46"/>
                    <a:pt x="63" y="4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509318" y="3569376"/>
              <a:ext cx="3189095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智能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89971" y="1099992"/>
            <a:ext cx="9845440" cy="1005839"/>
            <a:chOff x="4686300" y="870856"/>
            <a:chExt cx="3006892" cy="914399"/>
          </a:xfrm>
        </p:grpSpPr>
        <p:sp>
          <p:nvSpPr>
            <p:cNvPr id="26" name="圆角矩形 25"/>
            <p:cNvSpPr/>
            <p:nvPr/>
          </p:nvSpPr>
          <p:spPr>
            <a:xfrm>
              <a:off x="4686300" y="870856"/>
              <a:ext cx="3006892" cy="914399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686300" y="1004889"/>
              <a:ext cx="3006892" cy="6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</a:t>
              </a:r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2.08333E-6 0.53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288" y="0"/>
            <a:ext cx="972026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>
          <a:xfrm>
            <a:off x="398876" y="232957"/>
            <a:ext cx="861602" cy="4015193"/>
            <a:chOff x="4686300" y="870856"/>
            <a:chExt cx="968640" cy="2478553"/>
          </a:xfrm>
        </p:grpSpPr>
        <p:sp>
          <p:nvSpPr>
            <p:cNvPr id="2" name="圆角矩形 1"/>
            <p:cNvSpPr/>
            <p:nvPr/>
          </p:nvSpPr>
          <p:spPr>
            <a:xfrm>
              <a:off x="4686300" y="870856"/>
              <a:ext cx="891540" cy="2478553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63400" y="1004889"/>
              <a:ext cx="891540" cy="1481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</a:t>
              </a:r>
              <a:endParaRPr lang="en-US" altLang="zh-CN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名</a:t>
              </a:r>
              <a:endParaRPr lang="en-US" altLang="zh-CN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与</a:t>
              </a:r>
              <a:endParaRPr lang="en-US" altLang="zh-CN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俗</a:t>
              </a:r>
              <a:endParaRPr lang="en-US" altLang="zh-CN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称 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sp>
        <p:nvSpPr>
          <p:cNvPr id="8" name="云形标注 7"/>
          <p:cNvSpPr>
            <a:spLocks noChangeArrowheads="1"/>
          </p:cNvSpPr>
          <p:nvPr/>
        </p:nvSpPr>
        <p:spPr bwMode="auto">
          <a:xfrm>
            <a:off x="5504180" y="3995064"/>
            <a:ext cx="5668963" cy="1150937"/>
          </a:xfrm>
          <a:prstGeom prst="cloudCallout">
            <a:avLst>
              <a:gd name="adj1" fmla="val -21125"/>
              <a:gd name="adj2" fmla="val -92486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同时</a:t>
            </a:r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检索了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：“氯化钠”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圆角矩形标注 11"/>
          <p:cNvSpPr>
            <a:spLocks noChangeArrowheads="1"/>
          </p:cNvSpPr>
          <p:nvPr/>
        </p:nvSpPr>
        <p:spPr bwMode="auto">
          <a:xfrm>
            <a:off x="4147343" y="933927"/>
            <a:ext cx="3205162" cy="593725"/>
          </a:xfrm>
          <a:prstGeom prst="wedgeRoundRectCallout">
            <a:avLst>
              <a:gd name="adj1" fmla="val -35889"/>
              <a:gd name="adj2" fmla="val -81056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检索关键词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“食盐”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54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5" y="0"/>
            <a:ext cx="9126537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标注 2"/>
          <p:cNvSpPr>
            <a:spLocks noChangeArrowheads="1"/>
          </p:cNvSpPr>
          <p:nvPr/>
        </p:nvSpPr>
        <p:spPr bwMode="auto">
          <a:xfrm>
            <a:off x="4147343" y="838679"/>
            <a:ext cx="3205163" cy="593725"/>
          </a:xfrm>
          <a:prstGeom prst="wedgeRoundRectCallout">
            <a:avLst>
              <a:gd name="adj1" fmla="val -35889"/>
              <a:gd name="adj2" fmla="val -81056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检索关键词“风心病”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4" name="云形标注 1"/>
          <p:cNvSpPr>
            <a:spLocks noChangeArrowheads="1"/>
          </p:cNvSpPr>
          <p:nvPr/>
        </p:nvSpPr>
        <p:spPr bwMode="auto">
          <a:xfrm>
            <a:off x="5749925" y="3446463"/>
            <a:ext cx="3759835" cy="1160462"/>
          </a:xfrm>
          <a:prstGeom prst="cloudCallout">
            <a:avLst>
              <a:gd name="adj1" fmla="val -23625"/>
              <a:gd name="adj2" fmla="val -83514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同时检索了</a:t>
            </a:r>
            <a:endParaRPr lang="en-US" altLang="zh-CN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“风湿性心脏病”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4185" y="304873"/>
            <a:ext cx="861603" cy="3721823"/>
            <a:chOff x="4686300" y="870856"/>
            <a:chExt cx="968640" cy="1739348"/>
          </a:xfrm>
        </p:grpSpPr>
        <p:sp>
          <p:nvSpPr>
            <p:cNvPr id="6" name="圆角矩形 5"/>
            <p:cNvSpPr/>
            <p:nvPr/>
          </p:nvSpPr>
          <p:spPr>
            <a:xfrm>
              <a:off x="4686300" y="870856"/>
              <a:ext cx="891540" cy="1739348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63400" y="1004889"/>
              <a:ext cx="891540" cy="1481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简称与全称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66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83910" y="122832"/>
            <a:ext cx="10445751" cy="652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云形标注 7"/>
          <p:cNvSpPr>
            <a:spLocks noChangeArrowheads="1"/>
          </p:cNvSpPr>
          <p:nvPr/>
        </p:nvSpPr>
        <p:spPr bwMode="auto">
          <a:xfrm>
            <a:off x="6120117" y="3590925"/>
            <a:ext cx="5566411" cy="1109663"/>
          </a:xfrm>
          <a:prstGeom prst="cloudCallout">
            <a:avLst>
              <a:gd name="adj1" fmla="val -32028"/>
              <a:gd name="adj2" fmla="val -88856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单位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：中国科学技术大学</a:t>
            </a:r>
            <a:endParaRPr lang="en-US" altLang="zh-CN" sz="2400" b="1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作者：朱近康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圆角矩形标注 2"/>
          <p:cNvSpPr>
            <a:spLocks noChangeArrowheads="1"/>
          </p:cNvSpPr>
          <p:nvPr/>
        </p:nvSpPr>
        <p:spPr bwMode="auto">
          <a:xfrm>
            <a:off x="4323397" y="1381919"/>
            <a:ext cx="5277803" cy="893762"/>
          </a:xfrm>
          <a:prstGeom prst="wedgeRoundRectCallout">
            <a:avLst>
              <a:gd name="adj1" fmla="val -35889"/>
              <a:gd name="adj2" fmla="val -81056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 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“中科大  朱近康”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4187" y="113800"/>
            <a:ext cx="838743" cy="6744200"/>
            <a:chOff x="4686300" y="870856"/>
            <a:chExt cx="942940" cy="2945904"/>
          </a:xfrm>
        </p:grpSpPr>
        <p:sp>
          <p:nvSpPr>
            <p:cNvPr id="6" name="圆角矩形 5"/>
            <p:cNvSpPr/>
            <p:nvPr/>
          </p:nvSpPr>
          <p:spPr>
            <a:xfrm>
              <a:off x="4686300" y="870856"/>
              <a:ext cx="891540" cy="2788730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37700" y="938442"/>
              <a:ext cx="891540" cy="287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人名与机构</a:t>
              </a:r>
              <a:endParaRPr lang="en-US" altLang="zh-CN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简全称匹配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9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01253" y="68240"/>
            <a:ext cx="10450022" cy="672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5"/>
          <p:cNvSpPr>
            <a:spLocks noChangeArrowheads="1"/>
          </p:cNvSpPr>
          <p:nvPr/>
        </p:nvSpPr>
        <p:spPr bwMode="auto">
          <a:xfrm>
            <a:off x="7283122" y="133350"/>
            <a:ext cx="2574925" cy="853440"/>
          </a:xfrm>
          <a:prstGeom prst="wedgeRoundRectCallout">
            <a:avLst>
              <a:gd name="adj1" fmla="val -44583"/>
              <a:gd name="adj2" fmla="val 86005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点击下位词检索</a:t>
            </a:r>
            <a:endParaRPr lang="en-US" altLang="zh-CN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4187" y="304872"/>
            <a:ext cx="838743" cy="3352728"/>
            <a:chOff x="4686300" y="870856"/>
            <a:chExt cx="942940" cy="2788730"/>
          </a:xfrm>
        </p:grpSpPr>
        <p:sp>
          <p:nvSpPr>
            <p:cNvPr id="9" name="圆角矩形 8"/>
            <p:cNvSpPr/>
            <p:nvPr/>
          </p:nvSpPr>
          <p:spPr>
            <a:xfrm>
              <a:off x="4686300" y="870856"/>
              <a:ext cx="891540" cy="2788730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737700" y="938442"/>
              <a:ext cx="891540" cy="2636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下位词检索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sp>
        <p:nvSpPr>
          <p:cNvPr id="11" name="圆角矩形标注 2"/>
          <p:cNvSpPr>
            <a:spLocks noChangeArrowheads="1"/>
          </p:cNvSpPr>
          <p:nvPr/>
        </p:nvSpPr>
        <p:spPr bwMode="auto">
          <a:xfrm>
            <a:off x="4281447" y="804705"/>
            <a:ext cx="2024103" cy="593725"/>
          </a:xfrm>
          <a:prstGeom prst="wedgeRoundRectCallout">
            <a:avLst>
              <a:gd name="adj1" fmla="val -35889"/>
              <a:gd name="adj2" fmla="val -81056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 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生物学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60257" y="0"/>
            <a:ext cx="10831743" cy="6886575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85331" y="1389999"/>
            <a:ext cx="4495800" cy="451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b="945"/>
          <a:stretch/>
        </p:blipFill>
        <p:spPr>
          <a:xfrm>
            <a:off x="1724026" y="0"/>
            <a:ext cx="9629775" cy="686863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54187" y="304872"/>
            <a:ext cx="838743" cy="2821100"/>
            <a:chOff x="4686300" y="870856"/>
            <a:chExt cx="942940" cy="2788730"/>
          </a:xfrm>
        </p:grpSpPr>
        <p:sp>
          <p:nvSpPr>
            <p:cNvPr id="6" name="圆角矩形 5"/>
            <p:cNvSpPr/>
            <p:nvPr/>
          </p:nvSpPr>
          <p:spPr>
            <a:xfrm>
              <a:off x="4686300" y="870856"/>
              <a:ext cx="891540" cy="2788730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37700" y="938442"/>
              <a:ext cx="891540" cy="252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智能导航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sp>
        <p:nvSpPr>
          <p:cNvPr id="8" name="圆角矩形标注 2"/>
          <p:cNvSpPr>
            <a:spLocks noChangeArrowheads="1"/>
          </p:cNvSpPr>
          <p:nvPr/>
        </p:nvSpPr>
        <p:spPr bwMode="auto">
          <a:xfrm>
            <a:off x="5733101" y="304874"/>
            <a:ext cx="2113729" cy="593725"/>
          </a:xfrm>
          <a:prstGeom prst="wedgeRoundRectCallout">
            <a:avLst>
              <a:gd name="adj1" fmla="val -73707"/>
              <a:gd name="adj2" fmla="val -23750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检索报纸名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9" name="圆角矩形标注 2"/>
          <p:cNvSpPr>
            <a:spLocks noChangeArrowheads="1"/>
          </p:cNvSpPr>
          <p:nvPr/>
        </p:nvSpPr>
        <p:spPr bwMode="auto">
          <a:xfrm>
            <a:off x="6630365" y="961200"/>
            <a:ext cx="2113729" cy="593725"/>
          </a:xfrm>
          <a:prstGeom prst="wedgeRoundRectCallout">
            <a:avLst>
              <a:gd name="adj1" fmla="val -24411"/>
              <a:gd name="adj2" fmla="val 137424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报纸导航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436" y="879045"/>
            <a:ext cx="9989037" cy="559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58644" y="265472"/>
            <a:ext cx="522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域名：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 http://ahadl.org/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pic>
        <p:nvPicPr>
          <p:cNvPr id="8" name="图片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t="26900" r="38660" b="53149"/>
          <a:stretch>
            <a:fillRect/>
          </a:stretch>
        </p:blipFill>
        <p:spPr bwMode="auto">
          <a:xfrm>
            <a:off x="7876116" y="0"/>
            <a:ext cx="4315884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36077" y="235974"/>
            <a:ext cx="353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免费</a:t>
            </a:r>
            <a:r>
              <a:rPr lang="zh-CN" altLang="en-US" sz="24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享用发现服务</a:t>
            </a:r>
            <a:endParaRPr lang="zh-CN" altLang="en-US" sz="24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937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18404" y="163773"/>
            <a:ext cx="10463962" cy="650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454187" y="304872"/>
            <a:ext cx="838743" cy="2821100"/>
            <a:chOff x="4686300" y="870856"/>
            <a:chExt cx="942940" cy="2788730"/>
          </a:xfrm>
        </p:grpSpPr>
        <p:sp>
          <p:nvSpPr>
            <p:cNvPr id="5" name="圆角矩形 4"/>
            <p:cNvSpPr/>
            <p:nvPr/>
          </p:nvSpPr>
          <p:spPr>
            <a:xfrm>
              <a:off x="4686300" y="870856"/>
              <a:ext cx="891540" cy="2788730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737700" y="938442"/>
              <a:ext cx="891540" cy="252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智能导航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sp>
        <p:nvSpPr>
          <p:cNvPr id="8" name="圆角矩形标注 2"/>
          <p:cNvSpPr>
            <a:spLocks noChangeArrowheads="1"/>
          </p:cNvSpPr>
          <p:nvPr/>
        </p:nvSpPr>
        <p:spPr bwMode="auto">
          <a:xfrm>
            <a:off x="6551967" y="454998"/>
            <a:ext cx="2113729" cy="593725"/>
          </a:xfrm>
          <a:prstGeom prst="wedgeRoundRectCallout">
            <a:avLst>
              <a:gd name="adj1" fmla="val -73707"/>
              <a:gd name="adj2" fmla="val -23750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检索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刊名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9" name="圆角矩形标注 2"/>
          <p:cNvSpPr>
            <a:spLocks noChangeArrowheads="1"/>
          </p:cNvSpPr>
          <p:nvPr/>
        </p:nvSpPr>
        <p:spPr bwMode="auto">
          <a:xfrm>
            <a:off x="7121684" y="1206859"/>
            <a:ext cx="2113729" cy="593725"/>
          </a:xfrm>
          <a:prstGeom prst="wedgeRoundRectCallout">
            <a:avLst>
              <a:gd name="adj1" fmla="val -24411"/>
              <a:gd name="adj2" fmla="val 137424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期刊导航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353368" y="176981"/>
            <a:ext cx="663677" cy="26547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46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71" y="1"/>
            <a:ext cx="10752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846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929636" y="293342"/>
            <a:ext cx="9173029" cy="914399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327635" y="396597"/>
            <a:ext cx="8775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专业级强大词表库支持精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准智能发现</a:t>
            </a:r>
            <a:endParaRPr lang="zh-CN" altLang="en-US" sz="1600" dirty="0">
              <a:solidFill>
                <a:schemeClr val="bg1"/>
              </a:solidFill>
              <a:sym typeface="Calibri" panose="020F05020202040A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920177" y="1395720"/>
            <a:ext cx="2105067" cy="210506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42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主题词表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484213" y="3786196"/>
            <a:ext cx="2380343" cy="238034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610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作者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库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393929" y="3220128"/>
            <a:ext cx="1684073" cy="168407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33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机构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库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383588" y="1996779"/>
            <a:ext cx="2107627" cy="210762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同义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词表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03870" y="4477658"/>
            <a:ext cx="2380343" cy="238034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3500</a:t>
            </a:r>
          </a:p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条学科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分类表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790713" y="1310997"/>
            <a:ext cx="1897535" cy="189753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刊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名表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956664" y="1064931"/>
            <a:ext cx="2826675" cy="282667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700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个数据库收录来源表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125262" y="3162885"/>
            <a:ext cx="3194172" cy="319417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2500</a:t>
            </a:r>
            <a:r>
              <a:rPr lang="zh-CN" altLang="en-US" sz="2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</a:t>
            </a:r>
            <a:endParaRPr lang="en-US" altLang="zh-CN" sz="25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学术专业</a:t>
            </a:r>
            <a:r>
              <a:rPr lang="zh-CN" altLang="en-US" sz="2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词库</a:t>
            </a:r>
            <a:endParaRPr lang="zh-CN" altLang="en-US" sz="2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183088" y="3652008"/>
            <a:ext cx="2514531" cy="251453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重要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索引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库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97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96023" y="368314"/>
            <a:ext cx="7628351" cy="914399"/>
            <a:chOff x="4686300" y="870856"/>
            <a:chExt cx="2857500" cy="914399"/>
          </a:xfrm>
        </p:grpSpPr>
        <p:sp>
          <p:nvSpPr>
            <p:cNvPr id="3" name="圆角矩形 2"/>
            <p:cNvSpPr/>
            <p:nvPr/>
          </p:nvSpPr>
          <p:spPr>
            <a:xfrm>
              <a:off x="4686300" y="870856"/>
              <a:ext cx="2857500" cy="914399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686300" y="1004889"/>
              <a:ext cx="28575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完善的高级检索支持精准</a:t>
              </a:r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发现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81241" y="3244648"/>
            <a:ext cx="7867768" cy="311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07" y="1370821"/>
            <a:ext cx="7412183" cy="186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10"/>
          <p:cNvSpPr>
            <a:spLocks noChangeArrowheads="1"/>
          </p:cNvSpPr>
          <p:nvPr/>
        </p:nvSpPr>
        <p:spPr bwMode="auto">
          <a:xfrm>
            <a:off x="3672807" y="2109004"/>
            <a:ext cx="838200" cy="415636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9" name="图片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"/>
          <a:stretch/>
        </p:blipFill>
        <p:spPr bwMode="auto">
          <a:xfrm>
            <a:off x="3767724" y="2728200"/>
            <a:ext cx="1471027" cy="221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12"/>
          <p:cNvSpPr>
            <a:spLocks noChangeArrowheads="1"/>
          </p:cNvSpPr>
          <p:nvPr/>
        </p:nvSpPr>
        <p:spPr bwMode="auto">
          <a:xfrm>
            <a:off x="3193364" y="5257072"/>
            <a:ext cx="3352800" cy="277091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11" name="图片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2736715"/>
            <a:ext cx="1486567" cy="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5481415" y="2683910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YD/T 2482-2013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8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10" grpId="0" animBg="1" autoUpdateAnimBg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96023" y="368314"/>
            <a:ext cx="7628351" cy="914399"/>
            <a:chOff x="4686300" y="870856"/>
            <a:chExt cx="2857500" cy="914399"/>
          </a:xfrm>
        </p:grpSpPr>
        <p:sp>
          <p:nvSpPr>
            <p:cNvPr id="3" name="圆角矩形 2"/>
            <p:cNvSpPr/>
            <p:nvPr/>
          </p:nvSpPr>
          <p:spPr>
            <a:xfrm>
              <a:off x="4686300" y="870856"/>
              <a:ext cx="2857500" cy="914399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686300" y="1004889"/>
              <a:ext cx="28575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完善</a:t>
              </a:r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的专业检索</a:t>
              </a:r>
              <a:r>
                <a:rPr lang="zh-CN" altLang="en-US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支持精准</a:t>
              </a:r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发现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499" y="1344265"/>
            <a:ext cx="6678092" cy="5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2582736" y="6352"/>
            <a:ext cx="7628063" cy="6843829"/>
            <a:chOff x="2732462" y="282577"/>
            <a:chExt cx="6705600" cy="6016204"/>
          </a:xfrm>
        </p:grpSpPr>
        <p:pic>
          <p:nvPicPr>
            <p:cNvPr id="10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462" y="2373315"/>
              <a:ext cx="6705600" cy="392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462" y="282577"/>
              <a:ext cx="6705600" cy="209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6088" y="2452688"/>
            <a:ext cx="8096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68"/>
          <p:cNvSpPr txBox="1">
            <a:spLocks noChangeArrowheads="1"/>
          </p:cNvSpPr>
          <p:nvPr/>
        </p:nvSpPr>
        <p:spPr bwMode="auto">
          <a:xfrm>
            <a:off x="2601786" y="1853824"/>
            <a:ext cx="7628063" cy="552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>
                <a:sym typeface="微软雅黑" panose="020B0503020204020204" pitchFamily="34" charset="-122"/>
              </a:rPr>
              <a:t>2000——2013</a:t>
            </a:r>
            <a:r>
              <a:rPr lang="zh-CN" altLang="en-US" dirty="0">
                <a:sym typeface="微软雅黑" panose="020B0503020204020204" pitchFamily="34" charset="-122"/>
              </a:rPr>
              <a:t>年图书馆相关知识产权的期刊</a:t>
            </a:r>
          </a:p>
        </p:txBody>
      </p:sp>
      <p:sp>
        <p:nvSpPr>
          <p:cNvPr id="13" name="圆角矩形标注 4"/>
          <p:cNvSpPr>
            <a:spLocks noChangeArrowheads="1"/>
          </p:cNvSpPr>
          <p:nvPr/>
        </p:nvSpPr>
        <p:spPr bwMode="auto">
          <a:xfrm>
            <a:off x="4619999" y="2839384"/>
            <a:ext cx="2180851" cy="916542"/>
          </a:xfrm>
          <a:prstGeom prst="wedgeRoundRectCallout">
            <a:avLst>
              <a:gd name="adj1" fmla="val 31426"/>
              <a:gd name="adj2" fmla="val -7491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此公式检索结果</a:t>
            </a:r>
            <a:r>
              <a:rPr lang="en-US" altLang="zh-CN" sz="2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212</a:t>
            </a:r>
            <a:r>
              <a:rPr lang="zh-CN" altLang="en-US" sz="2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篇文献</a:t>
            </a:r>
          </a:p>
        </p:txBody>
      </p:sp>
      <p:sp>
        <p:nvSpPr>
          <p:cNvPr id="14" name="圆角矩形标注 4"/>
          <p:cNvSpPr>
            <a:spLocks noChangeArrowheads="1"/>
          </p:cNvSpPr>
          <p:nvPr/>
        </p:nvSpPr>
        <p:spPr bwMode="auto">
          <a:xfrm>
            <a:off x="7014492" y="2840536"/>
            <a:ext cx="2472408" cy="592058"/>
          </a:xfrm>
          <a:prstGeom prst="wedgeRoundRectCallout">
            <a:avLst>
              <a:gd name="adj1" fmla="val -33884"/>
              <a:gd name="adj2" fmla="val -8459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保存检索式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454187" y="304872"/>
            <a:ext cx="838742" cy="2839381"/>
            <a:chOff x="4686300" y="870856"/>
            <a:chExt cx="942940" cy="2788730"/>
          </a:xfrm>
        </p:grpSpPr>
        <p:sp>
          <p:nvSpPr>
            <p:cNvPr id="17" name="圆角矩形 16"/>
            <p:cNvSpPr/>
            <p:nvPr/>
          </p:nvSpPr>
          <p:spPr>
            <a:xfrm>
              <a:off x="4686300" y="870856"/>
              <a:ext cx="891540" cy="2788730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737700" y="938442"/>
              <a:ext cx="891540" cy="2124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学科推送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958336" y="0"/>
            <a:ext cx="8932862" cy="6865938"/>
          </a:xfrm>
          <a:prstGeom prst="rect">
            <a:avLst/>
          </a:prstGeom>
          <a:solidFill>
            <a:schemeClr val="accent1">
              <a:alpha val="62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86" y="609600"/>
            <a:ext cx="8932862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标注 2"/>
          <p:cNvSpPr>
            <a:spLocks noChangeArrowheads="1"/>
          </p:cNvSpPr>
          <p:nvPr/>
        </p:nvSpPr>
        <p:spPr bwMode="auto">
          <a:xfrm>
            <a:off x="6971661" y="2579558"/>
            <a:ext cx="2065337" cy="452437"/>
          </a:xfrm>
          <a:prstGeom prst="wedgeRoundRectCallout">
            <a:avLst>
              <a:gd name="adj1" fmla="val 57125"/>
              <a:gd name="adj2" fmla="val -126616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可以添加邮箱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588" y="725618"/>
            <a:ext cx="7781758" cy="5063864"/>
          </a:xfrm>
          <a:prstGeom prst="rect">
            <a:avLst/>
          </a:prstGeom>
          <a:ln w="9525" cap="sq" cmpd="thickThin">
            <a:solidFill>
              <a:srgbClr val="FF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606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ldLvl="0" animBg="1" autoUpdateAnimBg="0"/>
      <p:bldP spid="14" grpId="0" bldLvl="0" animBg="1" autoUpdateAnimBg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6" y="0"/>
            <a:ext cx="9658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0" name="Group 6"/>
          <p:cNvGrpSpPr>
            <a:grpSpLocks/>
          </p:cNvGrpSpPr>
          <p:nvPr/>
        </p:nvGrpSpPr>
        <p:grpSpPr bwMode="auto">
          <a:xfrm>
            <a:off x="9387417" y="231778"/>
            <a:ext cx="2878667" cy="993775"/>
            <a:chOff x="0" y="0"/>
            <a:chExt cx="1360" cy="626"/>
          </a:xfrm>
        </p:grpSpPr>
        <p:pic>
          <p:nvPicPr>
            <p:cNvPr id="40965" name="横卷形 2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60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Text Box 5"/>
            <p:cNvSpPr txBox="1">
              <a:spLocks noChangeArrowheads="1"/>
            </p:cNvSpPr>
            <p:nvPr/>
          </p:nvSpPr>
          <p:spPr bwMode="auto">
            <a:xfrm>
              <a:off x="102" y="89"/>
              <a:ext cx="1188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zh-CN" altLang="en-US" sz="28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题录导出</a:t>
              </a:r>
            </a:p>
          </p:txBody>
        </p:sp>
      </p:grpSp>
      <p:sp>
        <p:nvSpPr>
          <p:cNvPr id="36873" name="圆角矩形 9"/>
          <p:cNvSpPr>
            <a:spLocks noChangeArrowheads="1"/>
          </p:cNvSpPr>
          <p:nvPr/>
        </p:nvSpPr>
        <p:spPr bwMode="auto">
          <a:xfrm>
            <a:off x="3828742" y="3692526"/>
            <a:ext cx="857559" cy="2667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3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8182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bldLvl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6" y="0"/>
            <a:ext cx="9658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470025" y="-19050"/>
            <a:ext cx="9697509" cy="6877050"/>
          </a:xfrm>
          <a:prstGeom prst="rect">
            <a:avLst/>
          </a:prstGeom>
          <a:solidFill>
            <a:srgbClr val="DEDED9">
              <a:alpha val="7411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zh-CN" altLang="en-US">
              <a:ea typeface="宋体" pitchFamily="2" charset="-122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9" y="1776415"/>
            <a:ext cx="66389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圆角矩形 7"/>
          <p:cNvSpPr>
            <a:spLocks noChangeArrowheads="1"/>
          </p:cNvSpPr>
          <p:nvPr/>
        </p:nvSpPr>
        <p:spPr bwMode="auto">
          <a:xfrm>
            <a:off x="7298267" y="1776414"/>
            <a:ext cx="2117196" cy="2052637"/>
          </a:xfrm>
          <a:prstGeom prst="roundRect">
            <a:avLst>
              <a:gd name="adj" fmla="val 965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3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7894" name="圆角矩形 11"/>
          <p:cNvSpPr>
            <a:spLocks noChangeArrowheads="1"/>
          </p:cNvSpPr>
          <p:nvPr/>
        </p:nvSpPr>
        <p:spPr bwMode="auto">
          <a:xfrm>
            <a:off x="2776538" y="2209803"/>
            <a:ext cx="3522663" cy="314325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3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059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bldLvl="0" animBg="1" autoUpdateAnimBg="0"/>
      <p:bldP spid="37894" grpId="0" bldLvl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82651" y="2382730"/>
            <a:ext cx="8168640" cy="955030"/>
            <a:chOff x="1889760" y="2619103"/>
            <a:chExt cx="8168640" cy="955030"/>
          </a:xfrm>
        </p:grpSpPr>
        <p:sp>
          <p:nvSpPr>
            <p:cNvPr id="7" name="圆角矩形 6"/>
            <p:cNvSpPr/>
            <p:nvPr/>
          </p:nvSpPr>
          <p:spPr>
            <a:xfrm>
              <a:off x="1889760" y="2619103"/>
              <a:ext cx="8168640" cy="955030"/>
            </a:xfrm>
            <a:prstGeom prst="roundRect">
              <a:avLst>
                <a:gd name="adj" fmla="val 6667"/>
              </a:avLst>
            </a:prstGeom>
            <a:noFill/>
            <a:ln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889760" y="2629253"/>
              <a:ext cx="8168640" cy="944880"/>
            </a:xfrm>
            <a:prstGeom prst="roundRect">
              <a:avLst>
                <a:gd name="adj" fmla="val 5054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857625" y="2876936"/>
              <a:ext cx="4232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电子资源的目录体系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  <p:sp>
          <p:nvSpPr>
            <p:cNvPr id="24" name="Freeform 27"/>
            <p:cNvSpPr>
              <a:spLocks noEditPoints="1"/>
            </p:cNvSpPr>
            <p:nvPr/>
          </p:nvSpPr>
          <p:spPr bwMode="auto">
            <a:xfrm>
              <a:off x="2630808" y="2917649"/>
              <a:ext cx="485770" cy="357937"/>
            </a:xfrm>
            <a:custGeom>
              <a:avLst/>
              <a:gdLst>
                <a:gd name="T0" fmla="*/ 87 w 87"/>
                <a:gd name="T1" fmla="*/ 50 h 59"/>
                <a:gd name="T2" fmla="*/ 87 w 87"/>
                <a:gd name="T3" fmla="*/ 54 h 59"/>
                <a:gd name="T4" fmla="*/ 80 w 87"/>
                <a:gd name="T5" fmla="*/ 59 h 59"/>
                <a:gd name="T6" fmla="*/ 7 w 87"/>
                <a:gd name="T7" fmla="*/ 59 h 59"/>
                <a:gd name="T8" fmla="*/ 0 w 87"/>
                <a:gd name="T9" fmla="*/ 54 h 59"/>
                <a:gd name="T10" fmla="*/ 0 w 87"/>
                <a:gd name="T11" fmla="*/ 50 h 59"/>
                <a:gd name="T12" fmla="*/ 7 w 87"/>
                <a:gd name="T13" fmla="*/ 50 h 59"/>
                <a:gd name="T14" fmla="*/ 80 w 87"/>
                <a:gd name="T15" fmla="*/ 50 h 59"/>
                <a:gd name="T16" fmla="*/ 87 w 87"/>
                <a:gd name="T17" fmla="*/ 50 h 59"/>
                <a:gd name="T18" fmla="*/ 11 w 87"/>
                <a:gd name="T19" fmla="*/ 40 h 59"/>
                <a:gd name="T20" fmla="*/ 11 w 87"/>
                <a:gd name="T21" fmla="*/ 8 h 59"/>
                <a:gd name="T22" fmla="*/ 19 w 87"/>
                <a:gd name="T23" fmla="*/ 0 h 59"/>
                <a:gd name="T24" fmla="*/ 68 w 87"/>
                <a:gd name="T25" fmla="*/ 0 h 59"/>
                <a:gd name="T26" fmla="*/ 76 w 87"/>
                <a:gd name="T27" fmla="*/ 8 h 59"/>
                <a:gd name="T28" fmla="*/ 76 w 87"/>
                <a:gd name="T29" fmla="*/ 40 h 59"/>
                <a:gd name="T30" fmla="*/ 68 w 87"/>
                <a:gd name="T31" fmla="*/ 47 h 59"/>
                <a:gd name="T32" fmla="*/ 19 w 87"/>
                <a:gd name="T33" fmla="*/ 47 h 59"/>
                <a:gd name="T34" fmla="*/ 11 w 87"/>
                <a:gd name="T35" fmla="*/ 40 h 59"/>
                <a:gd name="T36" fmla="*/ 17 w 87"/>
                <a:gd name="T37" fmla="*/ 40 h 59"/>
                <a:gd name="T38" fmla="*/ 19 w 87"/>
                <a:gd name="T39" fmla="*/ 41 h 59"/>
                <a:gd name="T40" fmla="*/ 68 w 87"/>
                <a:gd name="T41" fmla="*/ 41 h 59"/>
                <a:gd name="T42" fmla="*/ 70 w 87"/>
                <a:gd name="T43" fmla="*/ 40 h 59"/>
                <a:gd name="T44" fmla="*/ 70 w 87"/>
                <a:gd name="T45" fmla="*/ 8 h 59"/>
                <a:gd name="T46" fmla="*/ 68 w 87"/>
                <a:gd name="T47" fmla="*/ 6 h 59"/>
                <a:gd name="T48" fmla="*/ 19 w 87"/>
                <a:gd name="T49" fmla="*/ 6 h 59"/>
                <a:gd name="T50" fmla="*/ 17 w 87"/>
                <a:gd name="T51" fmla="*/ 8 h 59"/>
                <a:gd name="T52" fmla="*/ 17 w 87"/>
                <a:gd name="T53" fmla="*/ 40 h 59"/>
                <a:gd name="T54" fmla="*/ 48 w 87"/>
                <a:gd name="T55" fmla="*/ 54 h 59"/>
                <a:gd name="T56" fmla="*/ 47 w 87"/>
                <a:gd name="T57" fmla="*/ 53 h 59"/>
                <a:gd name="T58" fmla="*/ 40 w 87"/>
                <a:gd name="T59" fmla="*/ 53 h 59"/>
                <a:gd name="T60" fmla="*/ 39 w 87"/>
                <a:gd name="T61" fmla="*/ 54 h 59"/>
                <a:gd name="T62" fmla="*/ 40 w 87"/>
                <a:gd name="T63" fmla="*/ 54 h 59"/>
                <a:gd name="T64" fmla="*/ 47 w 87"/>
                <a:gd name="T65" fmla="*/ 54 h 59"/>
                <a:gd name="T66" fmla="*/ 48 w 87"/>
                <a:gd name="T67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59">
                  <a:moveTo>
                    <a:pt x="87" y="50"/>
                  </a:moveTo>
                  <a:cubicBezTo>
                    <a:pt x="87" y="54"/>
                    <a:pt x="87" y="54"/>
                    <a:pt x="87" y="54"/>
                  </a:cubicBezTo>
                  <a:cubicBezTo>
                    <a:pt x="87" y="57"/>
                    <a:pt x="84" y="59"/>
                    <a:pt x="8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7"/>
                    <a:pt x="0" y="5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0" y="50"/>
                    <a:pt x="80" y="50"/>
                    <a:pt x="80" y="50"/>
                  </a:cubicBezTo>
                  <a:lnTo>
                    <a:pt x="87" y="50"/>
                  </a:lnTo>
                  <a:close/>
                  <a:moveTo>
                    <a:pt x="11" y="40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4"/>
                    <a:pt x="15" y="0"/>
                    <a:pt x="1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6" y="4"/>
                    <a:pt x="76" y="8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6" y="44"/>
                    <a:pt x="72" y="47"/>
                    <a:pt x="6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7"/>
                    <a:pt x="11" y="44"/>
                    <a:pt x="11" y="40"/>
                  </a:cubicBezTo>
                  <a:close/>
                  <a:moveTo>
                    <a:pt x="17" y="40"/>
                  </a:moveTo>
                  <a:cubicBezTo>
                    <a:pt x="17" y="41"/>
                    <a:pt x="18" y="41"/>
                    <a:pt x="19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1"/>
                    <a:pt x="70" y="41"/>
                    <a:pt x="70" y="40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7"/>
                    <a:pt x="69" y="6"/>
                    <a:pt x="6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7" y="7"/>
                    <a:pt x="17" y="8"/>
                  </a:cubicBezTo>
                  <a:lnTo>
                    <a:pt x="17" y="40"/>
                  </a:lnTo>
                  <a:close/>
                  <a:moveTo>
                    <a:pt x="48" y="54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4"/>
                  </a:cubicBezTo>
                  <a:cubicBezTo>
                    <a:pt x="39" y="54"/>
                    <a:pt x="39" y="54"/>
                    <a:pt x="40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8" y="54"/>
                    <a:pt x="48" y="54"/>
                    <a:pt x="48" y="54"/>
                  </a:cubicBezTo>
                  <a:close/>
                </a:path>
              </a:pathLst>
            </a:custGeom>
            <a:noFill/>
            <a:ln>
              <a:solidFill>
                <a:schemeClr val="bg1">
                  <a:alpha val="70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82651" y="3545572"/>
            <a:ext cx="8168640" cy="955030"/>
            <a:chOff x="1889760" y="2619103"/>
            <a:chExt cx="8168640" cy="955030"/>
          </a:xfrm>
        </p:grpSpPr>
        <p:sp>
          <p:nvSpPr>
            <p:cNvPr id="10" name="圆角矩形 9"/>
            <p:cNvSpPr/>
            <p:nvPr/>
          </p:nvSpPr>
          <p:spPr>
            <a:xfrm>
              <a:off x="1889760" y="2619103"/>
              <a:ext cx="8168640" cy="955030"/>
            </a:xfrm>
            <a:prstGeom prst="roundRect">
              <a:avLst>
                <a:gd name="adj" fmla="val 6667"/>
              </a:avLst>
            </a:prstGeom>
            <a:noFill/>
            <a:ln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889760" y="2629253"/>
              <a:ext cx="8168640" cy="944880"/>
            </a:xfrm>
            <a:prstGeom prst="roundRect">
              <a:avLst>
                <a:gd name="adj" fmla="val 5054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894947" y="2835007"/>
              <a:ext cx="4232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ym typeface="Calibri" panose="020F05020202040A0204" pitchFamily="34" charset="0"/>
                </a:rPr>
                <a:t>图书馆各类专业服务延伸</a:t>
              </a:r>
              <a:endParaRPr lang="en-US" altLang="zh-CN" dirty="0">
                <a:sym typeface="Calibri" panose="020F05020202040A0204" pitchFamily="34" charset="0"/>
              </a:endParaRPr>
            </a:p>
          </p:txBody>
        </p:sp>
        <p:sp>
          <p:nvSpPr>
            <p:cNvPr id="13" name="Freeform 27"/>
            <p:cNvSpPr>
              <a:spLocks noEditPoints="1"/>
            </p:cNvSpPr>
            <p:nvPr/>
          </p:nvSpPr>
          <p:spPr bwMode="auto">
            <a:xfrm>
              <a:off x="2630808" y="2917649"/>
              <a:ext cx="485770" cy="357937"/>
            </a:xfrm>
            <a:custGeom>
              <a:avLst/>
              <a:gdLst>
                <a:gd name="T0" fmla="*/ 87 w 87"/>
                <a:gd name="T1" fmla="*/ 50 h 59"/>
                <a:gd name="T2" fmla="*/ 87 w 87"/>
                <a:gd name="T3" fmla="*/ 54 h 59"/>
                <a:gd name="T4" fmla="*/ 80 w 87"/>
                <a:gd name="T5" fmla="*/ 59 h 59"/>
                <a:gd name="T6" fmla="*/ 7 w 87"/>
                <a:gd name="T7" fmla="*/ 59 h 59"/>
                <a:gd name="T8" fmla="*/ 0 w 87"/>
                <a:gd name="T9" fmla="*/ 54 h 59"/>
                <a:gd name="T10" fmla="*/ 0 w 87"/>
                <a:gd name="T11" fmla="*/ 50 h 59"/>
                <a:gd name="T12" fmla="*/ 7 w 87"/>
                <a:gd name="T13" fmla="*/ 50 h 59"/>
                <a:gd name="T14" fmla="*/ 80 w 87"/>
                <a:gd name="T15" fmla="*/ 50 h 59"/>
                <a:gd name="T16" fmla="*/ 87 w 87"/>
                <a:gd name="T17" fmla="*/ 50 h 59"/>
                <a:gd name="T18" fmla="*/ 11 w 87"/>
                <a:gd name="T19" fmla="*/ 40 h 59"/>
                <a:gd name="T20" fmla="*/ 11 w 87"/>
                <a:gd name="T21" fmla="*/ 8 h 59"/>
                <a:gd name="T22" fmla="*/ 19 w 87"/>
                <a:gd name="T23" fmla="*/ 0 h 59"/>
                <a:gd name="T24" fmla="*/ 68 w 87"/>
                <a:gd name="T25" fmla="*/ 0 h 59"/>
                <a:gd name="T26" fmla="*/ 76 w 87"/>
                <a:gd name="T27" fmla="*/ 8 h 59"/>
                <a:gd name="T28" fmla="*/ 76 w 87"/>
                <a:gd name="T29" fmla="*/ 40 h 59"/>
                <a:gd name="T30" fmla="*/ 68 w 87"/>
                <a:gd name="T31" fmla="*/ 47 h 59"/>
                <a:gd name="T32" fmla="*/ 19 w 87"/>
                <a:gd name="T33" fmla="*/ 47 h 59"/>
                <a:gd name="T34" fmla="*/ 11 w 87"/>
                <a:gd name="T35" fmla="*/ 40 h 59"/>
                <a:gd name="T36" fmla="*/ 17 w 87"/>
                <a:gd name="T37" fmla="*/ 40 h 59"/>
                <a:gd name="T38" fmla="*/ 19 w 87"/>
                <a:gd name="T39" fmla="*/ 41 h 59"/>
                <a:gd name="T40" fmla="*/ 68 w 87"/>
                <a:gd name="T41" fmla="*/ 41 h 59"/>
                <a:gd name="T42" fmla="*/ 70 w 87"/>
                <a:gd name="T43" fmla="*/ 40 h 59"/>
                <a:gd name="T44" fmla="*/ 70 w 87"/>
                <a:gd name="T45" fmla="*/ 8 h 59"/>
                <a:gd name="T46" fmla="*/ 68 w 87"/>
                <a:gd name="T47" fmla="*/ 6 h 59"/>
                <a:gd name="T48" fmla="*/ 19 w 87"/>
                <a:gd name="T49" fmla="*/ 6 h 59"/>
                <a:gd name="T50" fmla="*/ 17 w 87"/>
                <a:gd name="T51" fmla="*/ 8 h 59"/>
                <a:gd name="T52" fmla="*/ 17 w 87"/>
                <a:gd name="T53" fmla="*/ 40 h 59"/>
                <a:gd name="T54" fmla="*/ 48 w 87"/>
                <a:gd name="T55" fmla="*/ 54 h 59"/>
                <a:gd name="T56" fmla="*/ 47 w 87"/>
                <a:gd name="T57" fmla="*/ 53 h 59"/>
                <a:gd name="T58" fmla="*/ 40 w 87"/>
                <a:gd name="T59" fmla="*/ 53 h 59"/>
                <a:gd name="T60" fmla="*/ 39 w 87"/>
                <a:gd name="T61" fmla="*/ 54 h 59"/>
                <a:gd name="T62" fmla="*/ 40 w 87"/>
                <a:gd name="T63" fmla="*/ 54 h 59"/>
                <a:gd name="T64" fmla="*/ 47 w 87"/>
                <a:gd name="T65" fmla="*/ 54 h 59"/>
                <a:gd name="T66" fmla="*/ 48 w 87"/>
                <a:gd name="T67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59">
                  <a:moveTo>
                    <a:pt x="87" y="50"/>
                  </a:moveTo>
                  <a:cubicBezTo>
                    <a:pt x="87" y="54"/>
                    <a:pt x="87" y="54"/>
                    <a:pt x="87" y="54"/>
                  </a:cubicBezTo>
                  <a:cubicBezTo>
                    <a:pt x="87" y="57"/>
                    <a:pt x="84" y="59"/>
                    <a:pt x="8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7"/>
                    <a:pt x="0" y="5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0" y="50"/>
                    <a:pt x="80" y="50"/>
                    <a:pt x="80" y="50"/>
                  </a:cubicBezTo>
                  <a:lnTo>
                    <a:pt x="87" y="50"/>
                  </a:lnTo>
                  <a:close/>
                  <a:moveTo>
                    <a:pt x="11" y="40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4"/>
                    <a:pt x="15" y="0"/>
                    <a:pt x="1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6" y="4"/>
                    <a:pt x="76" y="8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6" y="44"/>
                    <a:pt x="72" y="47"/>
                    <a:pt x="6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7"/>
                    <a:pt x="11" y="44"/>
                    <a:pt x="11" y="40"/>
                  </a:cubicBezTo>
                  <a:close/>
                  <a:moveTo>
                    <a:pt x="17" y="40"/>
                  </a:moveTo>
                  <a:cubicBezTo>
                    <a:pt x="17" y="41"/>
                    <a:pt x="18" y="41"/>
                    <a:pt x="19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1"/>
                    <a:pt x="70" y="41"/>
                    <a:pt x="70" y="40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7"/>
                    <a:pt x="69" y="6"/>
                    <a:pt x="6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7" y="7"/>
                    <a:pt x="17" y="8"/>
                  </a:cubicBezTo>
                  <a:lnTo>
                    <a:pt x="17" y="40"/>
                  </a:lnTo>
                  <a:close/>
                  <a:moveTo>
                    <a:pt x="48" y="54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4"/>
                  </a:cubicBezTo>
                  <a:cubicBezTo>
                    <a:pt x="39" y="54"/>
                    <a:pt x="39" y="54"/>
                    <a:pt x="40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8" y="54"/>
                    <a:pt x="48" y="54"/>
                    <a:pt x="48" y="54"/>
                  </a:cubicBezTo>
                  <a:close/>
                </a:path>
              </a:pathLst>
            </a:custGeom>
            <a:noFill/>
            <a:ln>
              <a:solidFill>
                <a:schemeClr val="bg1">
                  <a:alpha val="70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982648" y="4740871"/>
            <a:ext cx="8168640" cy="955030"/>
            <a:chOff x="1889760" y="2619103"/>
            <a:chExt cx="8168640" cy="955030"/>
          </a:xfrm>
        </p:grpSpPr>
        <p:sp>
          <p:nvSpPr>
            <p:cNvPr id="15" name="圆角矩形 14"/>
            <p:cNvSpPr/>
            <p:nvPr/>
          </p:nvSpPr>
          <p:spPr>
            <a:xfrm>
              <a:off x="1889760" y="2619103"/>
              <a:ext cx="8168640" cy="955030"/>
            </a:xfrm>
            <a:prstGeom prst="roundRect">
              <a:avLst>
                <a:gd name="adj" fmla="val 6667"/>
              </a:avLst>
            </a:prstGeom>
            <a:noFill/>
            <a:ln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889760" y="2629253"/>
              <a:ext cx="8168640" cy="944880"/>
            </a:xfrm>
            <a:prstGeom prst="roundRect">
              <a:avLst>
                <a:gd name="adj" fmla="val 5054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894947" y="2835007"/>
              <a:ext cx="42329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>
                  <a:sym typeface="Calibri" panose="020F05020202040A0204" pitchFamily="34" charset="0"/>
                </a:rPr>
                <a:t>分析、挖掘功能</a:t>
              </a:r>
              <a:endParaRPr lang="en-US" altLang="zh-CN" dirty="0">
                <a:sym typeface="Calibri" panose="020F05020202040A0204" pitchFamily="34" charset="0"/>
              </a:endParaRPr>
            </a:p>
          </p:txBody>
        </p:sp>
        <p:sp>
          <p:nvSpPr>
            <p:cNvPr id="19" name="Freeform 27"/>
            <p:cNvSpPr>
              <a:spLocks noEditPoints="1"/>
            </p:cNvSpPr>
            <p:nvPr/>
          </p:nvSpPr>
          <p:spPr bwMode="auto">
            <a:xfrm>
              <a:off x="2630808" y="2917649"/>
              <a:ext cx="485770" cy="357937"/>
            </a:xfrm>
            <a:custGeom>
              <a:avLst/>
              <a:gdLst>
                <a:gd name="T0" fmla="*/ 87 w 87"/>
                <a:gd name="T1" fmla="*/ 50 h 59"/>
                <a:gd name="T2" fmla="*/ 87 w 87"/>
                <a:gd name="T3" fmla="*/ 54 h 59"/>
                <a:gd name="T4" fmla="*/ 80 w 87"/>
                <a:gd name="T5" fmla="*/ 59 h 59"/>
                <a:gd name="T6" fmla="*/ 7 w 87"/>
                <a:gd name="T7" fmla="*/ 59 h 59"/>
                <a:gd name="T8" fmla="*/ 0 w 87"/>
                <a:gd name="T9" fmla="*/ 54 h 59"/>
                <a:gd name="T10" fmla="*/ 0 w 87"/>
                <a:gd name="T11" fmla="*/ 50 h 59"/>
                <a:gd name="T12" fmla="*/ 7 w 87"/>
                <a:gd name="T13" fmla="*/ 50 h 59"/>
                <a:gd name="T14" fmla="*/ 80 w 87"/>
                <a:gd name="T15" fmla="*/ 50 h 59"/>
                <a:gd name="T16" fmla="*/ 87 w 87"/>
                <a:gd name="T17" fmla="*/ 50 h 59"/>
                <a:gd name="T18" fmla="*/ 11 w 87"/>
                <a:gd name="T19" fmla="*/ 40 h 59"/>
                <a:gd name="T20" fmla="*/ 11 w 87"/>
                <a:gd name="T21" fmla="*/ 8 h 59"/>
                <a:gd name="T22" fmla="*/ 19 w 87"/>
                <a:gd name="T23" fmla="*/ 0 h 59"/>
                <a:gd name="T24" fmla="*/ 68 w 87"/>
                <a:gd name="T25" fmla="*/ 0 h 59"/>
                <a:gd name="T26" fmla="*/ 76 w 87"/>
                <a:gd name="T27" fmla="*/ 8 h 59"/>
                <a:gd name="T28" fmla="*/ 76 w 87"/>
                <a:gd name="T29" fmla="*/ 40 h 59"/>
                <a:gd name="T30" fmla="*/ 68 w 87"/>
                <a:gd name="T31" fmla="*/ 47 h 59"/>
                <a:gd name="T32" fmla="*/ 19 w 87"/>
                <a:gd name="T33" fmla="*/ 47 h 59"/>
                <a:gd name="T34" fmla="*/ 11 w 87"/>
                <a:gd name="T35" fmla="*/ 40 h 59"/>
                <a:gd name="T36" fmla="*/ 17 w 87"/>
                <a:gd name="T37" fmla="*/ 40 h 59"/>
                <a:gd name="T38" fmla="*/ 19 w 87"/>
                <a:gd name="T39" fmla="*/ 41 h 59"/>
                <a:gd name="T40" fmla="*/ 68 w 87"/>
                <a:gd name="T41" fmla="*/ 41 h 59"/>
                <a:gd name="T42" fmla="*/ 70 w 87"/>
                <a:gd name="T43" fmla="*/ 40 h 59"/>
                <a:gd name="T44" fmla="*/ 70 w 87"/>
                <a:gd name="T45" fmla="*/ 8 h 59"/>
                <a:gd name="T46" fmla="*/ 68 w 87"/>
                <a:gd name="T47" fmla="*/ 6 h 59"/>
                <a:gd name="T48" fmla="*/ 19 w 87"/>
                <a:gd name="T49" fmla="*/ 6 h 59"/>
                <a:gd name="T50" fmla="*/ 17 w 87"/>
                <a:gd name="T51" fmla="*/ 8 h 59"/>
                <a:gd name="T52" fmla="*/ 17 w 87"/>
                <a:gd name="T53" fmla="*/ 40 h 59"/>
                <a:gd name="T54" fmla="*/ 48 w 87"/>
                <a:gd name="T55" fmla="*/ 54 h 59"/>
                <a:gd name="T56" fmla="*/ 47 w 87"/>
                <a:gd name="T57" fmla="*/ 53 h 59"/>
                <a:gd name="T58" fmla="*/ 40 w 87"/>
                <a:gd name="T59" fmla="*/ 53 h 59"/>
                <a:gd name="T60" fmla="*/ 39 w 87"/>
                <a:gd name="T61" fmla="*/ 54 h 59"/>
                <a:gd name="T62" fmla="*/ 40 w 87"/>
                <a:gd name="T63" fmla="*/ 54 h 59"/>
                <a:gd name="T64" fmla="*/ 47 w 87"/>
                <a:gd name="T65" fmla="*/ 54 h 59"/>
                <a:gd name="T66" fmla="*/ 48 w 87"/>
                <a:gd name="T67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59">
                  <a:moveTo>
                    <a:pt x="87" y="50"/>
                  </a:moveTo>
                  <a:cubicBezTo>
                    <a:pt x="87" y="54"/>
                    <a:pt x="87" y="54"/>
                    <a:pt x="87" y="54"/>
                  </a:cubicBezTo>
                  <a:cubicBezTo>
                    <a:pt x="87" y="57"/>
                    <a:pt x="84" y="59"/>
                    <a:pt x="8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7"/>
                    <a:pt x="0" y="5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0" y="50"/>
                    <a:pt x="80" y="50"/>
                    <a:pt x="80" y="50"/>
                  </a:cubicBezTo>
                  <a:lnTo>
                    <a:pt x="87" y="50"/>
                  </a:lnTo>
                  <a:close/>
                  <a:moveTo>
                    <a:pt x="11" y="40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4"/>
                    <a:pt x="15" y="0"/>
                    <a:pt x="1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6" y="4"/>
                    <a:pt x="76" y="8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6" y="44"/>
                    <a:pt x="72" y="47"/>
                    <a:pt x="6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7"/>
                    <a:pt x="11" y="44"/>
                    <a:pt x="11" y="40"/>
                  </a:cubicBezTo>
                  <a:close/>
                  <a:moveTo>
                    <a:pt x="17" y="40"/>
                  </a:moveTo>
                  <a:cubicBezTo>
                    <a:pt x="17" y="41"/>
                    <a:pt x="18" y="41"/>
                    <a:pt x="19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1"/>
                    <a:pt x="70" y="41"/>
                    <a:pt x="70" y="40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7"/>
                    <a:pt x="69" y="6"/>
                    <a:pt x="6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7" y="7"/>
                    <a:pt x="17" y="8"/>
                  </a:cubicBezTo>
                  <a:lnTo>
                    <a:pt x="17" y="40"/>
                  </a:lnTo>
                  <a:close/>
                  <a:moveTo>
                    <a:pt x="48" y="54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4"/>
                  </a:cubicBezTo>
                  <a:cubicBezTo>
                    <a:pt x="39" y="54"/>
                    <a:pt x="39" y="54"/>
                    <a:pt x="40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8" y="54"/>
                    <a:pt x="48" y="54"/>
                    <a:pt x="48" y="54"/>
                  </a:cubicBezTo>
                  <a:close/>
                </a:path>
              </a:pathLst>
            </a:custGeom>
            <a:noFill/>
            <a:ln>
              <a:solidFill>
                <a:schemeClr val="bg1">
                  <a:alpha val="70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" name="圆角矩形 19"/>
          <p:cNvSpPr/>
          <p:nvPr/>
        </p:nvSpPr>
        <p:spPr>
          <a:xfrm>
            <a:off x="1480456" y="602528"/>
            <a:ext cx="9173029" cy="914399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4"/>
          <p:cNvSpPr txBox="1"/>
          <p:nvPr/>
        </p:nvSpPr>
        <p:spPr>
          <a:xfrm>
            <a:off x="3570966" y="705782"/>
            <a:ext cx="6241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 smtClean="0">
                <a:sym typeface="微软雅黑" panose="020B0503020204020204" pitchFamily="34" charset="-122"/>
              </a:rPr>
              <a:t>超星发现系统具备的功能</a:t>
            </a:r>
          </a:p>
          <a:p>
            <a:pPr algn="l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1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838325" y="1292225"/>
            <a:ext cx="8229600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8925" indent="-288925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19113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712788" indent="-192088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954088" indent="-2413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84275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641475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098675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555875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013075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4267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超星发现</a:t>
            </a:r>
            <a:r>
              <a:rPr lang="en-US" altLang="zh-CN" sz="4267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4267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分析工具</a:t>
            </a:r>
            <a:endParaRPr lang="en-US" sz="4267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/>
            </a:pPr>
            <a:r>
              <a:rPr lang="zh-CN" altLang="en-US" sz="4267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数据分析和知识挖掘服务</a:t>
            </a:r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99" y="3045994"/>
            <a:ext cx="4418012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3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524000" y="603091"/>
            <a:ext cx="9173029" cy="5550967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05002" y="1306576"/>
            <a:ext cx="845819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估计现在一年全世界所产生的</a:t>
            </a:r>
            <a:r>
              <a:rPr lang="zh-CN" altLang="en-US" sz="40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</a:t>
            </a:r>
            <a:endParaRPr lang="en-US" altLang="zh-CN" sz="40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0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信息量</a:t>
            </a:r>
            <a:r>
              <a:rPr lang="zh-CN" altLang="en-US" sz="40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大约有</a:t>
            </a:r>
            <a:endParaRPr lang="en-US" altLang="zh-CN" sz="40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en-US" altLang="zh-CN" sz="40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48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48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千万万亿（</a:t>
            </a:r>
            <a:r>
              <a:rPr lang="en-US" altLang="zh-CN" sz="48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4×10   </a:t>
            </a:r>
            <a:r>
              <a:rPr lang="zh-CN" altLang="en-US" sz="48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zh-CN" altLang="en-US" sz="48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字节</a:t>
            </a:r>
          </a:p>
          <a:p>
            <a:pPr algn="ctr">
              <a:spcBef>
                <a:spcPct val="50000"/>
              </a:spcBef>
              <a:defRPr/>
            </a:pPr>
            <a:endParaRPr lang="en-US" altLang="zh-CN" sz="40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>
              <a:spcBef>
                <a:spcPct val="50000"/>
              </a:spcBef>
              <a:defRPr/>
            </a:pPr>
            <a:r>
              <a:rPr lang="zh-CN" altLang="en-US" sz="28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引自</a:t>
            </a:r>
            <a:r>
              <a:rPr lang="en-US" altLang="zh-CN" sz="28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Howie </a:t>
            </a:r>
            <a:r>
              <a:rPr lang="en-US" altLang="zh-CN" sz="2800" dirty="0" err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DiBlasi</a:t>
            </a:r>
            <a:r>
              <a:rPr lang="zh-CN" altLang="en-US" sz="28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的“你知道吗”</a:t>
            </a:r>
          </a:p>
          <a:p>
            <a:pPr algn="ctr"/>
            <a:endParaRPr lang="zh-CN" altLang="en-US" sz="2800" dirty="0">
              <a:solidFill>
                <a:schemeClr val="bg1">
                  <a:alpha val="36000"/>
                </a:schemeClr>
              </a:solidFill>
              <a:latin typeface="Roboto Th" pitchFamily="2" charset="0"/>
              <a:ea typeface="Roboto Th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42463" y="308544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83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7149" y="309912"/>
            <a:ext cx="2031325" cy="830997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服务一</a:t>
            </a:r>
            <a:endParaRPr lang="zh-CN" altLang="en-US" sz="48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Text Box 9"/>
          <p:cNvSpPr>
            <a:spLocks noChangeArrowheads="1"/>
          </p:cNvSpPr>
          <p:nvPr/>
        </p:nvSpPr>
        <p:spPr bwMode="auto">
          <a:xfrm>
            <a:off x="2581254" y="2020383"/>
            <a:ext cx="7029488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5333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可视化的知识关联图谱</a:t>
            </a:r>
            <a:endParaRPr lang="zh-CN" altLang="en-US" sz="1867" dirty="0" smtClean="0">
              <a:solidFill>
                <a:schemeClr val="bg1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682"/>
          <a:stretch>
            <a:fillRect/>
          </a:stretch>
        </p:blipFill>
        <p:spPr bwMode="auto">
          <a:xfrm>
            <a:off x="-285749" y="3763964"/>
            <a:ext cx="12830175" cy="3694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utoUpdateAnimBg="0"/>
      <p:bldP spid="3" grpId="1" bldLvl="0" autoUpdateAnimBg="0"/>
      <p:bldP spid="3" grpId="2" bldLvl="0" autoUpdateAnimBg="0"/>
      <p:bldP spid="3" grpId="3" bldLvl="0" autoUpdateAnimBg="0"/>
      <p:bldP spid="3" grpId="4" bldLvl="0" autoUpdateAnimBg="0"/>
      <p:bldP spid="3" grpId="5" bldLvl="0" autoUpdateAnimBg="0"/>
      <p:bldP spid="3" grpId="6" bldLvl="0" autoUpdateAnimBg="0"/>
      <p:bldP spid="3" grpId="7" bldLvl="0" autoUpdateAnimBg="0"/>
      <p:bldP spid="3" grpId="8" bldLvl="0" autoUpdateAnimBg="0"/>
      <p:bldP spid="3" grpId="9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854" y="0"/>
            <a:ext cx="10368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标注 2"/>
          <p:cNvSpPr>
            <a:spLocks noChangeArrowheads="1"/>
          </p:cNvSpPr>
          <p:nvPr/>
        </p:nvSpPr>
        <p:spPr bwMode="auto">
          <a:xfrm>
            <a:off x="8858251" y="2137833"/>
            <a:ext cx="2004483" cy="575733"/>
          </a:xfrm>
          <a:prstGeom prst="wedgeRoundRectCallout">
            <a:avLst>
              <a:gd name="adj1" fmla="val 42935"/>
              <a:gd name="adj2" fmla="val -9231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可视化入口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896600" y="1219200"/>
            <a:ext cx="514350" cy="173355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932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7394" y="687009"/>
            <a:ext cx="5892206" cy="575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3754" y="3807725"/>
            <a:ext cx="1238444" cy="70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9201150" y="1182930"/>
            <a:ext cx="3057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关系密切领域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9665264" y="2155328"/>
            <a:ext cx="21096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论文选题</a:t>
            </a:r>
          </a:p>
        </p:txBody>
      </p:sp>
      <p:grpSp>
        <p:nvGrpSpPr>
          <p:cNvPr id="2" name="组合 6"/>
          <p:cNvGrpSpPr>
            <a:grpSpLocks/>
          </p:cNvGrpSpPr>
          <p:nvPr/>
        </p:nvGrpSpPr>
        <p:grpSpPr bwMode="auto">
          <a:xfrm rot="11608978">
            <a:off x="5733436" y="3889528"/>
            <a:ext cx="1711587" cy="1571566"/>
            <a:chOff x="1335155" y="1456711"/>
            <a:chExt cx="1370969" cy="1108402"/>
          </a:xfrm>
        </p:grpSpPr>
        <p:cxnSp>
          <p:nvCxnSpPr>
            <p:cNvPr id="8" name="直接箭头连接符 16"/>
            <p:cNvCxnSpPr>
              <a:cxnSpLocks noChangeShapeType="1"/>
              <a:stCxn id="9" idx="5"/>
            </p:cNvCxnSpPr>
            <p:nvPr/>
          </p:nvCxnSpPr>
          <p:spPr bwMode="auto">
            <a:xfrm rot="9991022" flipH="1" flipV="1">
              <a:off x="2068298" y="2032613"/>
              <a:ext cx="637826" cy="532500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椭圆 8"/>
            <p:cNvSpPr>
              <a:spLocks noChangeArrowheads="1"/>
            </p:cNvSpPr>
            <p:nvPr/>
          </p:nvSpPr>
          <p:spPr bwMode="auto">
            <a:xfrm>
              <a:off x="1335155" y="1456711"/>
              <a:ext cx="786629" cy="760013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31000"/>
              </a:scheme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400"/>
            </a:p>
          </p:txBody>
        </p:sp>
      </p:grpSp>
      <p:sp>
        <p:nvSpPr>
          <p:cNvPr id="13" name="矩形 12"/>
          <p:cNvSpPr/>
          <p:nvPr/>
        </p:nvSpPr>
        <p:spPr>
          <a:xfrm>
            <a:off x="483505" y="552450"/>
            <a:ext cx="800219" cy="5262979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知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识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知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识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关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联</a:t>
            </a:r>
            <a:endParaRPr lang="zh-CN" altLang="en-US" sz="48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59716">
            <a:off x="5978430" y="3698759"/>
            <a:ext cx="1043335" cy="19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0468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5" y="513987"/>
            <a:ext cx="8700945" cy="537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圆角矩形 6"/>
          <p:cNvSpPr/>
          <p:nvPr/>
        </p:nvSpPr>
        <p:spPr>
          <a:xfrm>
            <a:off x="6115050" y="1533532"/>
            <a:ext cx="3385093" cy="416241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5"/>
          <p:cNvSpPr txBox="1">
            <a:spLocks noChangeArrowheads="1"/>
          </p:cNvSpPr>
          <p:nvPr/>
        </p:nvSpPr>
        <p:spPr bwMode="auto">
          <a:xfrm>
            <a:off x="10082301" y="1640978"/>
            <a:ext cx="21096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论文写作</a:t>
            </a:r>
            <a:endParaRPr lang="en-US" altLang="zh-CN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参考资料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标注 8"/>
          <p:cNvSpPr>
            <a:spLocks noChangeArrowheads="1"/>
          </p:cNvSpPr>
          <p:nvPr/>
        </p:nvSpPr>
        <p:spPr bwMode="auto">
          <a:xfrm>
            <a:off x="7867650" y="557212"/>
            <a:ext cx="1774581" cy="692150"/>
          </a:xfrm>
          <a:prstGeom prst="wedgeRoundRectCallout">
            <a:avLst>
              <a:gd name="adj1" fmla="val -5682"/>
              <a:gd name="adj2" fmla="val 137796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点击</a:t>
            </a:r>
            <a:r>
              <a:rPr lang="en-US" altLang="zh-CN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more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8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882" y="1"/>
            <a:ext cx="10970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5146060" y="3587088"/>
            <a:ext cx="1445809" cy="36195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7478972" y="4380931"/>
            <a:ext cx="770815" cy="31389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78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956855" y="1445077"/>
            <a:ext cx="10339796" cy="3565075"/>
          </a:xfrm>
          <a:prstGeom prst="snip2Diag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初次涉足某个研究领域的时候，往往希望知道在这个研究领域中最具影响力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的人或机构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01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8683" y="561812"/>
            <a:ext cx="800219" cy="4524315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知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识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关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联</a:t>
            </a:r>
            <a:endParaRPr lang="zh-CN" altLang="en-US" sz="48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452" y="598511"/>
            <a:ext cx="6068989" cy="550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 rot="13003975">
            <a:off x="6630692" y="2713692"/>
            <a:ext cx="1598348" cy="1391884"/>
            <a:chOff x="1345708" y="1070279"/>
            <a:chExt cx="1455045" cy="1151808"/>
          </a:xfrm>
        </p:grpSpPr>
        <p:cxnSp>
          <p:nvCxnSpPr>
            <p:cNvPr id="6" name="直接箭头连接符 6"/>
            <p:cNvCxnSpPr>
              <a:cxnSpLocks noChangeShapeType="1"/>
              <a:stCxn id="7" idx="7"/>
            </p:cNvCxnSpPr>
            <p:nvPr/>
          </p:nvCxnSpPr>
          <p:spPr bwMode="auto">
            <a:xfrm flipV="1">
              <a:off x="2082226" y="1070279"/>
              <a:ext cx="718527" cy="477813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椭圆 6"/>
            <p:cNvSpPr>
              <a:spLocks noChangeArrowheads="1"/>
            </p:cNvSpPr>
            <p:nvPr/>
          </p:nvSpPr>
          <p:spPr bwMode="auto">
            <a:xfrm>
              <a:off x="1345708" y="1433099"/>
              <a:ext cx="863735" cy="788988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31000"/>
              </a:scheme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9946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7854" y="762283"/>
            <a:ext cx="6356587" cy="543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>
            <a:grpSpLocks/>
          </p:cNvGrpSpPr>
          <p:nvPr/>
        </p:nvGrpSpPr>
        <p:grpSpPr bwMode="auto">
          <a:xfrm rot="7668372">
            <a:off x="4507470" y="1708146"/>
            <a:ext cx="1381529" cy="1067633"/>
            <a:chOff x="1345708" y="1338602"/>
            <a:chExt cx="1257665" cy="883485"/>
          </a:xfrm>
        </p:grpSpPr>
        <p:cxnSp>
          <p:nvCxnSpPr>
            <p:cNvPr id="5" name="直接箭头连接符 6"/>
            <p:cNvCxnSpPr>
              <a:cxnSpLocks noChangeShapeType="1"/>
              <a:stCxn id="6" idx="7"/>
            </p:cNvCxnSpPr>
            <p:nvPr/>
          </p:nvCxnSpPr>
          <p:spPr bwMode="auto">
            <a:xfrm rot="13931628">
              <a:off x="2279578" y="1062851"/>
              <a:ext cx="48044" cy="599546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椭圆 5"/>
            <p:cNvSpPr>
              <a:spLocks noChangeArrowheads="1"/>
            </p:cNvSpPr>
            <p:nvPr/>
          </p:nvSpPr>
          <p:spPr bwMode="auto">
            <a:xfrm>
              <a:off x="1345708" y="1433099"/>
              <a:ext cx="863735" cy="788988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31000"/>
              </a:scheme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400"/>
            </a:p>
          </p:txBody>
        </p:sp>
      </p:grpSp>
      <p:sp>
        <p:nvSpPr>
          <p:cNvPr id="8" name="矩形 7"/>
          <p:cNvSpPr/>
          <p:nvPr/>
        </p:nvSpPr>
        <p:spPr>
          <a:xfrm>
            <a:off x="573763" y="685802"/>
            <a:ext cx="800219" cy="5262979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知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识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机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构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关</a:t>
            </a:r>
            <a:endParaRPr lang="en-US" altLang="zh-CN" sz="48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联</a:t>
            </a:r>
            <a:endParaRPr lang="zh-CN" altLang="en-US" sz="48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95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27381"/>
            <a:ext cx="6680200" cy="673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图片 7"/>
          <p:cNvSpPr>
            <a:spLocks noChangeAspect="1" noChangeArrowheads="1"/>
          </p:cNvSpPr>
          <p:nvPr/>
        </p:nvSpPr>
        <p:spPr bwMode="auto">
          <a:xfrm>
            <a:off x="3789363" y="327025"/>
            <a:ext cx="87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7" name="图片 1"/>
          <p:cNvSpPr>
            <a:spLocks noChangeAspect="1" noChangeArrowheads="1"/>
          </p:cNvSpPr>
          <p:nvPr/>
        </p:nvSpPr>
        <p:spPr bwMode="auto">
          <a:xfrm>
            <a:off x="8199439" y="2281238"/>
            <a:ext cx="22002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9" name="圆角矩形 21"/>
          <p:cNvSpPr>
            <a:spLocks noChangeArrowheads="1"/>
          </p:cNvSpPr>
          <p:nvPr/>
        </p:nvSpPr>
        <p:spPr bwMode="auto">
          <a:xfrm>
            <a:off x="3845577" y="784225"/>
            <a:ext cx="1145523" cy="298450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noFill/>
          </a:ln>
          <a:extLst/>
        </p:spPr>
        <p:txBody>
          <a:bodyPr lIns="121917" tIns="60958" rIns="121917" bIns="60958"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圆角矩形 22"/>
          <p:cNvSpPr>
            <a:spLocks noChangeArrowheads="1"/>
          </p:cNvSpPr>
          <p:nvPr/>
        </p:nvSpPr>
        <p:spPr bwMode="auto">
          <a:xfrm>
            <a:off x="3823353" y="1924386"/>
            <a:ext cx="2743200" cy="304800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noFill/>
          </a:ln>
          <a:extLst/>
        </p:spPr>
        <p:txBody>
          <a:bodyPr lIns="121917" tIns="60958" rIns="121917" bIns="6095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1" name="流程图: 可选过程 15"/>
          <p:cNvSpPr>
            <a:spLocks noChangeArrowheads="1"/>
          </p:cNvSpPr>
          <p:nvPr/>
        </p:nvSpPr>
        <p:spPr bwMode="auto">
          <a:xfrm>
            <a:off x="2619375" y="5424488"/>
            <a:ext cx="694139" cy="1342208"/>
          </a:xfrm>
          <a:prstGeom prst="flowChartAlternateProcess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83993" y="27382"/>
            <a:ext cx="646331" cy="6740307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挖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掘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论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范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围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关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系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94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0" grpId="0" bldLvl="0" animBg="1" autoUpdateAnimBg="0"/>
      <p:bldP spid="11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>
            <a:spLocks noChangeArrowheads="1"/>
          </p:cNvSpPr>
          <p:nvPr/>
        </p:nvSpPr>
        <p:spPr bwMode="auto">
          <a:xfrm>
            <a:off x="2343148" y="381002"/>
            <a:ext cx="7600952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1892C3"/>
                </a:solidFill>
                <a:sym typeface="Calibri" panose="020F05020202040A0204" pitchFamily="34" charset="0"/>
              </a:rPr>
              <a:t>        </a:t>
            </a:r>
            <a:r>
              <a:rPr lang="zh-CN" altLang="en-US" sz="4000" b="1" dirty="0">
                <a:solidFill>
                  <a:schemeClr val="bg1"/>
                </a:solidFill>
                <a:sym typeface="Calibri" panose="020F05020202040A0204" pitchFamily="34" charset="0"/>
              </a:rPr>
              <a:t>知识关联的意义在于</a:t>
            </a:r>
            <a:r>
              <a:rPr lang="zh-CN" altLang="en-US" sz="6600" b="1" dirty="0">
                <a:solidFill>
                  <a:srgbClr val="FF0000"/>
                </a:solidFill>
                <a:sym typeface="Calibri" panose="020F05020202040A0204" pitchFamily="34" charset="0"/>
              </a:rPr>
              <a:t>发现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chemeClr val="bg1"/>
                </a:solidFill>
                <a:sym typeface="Calibri" panose="020F05020202040A0204" pitchFamily="34" charset="0"/>
              </a:rPr>
              <a:t>人与人、人与知识、知识与知识、机构与人、机构与机构等</a:t>
            </a:r>
            <a:r>
              <a:rPr lang="zh-CN" altLang="en-US" sz="4000" b="1" dirty="0">
                <a:solidFill>
                  <a:schemeClr val="bg1"/>
                </a:solidFill>
                <a:sym typeface="Arial" panose="020B0604020202020204" pitchFamily="34" charset="0"/>
              </a:rPr>
              <a:t>之间的</a:t>
            </a:r>
            <a:r>
              <a:rPr lang="zh-CN" altLang="en-US" sz="4000" b="1" dirty="0">
                <a:solidFill>
                  <a:srgbClr val="FF0000"/>
                </a:solidFill>
                <a:sym typeface="Arial" panose="020B0604020202020204" pitchFamily="34" charset="0"/>
              </a:rPr>
              <a:t>相互关系。</a:t>
            </a:r>
            <a:r>
              <a:rPr lang="zh-CN" altLang="en-US" sz="2800" b="1" dirty="0">
                <a:solidFill>
                  <a:srgbClr val="0070C0"/>
                </a:solidFill>
                <a:sym typeface="Calibri" panose="020F05020202040A0204" pitchFamily="34" charset="0"/>
              </a:rPr>
              <a:t>          </a:t>
            </a:r>
            <a:endParaRPr lang="zh-CN" altLang="en-US" sz="4000" b="1" dirty="0">
              <a:solidFill>
                <a:srgbClr val="0070C0"/>
              </a:solidFill>
              <a:sym typeface="Calibri" panose="020F05020202040A0204" pitchFamily="34" charset="0"/>
            </a:endParaRPr>
          </a:p>
        </p:txBody>
      </p:sp>
      <p:pic>
        <p:nvPicPr>
          <p:cNvPr id="3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 b="9077"/>
          <a:stretch>
            <a:fillRect/>
          </a:stretch>
        </p:blipFill>
        <p:spPr bwMode="auto">
          <a:xfrm>
            <a:off x="3832224" y="3505200"/>
            <a:ext cx="4189413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8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7" y="2130542"/>
            <a:ext cx="3498851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1" y="2130542"/>
            <a:ext cx="3433763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095" y="2130542"/>
            <a:ext cx="3429000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72572" y="424212"/>
            <a:ext cx="1415772" cy="830997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信息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132116" y="5385079"/>
            <a:ext cx="4426856" cy="523220"/>
            <a:chOff x="6342744" y="2265624"/>
            <a:chExt cx="4426856" cy="523220"/>
          </a:xfrm>
        </p:grpSpPr>
        <p:sp>
          <p:nvSpPr>
            <p:cNvPr id="5" name="六边形 4"/>
            <p:cNvSpPr/>
            <p:nvPr/>
          </p:nvSpPr>
          <p:spPr>
            <a:xfrm>
              <a:off x="6342744" y="2346310"/>
              <a:ext cx="348342" cy="300294"/>
            </a:xfrm>
            <a:prstGeom prst="hexagon">
              <a:avLst/>
            </a:prstGeom>
            <a:solidFill>
              <a:schemeClr val="bg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691086" y="2265624"/>
              <a:ext cx="4078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信息垃圾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977495" y="5267721"/>
            <a:ext cx="4426856" cy="523220"/>
            <a:chOff x="6342744" y="2265624"/>
            <a:chExt cx="4426856" cy="523220"/>
          </a:xfrm>
        </p:grpSpPr>
        <p:sp>
          <p:nvSpPr>
            <p:cNvPr id="19" name="六边形 18"/>
            <p:cNvSpPr/>
            <p:nvPr/>
          </p:nvSpPr>
          <p:spPr>
            <a:xfrm>
              <a:off x="6342744" y="2346310"/>
              <a:ext cx="348342" cy="300294"/>
            </a:xfrm>
            <a:prstGeom prst="hexagon">
              <a:avLst/>
            </a:prstGeom>
            <a:solidFill>
              <a:schemeClr val="bg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691086" y="2265624"/>
              <a:ext cx="4078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信息碎片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22875" y="5267721"/>
            <a:ext cx="4426856" cy="523220"/>
            <a:chOff x="6342744" y="2265624"/>
            <a:chExt cx="4426856" cy="523220"/>
          </a:xfrm>
        </p:grpSpPr>
        <p:sp>
          <p:nvSpPr>
            <p:cNvPr id="22" name="六边形 21"/>
            <p:cNvSpPr/>
            <p:nvPr/>
          </p:nvSpPr>
          <p:spPr>
            <a:xfrm>
              <a:off x="6342744" y="2346310"/>
              <a:ext cx="348342" cy="300294"/>
            </a:xfrm>
            <a:prstGeom prst="hexagon">
              <a:avLst/>
            </a:prstGeom>
            <a:solidFill>
              <a:schemeClr val="bg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691086" y="2265624"/>
              <a:ext cx="4078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信息冗余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2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" r="261"/>
          <a:stretch/>
        </p:blipFill>
        <p:spPr bwMode="auto">
          <a:xfrm>
            <a:off x="-152400" y="3078163"/>
            <a:ext cx="12592051" cy="4043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17151" y="309912"/>
            <a:ext cx="2031325" cy="830997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服务二</a:t>
            </a:r>
            <a:endParaRPr lang="zh-CN" altLang="en-US" sz="48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Text Box 9"/>
          <p:cNvSpPr>
            <a:spLocks noChangeArrowheads="1"/>
          </p:cNvSpPr>
          <p:nvPr/>
        </p:nvSpPr>
        <p:spPr bwMode="auto">
          <a:xfrm>
            <a:off x="2248475" y="2165351"/>
            <a:ext cx="7807325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5333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洞察全局的学术趋势分析</a:t>
            </a:r>
            <a:endParaRPr lang="zh-CN" altLang="en-US" sz="1867" dirty="0" smtClean="0">
              <a:solidFill>
                <a:schemeClr val="bg1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6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utoUpdateAnimBg="0"/>
      <p:bldP spid="3" grpId="1" bldLvl="0" autoUpdateAnimBg="0"/>
      <p:bldP spid="3" grpId="2" bldLvl="0" autoUpdateAnimBg="0"/>
      <p:bldP spid="3" grpId="3" bldLvl="0" autoUpdateAnimBg="0"/>
      <p:bldP spid="3" grpId="4" bldLvl="0" autoUpdateAnimBg="0"/>
      <p:bldP spid="3" grpId="5" bldLvl="0" autoUpdateAnimBg="0"/>
      <p:bldP spid="3" grpId="6" bldLvl="0" autoUpdateAnimBg="0"/>
      <p:bldP spid="3" grpId="7" bldLvl="0" autoUpdateAnimBg="0"/>
      <p:bldP spid="3" grpId="8" bldLvl="0" autoUpdateAnimBg="0"/>
      <p:bldP spid="3" grpId="9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153" y="1715851"/>
            <a:ext cx="10198432" cy="42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413467" y="3608695"/>
            <a:ext cx="5396766" cy="810718"/>
          </a:xfrm>
          <a:prstGeom prst="rect">
            <a:avLst/>
          </a:prstGeom>
          <a:solidFill>
            <a:srgbClr val="FFFF00">
              <a:alpha val="5607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86492" y="403892"/>
            <a:ext cx="7064659" cy="769441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关键词趋势研究</a:t>
            </a:r>
            <a:r>
              <a:rPr lang="en-US" altLang="zh-CN" sz="4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44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细胞生物学</a:t>
            </a:r>
            <a:endParaRPr lang="en-US" altLang="zh-CN" sz="44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TextBox 6"/>
          <p:cNvSpPr>
            <a:spLocks noChangeArrowheads="1"/>
          </p:cNvSpPr>
          <p:nvPr/>
        </p:nvSpPr>
        <p:spPr bwMode="auto">
          <a:xfrm>
            <a:off x="2408056" y="6120058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chemeClr val="bg1"/>
                </a:solidFill>
                <a:ea typeface="宋体" panose="02010600030101010101" pitchFamily="2" charset="-122"/>
                <a:sym typeface="Calibri" panose="020F05020202040A0204" pitchFamily="34" charset="0"/>
              </a:rPr>
              <a:t>关键词、人物、机构</a:t>
            </a:r>
            <a:r>
              <a:rPr lang="en-US" altLang="zh-CN" sz="3600" b="1" dirty="0">
                <a:solidFill>
                  <a:schemeClr val="bg1"/>
                </a:solidFill>
                <a:ea typeface="宋体" panose="02010600030101010101" pitchFamily="2" charset="-122"/>
                <a:sym typeface="Calibri" panose="020F05020202040A0204" pitchFamily="34" charset="0"/>
              </a:rPr>
              <a:t>30</a:t>
            </a:r>
            <a:r>
              <a:rPr lang="zh-CN" altLang="en-US" sz="3600" b="1" dirty="0">
                <a:solidFill>
                  <a:schemeClr val="bg1"/>
                </a:solidFill>
                <a:ea typeface="宋体" panose="02010600030101010101" pitchFamily="2" charset="-122"/>
                <a:sym typeface="Calibri" panose="020F05020202040A0204" pitchFamily="34" charset="0"/>
              </a:rPr>
              <a:t>年以上的趋势</a:t>
            </a:r>
            <a:endParaRPr lang="zh-CN" altLang="en-US" dirty="0">
              <a:solidFill>
                <a:schemeClr val="bg1"/>
              </a:solidFill>
              <a:ea typeface="宋体" panose="02010600030101010101" pitchFamily="2" charset="-122"/>
              <a:sym typeface="Calibri" panose="020F05020202040A0204" pitchFamily="34" charset="0"/>
            </a:endParaRPr>
          </a:p>
        </p:txBody>
      </p:sp>
      <p:sp>
        <p:nvSpPr>
          <p:cNvPr id="2" name="右箭头 1"/>
          <p:cNvSpPr/>
          <p:nvPr/>
        </p:nvSpPr>
        <p:spPr>
          <a:xfrm rot="20663956">
            <a:off x="7113484" y="2995705"/>
            <a:ext cx="2082622" cy="903186"/>
          </a:xfrm>
          <a:prstGeom prst="rightArrow">
            <a:avLst/>
          </a:prstGeom>
          <a:solidFill>
            <a:srgbClr val="00B050">
              <a:alpha val="5607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25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 bwMode="auto">
          <a:xfrm>
            <a:off x="1616149" y="0"/>
            <a:ext cx="10575851" cy="6862484"/>
            <a:chOff x="0" y="0"/>
            <a:chExt cx="10195" cy="1842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" y="0"/>
              <a:ext cx="10184" cy="9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228"/>
              <a:ext cx="10169" cy="9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6" name="矩形 25"/>
          <p:cNvSpPr/>
          <p:nvPr/>
        </p:nvSpPr>
        <p:spPr>
          <a:xfrm>
            <a:off x="524747" y="605948"/>
            <a:ext cx="646331" cy="5078313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禽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流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感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研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究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综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合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评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价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7" name="圆角矩形标注 26"/>
          <p:cNvSpPr>
            <a:spLocks noChangeArrowheads="1"/>
          </p:cNvSpPr>
          <p:nvPr/>
        </p:nvSpPr>
        <p:spPr bwMode="auto">
          <a:xfrm>
            <a:off x="2257602" y="477173"/>
            <a:ext cx="1911521" cy="775155"/>
          </a:xfrm>
          <a:prstGeom prst="wedgeRoundRectCallout">
            <a:avLst>
              <a:gd name="adj1" fmla="val -37104"/>
              <a:gd name="adj2" fmla="val -198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endParaRPr lang="zh-CN" altLang="en-US" sz="32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标注 27"/>
          <p:cNvSpPr>
            <a:spLocks noChangeArrowheads="1"/>
          </p:cNvSpPr>
          <p:nvPr/>
        </p:nvSpPr>
        <p:spPr bwMode="auto">
          <a:xfrm>
            <a:off x="2257602" y="2266594"/>
            <a:ext cx="1911521" cy="775155"/>
          </a:xfrm>
          <a:prstGeom prst="wedgeRoundRectCallout">
            <a:avLst>
              <a:gd name="adj1" fmla="val -37104"/>
              <a:gd name="adj2" fmla="val -198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学位</a:t>
            </a:r>
            <a:endParaRPr lang="zh-CN" altLang="en-US" sz="32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圆角矩形标注 28"/>
          <p:cNvSpPr>
            <a:spLocks noChangeArrowheads="1"/>
          </p:cNvSpPr>
          <p:nvPr/>
        </p:nvSpPr>
        <p:spPr bwMode="auto">
          <a:xfrm>
            <a:off x="2257604" y="3840279"/>
            <a:ext cx="1911521" cy="775155"/>
          </a:xfrm>
          <a:prstGeom prst="wedgeRoundRectCallout">
            <a:avLst>
              <a:gd name="adj1" fmla="val -37104"/>
              <a:gd name="adj2" fmla="val -198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endParaRPr lang="zh-CN" altLang="en-US" sz="32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标注 29"/>
          <p:cNvSpPr>
            <a:spLocks noChangeArrowheads="1"/>
          </p:cNvSpPr>
          <p:nvPr/>
        </p:nvSpPr>
        <p:spPr bwMode="auto">
          <a:xfrm>
            <a:off x="2257604" y="5420586"/>
            <a:ext cx="1911521" cy="775155"/>
          </a:xfrm>
          <a:prstGeom prst="wedgeRoundRectCallout">
            <a:avLst>
              <a:gd name="adj1" fmla="val -37104"/>
              <a:gd name="adj2" fmla="val -198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报纸</a:t>
            </a:r>
            <a:endParaRPr lang="zh-CN" altLang="en-US" sz="32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5938648" y="-93664"/>
            <a:ext cx="457499" cy="6862491"/>
          </a:xfrm>
          <a:prstGeom prst="rect">
            <a:avLst/>
          </a:prstGeom>
          <a:solidFill>
            <a:srgbClr val="00B050">
              <a:alpha val="5607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7602" y="2037442"/>
            <a:ext cx="8469449" cy="2716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3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439" y="1447800"/>
            <a:ext cx="20510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77" y="227013"/>
            <a:ext cx="638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圆角矩形标注 5"/>
          <p:cNvSpPr>
            <a:spLocks noChangeArrowheads="1"/>
          </p:cNvSpPr>
          <p:nvPr/>
        </p:nvSpPr>
        <p:spPr bwMode="auto">
          <a:xfrm>
            <a:off x="2793393" y="967582"/>
            <a:ext cx="2326784" cy="719137"/>
          </a:xfrm>
          <a:prstGeom prst="wedgeRoundRectCallout">
            <a:avLst>
              <a:gd name="adj1" fmla="val 49493"/>
              <a:gd name="adj2" fmla="val -111698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选择对比条件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875827" y="246063"/>
            <a:ext cx="3373437" cy="6350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lIns="91377" tIns="45688" rIns="91377" bIns="4568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8" name="圆角矩形标注 8"/>
          <p:cNvSpPr>
            <a:spLocks noChangeArrowheads="1"/>
          </p:cNvSpPr>
          <p:nvPr/>
        </p:nvSpPr>
        <p:spPr bwMode="auto">
          <a:xfrm>
            <a:off x="8472246" y="1075593"/>
            <a:ext cx="2627923" cy="781050"/>
          </a:xfrm>
          <a:prstGeom prst="wedgeRoundRectCallout">
            <a:avLst>
              <a:gd name="adj1" fmla="val -67602"/>
              <a:gd name="adj2" fmla="val -61162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对比输入框中目前最多支持</a:t>
            </a:r>
            <a:r>
              <a:rPr lang="en-US" altLang="zh-CN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</a:p>
        </p:txBody>
      </p:sp>
      <p:sp>
        <p:nvSpPr>
          <p:cNvPr id="12" name="矩形 11"/>
          <p:cNvSpPr/>
          <p:nvPr/>
        </p:nvSpPr>
        <p:spPr>
          <a:xfrm>
            <a:off x="693489" y="563563"/>
            <a:ext cx="646331" cy="3970318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题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比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析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67050" y="1638300"/>
            <a:ext cx="6019800" cy="4972050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324850" y="2628900"/>
            <a:ext cx="628650" cy="47625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267700" y="5105400"/>
            <a:ext cx="628650" cy="47625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95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6" grpId="1" animBg="1" autoUpdateAnimBg="0"/>
      <p:bldP spid="7" grpId="0" animBg="1" autoUpdateAnimBg="0"/>
      <p:bldP spid="8" grpId="0" animBg="1" autoUpdateAnimBg="0"/>
      <p:bldP spid="8" grpId="1" animBg="1"/>
      <p:bldP spid="10" grpId="0" animBg="1"/>
      <p:bldP spid="11" grpId="0" animBg="1"/>
      <p:bldP spid="11" grpId="1" animBg="1"/>
      <p:bldP spid="13" grpId="0" animBg="1"/>
      <p:bldP spid="13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966878" y="-243408"/>
            <a:ext cx="5657849" cy="1212850"/>
            <a:chOff x="0" y="0"/>
            <a:chExt cx="2281" cy="1156"/>
          </a:xfrm>
        </p:grpSpPr>
        <p:pic>
          <p:nvPicPr>
            <p:cNvPr id="4" name="横卷形 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281" cy="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69" y="229"/>
              <a:ext cx="1804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298" tIns="45649" rIns="91298" bIns="45649" anchor="ctr"/>
            <a:lstStyle/>
            <a:p>
              <a:pPr algn="ctr" defTabSz="912813"/>
              <a:r>
                <a:rPr lang="zh-CN" altLang="en-US" sz="2400" b="1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流体力学</a:t>
              </a:r>
              <a:r>
                <a:rPr lang="en-US" altLang="zh-CN" sz="2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-</a:t>
              </a:r>
              <a:r>
                <a:rPr lang="zh-CN" altLang="en-US" sz="2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下位词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对比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分析</a:t>
              </a:r>
              <a:endPara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7515" y="1174348"/>
            <a:ext cx="10099058" cy="464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圆角矩形 9"/>
          <p:cNvSpPr/>
          <p:nvPr/>
        </p:nvSpPr>
        <p:spPr>
          <a:xfrm>
            <a:off x="8911988" y="1091821"/>
            <a:ext cx="2047164" cy="55955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001" y="1651666"/>
            <a:ext cx="4793602" cy="275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5102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7149" y="309912"/>
            <a:ext cx="2031325" cy="830997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服务三</a:t>
            </a:r>
            <a:endParaRPr lang="zh-CN" altLang="en-US" sz="48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Text Box 9"/>
          <p:cNvSpPr>
            <a:spLocks noChangeArrowheads="1"/>
          </p:cNvSpPr>
          <p:nvPr/>
        </p:nvSpPr>
        <p:spPr bwMode="auto">
          <a:xfrm>
            <a:off x="2248474" y="1751546"/>
            <a:ext cx="77962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客观全面的学术产出分析</a:t>
            </a:r>
            <a:endParaRPr lang="zh-CN" altLang="en-US" sz="2000" dirty="0">
              <a:solidFill>
                <a:schemeClr val="bg1"/>
              </a:solidFill>
              <a:sym typeface="Calibri" panose="020F05020202040A0204" pitchFamily="34" charset="0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85516"/>
            <a:ext cx="12181899" cy="357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2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utoUpdateAnimBg="0"/>
      <p:bldP spid="3" grpId="1" bldLvl="0" autoUpdateAnimBg="0"/>
      <p:bldP spid="3" grpId="2" bldLvl="0" autoUpdateAnimBg="0"/>
      <p:bldP spid="3" grpId="3" bldLvl="0" autoUpdateAnimBg="0"/>
      <p:bldP spid="3" grpId="4" bldLvl="0" autoUpdateAnimBg="0"/>
      <p:bldP spid="3" grpId="5" bldLvl="0" autoUpdateAnimBg="0"/>
      <p:bldP spid="3" grpId="6" bldLvl="0" autoUpdateAnimBg="0"/>
      <p:bldP spid="3" grpId="7" bldLvl="0" autoUpdateAnimBg="0"/>
      <p:bldP spid="3" grpId="8" bldLvl="0" autoUpdateAnimBg="0"/>
      <p:bldP spid="3" grpId="9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>
            <a:spLocks noChangeArrowheads="1"/>
          </p:cNvSpPr>
          <p:nvPr/>
        </p:nvSpPr>
        <p:spPr bwMode="auto">
          <a:xfrm>
            <a:off x="2118034" y="356944"/>
            <a:ext cx="8552341" cy="707886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  <a:extLst/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中国科学技术大学</a:t>
            </a:r>
            <a:r>
              <a:rPr lang="en-US" altLang="zh-CN" sz="40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40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期刊</a:t>
            </a:r>
            <a:r>
              <a:rPr lang="zh-CN" altLang="en-US" sz="40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学术发展趋势</a:t>
            </a:r>
            <a:endParaRPr lang="zh-CN" altLang="en-US" sz="40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Calibri" panose="020F05020202040A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370" y="1711426"/>
            <a:ext cx="10003708" cy="416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50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716" y="1578690"/>
            <a:ext cx="7191717" cy="29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5914102" y="4188982"/>
            <a:ext cx="1534933" cy="44201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2775" y="1103518"/>
            <a:ext cx="385762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74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0708" y="946356"/>
            <a:ext cx="71342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6"/>
          <p:cNvSpPr>
            <a:spLocks noChangeArrowheads="1"/>
          </p:cNvSpPr>
          <p:nvPr/>
        </p:nvSpPr>
        <p:spPr bwMode="auto">
          <a:xfrm>
            <a:off x="641441" y="78522"/>
            <a:ext cx="11085086" cy="707886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  <a:extLst/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中国科学技术大学 陈国良教授</a:t>
            </a:r>
            <a:r>
              <a:rPr lang="zh-CN" altLang="en-US" sz="40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学术成就与影响力</a:t>
            </a:r>
            <a:endParaRPr lang="zh-CN" altLang="en-US" sz="40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Calibri" panose="020F05020202040A0204" pitchFamily="34" charset="0"/>
            </a:endParaRPr>
          </a:p>
        </p:txBody>
      </p:sp>
      <p:sp>
        <p:nvSpPr>
          <p:cNvPr id="4" name="矩形 13"/>
          <p:cNvSpPr>
            <a:spLocks noChangeArrowheads="1"/>
          </p:cNvSpPr>
          <p:nvPr/>
        </p:nvSpPr>
        <p:spPr bwMode="auto">
          <a:xfrm>
            <a:off x="1572404" y="3277976"/>
            <a:ext cx="2414317" cy="472295"/>
          </a:xfrm>
          <a:prstGeom prst="rect">
            <a:avLst/>
          </a:prstGeom>
          <a:noFill/>
          <a:ln w="381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成果被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引用</a:t>
            </a:r>
            <a:r>
              <a:rPr lang="en-US" altLang="zh-CN" sz="1600" dirty="0" smtClean="0">
                <a:solidFill>
                  <a:schemeClr val="bg1"/>
                </a:solidFill>
              </a:rPr>
              <a:t>2028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次</a:t>
            </a:r>
            <a:endParaRPr lang="zh-CN" altLang="en-US" sz="1600" dirty="0">
              <a:solidFill>
                <a:schemeClr val="bg1"/>
              </a:solidFill>
              <a:ea typeface="宋体" panose="02010600030101010101" pitchFamily="2" charset="-122"/>
              <a:sym typeface="Calibri" panose="020F05020202040A0204" pitchFamily="34" charset="0"/>
            </a:endParaRPr>
          </a:p>
        </p:txBody>
      </p:sp>
      <p:sp>
        <p:nvSpPr>
          <p:cNvPr id="5" name="矩形 15"/>
          <p:cNvSpPr>
            <a:spLocks noChangeArrowheads="1"/>
          </p:cNvSpPr>
          <p:nvPr/>
        </p:nvSpPr>
        <p:spPr bwMode="auto">
          <a:xfrm>
            <a:off x="1585103" y="3925863"/>
            <a:ext cx="2401107" cy="518533"/>
          </a:xfrm>
          <a:prstGeom prst="rect">
            <a:avLst/>
          </a:prstGeom>
          <a:noFill/>
          <a:ln w="381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333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被引用次数最多期刊</a:t>
            </a:r>
            <a:r>
              <a:rPr lang="en-US" altLang="zh-CN" sz="1333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200</a:t>
            </a:r>
            <a:r>
              <a:rPr lang="zh-CN" altLang="en-US" sz="1333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次</a:t>
            </a:r>
            <a:endParaRPr lang="zh-CN" altLang="en-US" sz="1333" dirty="0" smtClean="0">
              <a:solidFill>
                <a:schemeClr val="bg1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cxnSp>
        <p:nvCxnSpPr>
          <p:cNvPr id="6" name="直接箭头连接符 17"/>
          <p:cNvCxnSpPr>
            <a:cxnSpLocks noChangeShapeType="1"/>
            <a:endCxn id="4" idx="3"/>
          </p:cNvCxnSpPr>
          <p:nvPr/>
        </p:nvCxnSpPr>
        <p:spPr bwMode="auto">
          <a:xfrm flipH="1">
            <a:off x="3986721" y="1312606"/>
            <a:ext cx="4508350" cy="2201518"/>
          </a:xfrm>
          <a:prstGeom prst="straightConnector1">
            <a:avLst/>
          </a:prstGeom>
          <a:noFill/>
          <a:ln w="63500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箭头连接符 18"/>
          <p:cNvCxnSpPr>
            <a:cxnSpLocks noChangeShapeType="1"/>
            <a:endCxn id="5" idx="3"/>
          </p:cNvCxnSpPr>
          <p:nvPr/>
        </p:nvCxnSpPr>
        <p:spPr bwMode="auto">
          <a:xfrm flipH="1">
            <a:off x="3986210" y="3082413"/>
            <a:ext cx="4803829" cy="1102717"/>
          </a:xfrm>
          <a:prstGeom prst="straightConnector1">
            <a:avLst/>
          </a:prstGeom>
          <a:noFill/>
          <a:ln w="63500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577" y="861551"/>
            <a:ext cx="2314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8581" y="4619625"/>
            <a:ext cx="2376796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35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 autoUpdateAnimBg="0"/>
      <p:bldP spid="5" grpId="0" bldLvl="0" animBg="1" autoUpdateAnimBg="0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7149" y="309912"/>
            <a:ext cx="2031325" cy="830997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服务四</a:t>
            </a:r>
            <a:endParaRPr lang="zh-CN" altLang="en-US" sz="4800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Text Box 9"/>
          <p:cNvSpPr>
            <a:spLocks noChangeArrowheads="1"/>
          </p:cNvSpPr>
          <p:nvPr/>
        </p:nvSpPr>
        <p:spPr bwMode="auto">
          <a:xfrm>
            <a:off x="3429001" y="2286001"/>
            <a:ext cx="5843588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5867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完善的引证分析</a:t>
            </a:r>
            <a:endParaRPr lang="zh-CN" altLang="en-US" sz="5867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3638917"/>
            <a:ext cx="4283076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6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utoUpdateAnimBg="0"/>
      <p:bldP spid="3" grpId="1" bldLvl="0" autoUpdateAnimBg="0"/>
      <p:bldP spid="3" grpId="2" bldLvl="0" autoUpdateAnimBg="0"/>
      <p:bldP spid="3" grpId="3" bldLvl="0" autoUpdateAnimBg="0"/>
      <p:bldP spid="3" grpId="4" bldLvl="0" autoUpdateAnimBg="0"/>
      <p:bldP spid="3" grpId="5" bldLvl="0" autoUpdateAnimBg="0"/>
      <p:bldP spid="3" grpId="6" bldLvl="0" autoUpdateAnimBg="0"/>
      <p:bldP spid="3" grpId="7" bldLvl="0" autoUpdateAnimBg="0"/>
      <p:bldP spid="3" grpId="8" bldLvl="0" autoUpdateAnimBg="0"/>
      <p:bldP spid="3" grpId="9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518558" y="661308"/>
            <a:ext cx="9173029" cy="914399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918462" y="798649"/>
            <a:ext cx="6392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图书馆如何应对大数据</a:t>
            </a:r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?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889760" y="2371453"/>
            <a:ext cx="8340091" cy="3383280"/>
          </a:xfrm>
          <a:prstGeom prst="roundRect">
            <a:avLst>
              <a:gd name="adj" fmla="val 6667"/>
            </a:avLst>
          </a:prstGeom>
          <a:noFill/>
          <a:ln>
            <a:solidFill>
              <a:schemeClr val="bg1"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899603" y="2373721"/>
            <a:ext cx="8330248" cy="3381012"/>
          </a:xfrm>
          <a:prstGeom prst="roundRect">
            <a:avLst>
              <a:gd name="adj" fmla="val 666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581930" y="3339818"/>
            <a:ext cx="695575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如何让数字资源从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无序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发展</a:t>
            </a:r>
            <a:endParaRPr lang="en-US" altLang="zh-CN" sz="4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到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有序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地系统管理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8299939" y="5799138"/>
            <a:ext cx="2438400" cy="906462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3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15" y="0"/>
            <a:ext cx="923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1" y="215900"/>
            <a:ext cx="66579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7"/>
          <p:cNvSpPr>
            <a:spLocks noChangeArrowheads="1"/>
          </p:cNvSpPr>
          <p:nvPr/>
        </p:nvSpPr>
        <p:spPr bwMode="auto">
          <a:xfrm>
            <a:off x="2737339" y="2590800"/>
            <a:ext cx="2590800" cy="228600"/>
          </a:xfrm>
          <a:prstGeom prst="rect">
            <a:avLst/>
          </a:prstGeom>
          <a:solidFill>
            <a:schemeClr val="accent1">
              <a:alpha val="14902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9" y="2"/>
            <a:ext cx="2495551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1" y="3567115"/>
            <a:ext cx="6342063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557378" y="719941"/>
            <a:ext cx="646331" cy="3416320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书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参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考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证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438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15" y="0"/>
            <a:ext cx="923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83" y="1836738"/>
            <a:ext cx="74945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7604370" y="2922590"/>
            <a:ext cx="2095500" cy="955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latin typeface="Arial" panose="020B0604020202020204" pitchFamily="34" charset="0"/>
              <a:cs typeface="Arial" panose="020B0604020202020204" pitchFamily="34" charset="0"/>
              <a:sym typeface="Calibri" panose="020F05020202040A0204" pitchFamily="34" charset="0"/>
            </a:endParaRPr>
          </a:p>
        </p:txBody>
      </p:sp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2067169" y="2922590"/>
            <a:ext cx="2184400" cy="955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latin typeface="Arial" panose="020B0604020202020204" pitchFamily="34" charset="0"/>
              <a:cs typeface="Arial" panose="020B0604020202020204" pitchFamily="34" charset="0"/>
              <a:sym typeface="Calibri" panose="020F05020202040A0204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73981" y="1787525"/>
            <a:ext cx="6189191" cy="1714192"/>
            <a:chOff x="-243171" y="-92014"/>
            <a:chExt cx="5528081" cy="1509561"/>
          </a:xfrm>
          <a:solidFill>
            <a:schemeClr val="bg1"/>
          </a:solidFill>
        </p:grpSpPr>
        <p:sp>
          <p:nvSpPr>
            <p:cNvPr id="6" name="矩形 2"/>
            <p:cNvSpPr>
              <a:spLocks noChangeArrowheads="1"/>
            </p:cNvSpPr>
            <p:nvPr/>
          </p:nvSpPr>
          <p:spPr bwMode="auto">
            <a:xfrm>
              <a:off x="1781915" y="-777"/>
              <a:ext cx="3502995" cy="803105"/>
            </a:xfrm>
            <a:prstGeom prst="rect">
              <a:avLst/>
            </a:prstGeom>
            <a:grpFill/>
            <a:ln w="9525">
              <a:noFill/>
              <a:bevel/>
              <a:headEnd/>
              <a:tailEnd/>
            </a:ln>
          </p:spPr>
          <p:txBody>
            <a:bodyPr/>
            <a:lstStyle/>
            <a:p>
              <a:pPr algn="ctr" eaLnBrk="1" hangingPunct="1">
                <a:buFont typeface="Arial" charset="0"/>
                <a:buNone/>
                <a:defRPr/>
              </a:pPr>
              <a:endParaRPr lang="zh-CN" altLang="zh-CN"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-243171" y="-92014"/>
              <a:ext cx="2025084" cy="1509561"/>
              <a:chOff x="-243171" y="-92014"/>
              <a:chExt cx="2025084" cy="1509561"/>
            </a:xfrm>
            <a:grpFill/>
          </p:grpSpPr>
          <p:sp>
            <p:nvSpPr>
              <p:cNvPr id="8" name="矩形 6"/>
              <p:cNvSpPr>
                <a:spLocks noChangeArrowheads="1"/>
              </p:cNvSpPr>
              <p:nvPr/>
            </p:nvSpPr>
            <p:spPr bwMode="auto">
              <a:xfrm>
                <a:off x="-243171" y="-92014"/>
                <a:ext cx="2025084" cy="1014979"/>
              </a:xfrm>
              <a:prstGeom prst="rect">
                <a:avLst/>
              </a:prstGeom>
              <a:grpFill/>
              <a:ln w="9525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>
                    <a:ea typeface="+mn-ea"/>
                    <a:cs typeface="Arial" panose="020B0604020202020204" pitchFamily="34" charset="0"/>
                    <a:sym typeface="Calibri" pitchFamily="34" charset="0"/>
                  </a:rPr>
                  <a:t> </a:t>
                </a:r>
                <a:endParaRPr lang="zh-CN" altLang="en-US">
                  <a:ea typeface="+mn-ea"/>
                  <a:cs typeface="Arial" panose="020B0604020202020204" pitchFamily="34" charset="0"/>
                  <a:sym typeface="Calibri" pitchFamily="34" charset="0"/>
                </a:endParaRPr>
              </a:p>
            </p:txBody>
          </p:sp>
          <p:sp>
            <p:nvSpPr>
              <p:cNvPr id="9" name="矩形 18"/>
              <p:cNvSpPr>
                <a:spLocks noChangeArrowheads="1"/>
              </p:cNvSpPr>
              <p:nvPr/>
            </p:nvSpPr>
            <p:spPr bwMode="auto">
              <a:xfrm>
                <a:off x="-80533" y="652803"/>
                <a:ext cx="200385" cy="764744"/>
              </a:xfrm>
              <a:prstGeom prst="rect">
                <a:avLst/>
              </a:prstGeom>
              <a:grpFill/>
              <a:ln w="9525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buFont typeface="Arial" charset="0"/>
                  <a:buNone/>
                  <a:defRPr/>
                </a:pPr>
                <a:endParaRPr lang="zh-CN" altLang="zh-CN">
                  <a:ea typeface="+mn-ea"/>
                  <a:cs typeface="Arial" panose="020B0604020202020204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3972169" y="3302950"/>
            <a:ext cx="5725587" cy="1587081"/>
            <a:chOff x="-111191" y="-56295"/>
            <a:chExt cx="5419317" cy="1589716"/>
          </a:xfrm>
          <a:solidFill>
            <a:schemeClr val="bg1"/>
          </a:solidFill>
        </p:grpSpPr>
        <p:sp>
          <p:nvSpPr>
            <p:cNvPr id="11" name="矩形 3"/>
            <p:cNvSpPr>
              <a:spLocks noChangeArrowheads="1"/>
            </p:cNvSpPr>
            <p:nvPr/>
          </p:nvSpPr>
          <p:spPr bwMode="auto">
            <a:xfrm>
              <a:off x="-111191" y="535212"/>
              <a:ext cx="3437909" cy="964280"/>
            </a:xfrm>
            <a:prstGeom prst="rect">
              <a:avLst/>
            </a:prstGeom>
            <a:grpFill/>
            <a:ln w="9525">
              <a:noFill/>
              <a:bevel/>
              <a:headEnd/>
              <a:tailEnd/>
            </a:ln>
          </p:spPr>
          <p:txBody>
            <a:bodyPr/>
            <a:lstStyle/>
            <a:p>
              <a:pPr algn="ctr" eaLnBrk="1" hangingPunct="1">
                <a:buFont typeface="Arial" charset="0"/>
                <a:buNone/>
                <a:defRPr/>
              </a:pPr>
              <a:endParaRPr lang="zh-CN" altLang="zh-CN"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3300871" y="-56295"/>
              <a:ext cx="2007255" cy="1589716"/>
              <a:chOff x="4524" y="-56295"/>
              <a:chExt cx="2007255" cy="1589716"/>
            </a:xfrm>
            <a:grpFill/>
          </p:grpSpPr>
          <p:sp>
            <p:nvSpPr>
              <p:cNvPr id="13" name="矩形 7"/>
              <p:cNvSpPr>
                <a:spLocks noChangeArrowheads="1"/>
              </p:cNvSpPr>
              <p:nvPr/>
            </p:nvSpPr>
            <p:spPr bwMode="auto">
              <a:xfrm>
                <a:off x="4524" y="497133"/>
                <a:ext cx="2007255" cy="1036288"/>
              </a:xfrm>
              <a:prstGeom prst="rect">
                <a:avLst/>
              </a:prstGeom>
              <a:grpFill/>
              <a:ln w="9525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buFont typeface="Arial" charset="0"/>
                  <a:buNone/>
                  <a:defRPr/>
                </a:pPr>
                <a:endParaRPr lang="zh-CN" altLang="zh-CN">
                  <a:ea typeface="+mn-ea"/>
                  <a:cs typeface="Arial" panose="020B0604020202020204" pitchFamily="34" charset="0"/>
                  <a:sym typeface="Calibri" pitchFamily="34" charset="0"/>
                </a:endParaRPr>
              </a:p>
            </p:txBody>
          </p:sp>
          <p:sp>
            <p:nvSpPr>
              <p:cNvPr id="14" name="矩形 27"/>
              <p:cNvSpPr>
                <a:spLocks noChangeArrowheads="1"/>
              </p:cNvSpPr>
              <p:nvPr/>
            </p:nvSpPr>
            <p:spPr bwMode="auto">
              <a:xfrm>
                <a:off x="1842404" y="-56295"/>
                <a:ext cx="144016" cy="1036289"/>
              </a:xfrm>
              <a:prstGeom prst="rect">
                <a:avLst/>
              </a:prstGeom>
              <a:grpFill/>
              <a:ln w="9525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buFont typeface="Arial" charset="0"/>
                  <a:buNone/>
                  <a:defRPr/>
                </a:pPr>
                <a:endParaRPr lang="zh-CN" altLang="zh-CN">
                  <a:ea typeface="+mn-ea"/>
                  <a:cs typeface="Arial" panose="020B0604020202020204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4251570" y="2"/>
            <a:ext cx="5975351" cy="3097213"/>
            <a:chOff x="0" y="0"/>
            <a:chExt cx="5976664" cy="3096344"/>
          </a:xfrm>
        </p:grpSpPr>
        <p:sp>
          <p:nvSpPr>
            <p:cNvPr id="16" name="矩形标注 16"/>
            <p:cNvSpPr>
              <a:spLocks noChangeArrowheads="1"/>
            </p:cNvSpPr>
            <p:nvPr/>
          </p:nvSpPr>
          <p:spPr bwMode="auto">
            <a:xfrm>
              <a:off x="0" y="0"/>
              <a:ext cx="5976664" cy="3096344"/>
            </a:xfrm>
            <a:prstGeom prst="wedgeRectCallout">
              <a:avLst>
                <a:gd name="adj1" fmla="val -64120"/>
                <a:gd name="adj2" fmla="val 43750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800">
                <a:solidFill>
                  <a:schemeClr val="tx1"/>
                </a:solidFill>
                <a:sym typeface="Calibri" panose="020F05020202040A0204" pitchFamily="34" charset="0"/>
              </a:endParaRPr>
            </a:p>
          </p:txBody>
        </p:sp>
        <p:pic>
          <p:nvPicPr>
            <p:cNvPr id="17" name="图片 17" descr="参考图书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99" y="92549"/>
              <a:ext cx="5646665" cy="293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1806819" y="2"/>
            <a:ext cx="5976939" cy="3097213"/>
            <a:chOff x="0" y="0"/>
            <a:chExt cx="5976664" cy="3096344"/>
          </a:xfrm>
        </p:grpSpPr>
        <p:sp>
          <p:nvSpPr>
            <p:cNvPr id="19" name="矩形标注 21"/>
            <p:cNvSpPr>
              <a:spLocks noChangeArrowheads="1"/>
            </p:cNvSpPr>
            <p:nvPr/>
          </p:nvSpPr>
          <p:spPr bwMode="auto">
            <a:xfrm>
              <a:off x="0" y="0"/>
              <a:ext cx="5976664" cy="3096344"/>
            </a:xfrm>
            <a:prstGeom prst="wedgeRectCallout">
              <a:avLst>
                <a:gd name="adj1" fmla="val 57782"/>
                <a:gd name="adj2" fmla="val 4937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800">
                <a:solidFill>
                  <a:schemeClr val="tx1"/>
                </a:solidFill>
                <a:sym typeface="Calibri" panose="020F05020202040A0204" pitchFamily="34" charset="0"/>
              </a:endParaRPr>
            </a:p>
          </p:txBody>
        </p:sp>
        <p:pic>
          <p:nvPicPr>
            <p:cNvPr id="20" name="图片 22" descr="参考图书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04" y="43541"/>
              <a:ext cx="5824201" cy="302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  <p:grpSp>
        <p:nvGrpSpPr>
          <p:cNvPr id="21" name="Group 24"/>
          <p:cNvGrpSpPr>
            <a:grpSpLocks/>
          </p:cNvGrpSpPr>
          <p:nvPr/>
        </p:nvGrpSpPr>
        <p:grpSpPr bwMode="auto">
          <a:xfrm>
            <a:off x="4416669" y="3611565"/>
            <a:ext cx="5976939" cy="3094037"/>
            <a:chOff x="0" y="0"/>
            <a:chExt cx="5976664" cy="3096344"/>
          </a:xfrm>
        </p:grpSpPr>
        <p:sp>
          <p:nvSpPr>
            <p:cNvPr id="22" name="矩形标注 12"/>
            <p:cNvSpPr>
              <a:spLocks noChangeArrowheads="1"/>
            </p:cNvSpPr>
            <p:nvPr/>
          </p:nvSpPr>
          <p:spPr bwMode="auto">
            <a:xfrm>
              <a:off x="0" y="0"/>
              <a:ext cx="5976664" cy="3096344"/>
            </a:xfrm>
            <a:prstGeom prst="wedgeRectCallout">
              <a:avLst>
                <a:gd name="adj1" fmla="val -61204"/>
                <a:gd name="adj2" fmla="val -4437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800">
                <a:solidFill>
                  <a:schemeClr val="tx1"/>
                </a:solidFill>
                <a:sym typeface="Calibri" panose="020F05020202040A0204" pitchFamily="34" charset="0"/>
              </a:endParaRPr>
            </a:p>
          </p:txBody>
        </p:sp>
        <p:pic>
          <p:nvPicPr>
            <p:cNvPr id="23" name="图片 13" descr="参考图书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82" y="82722"/>
              <a:ext cx="5753297" cy="2950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  <p:grpSp>
        <p:nvGrpSpPr>
          <p:cNvPr id="24" name="Group 27"/>
          <p:cNvGrpSpPr>
            <a:grpSpLocks/>
          </p:cNvGrpSpPr>
          <p:nvPr/>
        </p:nvGrpSpPr>
        <p:grpSpPr bwMode="auto">
          <a:xfrm>
            <a:off x="1876669" y="3621088"/>
            <a:ext cx="5672139" cy="2874962"/>
            <a:chOff x="-139694" y="0"/>
            <a:chExt cx="5262896" cy="2791957"/>
          </a:xfrm>
        </p:grpSpPr>
        <p:sp>
          <p:nvSpPr>
            <p:cNvPr id="25" name="矩形标注 25"/>
            <p:cNvSpPr>
              <a:spLocks noChangeArrowheads="1"/>
            </p:cNvSpPr>
            <p:nvPr/>
          </p:nvSpPr>
          <p:spPr bwMode="auto">
            <a:xfrm>
              <a:off x="-139694" y="0"/>
              <a:ext cx="5262896" cy="2791957"/>
            </a:xfrm>
            <a:prstGeom prst="wedgeRectCallout">
              <a:avLst>
                <a:gd name="adj1" fmla="val 72005"/>
                <a:gd name="adj2" fmla="val -48949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800">
                <a:solidFill>
                  <a:schemeClr val="tx1"/>
                </a:solidFill>
                <a:sym typeface="Calibri" panose="020F05020202040A0204" pitchFamily="34" charset="0"/>
              </a:endParaRPr>
            </a:p>
          </p:txBody>
        </p:sp>
        <p:pic>
          <p:nvPicPr>
            <p:cNvPr id="26" name="图片 26" descr="参考图书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765" y="27400"/>
              <a:ext cx="5185840" cy="268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  <p:sp>
        <p:nvSpPr>
          <p:cNvPr id="28" name="矩形 27"/>
          <p:cNvSpPr/>
          <p:nvPr/>
        </p:nvSpPr>
        <p:spPr>
          <a:xfrm>
            <a:off x="557379" y="719941"/>
            <a:ext cx="646331" cy="2308324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证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关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系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00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 autoUpdateAnimBg="0"/>
      <p:bldP spid="4" grpId="0" bldLvl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542899" y="61558"/>
            <a:ext cx="9641668" cy="6796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367" y="215900"/>
            <a:ext cx="5472608" cy="376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9940" y="216998"/>
            <a:ext cx="2884627" cy="353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557378" y="719941"/>
            <a:ext cx="646331" cy="3416320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期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刊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参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考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证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367" y="4057924"/>
            <a:ext cx="7742405" cy="268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矩形 7"/>
          <p:cNvSpPr>
            <a:spLocks noChangeArrowheads="1"/>
          </p:cNvSpPr>
          <p:nvPr/>
        </p:nvSpPr>
        <p:spPr bwMode="auto">
          <a:xfrm>
            <a:off x="2635813" y="3806453"/>
            <a:ext cx="1478987" cy="237600"/>
          </a:xfrm>
          <a:prstGeom prst="rect">
            <a:avLst/>
          </a:prstGeom>
          <a:solidFill>
            <a:schemeClr val="accent1">
              <a:alpha val="14902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975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15" y="0"/>
            <a:ext cx="923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93" y="90488"/>
            <a:ext cx="6496051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43" y="76200"/>
            <a:ext cx="2495551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93" y="3676650"/>
            <a:ext cx="6343651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705957" y="3243265"/>
            <a:ext cx="1343025" cy="280987"/>
          </a:xfrm>
          <a:prstGeom prst="rect">
            <a:avLst/>
          </a:prstGeom>
          <a:solidFill>
            <a:srgbClr val="FFFF00">
              <a:alpha val="30196"/>
            </a:srgbClr>
          </a:solidFill>
          <a:ln w="38100">
            <a:solidFill>
              <a:srgbClr val="FF0000"/>
            </a:solidFill>
            <a:bevel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723293" y="3690938"/>
            <a:ext cx="6419851" cy="2906712"/>
          </a:xfrm>
          <a:prstGeom prst="rect">
            <a:avLst/>
          </a:prstGeom>
          <a:solidFill>
            <a:srgbClr val="FFFF00">
              <a:alpha val="30196"/>
            </a:srgbClr>
          </a:solidFill>
          <a:ln w="38100">
            <a:solidFill>
              <a:srgbClr val="FF0000"/>
            </a:solidFill>
            <a:bevel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81" y="5480050"/>
            <a:ext cx="19050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57381" y="719943"/>
            <a:ext cx="646331" cy="4524315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学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位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论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参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考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证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15" y="0"/>
            <a:ext cx="923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19" y="171450"/>
            <a:ext cx="6686551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69" y="152402"/>
            <a:ext cx="23622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70" y="3505200"/>
            <a:ext cx="660241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846633" y="3128965"/>
            <a:ext cx="1343025" cy="312737"/>
          </a:xfrm>
          <a:prstGeom prst="rect">
            <a:avLst/>
          </a:prstGeom>
          <a:solidFill>
            <a:srgbClr val="FFFF00">
              <a:alpha val="30196"/>
            </a:srgbClr>
          </a:solidFill>
          <a:ln w="38100">
            <a:solidFill>
              <a:srgbClr val="FF0000"/>
            </a:solidFill>
            <a:bevel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863970" y="3567115"/>
            <a:ext cx="6265863" cy="2905125"/>
          </a:xfrm>
          <a:prstGeom prst="rect">
            <a:avLst/>
          </a:prstGeom>
          <a:solidFill>
            <a:srgbClr val="FFFF00">
              <a:alpha val="30196"/>
            </a:srgbClr>
          </a:solidFill>
          <a:ln w="38100">
            <a:solidFill>
              <a:srgbClr val="FF0000"/>
            </a:solidFill>
            <a:bevel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A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657" y="5480050"/>
            <a:ext cx="19050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57382" y="719943"/>
            <a:ext cx="646331" cy="4524315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会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议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论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参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考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证</a:t>
            </a:r>
            <a:endParaRPr lang="en-US" altLang="zh-CN" sz="3600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390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80456" y="853698"/>
            <a:ext cx="9173029" cy="914399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3570969" y="1004889"/>
            <a:ext cx="4992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引证分析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1030" y="2785079"/>
            <a:ext cx="6891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/>
              <a:t>完善中文</a:t>
            </a:r>
            <a:r>
              <a:rPr lang="zh-CN" altLang="en-US" b="0" dirty="0" smtClean="0"/>
              <a:t>期刊引用</a:t>
            </a:r>
            <a:r>
              <a:rPr lang="en-US" altLang="zh-CN" b="0" dirty="0" smtClean="0"/>
              <a:t>7000</a:t>
            </a:r>
            <a:r>
              <a:rPr lang="zh-CN" altLang="en-US" b="0" dirty="0" smtClean="0"/>
              <a:t>多万篇</a:t>
            </a:r>
            <a:endParaRPr lang="zh-CN" altLang="en-US" b="0" dirty="0"/>
          </a:p>
        </p:txBody>
      </p:sp>
      <p:sp>
        <p:nvSpPr>
          <p:cNvPr id="6" name="文本框 5"/>
          <p:cNvSpPr txBox="1"/>
          <p:nvPr/>
        </p:nvSpPr>
        <p:spPr>
          <a:xfrm>
            <a:off x="1480456" y="3815423"/>
            <a:ext cx="9336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实现图书、期刊、学位、会议之间立体引用分析</a:t>
            </a:r>
          </a:p>
        </p:txBody>
      </p:sp>
    </p:spTree>
    <p:extLst>
      <p:ext uri="{BB962C8B-B14F-4D97-AF65-F5344CB8AC3E}">
        <p14:creationId xmlns:p14="http://schemas.microsoft.com/office/powerpoint/2010/main" val="1813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480458" y="870858"/>
            <a:ext cx="9173029" cy="914399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570967" y="934971"/>
            <a:ext cx="4992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无缝对接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剪去对角的矩形 14"/>
          <p:cNvSpPr/>
          <p:nvPr/>
        </p:nvSpPr>
        <p:spPr>
          <a:xfrm>
            <a:off x="1466849" y="2295020"/>
            <a:ext cx="2104119" cy="3802743"/>
          </a:xfrm>
          <a:prstGeom prst="snip2Diag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OPAC</a:t>
            </a:r>
          </a:p>
          <a:p>
            <a:pPr algn="ctr"/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本馆纸书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剪去对角的矩形 15"/>
          <p:cNvSpPr/>
          <p:nvPr/>
        </p:nvSpPr>
        <p:spPr>
          <a:xfrm>
            <a:off x="3833250" y="2295020"/>
            <a:ext cx="2104119" cy="3802743"/>
          </a:xfrm>
          <a:prstGeom prst="snip2Diag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CNKI/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万方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维普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剪去对角的矩形 23"/>
          <p:cNvSpPr/>
          <p:nvPr/>
        </p:nvSpPr>
        <p:spPr>
          <a:xfrm>
            <a:off x="6199653" y="2263754"/>
            <a:ext cx="2104119" cy="3802743"/>
          </a:xfrm>
          <a:prstGeom prst="snip2Diag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中文图书补缺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剪去对角的矩形 24"/>
          <p:cNvSpPr/>
          <p:nvPr/>
        </p:nvSpPr>
        <p:spPr>
          <a:xfrm>
            <a:off x="8562974" y="2295020"/>
            <a:ext cx="2104119" cy="3802743"/>
          </a:xfrm>
          <a:prstGeom prst="snip2Diag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百链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期刊等文献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补缺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15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4" grpId="0" animBg="1"/>
      <p:bldP spid="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0"/>
            <a:ext cx="9145588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9" y="2114550"/>
            <a:ext cx="914558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4418012"/>
            <a:ext cx="91455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圆角矩形标注 6"/>
          <p:cNvSpPr>
            <a:spLocks noChangeArrowheads="1"/>
          </p:cNvSpPr>
          <p:nvPr/>
        </p:nvSpPr>
        <p:spPr bwMode="auto">
          <a:xfrm>
            <a:off x="4668838" y="5562602"/>
            <a:ext cx="1871663" cy="693737"/>
          </a:xfrm>
          <a:prstGeom prst="wedgeRoundRectCallout">
            <a:avLst>
              <a:gd name="adj1" fmla="val -62065"/>
              <a:gd name="adj2" fmla="val 110394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数据库</a:t>
            </a:r>
            <a:endParaRPr lang="zh-CN" altLang="en-US" sz="24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6" name="圆角矩形标注 7"/>
          <p:cNvSpPr>
            <a:spLocks noChangeArrowheads="1"/>
          </p:cNvSpPr>
          <p:nvPr/>
        </p:nvSpPr>
        <p:spPr bwMode="auto">
          <a:xfrm>
            <a:off x="5835650" y="3194050"/>
            <a:ext cx="2470151" cy="650875"/>
          </a:xfrm>
          <a:prstGeom prst="wedgeRoundRectCallout">
            <a:avLst>
              <a:gd name="adj1" fmla="val -62065"/>
              <a:gd name="adj2" fmla="val 110394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云共享服务</a:t>
            </a:r>
            <a:endParaRPr lang="zh-CN" altLang="en-US" sz="24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7" name="圆角矩形标注 8"/>
          <p:cNvSpPr>
            <a:spLocks noChangeArrowheads="1"/>
          </p:cNvSpPr>
          <p:nvPr/>
        </p:nvSpPr>
        <p:spPr bwMode="auto">
          <a:xfrm>
            <a:off x="6529389" y="709612"/>
            <a:ext cx="1436443" cy="692150"/>
          </a:xfrm>
          <a:prstGeom prst="wedgeRoundRectCallout">
            <a:avLst>
              <a:gd name="adj1" fmla="val -124912"/>
              <a:gd name="adj2" fmla="val 93759"/>
              <a:gd name="adj3" fmla="val 16667"/>
            </a:avLst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读秀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582F4EB6-98F2-48CD-A6D0-911F587BEC1F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58</a:t>
            </a:fld>
            <a:endParaRPr lang="zh-CN" altLang="en-US" sz="1800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38401" y="1752600"/>
            <a:ext cx="7689851" cy="4064000"/>
            <a:chOff x="0" y="0"/>
            <a:chExt cx="5767536" cy="4064000"/>
          </a:xfrm>
        </p:grpSpPr>
        <p:sp>
          <p:nvSpPr>
            <p:cNvPr id="50181" name="Rectangle 3"/>
            <p:cNvSpPr>
              <a:spLocks noChangeArrowheads="1"/>
            </p:cNvSpPr>
            <p:nvPr/>
          </p:nvSpPr>
          <p:spPr bwMode="auto">
            <a:xfrm rot="5400000">
              <a:off x="2873395" y="-1713334"/>
              <a:ext cx="1047750" cy="4740323"/>
            </a:xfrm>
            <a:prstGeom prst="rect">
              <a:avLst/>
            </a:prstGeom>
            <a:solidFill>
              <a:srgbClr val="DEE7CF">
                <a:alpha val="89018"/>
              </a:srgbClr>
            </a:solidFill>
            <a:ln w="9525">
              <a:solidFill>
                <a:srgbClr val="DEE7CF">
                  <a:alpha val="89018"/>
                </a:srgbClr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0182" name="Rectangle 4"/>
            <p:cNvSpPr>
              <a:spLocks noChangeArrowheads="1"/>
            </p:cNvSpPr>
            <p:nvPr/>
          </p:nvSpPr>
          <p:spPr bwMode="auto">
            <a:xfrm rot="5400000">
              <a:off x="2873395" y="-1713334"/>
              <a:ext cx="1047750" cy="474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0988" indent="-280988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学  生</a:t>
              </a:r>
            </a:p>
          </p:txBody>
        </p:sp>
        <p:sp>
          <p:nvSpPr>
            <p:cNvPr id="50183" name="AutoShape 5"/>
            <p:cNvSpPr>
              <a:spLocks noChangeArrowheads="1"/>
            </p:cNvSpPr>
            <p:nvPr/>
          </p:nvSpPr>
          <p:spPr bwMode="auto">
            <a:xfrm>
              <a:off x="103" y="0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759436"/>
                </a:gs>
                <a:gs pos="79999">
                  <a:srgbClr val="9BC247"/>
                </a:gs>
                <a:gs pos="100000">
                  <a:srgbClr val="9BC545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0184" name="Rectangle 6"/>
            <p:cNvSpPr>
              <a:spLocks noChangeArrowheads="1"/>
            </p:cNvSpPr>
            <p:nvPr/>
          </p:nvSpPr>
          <p:spPr bwMode="auto">
            <a:xfrm>
              <a:off x="103" y="0"/>
              <a:ext cx="1027004" cy="130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1</a:t>
              </a:r>
              <a:endParaRPr lang="zh-CN" altLang="en-US"/>
            </a:p>
          </p:txBody>
        </p:sp>
        <p:sp>
          <p:nvSpPr>
            <p:cNvPr id="50185" name="Rectangle 7"/>
            <p:cNvSpPr>
              <a:spLocks noChangeArrowheads="1"/>
            </p:cNvSpPr>
            <p:nvPr/>
          </p:nvSpPr>
          <p:spPr bwMode="auto">
            <a:xfrm rot="5400000">
              <a:off x="2873395" y="-338162"/>
              <a:ext cx="1047750" cy="4740323"/>
            </a:xfrm>
            <a:prstGeom prst="rect">
              <a:avLst/>
            </a:prstGeom>
            <a:solidFill>
              <a:srgbClr val="D1E4E2">
                <a:alpha val="89018"/>
              </a:srgbClr>
            </a:solidFill>
            <a:ln w="9525">
              <a:solidFill>
                <a:srgbClr val="D1E4E2">
                  <a:alpha val="89018"/>
                </a:srgbClr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0186" name="Rectangle 8"/>
            <p:cNvSpPr>
              <a:spLocks noChangeArrowheads="1"/>
            </p:cNvSpPr>
            <p:nvPr/>
          </p:nvSpPr>
          <p:spPr bwMode="auto">
            <a:xfrm rot="5400000">
              <a:off x="2873395" y="-338162"/>
              <a:ext cx="1047750" cy="474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老  师</a:t>
              </a:r>
            </a:p>
          </p:txBody>
        </p:sp>
        <p:sp>
          <p:nvSpPr>
            <p:cNvPr id="50187" name="AutoShape 9"/>
            <p:cNvSpPr>
              <a:spLocks noChangeArrowheads="1"/>
            </p:cNvSpPr>
            <p:nvPr/>
          </p:nvSpPr>
          <p:spPr bwMode="auto">
            <a:xfrm>
              <a:off x="103" y="1377156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C8A80"/>
                </a:gs>
                <a:gs pos="79999">
                  <a:srgbClr val="4EB4A9"/>
                </a:gs>
                <a:gs pos="100000">
                  <a:srgbClr val="4DB7AB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0188" name="Rectangle 10"/>
            <p:cNvSpPr>
              <a:spLocks noChangeArrowheads="1"/>
            </p:cNvSpPr>
            <p:nvPr/>
          </p:nvSpPr>
          <p:spPr bwMode="auto">
            <a:xfrm>
              <a:off x="103" y="1377156"/>
              <a:ext cx="1027004" cy="130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2</a:t>
              </a:r>
              <a:endParaRPr lang="zh-CN" altLang="en-US"/>
            </a:p>
          </p:txBody>
        </p:sp>
        <p:sp>
          <p:nvSpPr>
            <p:cNvPr id="50189" name="Rectangle 11"/>
            <p:cNvSpPr>
              <a:spLocks noChangeArrowheads="1"/>
            </p:cNvSpPr>
            <p:nvPr/>
          </p:nvSpPr>
          <p:spPr bwMode="auto">
            <a:xfrm rot="5400000">
              <a:off x="2873395" y="1037009"/>
              <a:ext cx="1047750" cy="4740323"/>
            </a:xfrm>
            <a:prstGeom prst="rect">
              <a:avLst/>
            </a:prstGeom>
            <a:solidFill>
              <a:srgbClr val="D6CFDF">
                <a:alpha val="89018"/>
              </a:srgbClr>
            </a:solidFill>
            <a:ln w="9525">
              <a:solidFill>
                <a:srgbClr val="D6CFDF">
                  <a:alpha val="89018"/>
                </a:srgbClr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0190" name="Rectangle 12"/>
            <p:cNvSpPr>
              <a:spLocks noChangeArrowheads="1"/>
            </p:cNvSpPr>
            <p:nvPr/>
          </p:nvSpPr>
          <p:spPr bwMode="auto">
            <a:xfrm rot="5400000">
              <a:off x="2873395" y="1037009"/>
              <a:ext cx="1047750" cy="474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学  校</a:t>
              </a:r>
            </a:p>
          </p:txBody>
        </p:sp>
        <p:sp>
          <p:nvSpPr>
            <p:cNvPr id="50191" name="AutoShape 13"/>
            <p:cNvSpPr>
              <a:spLocks noChangeArrowheads="1"/>
            </p:cNvSpPr>
            <p:nvPr/>
          </p:nvSpPr>
          <p:spPr bwMode="auto">
            <a:xfrm>
              <a:off x="103" y="2752328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5D4180"/>
                </a:gs>
                <a:gs pos="79999">
                  <a:srgbClr val="7956A7"/>
                </a:gs>
                <a:gs pos="100000">
                  <a:srgbClr val="7A56A9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0192" name="Rectangle 14"/>
            <p:cNvSpPr>
              <a:spLocks noChangeArrowheads="1"/>
            </p:cNvSpPr>
            <p:nvPr/>
          </p:nvSpPr>
          <p:spPr bwMode="auto">
            <a:xfrm>
              <a:off x="103" y="2752328"/>
              <a:ext cx="1027004" cy="130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3</a:t>
              </a:r>
              <a:endParaRPr lang="zh-CN" altLang="en-US"/>
            </a:p>
          </p:txBody>
        </p:sp>
      </p:grpSp>
      <p:sp>
        <p:nvSpPr>
          <p:cNvPr id="50180" name="TextBox 3"/>
          <p:cNvSpPr>
            <a:spLocks noChangeArrowheads="1"/>
          </p:cNvSpPr>
          <p:nvPr/>
        </p:nvSpPr>
        <p:spPr bwMode="auto">
          <a:xfrm>
            <a:off x="814919" y="26988"/>
            <a:ext cx="7825316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7200" b="1">
                <a:solidFill>
                  <a:schemeClr val="accent1"/>
                </a:solidFill>
                <a:latin typeface="Calibri" pitchFamily="34" charset="0"/>
                <a:sym typeface="宋体" charset="-122"/>
              </a:rPr>
              <a:t>需要</a:t>
            </a:r>
          </a:p>
        </p:txBody>
      </p:sp>
    </p:spTree>
    <p:extLst>
      <p:ext uri="{BB962C8B-B14F-4D97-AF65-F5344CB8AC3E}">
        <p14:creationId xmlns:p14="http://schemas.microsoft.com/office/powerpoint/2010/main" val="10479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1007533" y="-601663"/>
            <a:ext cx="7689851" cy="4062413"/>
            <a:chOff x="0" y="0"/>
            <a:chExt cx="5767536" cy="4064000"/>
          </a:xfrm>
        </p:grpSpPr>
        <p:sp>
          <p:nvSpPr>
            <p:cNvPr id="51205" name="Rectangle 3"/>
            <p:cNvSpPr>
              <a:spLocks noChangeArrowheads="1"/>
            </p:cNvSpPr>
            <p:nvPr/>
          </p:nvSpPr>
          <p:spPr bwMode="auto">
            <a:xfrm rot="5400000">
              <a:off x="2876667" y="-986257"/>
              <a:ext cx="1017007" cy="4740323"/>
            </a:xfrm>
            <a:prstGeom prst="rect">
              <a:avLst/>
            </a:prstGeom>
            <a:solidFill>
              <a:srgbClr val="DEE7CF">
                <a:alpha val="89018"/>
              </a:srgbClr>
            </a:solidFill>
            <a:ln w="9525">
              <a:solidFill>
                <a:srgbClr val="DEE7CF">
                  <a:alpha val="89018"/>
                </a:srgbClr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1206" name="Rectangle 4"/>
            <p:cNvSpPr>
              <a:spLocks noChangeArrowheads="1"/>
            </p:cNvSpPr>
            <p:nvPr/>
          </p:nvSpPr>
          <p:spPr bwMode="auto">
            <a:xfrm rot="5400000">
              <a:off x="2876667" y="-986257"/>
              <a:ext cx="1017007" cy="474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0988" indent="-280988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学  生</a:t>
              </a:r>
            </a:p>
          </p:txBody>
        </p:sp>
        <p:sp>
          <p:nvSpPr>
            <p:cNvPr id="2" name="AutoShape 5"/>
            <p:cNvSpPr>
              <a:spLocks noChangeArrowheads="1"/>
            </p:cNvSpPr>
            <p:nvPr/>
          </p:nvSpPr>
          <p:spPr bwMode="auto">
            <a:xfrm>
              <a:off x="103" y="670783"/>
              <a:ext cx="1027004" cy="1449019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759436"/>
                </a:gs>
                <a:gs pos="79999">
                  <a:srgbClr val="9BC247"/>
                </a:gs>
                <a:gs pos="100000">
                  <a:srgbClr val="9BC545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103" y="670783"/>
              <a:ext cx="1027004" cy="14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1</a:t>
              </a:r>
              <a:endParaRPr lang="zh-CN" altLang="en-US"/>
            </a:p>
          </p:txBody>
        </p:sp>
      </p:grpSp>
      <p:sp>
        <p:nvSpPr>
          <p:cNvPr id="51207" name="Content Placeholder 2"/>
          <p:cNvSpPr>
            <a:spLocks noGrp="1" noChangeArrowheads="1"/>
          </p:cNvSpPr>
          <p:nvPr>
            <p:ph sz="half" idx="4294967295"/>
          </p:nvPr>
        </p:nvSpPr>
        <p:spPr>
          <a:xfrm>
            <a:off x="1102784" y="1773238"/>
            <a:ext cx="4978400" cy="4525962"/>
          </a:xfrm>
        </p:spPr>
        <p:txBody>
          <a:bodyPr/>
          <a:lstStyle/>
          <a:p>
            <a:pPr eaLnBrk="1" hangingPunct="1"/>
            <a:r>
              <a:rPr lang="zh-CN" altLang="en-US" sz="4800" dirty="0" smtClean="0">
                <a:solidFill>
                  <a:schemeClr val="bg1"/>
                </a:solidFill>
              </a:rPr>
              <a:t>论文</a:t>
            </a:r>
            <a:endParaRPr lang="en-US" altLang="zh-CN" sz="4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zh-CN" altLang="en-US" sz="4800" dirty="0" smtClean="0">
                <a:solidFill>
                  <a:schemeClr val="bg1"/>
                </a:solidFill>
              </a:rPr>
              <a:t>考研</a:t>
            </a:r>
            <a:endParaRPr lang="en-US" altLang="zh-CN" sz="4800" dirty="0" smtClean="0">
              <a:solidFill>
                <a:schemeClr val="bg1"/>
              </a:solidFill>
            </a:endParaRPr>
          </a:p>
        </p:txBody>
      </p:sp>
      <p:pic>
        <p:nvPicPr>
          <p:cNvPr id="51208" name="图片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700213"/>
            <a:ext cx="6512984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2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1000"/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7" grpId="0" build="p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518558" y="661308"/>
            <a:ext cx="9173029" cy="914399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28800" y="798649"/>
            <a:ext cx="8705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数字图书馆</a:t>
            </a:r>
            <a:r>
              <a:rPr lang="en-US" altLang="zh-CN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OPAC——</a:t>
            </a:r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超星发现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9"/>
          <a:stretch/>
        </p:blipFill>
        <p:spPr bwMode="auto">
          <a:xfrm>
            <a:off x="4467315" y="1713047"/>
            <a:ext cx="3275512" cy="4808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9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1"/>
          <p:cNvSpPr/>
          <p:nvPr/>
        </p:nvSpPr>
        <p:spPr bwMode="auto">
          <a:xfrm>
            <a:off x="1295402" y="1341438"/>
            <a:ext cx="3841751" cy="646112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2227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9937D5C8-707A-40B5-B2BF-676EAAE4743D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60</a:t>
            </a:fld>
            <a:endParaRPr lang="zh-CN" altLang="en-US" sz="1800" smtClean="0"/>
          </a:p>
        </p:txBody>
      </p:sp>
      <p:sp>
        <p:nvSpPr>
          <p:cNvPr id="5222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14917" y="28575"/>
            <a:ext cx="10769600" cy="1143000"/>
          </a:xfrm>
        </p:spPr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bg1"/>
                </a:solidFill>
              </a:rPr>
              <a:t>论文</a:t>
            </a:r>
          </a:p>
        </p:txBody>
      </p:sp>
      <p:sp>
        <p:nvSpPr>
          <p:cNvPr id="52229" name="TextBox 2"/>
          <p:cNvSpPr>
            <a:spLocks noChangeArrowheads="1"/>
          </p:cNvSpPr>
          <p:nvPr/>
        </p:nvSpPr>
        <p:spPr bwMode="auto">
          <a:xfrm>
            <a:off x="1390651" y="1397003"/>
            <a:ext cx="528108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>
                <a:solidFill>
                  <a:schemeClr val="bg1"/>
                </a:solidFill>
                <a:latin typeface="Adobe Caslon Pro Bold" pitchFamily="18" charset="0"/>
                <a:sym typeface="Adobe Caslon Pro Bold" pitchFamily="18" charset="0"/>
              </a:rPr>
              <a:t>Step 1.   </a:t>
            </a:r>
            <a:r>
              <a:rPr lang="zh-CN" altLang="en-US" sz="3600">
                <a:solidFill>
                  <a:schemeClr val="bg1"/>
                </a:solidFill>
                <a:latin typeface="Blackadder ITC" pitchFamily="82" charset="0"/>
                <a:sym typeface="Blackadder ITC" pitchFamily="82" charset="0"/>
              </a:rPr>
              <a:t>选题</a:t>
            </a:r>
          </a:p>
        </p:txBody>
      </p:sp>
      <p:sp>
        <p:nvSpPr>
          <p:cNvPr id="53253" name="右箭头标注 4"/>
          <p:cNvSpPr>
            <a:spLocks noChangeArrowheads="1"/>
          </p:cNvSpPr>
          <p:nvPr/>
        </p:nvSpPr>
        <p:spPr bwMode="auto">
          <a:xfrm>
            <a:off x="1102785" y="2924178"/>
            <a:ext cx="2929467" cy="1800225"/>
          </a:xfrm>
          <a:prstGeom prst="rightArrowCallout">
            <a:avLst>
              <a:gd name="adj1" fmla="val 22306"/>
              <a:gd name="adj2" fmla="val 23653"/>
              <a:gd name="adj3" fmla="val 25002"/>
              <a:gd name="adj4" fmla="val 68690"/>
            </a:avLst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凭感觉</a:t>
            </a:r>
          </a:p>
        </p:txBody>
      </p:sp>
      <p:sp>
        <p:nvSpPr>
          <p:cNvPr id="53254" name="矩形 5"/>
          <p:cNvSpPr>
            <a:spLocks noChangeArrowheads="1"/>
          </p:cNvSpPr>
          <p:nvPr/>
        </p:nvSpPr>
        <p:spPr bwMode="auto">
          <a:xfrm>
            <a:off x="4080936" y="2924178"/>
            <a:ext cx="2783417" cy="1800225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有依据的</a:t>
            </a:r>
            <a:endParaRPr lang="en-US" altLang="zh-CN" sz="36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自主选择</a:t>
            </a:r>
          </a:p>
        </p:txBody>
      </p:sp>
      <p:sp>
        <p:nvSpPr>
          <p:cNvPr id="53255" name="矩形 6"/>
          <p:cNvSpPr>
            <a:spLocks noChangeArrowheads="1"/>
          </p:cNvSpPr>
          <p:nvPr/>
        </p:nvSpPr>
        <p:spPr bwMode="auto">
          <a:xfrm>
            <a:off x="8161868" y="2201863"/>
            <a:ext cx="3598333" cy="900112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适合自己的</a:t>
            </a:r>
          </a:p>
        </p:txBody>
      </p:sp>
      <p:sp>
        <p:nvSpPr>
          <p:cNvPr id="53256" name="左大括号 7"/>
          <p:cNvSpPr>
            <a:spLocks/>
          </p:cNvSpPr>
          <p:nvPr/>
        </p:nvSpPr>
        <p:spPr bwMode="auto">
          <a:xfrm>
            <a:off x="7632700" y="2636838"/>
            <a:ext cx="383117" cy="2449512"/>
          </a:xfrm>
          <a:prstGeom prst="leftBrace">
            <a:avLst>
              <a:gd name="adj1" fmla="val 8012"/>
              <a:gd name="adj2" fmla="val 50000"/>
            </a:avLst>
          </a:prstGeom>
          <a:noFill/>
          <a:ln w="3810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latin typeface="宋体" charset="-122"/>
              <a:sym typeface="宋体" charset="-122"/>
            </a:endParaRPr>
          </a:p>
        </p:txBody>
      </p:sp>
      <p:sp>
        <p:nvSpPr>
          <p:cNvPr id="53257" name="矩形 8"/>
          <p:cNvSpPr>
            <a:spLocks noChangeArrowheads="1"/>
          </p:cNvSpPr>
          <p:nvPr/>
        </p:nvSpPr>
        <p:spPr bwMode="auto">
          <a:xfrm>
            <a:off x="8161868" y="4635503"/>
            <a:ext cx="3598333" cy="898525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导师擅长的</a:t>
            </a:r>
          </a:p>
        </p:txBody>
      </p:sp>
    </p:spTree>
    <p:extLst>
      <p:ext uri="{BB962C8B-B14F-4D97-AF65-F5344CB8AC3E}">
        <p14:creationId xmlns:p14="http://schemas.microsoft.com/office/powerpoint/2010/main" val="17266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bldLvl="0" animBg="1" autoUpdateAnimBg="0"/>
      <p:bldP spid="53254" grpId="0" bldLvl="0" animBg="1" autoUpdateAnimBg="0"/>
      <p:bldP spid="53255" grpId="0" bldLvl="0" animBg="1" autoUpdateAnimBg="0"/>
      <p:bldP spid="53256" grpId="0" bldLvl="0" animBg="1" autoUpdateAnimBg="0"/>
      <p:bldP spid="53257" grpId="0" bldLvl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2C7376BA-1F1E-44B5-8458-FBB9FD90F89D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61</a:t>
            </a:fld>
            <a:endParaRPr lang="zh-CN" altLang="en-US" sz="1800" smtClean="0"/>
          </a:p>
        </p:txBody>
      </p:sp>
      <p:sp>
        <p:nvSpPr>
          <p:cNvPr id="53251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14917" y="28575"/>
            <a:ext cx="10769600" cy="1143000"/>
          </a:xfrm>
        </p:spPr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bg1"/>
                </a:solidFill>
              </a:rPr>
              <a:t>论文</a:t>
            </a:r>
          </a:p>
        </p:txBody>
      </p:sp>
      <p:sp>
        <p:nvSpPr>
          <p:cNvPr id="53252" name="矩形 14"/>
          <p:cNvSpPr>
            <a:spLocks noChangeArrowheads="1"/>
          </p:cNvSpPr>
          <p:nvPr/>
        </p:nvSpPr>
        <p:spPr bwMode="auto">
          <a:xfrm>
            <a:off x="4271433" y="160338"/>
            <a:ext cx="3600451" cy="900112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适合自己的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66" y="1397410"/>
            <a:ext cx="9510866" cy="414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2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67195FC1-3776-4BAD-899E-752E0BDC67A2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62</a:t>
            </a:fld>
            <a:endParaRPr lang="zh-CN" altLang="en-US" sz="1800" smtClean="0"/>
          </a:p>
        </p:txBody>
      </p:sp>
      <p:sp>
        <p:nvSpPr>
          <p:cNvPr id="54275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14917" y="28575"/>
            <a:ext cx="10769600" cy="1143000"/>
          </a:xfrm>
        </p:spPr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bg1"/>
                </a:solidFill>
              </a:rPr>
              <a:t>论文</a:t>
            </a:r>
          </a:p>
        </p:txBody>
      </p:sp>
      <p:sp>
        <p:nvSpPr>
          <p:cNvPr id="54276" name="矩形 4"/>
          <p:cNvSpPr>
            <a:spLocks noChangeArrowheads="1"/>
          </p:cNvSpPr>
          <p:nvPr/>
        </p:nvSpPr>
        <p:spPr bwMode="auto">
          <a:xfrm>
            <a:off x="4320120" y="152403"/>
            <a:ext cx="3600449" cy="900113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导师擅长的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967" y="1133938"/>
            <a:ext cx="9931504" cy="51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9484" y="3567878"/>
            <a:ext cx="781665" cy="51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900" y="3480619"/>
            <a:ext cx="508513" cy="6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91789" y="3465874"/>
            <a:ext cx="168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中国科学技术大学</a:t>
            </a:r>
            <a:endParaRPr lang="en-US" altLang="zh-CN" sz="1400" dirty="0" smtClean="0"/>
          </a:p>
          <a:p>
            <a:pPr algn="ctr"/>
            <a:r>
              <a:rPr lang="zh-CN" altLang="en-US" sz="1400" dirty="0" smtClean="0"/>
              <a:t>田志刚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465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对角圆角矩形 7"/>
          <p:cNvSpPr/>
          <p:nvPr/>
        </p:nvSpPr>
        <p:spPr bwMode="auto">
          <a:xfrm>
            <a:off x="3022602" y="333378"/>
            <a:ext cx="3841751" cy="646113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5299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AB608A7B-1EDF-414B-A79C-0926AD3DFACD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63</a:t>
            </a:fld>
            <a:endParaRPr lang="zh-CN" altLang="en-US" sz="1800" smtClean="0"/>
          </a:p>
        </p:txBody>
      </p:sp>
      <p:sp>
        <p:nvSpPr>
          <p:cNvPr id="55300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14917" y="28575"/>
            <a:ext cx="10769600" cy="1143000"/>
          </a:xfrm>
        </p:spPr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bg1"/>
                </a:solidFill>
              </a:rPr>
              <a:t>论文</a:t>
            </a:r>
          </a:p>
        </p:txBody>
      </p:sp>
      <p:sp>
        <p:nvSpPr>
          <p:cNvPr id="55301" name="TextBox 2"/>
          <p:cNvSpPr>
            <a:spLocks noChangeArrowheads="1"/>
          </p:cNvSpPr>
          <p:nvPr/>
        </p:nvSpPr>
        <p:spPr bwMode="auto">
          <a:xfrm>
            <a:off x="3215217" y="369888"/>
            <a:ext cx="528108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>
                <a:solidFill>
                  <a:schemeClr val="bg1"/>
                </a:solidFill>
                <a:latin typeface="Adobe Caslon Pro Bold" pitchFamily="18" charset="0"/>
                <a:sym typeface="Adobe Caslon Pro Bold" pitchFamily="18" charset="0"/>
              </a:rPr>
              <a:t>Step 2.   </a:t>
            </a:r>
            <a:r>
              <a:rPr lang="zh-CN" altLang="en-US" sz="3600">
                <a:solidFill>
                  <a:schemeClr val="bg1"/>
                </a:solidFill>
                <a:latin typeface="Blackadder ITC" pitchFamily="82" charset="0"/>
                <a:sym typeface="Blackadder ITC" pitchFamily="82" charset="0"/>
              </a:rPr>
              <a:t>写作</a:t>
            </a:r>
            <a:endParaRPr lang="zh-CN" altLang="en-US"/>
          </a:p>
        </p:txBody>
      </p:sp>
      <p:sp>
        <p:nvSpPr>
          <p:cNvPr id="59397" name="右箭头标注 4"/>
          <p:cNvSpPr>
            <a:spLocks noChangeArrowheads="1"/>
          </p:cNvSpPr>
          <p:nvPr/>
        </p:nvSpPr>
        <p:spPr bwMode="auto">
          <a:xfrm>
            <a:off x="1329269" y="3429000"/>
            <a:ext cx="4034367" cy="647700"/>
          </a:xfrm>
          <a:prstGeom prst="rightArrowCallout">
            <a:avLst>
              <a:gd name="adj1" fmla="val 22306"/>
              <a:gd name="adj2" fmla="val 23653"/>
              <a:gd name="adj3" fmla="val 25023"/>
              <a:gd name="adj4" fmla="val 68690"/>
            </a:avLst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拆分字段</a:t>
            </a:r>
            <a:endParaRPr lang="zh-CN" altLang="en-US"/>
          </a:p>
        </p:txBody>
      </p:sp>
      <p:sp>
        <p:nvSpPr>
          <p:cNvPr id="59398" name="矩形 5"/>
          <p:cNvSpPr>
            <a:spLocks noChangeArrowheads="1"/>
          </p:cNvSpPr>
          <p:nvPr/>
        </p:nvSpPr>
        <p:spPr bwMode="auto">
          <a:xfrm>
            <a:off x="1295402" y="1700213"/>
            <a:ext cx="3263900" cy="900112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3600">
                <a:solidFill>
                  <a:srgbClr val="FFFFFF"/>
                </a:solidFill>
                <a:latin typeface="Calibri" pitchFamily="34" charset="0"/>
                <a:sym typeface="Calibri" pitchFamily="34" charset="0"/>
              </a:rPr>
              <a:t>1</a:t>
            </a:r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、查资料</a:t>
            </a:r>
          </a:p>
        </p:txBody>
      </p:sp>
      <p:sp>
        <p:nvSpPr>
          <p:cNvPr id="59399" name="矩形 6"/>
          <p:cNvSpPr>
            <a:spLocks noChangeArrowheads="1"/>
          </p:cNvSpPr>
          <p:nvPr/>
        </p:nvSpPr>
        <p:spPr bwMode="auto">
          <a:xfrm>
            <a:off x="5710769" y="3455988"/>
            <a:ext cx="3266017" cy="620712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相关主题</a:t>
            </a:r>
          </a:p>
        </p:txBody>
      </p:sp>
    </p:spTree>
    <p:extLst>
      <p:ext uri="{BB962C8B-B14F-4D97-AF65-F5344CB8AC3E}">
        <p14:creationId xmlns:p14="http://schemas.microsoft.com/office/powerpoint/2010/main" val="5537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bldLvl="0" animBg="1" autoUpdateAnimBg="0"/>
      <p:bldP spid="59398" grpId="0" bldLvl="0" animBg="1" autoUpdateAnimBg="0"/>
      <p:bldP spid="59399" grpId="0" bldLvl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" y="0"/>
            <a:ext cx="1213273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6"/>
          <p:cNvSpPr>
            <a:spLocks noChangeArrowheads="1"/>
          </p:cNvSpPr>
          <p:nvPr/>
        </p:nvSpPr>
        <p:spPr bwMode="auto">
          <a:xfrm>
            <a:off x="6481235" y="1436688"/>
            <a:ext cx="494876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3600">
                <a:solidFill>
                  <a:srgbClr val="000000"/>
                </a:solidFill>
                <a:latin typeface="Calibri" pitchFamily="34" charset="0"/>
                <a:sym typeface="宋体" charset="-122"/>
              </a:rPr>
              <a:t>知识产权；</a:t>
            </a:r>
            <a:endParaRPr lang="en-US" altLang="zh-CN" sz="360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  <a:p>
            <a:pPr eaLnBrk="1" hangingPunct="1"/>
            <a:r>
              <a:rPr lang="zh-CN" altLang="en-US" sz="3600">
                <a:solidFill>
                  <a:srgbClr val="000000"/>
                </a:solidFill>
                <a:latin typeface="Calibri" pitchFamily="34" charset="0"/>
                <a:sym typeface="宋体" charset="-122"/>
              </a:rPr>
              <a:t>融资；</a:t>
            </a:r>
            <a:endParaRPr lang="en-US" altLang="zh-CN" sz="360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  <a:p>
            <a:pPr eaLnBrk="1" hangingPunct="1"/>
            <a:r>
              <a:rPr lang="zh-CN" altLang="en-US" sz="3600">
                <a:solidFill>
                  <a:srgbClr val="000000"/>
                </a:solidFill>
                <a:latin typeface="Calibri" pitchFamily="34" charset="0"/>
                <a:sym typeface="宋体" charset="-122"/>
              </a:rPr>
              <a:t>产权融资；</a:t>
            </a:r>
          </a:p>
        </p:txBody>
      </p:sp>
      <p:pic>
        <p:nvPicPr>
          <p:cNvPr id="5632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3331" flipH="1">
            <a:off x="-620184" y="-3140075"/>
            <a:ext cx="385656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Box 1"/>
          <p:cNvSpPr>
            <a:spLocks noChangeArrowheads="1"/>
          </p:cNvSpPr>
          <p:nvPr/>
        </p:nvSpPr>
        <p:spPr bwMode="auto">
          <a:xfrm>
            <a:off x="2639485" y="190502"/>
            <a:ext cx="6651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Eg</a:t>
            </a:r>
            <a:r>
              <a:rPr lang="zh-CN" altLang="en-US" sz="3600" b="1">
                <a:solidFill>
                  <a:srgbClr val="000000"/>
                </a:solidFill>
                <a:latin typeface="Calibri" pitchFamily="34" charset="0"/>
                <a:sym typeface="宋体" charset="-122"/>
              </a:rPr>
              <a:t>：知识产权融资法律问题研究</a:t>
            </a:r>
          </a:p>
        </p:txBody>
      </p:sp>
      <p:sp>
        <p:nvSpPr>
          <p:cNvPr id="61446" name="矩形 5"/>
          <p:cNvSpPr>
            <a:spLocks noChangeArrowheads="1"/>
          </p:cNvSpPr>
          <p:nvPr/>
        </p:nvSpPr>
        <p:spPr bwMode="auto">
          <a:xfrm>
            <a:off x="1680634" y="1412877"/>
            <a:ext cx="3263900" cy="620713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拆分字段</a:t>
            </a:r>
          </a:p>
        </p:txBody>
      </p:sp>
      <p:sp>
        <p:nvSpPr>
          <p:cNvPr id="61447" name="TextBox 3"/>
          <p:cNvSpPr>
            <a:spLocks noChangeArrowheads="1"/>
          </p:cNvSpPr>
          <p:nvPr/>
        </p:nvSpPr>
        <p:spPr bwMode="auto">
          <a:xfrm>
            <a:off x="5135035" y="1387478"/>
            <a:ext cx="10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——</a:t>
            </a:r>
            <a:endParaRPr lang="zh-CN" altLang="en-US" sz="3600" b="1">
              <a:solidFill>
                <a:srgbClr val="000000"/>
              </a:solidFill>
              <a:latin typeface="Calibri" pitchFamily="34" charset="0"/>
              <a:sym typeface="宋体" charset="-122"/>
            </a:endParaRPr>
          </a:p>
        </p:txBody>
      </p:sp>
      <p:sp>
        <p:nvSpPr>
          <p:cNvPr id="61448" name="矩形 9"/>
          <p:cNvSpPr>
            <a:spLocks noChangeArrowheads="1"/>
          </p:cNvSpPr>
          <p:nvPr/>
        </p:nvSpPr>
        <p:spPr bwMode="auto">
          <a:xfrm>
            <a:off x="1680634" y="3479803"/>
            <a:ext cx="3263900" cy="620713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相关主题</a:t>
            </a:r>
          </a:p>
        </p:txBody>
      </p:sp>
      <p:sp>
        <p:nvSpPr>
          <p:cNvPr id="61449" name="TextBox 10"/>
          <p:cNvSpPr>
            <a:spLocks noChangeArrowheads="1"/>
          </p:cNvSpPr>
          <p:nvPr/>
        </p:nvSpPr>
        <p:spPr bwMode="auto">
          <a:xfrm>
            <a:off x="5118101" y="3432178"/>
            <a:ext cx="10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——</a:t>
            </a:r>
            <a:endParaRPr lang="zh-CN" altLang="en-US" sz="3600" b="1">
              <a:solidFill>
                <a:srgbClr val="000000"/>
              </a:solidFill>
              <a:latin typeface="Calibri" pitchFamily="34" charset="0"/>
              <a:sym typeface="宋体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2164" r="8789" b="12569"/>
          <a:stretch>
            <a:fillRect/>
          </a:stretch>
        </p:blipFill>
        <p:spPr bwMode="auto">
          <a:xfrm>
            <a:off x="6483351" y="3213100"/>
            <a:ext cx="53721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8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ldLvl="0" autoUpdateAnimBg="0"/>
      <p:bldP spid="61445" grpId="0" bldLvl="0" autoUpdateAnimBg="0"/>
      <p:bldP spid="61446" grpId="0" bldLvl="0" animBg="1" autoUpdateAnimBg="0"/>
      <p:bldP spid="61447" grpId="0" bldLvl="0" autoUpdateAnimBg="0"/>
      <p:bldP spid="61448" grpId="0" bldLvl="0" animBg="1" autoUpdateAnimBg="0"/>
      <p:bldP spid="61449" grpId="0" bldLvl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9"/>
          <p:cNvSpPr/>
          <p:nvPr/>
        </p:nvSpPr>
        <p:spPr bwMode="auto">
          <a:xfrm>
            <a:off x="2927352" y="333378"/>
            <a:ext cx="3841749" cy="646113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7347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7CB09A4C-31B4-4AB1-8CCC-FA913E284B35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65</a:t>
            </a:fld>
            <a:endParaRPr lang="zh-CN" altLang="en-US" sz="1800" smtClean="0"/>
          </a:p>
        </p:txBody>
      </p:sp>
      <p:sp>
        <p:nvSpPr>
          <p:cNvPr id="5734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14917" y="28575"/>
            <a:ext cx="1919816" cy="1143000"/>
          </a:xfrm>
        </p:spPr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bg1"/>
                </a:solidFill>
              </a:rPr>
              <a:t>论文</a:t>
            </a:r>
          </a:p>
        </p:txBody>
      </p:sp>
      <p:sp>
        <p:nvSpPr>
          <p:cNvPr id="57349" name="TextBox 2"/>
          <p:cNvSpPr>
            <a:spLocks noChangeArrowheads="1"/>
          </p:cNvSpPr>
          <p:nvPr/>
        </p:nvSpPr>
        <p:spPr bwMode="auto">
          <a:xfrm>
            <a:off x="3105152" y="369888"/>
            <a:ext cx="528108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>
                <a:solidFill>
                  <a:schemeClr val="bg1"/>
                </a:solidFill>
                <a:latin typeface="Adobe Caslon Pro Bold" pitchFamily="18" charset="0"/>
                <a:sym typeface="Adobe Caslon Pro Bold" pitchFamily="18" charset="0"/>
              </a:rPr>
              <a:t>Step 2.   </a:t>
            </a:r>
            <a:r>
              <a:rPr lang="zh-CN" altLang="en-US" sz="3600">
                <a:solidFill>
                  <a:schemeClr val="bg1"/>
                </a:solidFill>
                <a:latin typeface="Blackadder ITC" pitchFamily="82" charset="0"/>
                <a:sym typeface="Blackadder ITC" pitchFamily="82" charset="0"/>
              </a:rPr>
              <a:t>写作</a:t>
            </a:r>
            <a:endParaRPr lang="zh-CN" altLang="en-US"/>
          </a:p>
        </p:txBody>
      </p:sp>
      <p:sp>
        <p:nvSpPr>
          <p:cNvPr id="57350" name="右箭头标注 4"/>
          <p:cNvSpPr>
            <a:spLocks noChangeArrowheads="1"/>
          </p:cNvSpPr>
          <p:nvPr/>
        </p:nvSpPr>
        <p:spPr bwMode="auto">
          <a:xfrm>
            <a:off x="1329269" y="3429000"/>
            <a:ext cx="4034367" cy="647700"/>
          </a:xfrm>
          <a:prstGeom prst="rightArrowCallout">
            <a:avLst>
              <a:gd name="adj1" fmla="val 22306"/>
              <a:gd name="adj2" fmla="val 23653"/>
              <a:gd name="adj3" fmla="val 25023"/>
              <a:gd name="adj4" fmla="val 68690"/>
            </a:avLst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拆分字段</a:t>
            </a:r>
            <a:endParaRPr lang="zh-CN" altLang="en-US"/>
          </a:p>
        </p:txBody>
      </p:sp>
      <p:sp>
        <p:nvSpPr>
          <p:cNvPr id="57351" name="矩形 5"/>
          <p:cNvSpPr>
            <a:spLocks noChangeArrowheads="1"/>
          </p:cNvSpPr>
          <p:nvPr/>
        </p:nvSpPr>
        <p:spPr bwMode="auto">
          <a:xfrm>
            <a:off x="1295402" y="1700213"/>
            <a:ext cx="3263900" cy="900112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3600">
                <a:solidFill>
                  <a:srgbClr val="FFFFFF"/>
                </a:solidFill>
                <a:latin typeface="Calibri" pitchFamily="34" charset="0"/>
                <a:sym typeface="Calibri" pitchFamily="34" charset="0"/>
              </a:rPr>
              <a:t>1</a:t>
            </a:r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、查资料</a:t>
            </a:r>
          </a:p>
        </p:txBody>
      </p:sp>
      <p:sp>
        <p:nvSpPr>
          <p:cNvPr id="57352" name="矩形 6"/>
          <p:cNvSpPr>
            <a:spLocks noChangeArrowheads="1"/>
          </p:cNvSpPr>
          <p:nvPr/>
        </p:nvSpPr>
        <p:spPr bwMode="auto">
          <a:xfrm>
            <a:off x="5710769" y="3455988"/>
            <a:ext cx="3266017" cy="620712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相关主题</a:t>
            </a:r>
          </a:p>
        </p:txBody>
      </p:sp>
      <p:sp>
        <p:nvSpPr>
          <p:cNvPr id="62472" name="右箭头标注 7"/>
          <p:cNvSpPr>
            <a:spLocks noChangeArrowheads="1"/>
          </p:cNvSpPr>
          <p:nvPr/>
        </p:nvSpPr>
        <p:spPr bwMode="auto">
          <a:xfrm>
            <a:off x="1354669" y="4546600"/>
            <a:ext cx="4034367" cy="647700"/>
          </a:xfrm>
          <a:prstGeom prst="rightArrowCallout">
            <a:avLst>
              <a:gd name="adj1" fmla="val 22306"/>
              <a:gd name="adj2" fmla="val 23653"/>
              <a:gd name="adj3" fmla="val 25023"/>
              <a:gd name="adj4" fmla="val 68690"/>
            </a:avLst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海底捞针</a:t>
            </a:r>
            <a:endParaRPr lang="zh-CN" altLang="en-US"/>
          </a:p>
        </p:txBody>
      </p:sp>
      <p:sp>
        <p:nvSpPr>
          <p:cNvPr id="62473" name="矩形 8"/>
          <p:cNvSpPr>
            <a:spLocks noChangeArrowheads="1"/>
          </p:cNvSpPr>
          <p:nvPr/>
        </p:nvSpPr>
        <p:spPr bwMode="auto">
          <a:xfrm>
            <a:off x="5710769" y="4573588"/>
            <a:ext cx="3266017" cy="620712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取其精华</a:t>
            </a:r>
          </a:p>
        </p:txBody>
      </p:sp>
    </p:spTree>
    <p:extLst>
      <p:ext uri="{BB962C8B-B14F-4D97-AF65-F5344CB8AC3E}">
        <p14:creationId xmlns:p14="http://schemas.microsoft.com/office/powerpoint/2010/main" val="2524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 bldLvl="0" animBg="1" autoUpdateAnimBg="0"/>
      <p:bldP spid="62473" grpId="0" bldLvl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" y="0"/>
            <a:ext cx="1213273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3331" flipH="1">
            <a:off x="-620184" y="-3140075"/>
            <a:ext cx="385656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1"/>
          <p:cNvSpPr>
            <a:spLocks noChangeArrowheads="1"/>
          </p:cNvSpPr>
          <p:nvPr/>
        </p:nvSpPr>
        <p:spPr bwMode="auto">
          <a:xfrm>
            <a:off x="2639485" y="190502"/>
            <a:ext cx="5724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Eg</a:t>
            </a:r>
            <a:r>
              <a:rPr lang="zh-CN" altLang="en-US" sz="3600" b="1">
                <a:solidFill>
                  <a:srgbClr val="000000"/>
                </a:solidFill>
                <a:latin typeface="Calibri" pitchFamily="34" charset="0"/>
                <a:sym typeface="宋体" charset="-122"/>
              </a:rPr>
              <a:t>：双元制职业教育的利弊</a:t>
            </a:r>
          </a:p>
        </p:txBody>
      </p:sp>
      <p:pic>
        <p:nvPicPr>
          <p:cNvPr id="64517" name="图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2" y="1123950"/>
            <a:ext cx="8591549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右箭头标注 11"/>
          <p:cNvSpPr>
            <a:spLocks noChangeArrowheads="1"/>
          </p:cNvSpPr>
          <p:nvPr/>
        </p:nvSpPr>
        <p:spPr bwMode="auto">
          <a:xfrm>
            <a:off x="239184" y="3860800"/>
            <a:ext cx="3361267" cy="647700"/>
          </a:xfrm>
          <a:prstGeom prst="rightArrowCallout">
            <a:avLst>
              <a:gd name="adj1" fmla="val 22306"/>
              <a:gd name="adj2" fmla="val 23653"/>
              <a:gd name="adj3" fmla="val 25029"/>
              <a:gd name="adj4" fmla="val 86486"/>
            </a:avLst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海底捞针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4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bldLvl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" y="0"/>
            <a:ext cx="1213273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3331" flipH="1">
            <a:off x="-1123950" y="-3246438"/>
            <a:ext cx="3858684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1"/>
          <p:cNvSpPr>
            <a:spLocks noChangeArrowheads="1"/>
          </p:cNvSpPr>
          <p:nvPr/>
        </p:nvSpPr>
        <p:spPr bwMode="auto">
          <a:xfrm>
            <a:off x="2639485" y="190502"/>
            <a:ext cx="5724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Eg</a:t>
            </a:r>
            <a:r>
              <a:rPr lang="zh-CN" altLang="en-US" sz="3600" b="1">
                <a:solidFill>
                  <a:srgbClr val="000000"/>
                </a:solidFill>
                <a:latin typeface="Calibri" pitchFamily="34" charset="0"/>
                <a:sym typeface="宋体" charset="-122"/>
              </a:rPr>
              <a:t>：双元制职业教育的利弊</a:t>
            </a:r>
          </a:p>
        </p:txBody>
      </p:sp>
      <p:sp>
        <p:nvSpPr>
          <p:cNvPr id="65541" name="矩形 5"/>
          <p:cNvSpPr>
            <a:spLocks noChangeArrowheads="1"/>
          </p:cNvSpPr>
          <p:nvPr/>
        </p:nvSpPr>
        <p:spPr bwMode="auto">
          <a:xfrm>
            <a:off x="46568" y="3657600"/>
            <a:ext cx="2785533" cy="622300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取其精华</a:t>
            </a:r>
          </a:p>
        </p:txBody>
      </p:sp>
      <p:pic>
        <p:nvPicPr>
          <p:cNvPr id="65542" name="图片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84" y="1196978"/>
            <a:ext cx="901276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0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bldLvl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38780E0B-DC55-4587-8378-4E2AA548F217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68</a:t>
            </a:fld>
            <a:endParaRPr lang="zh-CN" altLang="en-US" sz="1800" smtClean="0"/>
          </a:p>
        </p:txBody>
      </p:sp>
      <p:sp>
        <p:nvSpPr>
          <p:cNvPr id="61443" name="TextBox 2"/>
          <p:cNvSpPr>
            <a:spLocks noChangeArrowheads="1"/>
          </p:cNvSpPr>
          <p:nvPr/>
        </p:nvSpPr>
        <p:spPr bwMode="auto">
          <a:xfrm>
            <a:off x="4265084" y="692151"/>
            <a:ext cx="39285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endParaRPr lang="zh-CN" altLang="zh-CN"/>
          </a:p>
        </p:txBody>
      </p:sp>
      <p:sp>
        <p:nvSpPr>
          <p:cNvPr id="67587" name="TextBox 10"/>
          <p:cNvSpPr>
            <a:spLocks noChangeArrowheads="1"/>
          </p:cNvSpPr>
          <p:nvPr/>
        </p:nvSpPr>
        <p:spPr bwMode="auto">
          <a:xfrm>
            <a:off x="3996268" y="550863"/>
            <a:ext cx="542925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sym typeface="黑体" pitchFamily="49" charset="-122"/>
              </a:rPr>
              <a:t>—— </a:t>
            </a:r>
            <a:r>
              <a:rPr lang="zh-CN" altLang="en-US" sz="3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sym typeface="黑体" pitchFamily="49" charset="-122"/>
              </a:rPr>
              <a:t>分面聚类功能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7588" name="Picture 4" descr="C:\Users\shuaimin\Desktop\更新\1.jp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7" y="1628775"/>
            <a:ext cx="225848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7589" name="Picture 5" descr="C:\Users\shuaimin\Desktop\更新\2.jp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7" y="2578100"/>
            <a:ext cx="225848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7590" name="Picture 6" descr="C:\Users\shuaimin\Desktop\更新\3.jpg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17" y="4000503"/>
            <a:ext cx="225848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7591" name="Picture 7" descr="C:\Users\shuaimin\Desktop\更新\4.jpg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7" y="4829175"/>
            <a:ext cx="225848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7592" name="Picture 8" descr="C:\Users\shuaimin\Desktop\更新\5.jpg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17" y="4162428"/>
            <a:ext cx="2258483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7593" name="Picture 9" descr="C:\Users\shuaimin\Desktop\更新\6.jpg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67" y="2862265"/>
            <a:ext cx="2258484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7594" name="Picture 10" descr="C:\Users\shuaimin\Desktop\更新\7.jpg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217" y="1701803"/>
            <a:ext cx="225848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67595" name="圆角矩形 28"/>
          <p:cNvSpPr>
            <a:spLocks noChangeArrowheads="1"/>
          </p:cNvSpPr>
          <p:nvPr/>
        </p:nvSpPr>
        <p:spPr bwMode="auto">
          <a:xfrm>
            <a:off x="833969" y="2224091"/>
            <a:ext cx="283633" cy="1474787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7596" name="圆角矩形 29"/>
          <p:cNvSpPr>
            <a:spLocks noChangeArrowheads="1"/>
          </p:cNvSpPr>
          <p:nvPr/>
        </p:nvSpPr>
        <p:spPr bwMode="auto">
          <a:xfrm>
            <a:off x="1972736" y="3146425"/>
            <a:ext cx="283633" cy="110648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7597" name="圆角矩形 30"/>
          <p:cNvSpPr>
            <a:spLocks noChangeArrowheads="1"/>
          </p:cNvSpPr>
          <p:nvPr/>
        </p:nvSpPr>
        <p:spPr bwMode="auto">
          <a:xfrm>
            <a:off x="3141135" y="4540253"/>
            <a:ext cx="283633" cy="15224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7598" name="圆角矩形 31"/>
          <p:cNvSpPr>
            <a:spLocks noChangeArrowheads="1"/>
          </p:cNvSpPr>
          <p:nvPr/>
        </p:nvSpPr>
        <p:spPr bwMode="auto">
          <a:xfrm>
            <a:off x="6087535" y="5746753"/>
            <a:ext cx="283633" cy="11017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7599" name="圆角矩形 32"/>
          <p:cNvSpPr>
            <a:spLocks noChangeArrowheads="1"/>
          </p:cNvSpPr>
          <p:nvPr/>
        </p:nvSpPr>
        <p:spPr bwMode="auto">
          <a:xfrm>
            <a:off x="7247469" y="4751388"/>
            <a:ext cx="283633" cy="995362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7600" name="圆角矩形 33"/>
          <p:cNvSpPr>
            <a:spLocks noChangeArrowheads="1"/>
          </p:cNvSpPr>
          <p:nvPr/>
        </p:nvSpPr>
        <p:spPr bwMode="auto">
          <a:xfrm>
            <a:off x="8318502" y="3362328"/>
            <a:ext cx="283633" cy="10509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7601" name="圆角矩形 34"/>
          <p:cNvSpPr>
            <a:spLocks noChangeArrowheads="1"/>
          </p:cNvSpPr>
          <p:nvPr/>
        </p:nvSpPr>
        <p:spPr bwMode="auto">
          <a:xfrm>
            <a:off x="9745136" y="2205041"/>
            <a:ext cx="283633" cy="13684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1461" name="矩形 30"/>
          <p:cNvSpPr>
            <a:spLocks noChangeArrowheads="1"/>
          </p:cNvSpPr>
          <p:nvPr/>
        </p:nvSpPr>
        <p:spPr bwMode="auto">
          <a:xfrm>
            <a:off x="975784" y="579438"/>
            <a:ext cx="2785533" cy="620712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取其精华</a:t>
            </a:r>
          </a:p>
        </p:txBody>
      </p:sp>
    </p:spTree>
    <p:extLst>
      <p:ext uri="{BB962C8B-B14F-4D97-AF65-F5344CB8AC3E}">
        <p14:creationId xmlns:p14="http://schemas.microsoft.com/office/powerpoint/2010/main" val="20777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4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1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8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5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1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2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0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3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6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9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2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5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80" dur="indefinite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83" dur="indefinite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86" dur="indefinite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89" dur="indefinite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92" dur="indefinite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95" dur="indefinite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98" dur="indefinite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101" dur="indefinite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104" dur="indefinite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107" dur="indefinite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110" dur="indefinite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113" dur="indefinite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116" dur="indefinite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119" dur="indefinite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prLst="opacity: 0.5">
                                      <p:cBhvr rctx="IE">
                                        <p:cTn id="122" dur="indefinite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ldLvl="0" autoUpdateAnimBg="0"/>
      <p:bldP spid="67587" grpId="1" bldLvl="0" autoUpdateAnimBg="0"/>
      <p:bldP spid="67595" grpId="0" bldLvl="0" animBg="1" autoUpdateAnimBg="0"/>
      <p:bldP spid="67595" grpId="1" bldLvl="0" animBg="1" autoUpdateAnimBg="0"/>
      <p:bldP spid="67596" grpId="0" bldLvl="0" animBg="1" autoUpdateAnimBg="0"/>
      <p:bldP spid="67596" grpId="1" bldLvl="0" animBg="1" autoUpdateAnimBg="0"/>
      <p:bldP spid="67597" grpId="0" bldLvl="0" animBg="1" autoUpdateAnimBg="0"/>
      <p:bldP spid="67597" grpId="1" bldLvl="0" animBg="1" autoUpdateAnimBg="0"/>
      <p:bldP spid="67598" grpId="0" bldLvl="0" animBg="1" autoUpdateAnimBg="0"/>
      <p:bldP spid="67598" grpId="1" bldLvl="0" animBg="1" autoUpdateAnimBg="0"/>
      <p:bldP spid="67599" grpId="0" bldLvl="0" animBg="1" autoUpdateAnimBg="0"/>
      <p:bldP spid="67599" grpId="1" bldLvl="0" animBg="1" autoUpdateAnimBg="0"/>
      <p:bldP spid="67600" grpId="0" bldLvl="0" animBg="1" autoUpdateAnimBg="0"/>
      <p:bldP spid="67600" grpId="1" bldLvl="0" animBg="1" autoUpdateAnimBg="0"/>
      <p:bldP spid="67601" grpId="0" bldLvl="0" animBg="1" autoUpdateAnimBg="0"/>
      <p:bldP spid="67601" grpId="1" bldLvl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对角圆角矩形 8"/>
          <p:cNvSpPr/>
          <p:nvPr/>
        </p:nvSpPr>
        <p:spPr bwMode="auto">
          <a:xfrm>
            <a:off x="2832102" y="334963"/>
            <a:ext cx="3841751" cy="646112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4515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B7848BAF-2576-469D-9B11-7CEDEDD2FDC9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69</a:t>
            </a:fld>
            <a:endParaRPr lang="zh-CN" altLang="en-US" sz="1800" smtClean="0"/>
          </a:p>
        </p:txBody>
      </p:sp>
      <p:sp>
        <p:nvSpPr>
          <p:cNvPr id="6451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14917" y="28575"/>
            <a:ext cx="10769600" cy="1143000"/>
          </a:xfrm>
        </p:spPr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bg1"/>
                </a:solidFill>
              </a:rPr>
              <a:t>考研</a:t>
            </a:r>
          </a:p>
        </p:txBody>
      </p:sp>
      <p:sp>
        <p:nvSpPr>
          <p:cNvPr id="64517" name="TextBox 12"/>
          <p:cNvSpPr>
            <a:spLocks noChangeArrowheads="1"/>
          </p:cNvSpPr>
          <p:nvPr/>
        </p:nvSpPr>
        <p:spPr bwMode="auto">
          <a:xfrm>
            <a:off x="3105152" y="369888"/>
            <a:ext cx="528108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>
                <a:solidFill>
                  <a:schemeClr val="bg1"/>
                </a:solidFill>
                <a:latin typeface="Adobe Caslon Pro Bold" pitchFamily="18" charset="0"/>
                <a:sym typeface="Adobe Caslon Pro Bold" pitchFamily="18" charset="0"/>
              </a:rPr>
              <a:t>Part 1. </a:t>
            </a:r>
            <a:r>
              <a:rPr lang="zh-CN" altLang="en-US" sz="3600">
                <a:solidFill>
                  <a:schemeClr val="bg1"/>
                </a:solidFill>
                <a:latin typeface="Adobe Caslon Pro Bold" pitchFamily="18" charset="0"/>
                <a:sym typeface="Adobe Caslon Pro Bold" pitchFamily="18" charset="0"/>
              </a:rPr>
              <a:t>方向</a:t>
            </a:r>
            <a:endParaRPr lang="zh-CN" altLang="en-US" sz="3600">
              <a:solidFill>
                <a:schemeClr val="bg1"/>
              </a:solidFill>
              <a:latin typeface="Blackadder ITC" pitchFamily="82" charset="0"/>
              <a:sym typeface="Blackadder ITC" pitchFamily="82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24130"/>
            <a:ext cx="68961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164" y="2173851"/>
            <a:ext cx="68865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2575" y="3924300"/>
            <a:ext cx="68294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65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480456" y="602528"/>
            <a:ext cx="9173029" cy="914399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570966" y="705782"/>
            <a:ext cx="6241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 smtClean="0">
                <a:sym typeface="微软雅黑" panose="020B0503020204020204" pitchFamily="34" charset="-122"/>
              </a:rPr>
              <a:t>超星发现系统具备的功能</a:t>
            </a:r>
          </a:p>
          <a:p>
            <a:pPr algn="l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1982651" y="2382730"/>
            <a:ext cx="8168640" cy="955030"/>
            <a:chOff x="1889760" y="2619103"/>
            <a:chExt cx="8168640" cy="955030"/>
          </a:xfrm>
        </p:grpSpPr>
        <p:sp>
          <p:nvSpPr>
            <p:cNvPr id="7" name="圆角矩形 6"/>
            <p:cNvSpPr/>
            <p:nvPr/>
          </p:nvSpPr>
          <p:spPr>
            <a:xfrm>
              <a:off x="1889760" y="2619103"/>
              <a:ext cx="8168640" cy="955030"/>
            </a:xfrm>
            <a:prstGeom prst="roundRect">
              <a:avLst>
                <a:gd name="adj" fmla="val 6667"/>
              </a:avLst>
            </a:prstGeom>
            <a:noFill/>
            <a:ln>
              <a:solidFill>
                <a:schemeClr val="bg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889760" y="2629253"/>
              <a:ext cx="8168640" cy="944880"/>
            </a:xfrm>
            <a:prstGeom prst="roundRect">
              <a:avLst>
                <a:gd name="adj" fmla="val 5054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857625" y="2876936"/>
              <a:ext cx="4232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A0204" pitchFamily="34" charset="0"/>
                </a:rPr>
                <a:t>电子资源的目录体系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  <p:sp>
          <p:nvSpPr>
            <p:cNvPr id="24" name="Freeform 27"/>
            <p:cNvSpPr>
              <a:spLocks noEditPoints="1"/>
            </p:cNvSpPr>
            <p:nvPr/>
          </p:nvSpPr>
          <p:spPr bwMode="auto">
            <a:xfrm>
              <a:off x="2630808" y="2917649"/>
              <a:ext cx="485770" cy="357937"/>
            </a:xfrm>
            <a:custGeom>
              <a:avLst/>
              <a:gdLst>
                <a:gd name="T0" fmla="*/ 87 w 87"/>
                <a:gd name="T1" fmla="*/ 50 h 59"/>
                <a:gd name="T2" fmla="*/ 87 w 87"/>
                <a:gd name="T3" fmla="*/ 54 h 59"/>
                <a:gd name="T4" fmla="*/ 80 w 87"/>
                <a:gd name="T5" fmla="*/ 59 h 59"/>
                <a:gd name="T6" fmla="*/ 7 w 87"/>
                <a:gd name="T7" fmla="*/ 59 h 59"/>
                <a:gd name="T8" fmla="*/ 0 w 87"/>
                <a:gd name="T9" fmla="*/ 54 h 59"/>
                <a:gd name="T10" fmla="*/ 0 w 87"/>
                <a:gd name="T11" fmla="*/ 50 h 59"/>
                <a:gd name="T12" fmla="*/ 7 w 87"/>
                <a:gd name="T13" fmla="*/ 50 h 59"/>
                <a:gd name="T14" fmla="*/ 80 w 87"/>
                <a:gd name="T15" fmla="*/ 50 h 59"/>
                <a:gd name="T16" fmla="*/ 87 w 87"/>
                <a:gd name="T17" fmla="*/ 50 h 59"/>
                <a:gd name="T18" fmla="*/ 11 w 87"/>
                <a:gd name="T19" fmla="*/ 40 h 59"/>
                <a:gd name="T20" fmla="*/ 11 w 87"/>
                <a:gd name="T21" fmla="*/ 8 h 59"/>
                <a:gd name="T22" fmla="*/ 19 w 87"/>
                <a:gd name="T23" fmla="*/ 0 h 59"/>
                <a:gd name="T24" fmla="*/ 68 w 87"/>
                <a:gd name="T25" fmla="*/ 0 h 59"/>
                <a:gd name="T26" fmla="*/ 76 w 87"/>
                <a:gd name="T27" fmla="*/ 8 h 59"/>
                <a:gd name="T28" fmla="*/ 76 w 87"/>
                <a:gd name="T29" fmla="*/ 40 h 59"/>
                <a:gd name="T30" fmla="*/ 68 w 87"/>
                <a:gd name="T31" fmla="*/ 47 h 59"/>
                <a:gd name="T32" fmla="*/ 19 w 87"/>
                <a:gd name="T33" fmla="*/ 47 h 59"/>
                <a:gd name="T34" fmla="*/ 11 w 87"/>
                <a:gd name="T35" fmla="*/ 40 h 59"/>
                <a:gd name="T36" fmla="*/ 17 w 87"/>
                <a:gd name="T37" fmla="*/ 40 h 59"/>
                <a:gd name="T38" fmla="*/ 19 w 87"/>
                <a:gd name="T39" fmla="*/ 41 h 59"/>
                <a:gd name="T40" fmla="*/ 68 w 87"/>
                <a:gd name="T41" fmla="*/ 41 h 59"/>
                <a:gd name="T42" fmla="*/ 70 w 87"/>
                <a:gd name="T43" fmla="*/ 40 h 59"/>
                <a:gd name="T44" fmla="*/ 70 w 87"/>
                <a:gd name="T45" fmla="*/ 8 h 59"/>
                <a:gd name="T46" fmla="*/ 68 w 87"/>
                <a:gd name="T47" fmla="*/ 6 h 59"/>
                <a:gd name="T48" fmla="*/ 19 w 87"/>
                <a:gd name="T49" fmla="*/ 6 h 59"/>
                <a:gd name="T50" fmla="*/ 17 w 87"/>
                <a:gd name="T51" fmla="*/ 8 h 59"/>
                <a:gd name="T52" fmla="*/ 17 w 87"/>
                <a:gd name="T53" fmla="*/ 40 h 59"/>
                <a:gd name="T54" fmla="*/ 48 w 87"/>
                <a:gd name="T55" fmla="*/ 54 h 59"/>
                <a:gd name="T56" fmla="*/ 47 w 87"/>
                <a:gd name="T57" fmla="*/ 53 h 59"/>
                <a:gd name="T58" fmla="*/ 40 w 87"/>
                <a:gd name="T59" fmla="*/ 53 h 59"/>
                <a:gd name="T60" fmla="*/ 39 w 87"/>
                <a:gd name="T61" fmla="*/ 54 h 59"/>
                <a:gd name="T62" fmla="*/ 40 w 87"/>
                <a:gd name="T63" fmla="*/ 54 h 59"/>
                <a:gd name="T64" fmla="*/ 47 w 87"/>
                <a:gd name="T65" fmla="*/ 54 h 59"/>
                <a:gd name="T66" fmla="*/ 48 w 87"/>
                <a:gd name="T67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59">
                  <a:moveTo>
                    <a:pt x="87" y="50"/>
                  </a:moveTo>
                  <a:cubicBezTo>
                    <a:pt x="87" y="54"/>
                    <a:pt x="87" y="54"/>
                    <a:pt x="87" y="54"/>
                  </a:cubicBezTo>
                  <a:cubicBezTo>
                    <a:pt x="87" y="57"/>
                    <a:pt x="84" y="59"/>
                    <a:pt x="8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7"/>
                    <a:pt x="0" y="5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0" y="50"/>
                    <a:pt x="80" y="50"/>
                    <a:pt x="80" y="50"/>
                  </a:cubicBezTo>
                  <a:lnTo>
                    <a:pt x="87" y="50"/>
                  </a:lnTo>
                  <a:close/>
                  <a:moveTo>
                    <a:pt x="11" y="40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4"/>
                    <a:pt x="15" y="0"/>
                    <a:pt x="1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6" y="4"/>
                    <a:pt x="76" y="8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6" y="44"/>
                    <a:pt x="72" y="47"/>
                    <a:pt x="6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7"/>
                    <a:pt x="11" y="44"/>
                    <a:pt x="11" y="40"/>
                  </a:cubicBezTo>
                  <a:close/>
                  <a:moveTo>
                    <a:pt x="17" y="40"/>
                  </a:moveTo>
                  <a:cubicBezTo>
                    <a:pt x="17" y="41"/>
                    <a:pt x="18" y="41"/>
                    <a:pt x="19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1"/>
                    <a:pt x="70" y="41"/>
                    <a:pt x="70" y="40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7"/>
                    <a:pt x="69" y="6"/>
                    <a:pt x="6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7" y="7"/>
                    <a:pt x="17" y="8"/>
                  </a:cubicBezTo>
                  <a:lnTo>
                    <a:pt x="17" y="40"/>
                  </a:lnTo>
                  <a:close/>
                  <a:moveTo>
                    <a:pt x="48" y="54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4"/>
                  </a:cubicBezTo>
                  <a:cubicBezTo>
                    <a:pt x="39" y="54"/>
                    <a:pt x="39" y="54"/>
                    <a:pt x="40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8" y="54"/>
                    <a:pt x="48" y="54"/>
                    <a:pt x="48" y="54"/>
                  </a:cubicBezTo>
                  <a:close/>
                </a:path>
              </a:pathLst>
            </a:custGeom>
            <a:noFill/>
            <a:ln>
              <a:solidFill>
                <a:schemeClr val="bg1">
                  <a:alpha val="70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17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对角圆角矩形 7"/>
          <p:cNvSpPr/>
          <p:nvPr/>
        </p:nvSpPr>
        <p:spPr bwMode="auto">
          <a:xfrm>
            <a:off x="2927352" y="261938"/>
            <a:ext cx="3841749" cy="646112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5539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3EDBE6B9-97B8-4D34-98C0-9CC981A4D637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70</a:t>
            </a:fld>
            <a:endParaRPr lang="zh-CN" altLang="en-US" sz="1800" smtClean="0"/>
          </a:p>
        </p:txBody>
      </p:sp>
      <p:sp>
        <p:nvSpPr>
          <p:cNvPr id="65540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14917" y="28575"/>
            <a:ext cx="10769600" cy="1143000"/>
          </a:xfrm>
        </p:spPr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bg1"/>
                </a:solidFill>
              </a:rPr>
              <a:t>考研</a:t>
            </a:r>
          </a:p>
        </p:txBody>
      </p:sp>
      <p:sp>
        <p:nvSpPr>
          <p:cNvPr id="65541" name="TextBox 12"/>
          <p:cNvSpPr>
            <a:spLocks noChangeArrowheads="1"/>
          </p:cNvSpPr>
          <p:nvPr/>
        </p:nvSpPr>
        <p:spPr bwMode="auto">
          <a:xfrm>
            <a:off x="3105152" y="369888"/>
            <a:ext cx="528108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>
                <a:solidFill>
                  <a:schemeClr val="bg1"/>
                </a:solidFill>
                <a:latin typeface="Adobe Caslon Pro Bold" pitchFamily="18" charset="0"/>
                <a:sym typeface="Adobe Caslon Pro Bold" pitchFamily="18" charset="0"/>
              </a:rPr>
              <a:t>Part 2. </a:t>
            </a:r>
            <a:r>
              <a:rPr lang="zh-CN" altLang="en-US" sz="3600">
                <a:solidFill>
                  <a:schemeClr val="bg1"/>
                </a:solidFill>
                <a:latin typeface="Adobe Caslon Pro Bold" pitchFamily="18" charset="0"/>
                <a:sym typeface="Adobe Caslon Pro Bold" pitchFamily="18" charset="0"/>
              </a:rPr>
              <a:t>学校</a:t>
            </a:r>
            <a:endParaRPr lang="zh-CN" altLang="en-US" sz="3600">
              <a:solidFill>
                <a:schemeClr val="bg1"/>
              </a:solidFill>
              <a:latin typeface="Blackadder ITC" pitchFamily="82" charset="0"/>
              <a:sym typeface="Blackadder ITC" pitchFamily="82" charset="0"/>
            </a:endParaRPr>
          </a:p>
        </p:txBody>
      </p:sp>
      <p:sp>
        <p:nvSpPr>
          <p:cNvPr id="77829" name="TextBox 1"/>
          <p:cNvSpPr>
            <a:spLocks noChangeArrowheads="1"/>
          </p:cNvSpPr>
          <p:nvPr/>
        </p:nvSpPr>
        <p:spPr bwMode="auto">
          <a:xfrm>
            <a:off x="1007536" y="1177926"/>
            <a:ext cx="3839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 b="1" dirty="0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Eg</a:t>
            </a:r>
            <a:r>
              <a:rPr lang="zh-CN" altLang="en-US" sz="2800" b="1" dirty="0" smtClean="0">
                <a:solidFill>
                  <a:schemeClr val="bg1"/>
                </a:solidFill>
                <a:latin typeface="Calibri" pitchFamily="34" charset="0"/>
                <a:sym typeface="宋体" charset="-122"/>
              </a:rPr>
              <a:t>： 纳米材料</a:t>
            </a:r>
            <a:endParaRPr lang="zh-CN" altLang="en-US" sz="2800" b="1" dirty="0">
              <a:solidFill>
                <a:schemeClr val="bg1"/>
              </a:solidFill>
              <a:latin typeface="Calibri" pitchFamily="34" charset="0"/>
              <a:sym typeface="宋体" charset="-122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6905" y="1825245"/>
            <a:ext cx="4844230" cy="443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039" y="1717726"/>
            <a:ext cx="23336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组合 10"/>
          <p:cNvGrpSpPr>
            <a:grpSpLocks/>
          </p:cNvGrpSpPr>
          <p:nvPr/>
        </p:nvGrpSpPr>
        <p:grpSpPr bwMode="auto">
          <a:xfrm rot="7668372">
            <a:off x="7155030" y="2564931"/>
            <a:ext cx="1416849" cy="993761"/>
            <a:chOff x="1345708" y="1338602"/>
            <a:chExt cx="1257665" cy="883485"/>
          </a:xfrm>
        </p:grpSpPr>
        <p:cxnSp>
          <p:nvCxnSpPr>
            <p:cNvPr id="12" name="直接箭头连接符 6"/>
            <p:cNvCxnSpPr>
              <a:cxnSpLocks noChangeShapeType="1"/>
              <a:stCxn id="13" idx="7"/>
            </p:cNvCxnSpPr>
            <p:nvPr/>
          </p:nvCxnSpPr>
          <p:spPr bwMode="auto">
            <a:xfrm rot="13931628">
              <a:off x="2279578" y="1062851"/>
              <a:ext cx="48044" cy="599546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椭圆 12"/>
            <p:cNvSpPr>
              <a:spLocks noChangeArrowheads="1"/>
            </p:cNvSpPr>
            <p:nvPr/>
          </p:nvSpPr>
          <p:spPr bwMode="auto">
            <a:xfrm>
              <a:off x="1345708" y="1433099"/>
              <a:ext cx="863735" cy="788988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31000"/>
              </a:scheme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80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对角圆角矩形 6"/>
          <p:cNvSpPr/>
          <p:nvPr/>
        </p:nvSpPr>
        <p:spPr bwMode="auto">
          <a:xfrm>
            <a:off x="2927352" y="188913"/>
            <a:ext cx="3841749" cy="646112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6563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17B19666-4CF4-4B9A-A753-49612D50EF06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71</a:t>
            </a:fld>
            <a:endParaRPr lang="zh-CN" altLang="en-US" sz="1800" smtClean="0"/>
          </a:p>
        </p:txBody>
      </p:sp>
      <p:sp>
        <p:nvSpPr>
          <p:cNvPr id="6656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814917" y="28575"/>
            <a:ext cx="10769600" cy="1143000"/>
          </a:xfrm>
        </p:spPr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bg1"/>
                </a:solidFill>
              </a:rPr>
              <a:t>考研</a:t>
            </a:r>
          </a:p>
        </p:txBody>
      </p:sp>
      <p:sp>
        <p:nvSpPr>
          <p:cNvPr id="66565" name="TextBox 12"/>
          <p:cNvSpPr>
            <a:spLocks noChangeArrowheads="1"/>
          </p:cNvSpPr>
          <p:nvPr/>
        </p:nvSpPr>
        <p:spPr bwMode="auto">
          <a:xfrm>
            <a:off x="3215217" y="260352"/>
            <a:ext cx="528108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>
                <a:solidFill>
                  <a:schemeClr val="bg1"/>
                </a:solidFill>
                <a:latin typeface="Adobe Caslon Pro Bold" pitchFamily="18" charset="0"/>
                <a:sym typeface="Adobe Caslon Pro Bold" pitchFamily="18" charset="0"/>
              </a:rPr>
              <a:t>Part 3. </a:t>
            </a:r>
            <a:r>
              <a:rPr lang="zh-CN" altLang="en-US" sz="3600">
                <a:solidFill>
                  <a:schemeClr val="bg1"/>
                </a:solidFill>
                <a:latin typeface="Adobe Caslon Pro Bold" pitchFamily="18" charset="0"/>
                <a:sym typeface="Adobe Caslon Pro Bold" pitchFamily="18" charset="0"/>
              </a:rPr>
              <a:t>导师</a:t>
            </a:r>
            <a:endParaRPr lang="zh-CN" altLang="en-US" sz="3600">
              <a:solidFill>
                <a:schemeClr val="bg1"/>
              </a:solidFill>
              <a:latin typeface="Blackadder ITC" pitchFamily="82" charset="0"/>
              <a:sym typeface="Blackadder ITC" pitchFamily="8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137" y="1088308"/>
            <a:ext cx="4828407" cy="446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5201" y="1057889"/>
            <a:ext cx="2725225" cy="522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0237" y="3126658"/>
            <a:ext cx="552757" cy="63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082125" y="3097164"/>
            <a:ext cx="168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中国科学技术大学</a:t>
            </a:r>
            <a:endParaRPr lang="en-US" altLang="zh-CN" sz="1400" dirty="0" smtClean="0"/>
          </a:p>
          <a:p>
            <a:pPr algn="ctr"/>
            <a:r>
              <a:rPr lang="zh-CN" altLang="en-US" sz="1400" dirty="0" smtClean="0"/>
              <a:t>纳米材料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849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21665" y="1586375"/>
            <a:ext cx="764212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对角圆角矩形 13"/>
          <p:cNvSpPr/>
          <p:nvPr/>
        </p:nvSpPr>
        <p:spPr bwMode="auto">
          <a:xfrm>
            <a:off x="1047753" y="835028"/>
            <a:ext cx="8077199" cy="646113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8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20E29335-3299-4789-B64C-B101580FAD3E}" type="slidenum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72</a:t>
            </a:fld>
            <a:endParaRPr lang="zh-CN" altLang="en-US" sz="1800" smtClean="0"/>
          </a:p>
        </p:txBody>
      </p:sp>
      <p:sp>
        <p:nvSpPr>
          <p:cNvPr id="102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46717" y="908053"/>
            <a:ext cx="10945283" cy="576263"/>
          </a:xfrm>
        </p:spPr>
        <p:txBody>
          <a:bodyPr/>
          <a:lstStyle/>
          <a:p>
            <a:pPr eaLnBrk="1" hangingPunct="1"/>
            <a:r>
              <a:rPr lang="zh-CN" altLang="en-US" sz="2900" b="1" dirty="0" smtClean="0">
                <a:solidFill>
                  <a:schemeClr val="bg1"/>
                </a:solidFill>
              </a:rPr>
              <a:t>一、选择课题：趋势、行业领头人、新学科</a:t>
            </a:r>
          </a:p>
        </p:txBody>
      </p:sp>
      <p:grpSp>
        <p:nvGrpSpPr>
          <p:cNvPr id="1030" name="组合 9"/>
          <p:cNvGrpSpPr>
            <a:grpSpLocks/>
          </p:cNvGrpSpPr>
          <p:nvPr/>
        </p:nvGrpSpPr>
        <p:grpSpPr bwMode="auto">
          <a:xfrm>
            <a:off x="2281769" y="131763"/>
            <a:ext cx="6320367" cy="601662"/>
            <a:chOff x="0" y="0"/>
            <a:chExt cx="4740324" cy="739901"/>
          </a:xfrm>
        </p:grpSpPr>
        <p:sp>
          <p:nvSpPr>
            <p:cNvPr id="1038" name="矩形 13"/>
            <p:cNvSpPr>
              <a:spLocks noChangeArrowheads="1"/>
            </p:cNvSpPr>
            <p:nvPr/>
          </p:nvSpPr>
          <p:spPr bwMode="auto">
            <a:xfrm rot="5400000">
              <a:off x="2000212" y="-2000212"/>
              <a:ext cx="739900" cy="4740323"/>
            </a:xfrm>
            <a:prstGeom prst="rect">
              <a:avLst/>
            </a:prstGeom>
            <a:solidFill>
              <a:srgbClr val="D1E4E2"/>
            </a:solidFill>
            <a:ln w="9525">
              <a:solidFill>
                <a:srgbClr val="D1E4E2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039" name="矩形 14"/>
            <p:cNvSpPr>
              <a:spLocks noChangeArrowheads="1"/>
            </p:cNvSpPr>
            <p:nvPr/>
          </p:nvSpPr>
          <p:spPr bwMode="auto">
            <a:xfrm>
              <a:off x="1" y="0"/>
              <a:ext cx="4740323" cy="739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老  师</a:t>
              </a:r>
            </a:p>
          </p:txBody>
        </p:sp>
      </p:grpSp>
      <p:grpSp>
        <p:nvGrpSpPr>
          <p:cNvPr id="1031" name="组合 10"/>
          <p:cNvGrpSpPr>
            <a:grpSpLocks/>
          </p:cNvGrpSpPr>
          <p:nvPr/>
        </p:nvGrpSpPr>
        <p:grpSpPr bwMode="auto">
          <a:xfrm>
            <a:off x="910167" y="44450"/>
            <a:ext cx="1369484" cy="869950"/>
            <a:chOff x="0" y="0"/>
            <a:chExt cx="1027004" cy="1526270"/>
          </a:xfrm>
        </p:grpSpPr>
        <p:sp>
          <p:nvSpPr>
            <p:cNvPr id="1036" name="圆角矩形 11"/>
            <p:cNvSpPr>
              <a:spLocks noChangeArrowheads="1"/>
            </p:cNvSpPr>
            <p:nvPr/>
          </p:nvSpPr>
          <p:spPr bwMode="auto">
            <a:xfrm>
              <a:off x="0" y="0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C8A80"/>
                </a:gs>
                <a:gs pos="79999">
                  <a:srgbClr val="4EB4A9"/>
                </a:gs>
                <a:gs pos="100000">
                  <a:srgbClr val="4DB7AB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037" name="圆角矩形 6"/>
            <p:cNvSpPr>
              <a:spLocks noChangeArrowheads="1"/>
            </p:cNvSpPr>
            <p:nvPr/>
          </p:nvSpPr>
          <p:spPr bwMode="auto">
            <a:xfrm>
              <a:off x="50134" y="50134"/>
              <a:ext cx="926736" cy="147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2</a:t>
              </a:r>
              <a:endParaRPr lang="zh-CN" altLang="en-US"/>
            </a:p>
          </p:txBody>
        </p:sp>
      </p:grpSp>
      <p:sp>
        <p:nvSpPr>
          <p:cNvPr id="81934" name="圆角矩形 32"/>
          <p:cNvSpPr>
            <a:spLocks noChangeArrowheads="1"/>
          </p:cNvSpPr>
          <p:nvPr/>
        </p:nvSpPr>
        <p:spPr bwMode="auto">
          <a:xfrm>
            <a:off x="2381251" y="1676400"/>
            <a:ext cx="1828799" cy="255639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31237" y="3232970"/>
            <a:ext cx="7721034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1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角圆角矩形 11"/>
          <p:cNvSpPr/>
          <p:nvPr/>
        </p:nvSpPr>
        <p:spPr bwMode="auto">
          <a:xfrm>
            <a:off x="977902" y="1196978"/>
            <a:ext cx="7998884" cy="646113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601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02785" y="1250953"/>
            <a:ext cx="10945283" cy="574675"/>
          </a:xfrm>
        </p:spPr>
        <p:txBody>
          <a:bodyPr/>
          <a:lstStyle/>
          <a:p>
            <a:pPr eaLnBrk="1" hangingPunct="1"/>
            <a:r>
              <a:rPr lang="zh-CN" altLang="en-US" sz="2900" b="1" smtClean="0">
                <a:solidFill>
                  <a:schemeClr val="bg1"/>
                </a:solidFill>
              </a:rPr>
              <a:t>二、对自己成果更深入直观的了解</a:t>
            </a:r>
          </a:p>
        </p:txBody>
      </p:sp>
      <p:sp>
        <p:nvSpPr>
          <p:cNvPr id="86020" name="矩形 17"/>
          <p:cNvSpPr>
            <a:spLocks noChangeArrowheads="1"/>
          </p:cNvSpPr>
          <p:nvPr/>
        </p:nvSpPr>
        <p:spPr bwMode="auto">
          <a:xfrm>
            <a:off x="2880786" y="2565403"/>
            <a:ext cx="3600449" cy="898525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数   量</a:t>
            </a:r>
          </a:p>
        </p:txBody>
      </p:sp>
      <p:sp>
        <p:nvSpPr>
          <p:cNvPr id="86021" name="左大括号 18"/>
          <p:cNvSpPr>
            <a:spLocks/>
          </p:cNvSpPr>
          <p:nvPr/>
        </p:nvSpPr>
        <p:spPr bwMode="auto">
          <a:xfrm>
            <a:off x="1871133" y="3000375"/>
            <a:ext cx="863600" cy="2228850"/>
          </a:xfrm>
          <a:prstGeom prst="leftBrace">
            <a:avLst>
              <a:gd name="adj1" fmla="val 7998"/>
              <a:gd name="adj2" fmla="val 50000"/>
            </a:avLst>
          </a:prstGeom>
          <a:noFill/>
          <a:ln w="3810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latin typeface="宋体" charset="-122"/>
              <a:sym typeface="宋体" charset="-122"/>
            </a:endParaRPr>
          </a:p>
        </p:txBody>
      </p:sp>
      <p:sp>
        <p:nvSpPr>
          <p:cNvPr id="86022" name="矩形 19"/>
          <p:cNvSpPr>
            <a:spLocks noChangeArrowheads="1"/>
          </p:cNvSpPr>
          <p:nvPr/>
        </p:nvSpPr>
        <p:spPr bwMode="auto">
          <a:xfrm>
            <a:off x="2880786" y="4724403"/>
            <a:ext cx="3600449" cy="900113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 dirty="0" smtClean="0">
                <a:solidFill>
                  <a:srgbClr val="FFFFFF"/>
                </a:solidFill>
                <a:latin typeface="宋体" charset="-122"/>
                <a:sym typeface="宋体" charset="-122"/>
              </a:rPr>
              <a:t>质   量</a:t>
            </a:r>
            <a:endParaRPr lang="zh-CN" altLang="en-US" sz="3600" dirty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grpSp>
        <p:nvGrpSpPr>
          <p:cNvPr id="67591" name="组合 21"/>
          <p:cNvGrpSpPr>
            <a:grpSpLocks/>
          </p:cNvGrpSpPr>
          <p:nvPr/>
        </p:nvGrpSpPr>
        <p:grpSpPr bwMode="auto">
          <a:xfrm>
            <a:off x="2281769" y="131766"/>
            <a:ext cx="6320367" cy="700087"/>
            <a:chOff x="0" y="0"/>
            <a:chExt cx="4740324" cy="739901"/>
          </a:xfrm>
        </p:grpSpPr>
        <p:sp>
          <p:nvSpPr>
            <p:cNvPr id="67595" name="矩形 22"/>
            <p:cNvSpPr>
              <a:spLocks noChangeArrowheads="1"/>
            </p:cNvSpPr>
            <p:nvPr/>
          </p:nvSpPr>
          <p:spPr bwMode="auto">
            <a:xfrm rot="5400000">
              <a:off x="2000212" y="-2000212"/>
              <a:ext cx="739900" cy="4740323"/>
            </a:xfrm>
            <a:prstGeom prst="rect">
              <a:avLst/>
            </a:prstGeom>
            <a:solidFill>
              <a:srgbClr val="D1E4E2"/>
            </a:solidFill>
            <a:ln w="9525">
              <a:solidFill>
                <a:srgbClr val="D1E4E2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7596" name="矩形 23"/>
            <p:cNvSpPr>
              <a:spLocks noChangeArrowheads="1"/>
            </p:cNvSpPr>
            <p:nvPr/>
          </p:nvSpPr>
          <p:spPr bwMode="auto">
            <a:xfrm>
              <a:off x="1" y="0"/>
              <a:ext cx="4740323" cy="739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老  师</a:t>
              </a:r>
            </a:p>
          </p:txBody>
        </p:sp>
      </p:grpSp>
      <p:grpSp>
        <p:nvGrpSpPr>
          <p:cNvPr id="67592" name="组合 24"/>
          <p:cNvGrpSpPr>
            <a:grpSpLocks/>
          </p:cNvGrpSpPr>
          <p:nvPr/>
        </p:nvGrpSpPr>
        <p:grpSpPr bwMode="auto">
          <a:xfrm>
            <a:off x="910167" y="44453"/>
            <a:ext cx="1369484" cy="1014413"/>
            <a:chOff x="0" y="0"/>
            <a:chExt cx="1027004" cy="1526270"/>
          </a:xfrm>
        </p:grpSpPr>
        <p:sp>
          <p:nvSpPr>
            <p:cNvPr id="67593" name="圆角矩形 25"/>
            <p:cNvSpPr>
              <a:spLocks noChangeArrowheads="1"/>
            </p:cNvSpPr>
            <p:nvPr/>
          </p:nvSpPr>
          <p:spPr bwMode="auto">
            <a:xfrm>
              <a:off x="0" y="0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C8A80"/>
                </a:gs>
                <a:gs pos="79999">
                  <a:srgbClr val="4EB4A9"/>
                </a:gs>
                <a:gs pos="100000">
                  <a:srgbClr val="4DB7AB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7594" name="圆角矩形 6"/>
            <p:cNvSpPr>
              <a:spLocks noChangeArrowheads="1"/>
            </p:cNvSpPr>
            <p:nvPr/>
          </p:nvSpPr>
          <p:spPr bwMode="auto">
            <a:xfrm>
              <a:off x="50134" y="50134"/>
              <a:ext cx="926736" cy="147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2</a:t>
              </a: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92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ldLvl="0" autoUpdateAnimBg="0"/>
      <p:bldP spid="86020" grpId="0" bldLvl="0" animBg="1" autoUpdateAnimBg="0"/>
      <p:bldP spid="86021" grpId="0" bldLvl="0" animBg="1" autoUpdateAnimBg="0"/>
      <p:bldP spid="86022" grpId="0" bldLvl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517" y="1090152"/>
            <a:ext cx="8082884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矩形 14"/>
          <p:cNvSpPr>
            <a:spLocks noChangeArrowheads="1"/>
          </p:cNvSpPr>
          <p:nvPr/>
        </p:nvSpPr>
        <p:spPr bwMode="auto">
          <a:xfrm>
            <a:off x="6525550" y="1231799"/>
            <a:ext cx="666751" cy="214312"/>
          </a:xfrm>
          <a:prstGeom prst="rect">
            <a:avLst/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68612" name="矩形 8"/>
          <p:cNvSpPr>
            <a:spLocks noChangeArrowheads="1"/>
          </p:cNvSpPr>
          <p:nvPr/>
        </p:nvSpPr>
        <p:spPr bwMode="auto">
          <a:xfrm>
            <a:off x="8735211" y="169914"/>
            <a:ext cx="3048000" cy="647700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数  量</a:t>
            </a:r>
          </a:p>
        </p:txBody>
      </p:sp>
      <p:sp>
        <p:nvSpPr>
          <p:cNvPr id="88069" name="矩形 9"/>
          <p:cNvSpPr>
            <a:spLocks noChangeArrowheads="1"/>
          </p:cNvSpPr>
          <p:nvPr/>
        </p:nvSpPr>
        <p:spPr bwMode="auto">
          <a:xfrm>
            <a:off x="5138585" y="1261295"/>
            <a:ext cx="476251" cy="214312"/>
          </a:xfrm>
          <a:prstGeom prst="rect">
            <a:avLst/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grpSp>
        <p:nvGrpSpPr>
          <p:cNvPr id="68614" name="组合 10"/>
          <p:cNvGrpSpPr>
            <a:grpSpLocks/>
          </p:cNvGrpSpPr>
          <p:nvPr/>
        </p:nvGrpSpPr>
        <p:grpSpPr bwMode="auto">
          <a:xfrm>
            <a:off x="2281769" y="131766"/>
            <a:ext cx="6320367" cy="700087"/>
            <a:chOff x="0" y="0"/>
            <a:chExt cx="4740324" cy="739901"/>
          </a:xfrm>
        </p:grpSpPr>
        <p:sp>
          <p:nvSpPr>
            <p:cNvPr id="68618" name="矩形 11"/>
            <p:cNvSpPr>
              <a:spLocks noChangeArrowheads="1"/>
            </p:cNvSpPr>
            <p:nvPr/>
          </p:nvSpPr>
          <p:spPr bwMode="auto">
            <a:xfrm rot="5400000">
              <a:off x="2000212" y="-2000212"/>
              <a:ext cx="739900" cy="4740323"/>
            </a:xfrm>
            <a:prstGeom prst="rect">
              <a:avLst/>
            </a:prstGeom>
            <a:solidFill>
              <a:srgbClr val="D1E4E2"/>
            </a:solidFill>
            <a:ln w="9525">
              <a:solidFill>
                <a:srgbClr val="D1E4E2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8619" name="矩形 12"/>
            <p:cNvSpPr>
              <a:spLocks noChangeArrowheads="1"/>
            </p:cNvSpPr>
            <p:nvPr/>
          </p:nvSpPr>
          <p:spPr bwMode="auto">
            <a:xfrm>
              <a:off x="1" y="0"/>
              <a:ext cx="4740323" cy="739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老  师</a:t>
              </a:r>
            </a:p>
          </p:txBody>
        </p:sp>
      </p:grpSp>
      <p:grpSp>
        <p:nvGrpSpPr>
          <p:cNvPr id="68615" name="组合 13"/>
          <p:cNvGrpSpPr>
            <a:grpSpLocks/>
          </p:cNvGrpSpPr>
          <p:nvPr/>
        </p:nvGrpSpPr>
        <p:grpSpPr bwMode="auto">
          <a:xfrm>
            <a:off x="910167" y="44453"/>
            <a:ext cx="1369484" cy="1014413"/>
            <a:chOff x="0" y="0"/>
            <a:chExt cx="1027004" cy="1526270"/>
          </a:xfrm>
        </p:grpSpPr>
        <p:sp>
          <p:nvSpPr>
            <p:cNvPr id="68616" name="圆角矩形 16"/>
            <p:cNvSpPr>
              <a:spLocks noChangeArrowheads="1"/>
            </p:cNvSpPr>
            <p:nvPr/>
          </p:nvSpPr>
          <p:spPr bwMode="auto">
            <a:xfrm>
              <a:off x="0" y="0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C8A80"/>
                </a:gs>
                <a:gs pos="79999">
                  <a:srgbClr val="4EB4A9"/>
                </a:gs>
                <a:gs pos="100000">
                  <a:srgbClr val="4DB7AB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8617" name="圆角矩形 6"/>
            <p:cNvSpPr>
              <a:spLocks noChangeArrowheads="1"/>
            </p:cNvSpPr>
            <p:nvPr/>
          </p:nvSpPr>
          <p:spPr bwMode="auto">
            <a:xfrm>
              <a:off x="50134" y="50134"/>
              <a:ext cx="926736" cy="147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2</a:t>
              </a: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76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ldLvl="0" animBg="1" autoUpdateAnimBg="0"/>
      <p:bldP spid="88069" grpId="0" bldLvl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41701" y="1275290"/>
            <a:ext cx="8306633" cy="548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矩形 8"/>
          <p:cNvSpPr>
            <a:spLocks noChangeArrowheads="1"/>
          </p:cNvSpPr>
          <p:nvPr/>
        </p:nvSpPr>
        <p:spPr bwMode="auto">
          <a:xfrm>
            <a:off x="8786215" y="203712"/>
            <a:ext cx="3048000" cy="647700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发展</a:t>
            </a:r>
          </a:p>
        </p:txBody>
      </p:sp>
      <p:grpSp>
        <p:nvGrpSpPr>
          <p:cNvPr id="69635" name="组合 7"/>
          <p:cNvGrpSpPr>
            <a:grpSpLocks/>
          </p:cNvGrpSpPr>
          <p:nvPr/>
        </p:nvGrpSpPr>
        <p:grpSpPr bwMode="auto">
          <a:xfrm>
            <a:off x="2281769" y="131766"/>
            <a:ext cx="6320367" cy="700087"/>
            <a:chOff x="0" y="0"/>
            <a:chExt cx="4740324" cy="739901"/>
          </a:xfrm>
        </p:grpSpPr>
        <p:sp>
          <p:nvSpPr>
            <p:cNvPr id="69643" name="矩形 9"/>
            <p:cNvSpPr>
              <a:spLocks noChangeArrowheads="1"/>
            </p:cNvSpPr>
            <p:nvPr/>
          </p:nvSpPr>
          <p:spPr bwMode="auto">
            <a:xfrm rot="5400000">
              <a:off x="2000212" y="-2000212"/>
              <a:ext cx="739900" cy="4740323"/>
            </a:xfrm>
            <a:prstGeom prst="rect">
              <a:avLst/>
            </a:prstGeom>
            <a:solidFill>
              <a:srgbClr val="D1E4E2"/>
            </a:solidFill>
            <a:ln w="9525">
              <a:solidFill>
                <a:srgbClr val="D1E4E2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9644" name="矩形 10"/>
            <p:cNvSpPr>
              <a:spLocks noChangeArrowheads="1"/>
            </p:cNvSpPr>
            <p:nvPr/>
          </p:nvSpPr>
          <p:spPr bwMode="auto">
            <a:xfrm>
              <a:off x="1" y="0"/>
              <a:ext cx="4740323" cy="739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老  师</a:t>
              </a:r>
            </a:p>
          </p:txBody>
        </p:sp>
      </p:grpSp>
      <p:grpSp>
        <p:nvGrpSpPr>
          <p:cNvPr id="69636" name="组合 11"/>
          <p:cNvGrpSpPr>
            <a:grpSpLocks/>
          </p:cNvGrpSpPr>
          <p:nvPr/>
        </p:nvGrpSpPr>
        <p:grpSpPr bwMode="auto">
          <a:xfrm>
            <a:off x="910167" y="44453"/>
            <a:ext cx="1369484" cy="1014413"/>
            <a:chOff x="0" y="0"/>
            <a:chExt cx="1027004" cy="1526270"/>
          </a:xfrm>
        </p:grpSpPr>
        <p:sp>
          <p:nvSpPr>
            <p:cNvPr id="69641" name="圆角矩形 12"/>
            <p:cNvSpPr>
              <a:spLocks noChangeArrowheads="1"/>
            </p:cNvSpPr>
            <p:nvPr/>
          </p:nvSpPr>
          <p:spPr bwMode="auto">
            <a:xfrm>
              <a:off x="0" y="0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C8A80"/>
                </a:gs>
                <a:gs pos="79999">
                  <a:srgbClr val="4EB4A9"/>
                </a:gs>
                <a:gs pos="100000">
                  <a:srgbClr val="4DB7AB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9642" name="圆角矩形 6"/>
            <p:cNvSpPr>
              <a:spLocks noChangeArrowheads="1"/>
            </p:cNvSpPr>
            <p:nvPr/>
          </p:nvSpPr>
          <p:spPr bwMode="auto">
            <a:xfrm>
              <a:off x="50134" y="50134"/>
              <a:ext cx="926736" cy="147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2</a:t>
              </a:r>
              <a:endParaRPr lang="zh-CN" altLang="en-US"/>
            </a:p>
          </p:txBody>
        </p:sp>
      </p:grpSp>
      <p:sp>
        <p:nvSpPr>
          <p:cNvPr id="90122" name="矩形 18"/>
          <p:cNvSpPr>
            <a:spLocks noChangeArrowheads="1"/>
          </p:cNvSpPr>
          <p:nvPr/>
        </p:nvSpPr>
        <p:spPr bwMode="auto">
          <a:xfrm>
            <a:off x="8395526" y="1347655"/>
            <a:ext cx="1428751" cy="285750"/>
          </a:xfrm>
          <a:prstGeom prst="rect">
            <a:avLst/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pic>
        <p:nvPicPr>
          <p:cNvPr id="90123" name="图片 20" descr="排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239" y="1962017"/>
            <a:ext cx="1435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4" name="矩形 21"/>
          <p:cNvSpPr>
            <a:spLocks noChangeArrowheads="1"/>
          </p:cNvSpPr>
          <p:nvPr/>
        </p:nvSpPr>
        <p:spPr bwMode="auto">
          <a:xfrm>
            <a:off x="8396586" y="1819141"/>
            <a:ext cx="1631951" cy="1500188"/>
          </a:xfrm>
          <a:prstGeom prst="rect">
            <a:avLst/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41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2" grpId="0" bldLvl="0" animBg="1" autoUpdateAnimBg="0"/>
      <p:bldP spid="90124" grpId="0" bldLvl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矩形 8"/>
          <p:cNvSpPr>
            <a:spLocks noChangeArrowheads="1"/>
          </p:cNvSpPr>
          <p:nvPr/>
        </p:nvSpPr>
        <p:spPr bwMode="auto">
          <a:xfrm>
            <a:off x="8800964" y="194086"/>
            <a:ext cx="3048000" cy="647700"/>
          </a:xfrm>
          <a:prstGeom prst="rect">
            <a:avLst/>
          </a:prstGeom>
          <a:solidFill>
            <a:srgbClr val="4F81BD">
              <a:alpha val="59999"/>
            </a:srgbClr>
          </a:solidFill>
          <a:ln w="25400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宋体" charset="-122"/>
                <a:sym typeface="宋体" charset="-122"/>
              </a:rPr>
              <a:t>发  展</a:t>
            </a:r>
          </a:p>
        </p:txBody>
      </p:sp>
      <p:pic>
        <p:nvPicPr>
          <p:cNvPr id="92168" name="图片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66326">
            <a:off x="8104453" y="2168263"/>
            <a:ext cx="6113462" cy="32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TextBox 12"/>
          <p:cNvSpPr>
            <a:spLocks noChangeArrowheads="1"/>
          </p:cNvSpPr>
          <p:nvPr/>
        </p:nvSpPr>
        <p:spPr bwMode="auto">
          <a:xfrm>
            <a:off x="10991853" y="2349500"/>
            <a:ext cx="70083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chemeClr val="bg1"/>
                </a:solidFill>
                <a:latin typeface="Calibri" pitchFamily="34" charset="0"/>
                <a:sym typeface="宋体" charset="-122"/>
              </a:rPr>
              <a:t>  时</a:t>
            </a:r>
            <a:r>
              <a:rPr lang="en-US" altLang="zh-CN" sz="2400" b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eaLnBrk="1" hangingPunct="1"/>
            <a:endParaRPr lang="en-US" altLang="zh-CN" sz="2400" b="1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  <a:p>
            <a:pPr eaLnBrk="1" hangingPunct="1"/>
            <a:r>
              <a:rPr lang="en-US" altLang="zh-CN" sz="2400" b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 </a:t>
            </a:r>
            <a:r>
              <a:rPr lang="zh-CN" altLang="en-US" sz="2400" b="1">
                <a:solidFill>
                  <a:schemeClr val="bg1"/>
                </a:solidFill>
                <a:latin typeface="Calibri" pitchFamily="34" charset="0"/>
                <a:sym typeface="宋体" charset="-122"/>
              </a:rPr>
              <a:t>间</a:t>
            </a:r>
            <a:endParaRPr lang="en-US" altLang="zh-CN" sz="2400" b="1">
              <a:solidFill>
                <a:schemeClr val="bg1"/>
              </a:solidFill>
              <a:latin typeface="Calibri" pitchFamily="34" charset="0"/>
              <a:sym typeface="宋体" charset="-122"/>
            </a:endParaRPr>
          </a:p>
          <a:p>
            <a:pPr eaLnBrk="1" hangingPunct="1"/>
            <a:endParaRPr lang="en-US" altLang="zh-CN" sz="2400" b="1">
              <a:solidFill>
                <a:schemeClr val="bg1"/>
              </a:solidFill>
              <a:latin typeface="Calibri" pitchFamily="34" charset="0"/>
              <a:sym typeface="宋体" charset="-122"/>
            </a:endParaRPr>
          </a:p>
          <a:p>
            <a:pPr eaLnBrk="1" hangingPunct="1"/>
            <a:r>
              <a:rPr lang="zh-CN" altLang="en-US" sz="2400" b="1">
                <a:solidFill>
                  <a:schemeClr val="bg1"/>
                </a:solidFill>
                <a:latin typeface="Calibri" pitchFamily="34" charset="0"/>
                <a:sym typeface="宋体" charset="-122"/>
              </a:rPr>
              <a:t>轴</a:t>
            </a:r>
          </a:p>
        </p:txBody>
      </p:sp>
      <p:grpSp>
        <p:nvGrpSpPr>
          <p:cNvPr id="70666" name="组合 14"/>
          <p:cNvGrpSpPr>
            <a:grpSpLocks/>
          </p:cNvGrpSpPr>
          <p:nvPr/>
        </p:nvGrpSpPr>
        <p:grpSpPr bwMode="auto">
          <a:xfrm>
            <a:off x="2281769" y="131766"/>
            <a:ext cx="6320367" cy="700087"/>
            <a:chOff x="0" y="0"/>
            <a:chExt cx="4740324" cy="739901"/>
          </a:xfrm>
        </p:grpSpPr>
        <p:sp>
          <p:nvSpPr>
            <p:cNvPr id="70670" name="矩形 16"/>
            <p:cNvSpPr>
              <a:spLocks noChangeArrowheads="1"/>
            </p:cNvSpPr>
            <p:nvPr/>
          </p:nvSpPr>
          <p:spPr bwMode="auto">
            <a:xfrm rot="5400000">
              <a:off x="2000212" y="-2000212"/>
              <a:ext cx="739900" cy="4740323"/>
            </a:xfrm>
            <a:prstGeom prst="rect">
              <a:avLst/>
            </a:prstGeom>
            <a:solidFill>
              <a:srgbClr val="D1E4E2"/>
            </a:solidFill>
            <a:ln w="9525">
              <a:solidFill>
                <a:srgbClr val="D1E4E2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0671" name="矩形 17"/>
            <p:cNvSpPr>
              <a:spLocks noChangeArrowheads="1"/>
            </p:cNvSpPr>
            <p:nvPr/>
          </p:nvSpPr>
          <p:spPr bwMode="auto">
            <a:xfrm>
              <a:off x="1" y="0"/>
              <a:ext cx="4740323" cy="739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老  师</a:t>
              </a:r>
            </a:p>
          </p:txBody>
        </p:sp>
      </p:grpSp>
      <p:grpSp>
        <p:nvGrpSpPr>
          <p:cNvPr id="70667" name="组合 18"/>
          <p:cNvGrpSpPr>
            <a:grpSpLocks/>
          </p:cNvGrpSpPr>
          <p:nvPr/>
        </p:nvGrpSpPr>
        <p:grpSpPr bwMode="auto">
          <a:xfrm>
            <a:off x="910167" y="44453"/>
            <a:ext cx="1369484" cy="1014413"/>
            <a:chOff x="0" y="0"/>
            <a:chExt cx="1027004" cy="1526270"/>
          </a:xfrm>
        </p:grpSpPr>
        <p:sp>
          <p:nvSpPr>
            <p:cNvPr id="70668" name="圆角矩形 19"/>
            <p:cNvSpPr>
              <a:spLocks noChangeArrowheads="1"/>
            </p:cNvSpPr>
            <p:nvPr/>
          </p:nvSpPr>
          <p:spPr bwMode="auto">
            <a:xfrm>
              <a:off x="0" y="0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C8A80"/>
                </a:gs>
                <a:gs pos="79999">
                  <a:srgbClr val="4EB4A9"/>
                </a:gs>
                <a:gs pos="100000">
                  <a:srgbClr val="4DB7AB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0669" name="圆角矩形 6"/>
            <p:cNvSpPr>
              <a:spLocks noChangeArrowheads="1"/>
            </p:cNvSpPr>
            <p:nvPr/>
          </p:nvSpPr>
          <p:spPr bwMode="auto">
            <a:xfrm>
              <a:off x="50134" y="50134"/>
              <a:ext cx="926736" cy="147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2</a:t>
              </a:r>
              <a:endParaRPr lang="zh-CN" altLang="en-US"/>
            </a:p>
          </p:txBody>
        </p:sp>
      </p:grp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6251" y="2133624"/>
            <a:ext cx="6629400" cy="131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85092" y="2900976"/>
            <a:ext cx="5876635" cy="112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75267" y="3704545"/>
            <a:ext cx="5997047" cy="11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199468" y="4403535"/>
            <a:ext cx="5162259" cy="119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76250" y="5317052"/>
            <a:ext cx="5619751" cy="104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1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对角圆角矩形 12"/>
          <p:cNvSpPr/>
          <p:nvPr/>
        </p:nvSpPr>
        <p:spPr bwMode="auto">
          <a:xfrm>
            <a:off x="1075269" y="1014415"/>
            <a:ext cx="7996767" cy="542925"/>
          </a:xfrm>
          <a:prstGeom prst="round2Diag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一、从学术成果总体趋势看学校发展情况</a:t>
            </a:r>
          </a:p>
        </p:txBody>
      </p:sp>
      <p:grpSp>
        <p:nvGrpSpPr>
          <p:cNvPr id="71683" name="组合 13"/>
          <p:cNvGrpSpPr>
            <a:grpSpLocks/>
          </p:cNvGrpSpPr>
          <p:nvPr/>
        </p:nvGrpSpPr>
        <p:grpSpPr bwMode="auto">
          <a:xfrm>
            <a:off x="2377019" y="188915"/>
            <a:ext cx="6320367" cy="668337"/>
            <a:chOff x="0" y="0"/>
            <a:chExt cx="4740324" cy="1047751"/>
          </a:xfrm>
        </p:grpSpPr>
        <p:sp>
          <p:nvSpPr>
            <p:cNvPr id="71691" name="矩形 17"/>
            <p:cNvSpPr>
              <a:spLocks noChangeArrowheads="1"/>
            </p:cNvSpPr>
            <p:nvPr/>
          </p:nvSpPr>
          <p:spPr bwMode="auto">
            <a:xfrm rot="5400000">
              <a:off x="1846287" y="-1846287"/>
              <a:ext cx="1047750" cy="4740323"/>
            </a:xfrm>
            <a:prstGeom prst="rect">
              <a:avLst/>
            </a:prstGeom>
            <a:solidFill>
              <a:srgbClr val="D6CFDF"/>
            </a:solidFill>
            <a:ln w="9525">
              <a:solidFill>
                <a:srgbClr val="D6CFDF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1692" name="矩形 18"/>
            <p:cNvSpPr>
              <a:spLocks noChangeArrowheads="1"/>
            </p:cNvSpPr>
            <p:nvPr/>
          </p:nvSpPr>
          <p:spPr bwMode="auto">
            <a:xfrm>
              <a:off x="1" y="0"/>
              <a:ext cx="4740323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学  校</a:t>
              </a:r>
            </a:p>
          </p:txBody>
        </p:sp>
      </p:grpSp>
      <p:grpSp>
        <p:nvGrpSpPr>
          <p:cNvPr id="71684" name="组合 14"/>
          <p:cNvGrpSpPr>
            <a:grpSpLocks/>
          </p:cNvGrpSpPr>
          <p:nvPr/>
        </p:nvGrpSpPr>
        <p:grpSpPr bwMode="auto">
          <a:xfrm>
            <a:off x="1007535" y="117478"/>
            <a:ext cx="1369484" cy="835025"/>
            <a:chOff x="0" y="0"/>
            <a:chExt cx="1027004" cy="1309687"/>
          </a:xfrm>
        </p:grpSpPr>
        <p:sp>
          <p:nvSpPr>
            <p:cNvPr id="71689" name="圆角矩形 15"/>
            <p:cNvSpPr>
              <a:spLocks noChangeArrowheads="1"/>
            </p:cNvSpPr>
            <p:nvPr/>
          </p:nvSpPr>
          <p:spPr bwMode="auto">
            <a:xfrm>
              <a:off x="0" y="0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D4180"/>
                </a:gs>
                <a:gs pos="79999">
                  <a:srgbClr val="7956A7"/>
                </a:gs>
                <a:gs pos="100000">
                  <a:srgbClr val="7A56A9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1690" name="圆角矩形 6"/>
            <p:cNvSpPr>
              <a:spLocks noChangeArrowheads="1"/>
            </p:cNvSpPr>
            <p:nvPr/>
          </p:nvSpPr>
          <p:spPr bwMode="auto">
            <a:xfrm>
              <a:off x="50134" y="50134"/>
              <a:ext cx="926736" cy="120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3</a:t>
              </a:r>
              <a:endParaRPr lang="zh-CN" altLang="en-US"/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3718" y="1658889"/>
            <a:ext cx="722056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48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7" name="组合 13"/>
          <p:cNvGrpSpPr>
            <a:grpSpLocks/>
          </p:cNvGrpSpPr>
          <p:nvPr/>
        </p:nvGrpSpPr>
        <p:grpSpPr bwMode="auto">
          <a:xfrm>
            <a:off x="2377019" y="188915"/>
            <a:ext cx="6320367" cy="668337"/>
            <a:chOff x="0" y="0"/>
            <a:chExt cx="4740324" cy="1047751"/>
          </a:xfrm>
        </p:grpSpPr>
        <p:sp>
          <p:nvSpPr>
            <p:cNvPr id="72713" name="矩形 17"/>
            <p:cNvSpPr>
              <a:spLocks noChangeArrowheads="1"/>
            </p:cNvSpPr>
            <p:nvPr/>
          </p:nvSpPr>
          <p:spPr bwMode="auto">
            <a:xfrm rot="5400000">
              <a:off x="1846287" y="-1846287"/>
              <a:ext cx="1047750" cy="4740323"/>
            </a:xfrm>
            <a:prstGeom prst="rect">
              <a:avLst/>
            </a:prstGeom>
            <a:solidFill>
              <a:srgbClr val="D6CFDF"/>
            </a:solidFill>
            <a:ln w="9525">
              <a:solidFill>
                <a:srgbClr val="D6CFDF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2714" name="矩形 18"/>
            <p:cNvSpPr>
              <a:spLocks noChangeArrowheads="1"/>
            </p:cNvSpPr>
            <p:nvPr/>
          </p:nvSpPr>
          <p:spPr bwMode="auto">
            <a:xfrm>
              <a:off x="1" y="0"/>
              <a:ext cx="4740323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学  校</a:t>
              </a:r>
            </a:p>
          </p:txBody>
        </p:sp>
      </p:grpSp>
      <p:grpSp>
        <p:nvGrpSpPr>
          <p:cNvPr id="72708" name="组合 14"/>
          <p:cNvGrpSpPr>
            <a:grpSpLocks/>
          </p:cNvGrpSpPr>
          <p:nvPr/>
        </p:nvGrpSpPr>
        <p:grpSpPr bwMode="auto">
          <a:xfrm>
            <a:off x="1007535" y="117478"/>
            <a:ext cx="1369484" cy="835025"/>
            <a:chOff x="0" y="0"/>
            <a:chExt cx="1027004" cy="1309687"/>
          </a:xfrm>
        </p:grpSpPr>
        <p:sp>
          <p:nvSpPr>
            <p:cNvPr id="72711" name="圆角矩形 15"/>
            <p:cNvSpPr>
              <a:spLocks noChangeArrowheads="1"/>
            </p:cNvSpPr>
            <p:nvPr/>
          </p:nvSpPr>
          <p:spPr bwMode="auto">
            <a:xfrm>
              <a:off x="0" y="0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D4180"/>
                </a:gs>
                <a:gs pos="79999">
                  <a:srgbClr val="7956A7"/>
                </a:gs>
                <a:gs pos="100000">
                  <a:srgbClr val="7A56A9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2712" name="圆角矩形 6"/>
            <p:cNvSpPr>
              <a:spLocks noChangeArrowheads="1"/>
            </p:cNvSpPr>
            <p:nvPr/>
          </p:nvSpPr>
          <p:spPr bwMode="auto">
            <a:xfrm>
              <a:off x="50134" y="50134"/>
              <a:ext cx="926736" cy="120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3</a:t>
              </a:r>
              <a:endParaRPr lang="zh-CN" altLang="en-US"/>
            </a:p>
          </p:txBody>
        </p:sp>
      </p:grpSp>
      <p:sp>
        <p:nvSpPr>
          <p:cNvPr id="10" name="对角圆角矩形 9"/>
          <p:cNvSpPr/>
          <p:nvPr/>
        </p:nvSpPr>
        <p:spPr>
          <a:xfrm>
            <a:off x="1102784" y="1089025"/>
            <a:ext cx="8930216" cy="53975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2400" b="1" dirty="0"/>
              <a:t>二、从学术成果分布分别看学校各学科发展情况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3889" y="1878729"/>
            <a:ext cx="8194398" cy="39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36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1" name="组合 13"/>
          <p:cNvGrpSpPr>
            <a:grpSpLocks/>
          </p:cNvGrpSpPr>
          <p:nvPr/>
        </p:nvGrpSpPr>
        <p:grpSpPr bwMode="auto">
          <a:xfrm>
            <a:off x="2377019" y="188915"/>
            <a:ext cx="6320367" cy="668337"/>
            <a:chOff x="0" y="0"/>
            <a:chExt cx="4740324" cy="1047751"/>
          </a:xfrm>
        </p:grpSpPr>
        <p:sp>
          <p:nvSpPr>
            <p:cNvPr id="73737" name="矩形 17"/>
            <p:cNvSpPr>
              <a:spLocks noChangeArrowheads="1"/>
            </p:cNvSpPr>
            <p:nvPr/>
          </p:nvSpPr>
          <p:spPr bwMode="auto">
            <a:xfrm rot="5400000">
              <a:off x="1846287" y="-1846287"/>
              <a:ext cx="1047750" cy="4740323"/>
            </a:xfrm>
            <a:prstGeom prst="rect">
              <a:avLst/>
            </a:prstGeom>
            <a:solidFill>
              <a:srgbClr val="D6CFDF"/>
            </a:solidFill>
            <a:ln w="9525">
              <a:solidFill>
                <a:srgbClr val="D6CFDF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3738" name="矩形 18"/>
            <p:cNvSpPr>
              <a:spLocks noChangeArrowheads="1"/>
            </p:cNvSpPr>
            <p:nvPr/>
          </p:nvSpPr>
          <p:spPr bwMode="auto">
            <a:xfrm>
              <a:off x="1" y="0"/>
              <a:ext cx="4740323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 typeface="Arial" charset="0"/>
                <a:buChar char="•"/>
              </a:pPr>
              <a:r>
                <a:rPr lang="zh-CN" altLang="en-US" sz="4800">
                  <a:solidFill>
                    <a:srgbClr val="000000"/>
                  </a:solidFill>
                  <a:latin typeface="宋体" charset="-122"/>
                  <a:sym typeface="宋体" charset="-122"/>
                </a:rPr>
                <a:t> 学  校</a:t>
              </a:r>
            </a:p>
          </p:txBody>
        </p:sp>
      </p:grpSp>
      <p:grpSp>
        <p:nvGrpSpPr>
          <p:cNvPr id="73732" name="组合 14"/>
          <p:cNvGrpSpPr>
            <a:grpSpLocks/>
          </p:cNvGrpSpPr>
          <p:nvPr/>
        </p:nvGrpSpPr>
        <p:grpSpPr bwMode="auto">
          <a:xfrm>
            <a:off x="1007535" y="117478"/>
            <a:ext cx="1369484" cy="835025"/>
            <a:chOff x="0" y="0"/>
            <a:chExt cx="1027004" cy="1309687"/>
          </a:xfrm>
        </p:grpSpPr>
        <p:sp>
          <p:nvSpPr>
            <p:cNvPr id="73735" name="圆角矩形 15"/>
            <p:cNvSpPr>
              <a:spLocks noChangeArrowheads="1"/>
            </p:cNvSpPr>
            <p:nvPr/>
          </p:nvSpPr>
          <p:spPr bwMode="auto">
            <a:xfrm>
              <a:off x="0" y="0"/>
              <a:ext cx="1027004" cy="13096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D4180"/>
                </a:gs>
                <a:gs pos="79999">
                  <a:srgbClr val="7956A7"/>
                </a:gs>
                <a:gs pos="100000">
                  <a:srgbClr val="7A56A9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3736" name="圆角矩形 6"/>
            <p:cNvSpPr>
              <a:spLocks noChangeArrowheads="1"/>
            </p:cNvSpPr>
            <p:nvPr/>
          </p:nvSpPr>
          <p:spPr bwMode="auto">
            <a:xfrm>
              <a:off x="50134" y="50134"/>
              <a:ext cx="926736" cy="120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7640" tIns="83820" rIns="167640" bIns="8382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4400">
                  <a:solidFill>
                    <a:srgbClr val="FFFFFF"/>
                  </a:solidFill>
                  <a:latin typeface="宋体" charset="-122"/>
                  <a:sym typeface="宋体" charset="-122"/>
                </a:rPr>
                <a:t>3</a:t>
              </a:r>
              <a:endParaRPr lang="zh-CN" altLang="en-US"/>
            </a:p>
          </p:txBody>
        </p:sp>
      </p:grpSp>
      <p:sp>
        <p:nvSpPr>
          <p:cNvPr id="10" name="对角圆角矩形 9"/>
          <p:cNvSpPr/>
          <p:nvPr/>
        </p:nvSpPr>
        <p:spPr>
          <a:xfrm>
            <a:off x="1102786" y="1162053"/>
            <a:ext cx="6625167" cy="53816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2400" b="1" dirty="0"/>
              <a:t>三、全面评价老师的科研水平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5103" y="1958618"/>
            <a:ext cx="8598212" cy="416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73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662" y="450555"/>
            <a:ext cx="9989037" cy="559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标注 2"/>
          <p:cNvSpPr/>
          <p:nvPr/>
        </p:nvSpPr>
        <p:spPr>
          <a:xfrm>
            <a:off x="8983828" y="5535081"/>
            <a:ext cx="2438400" cy="800100"/>
          </a:xfrm>
          <a:prstGeom prst="wedgeRoundRectCallout">
            <a:avLst>
              <a:gd name="adj1" fmla="val -68872"/>
              <a:gd name="adj2" fmla="val -5124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点击搜索按钮</a:t>
            </a:r>
            <a:endParaRPr lang="en-US" altLang="zh-CN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554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11"/>
          <p:cNvSpPr>
            <a:spLocks noChangeArrowheads="1"/>
          </p:cNvSpPr>
          <p:nvPr/>
        </p:nvSpPr>
        <p:spPr bwMode="auto">
          <a:xfrm>
            <a:off x="814919" y="26988"/>
            <a:ext cx="7825316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7200" b="1" dirty="0">
                <a:solidFill>
                  <a:schemeClr val="bg1"/>
                </a:solidFill>
                <a:latin typeface="Calibri" pitchFamily="34" charset="0"/>
                <a:sym typeface="宋体" charset="-122"/>
              </a:rPr>
              <a:t>结论</a:t>
            </a:r>
          </a:p>
        </p:txBody>
      </p:sp>
      <p:sp>
        <p:nvSpPr>
          <p:cNvPr id="102403" name="矩形 3"/>
          <p:cNvSpPr>
            <a:spLocks noChangeArrowheads="1"/>
          </p:cNvSpPr>
          <p:nvPr/>
        </p:nvSpPr>
        <p:spPr bwMode="auto">
          <a:xfrm>
            <a:off x="-188384" y="3698876"/>
            <a:ext cx="125243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使学校的三大主体全面受益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2404" name="TextBox 1"/>
          <p:cNvSpPr>
            <a:spLocks noChangeArrowheads="1"/>
          </p:cNvSpPr>
          <p:nvPr/>
        </p:nvSpPr>
        <p:spPr bwMode="auto">
          <a:xfrm>
            <a:off x="1083733" y="3200400"/>
            <a:ext cx="98657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适用于各种类型的学校</a:t>
            </a:r>
          </a:p>
        </p:txBody>
      </p:sp>
      <p:pic>
        <p:nvPicPr>
          <p:cNvPr id="75781" name="Picture 44" descr="C:\Users\bruce\Desktop\超星发现logo(制作文件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69" y="908050"/>
            <a:ext cx="4578351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9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092 L 0.00091 -0.10324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ldLvl="0" autoUpdateAnimBg="0"/>
      <p:bldP spid="102404" grpId="0" bldLvl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2135922" y="296619"/>
            <a:ext cx="7354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超星发现系统具备的功能</a:t>
            </a:r>
          </a:p>
        </p:txBody>
      </p: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3229708" y="1793633"/>
            <a:ext cx="5040314" cy="682625"/>
            <a:chOff x="1278872" y="1396771"/>
            <a:chExt cx="3819586" cy="517730"/>
          </a:xfrm>
        </p:grpSpPr>
        <p:sp>
          <p:nvSpPr>
            <p:cNvPr id="10" name="直接连接符 11"/>
            <p:cNvSpPr>
              <a:spLocks noChangeShapeType="1"/>
            </p:cNvSpPr>
            <p:nvPr/>
          </p:nvSpPr>
          <p:spPr bwMode="auto">
            <a:xfrm flipV="1">
              <a:off x="1556141" y="1867188"/>
              <a:ext cx="3542317" cy="2665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椭圆 4"/>
            <p:cNvSpPr>
              <a:spLocks noChangeArrowheads="1"/>
            </p:cNvSpPr>
            <p:nvPr/>
          </p:nvSpPr>
          <p:spPr bwMode="auto">
            <a:xfrm>
              <a:off x="1278872" y="1396771"/>
              <a:ext cx="569384" cy="517730"/>
            </a:xfrm>
            <a:prstGeom prst="ellipse">
              <a:avLst/>
            </a:prstGeom>
            <a:solidFill>
              <a:srgbClr val="DBB4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FFFFFF"/>
                  </a:solidFill>
                  <a:latin typeface="Verdana" panose="020B0604030504040204" pitchFamily="34" charset="0"/>
                  <a:ea typeface="宋体" panose="02010600030101010101" pitchFamily="2" charset="-122"/>
                  <a:sym typeface="Verdana" panose="020B0604030504040204" pitchFamily="34" charset="0"/>
                </a:rPr>
                <a:t>1</a:t>
              </a:r>
              <a:endParaRPr lang="zh-CN" altLang="en-US" sz="2800">
                <a:ea typeface="宋体" panose="02010600030101010101" pitchFamily="2" charset="-122"/>
              </a:endParaRPr>
            </a:p>
          </p:txBody>
        </p:sp>
        <p:sp>
          <p:nvSpPr>
            <p:cNvPr id="12" name="矩形 2"/>
            <p:cNvSpPr>
              <a:spLocks noChangeArrowheads="1"/>
            </p:cNvSpPr>
            <p:nvPr/>
          </p:nvSpPr>
          <p:spPr bwMode="auto">
            <a:xfrm>
              <a:off x="1848440" y="1410935"/>
              <a:ext cx="2938765" cy="443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sym typeface="Calibri" panose="020F05020202040A0204" pitchFamily="34" charset="0"/>
                </a:rPr>
                <a:t>电子资源的目录体系</a:t>
              </a:r>
              <a:endPara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3229709" y="2849321"/>
            <a:ext cx="5473701" cy="682625"/>
            <a:chOff x="1278872" y="1396771"/>
            <a:chExt cx="4148479" cy="517730"/>
          </a:xfrm>
        </p:grpSpPr>
        <p:sp>
          <p:nvSpPr>
            <p:cNvPr id="14" name="直接连接符 11"/>
            <p:cNvSpPr>
              <a:spLocks noChangeShapeType="1"/>
            </p:cNvSpPr>
            <p:nvPr/>
          </p:nvSpPr>
          <p:spPr bwMode="auto">
            <a:xfrm flipV="1">
              <a:off x="1556141" y="1854306"/>
              <a:ext cx="3871210" cy="395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椭圆 4"/>
            <p:cNvSpPr>
              <a:spLocks noChangeArrowheads="1"/>
            </p:cNvSpPr>
            <p:nvPr/>
          </p:nvSpPr>
          <p:spPr bwMode="auto">
            <a:xfrm>
              <a:off x="1278872" y="1396771"/>
              <a:ext cx="569384" cy="517730"/>
            </a:xfrm>
            <a:prstGeom prst="ellipse">
              <a:avLst/>
            </a:prstGeom>
            <a:solidFill>
              <a:srgbClr val="DBB4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FFFFFF"/>
                  </a:solidFill>
                  <a:latin typeface="Verdana" panose="020B0604030504040204" pitchFamily="34" charset="0"/>
                  <a:ea typeface="宋体" panose="02010600030101010101" pitchFamily="2" charset="-122"/>
                  <a:sym typeface="Verdana" panose="020B0604030504040204" pitchFamily="34" charset="0"/>
                </a:rPr>
                <a:t>2</a:t>
              </a:r>
              <a:endParaRPr lang="zh-CN" altLang="en-US" sz="2800">
                <a:ea typeface="宋体" panose="02010600030101010101" pitchFamily="2" charset="-122"/>
              </a:endParaRPr>
            </a:p>
          </p:txBody>
        </p:sp>
        <p:sp>
          <p:nvSpPr>
            <p:cNvPr id="16" name="矩形 2"/>
            <p:cNvSpPr>
              <a:spLocks noChangeArrowheads="1"/>
            </p:cNvSpPr>
            <p:nvPr/>
          </p:nvSpPr>
          <p:spPr bwMode="auto">
            <a:xfrm>
              <a:off x="1866202" y="1433878"/>
              <a:ext cx="3561128" cy="443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sym typeface="Calibri" panose="020F05020202040A0204" pitchFamily="34" charset="0"/>
                </a:rPr>
                <a:t>图书馆各类专业服务延伸</a:t>
              </a:r>
              <a:endPara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3229709" y="3981208"/>
            <a:ext cx="4652963" cy="682625"/>
            <a:chOff x="1278872" y="1396771"/>
            <a:chExt cx="3526440" cy="517730"/>
          </a:xfrm>
        </p:grpSpPr>
        <p:sp>
          <p:nvSpPr>
            <p:cNvPr id="18" name="直接连接符 11"/>
            <p:cNvSpPr>
              <a:spLocks noChangeShapeType="1"/>
            </p:cNvSpPr>
            <p:nvPr/>
          </p:nvSpPr>
          <p:spPr bwMode="auto">
            <a:xfrm flipV="1">
              <a:off x="1556141" y="1864234"/>
              <a:ext cx="2899014" cy="2960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椭圆 4"/>
            <p:cNvSpPr>
              <a:spLocks noChangeArrowheads="1"/>
            </p:cNvSpPr>
            <p:nvPr/>
          </p:nvSpPr>
          <p:spPr bwMode="auto">
            <a:xfrm>
              <a:off x="1278872" y="1396771"/>
              <a:ext cx="569384" cy="517730"/>
            </a:xfrm>
            <a:prstGeom prst="ellipse">
              <a:avLst/>
            </a:prstGeom>
            <a:solidFill>
              <a:srgbClr val="DBB4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FFFFFF"/>
                  </a:solidFill>
                  <a:latin typeface="Verdana" panose="020B0604030504040204" pitchFamily="34" charset="0"/>
                  <a:ea typeface="宋体" panose="02010600030101010101" pitchFamily="2" charset="-122"/>
                  <a:sym typeface="Verdana" panose="020B0604030504040204" pitchFamily="34" charset="0"/>
                </a:rPr>
                <a:t>3</a:t>
              </a:r>
              <a:endParaRPr lang="zh-CN" altLang="en-US" sz="2800">
                <a:ea typeface="宋体" panose="02010600030101010101" pitchFamily="2" charset="-122"/>
              </a:endParaRPr>
            </a:p>
          </p:txBody>
        </p:sp>
        <p:sp>
          <p:nvSpPr>
            <p:cNvPr id="20" name="矩形 2"/>
            <p:cNvSpPr>
              <a:spLocks noChangeArrowheads="1"/>
            </p:cNvSpPr>
            <p:nvPr/>
          </p:nvSpPr>
          <p:spPr bwMode="auto">
            <a:xfrm>
              <a:off x="1960940" y="1433878"/>
              <a:ext cx="2844372" cy="443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sym typeface="Calibri" panose="020F05020202040A0204" pitchFamily="34" charset="0"/>
                </a:rPr>
                <a:t>分析、挖掘功能</a:t>
              </a:r>
              <a:endPara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3229708" y="5082933"/>
            <a:ext cx="6172200" cy="682625"/>
            <a:chOff x="1278872" y="1396771"/>
            <a:chExt cx="4677799" cy="517730"/>
          </a:xfrm>
        </p:grpSpPr>
        <p:sp>
          <p:nvSpPr>
            <p:cNvPr id="22" name="直接连接符 11"/>
            <p:cNvSpPr>
              <a:spLocks noChangeShapeType="1"/>
            </p:cNvSpPr>
            <p:nvPr/>
          </p:nvSpPr>
          <p:spPr bwMode="auto">
            <a:xfrm flipV="1">
              <a:off x="1556141" y="1877247"/>
              <a:ext cx="4285028" cy="1659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椭圆 4"/>
            <p:cNvSpPr>
              <a:spLocks noChangeArrowheads="1"/>
            </p:cNvSpPr>
            <p:nvPr/>
          </p:nvSpPr>
          <p:spPr bwMode="auto">
            <a:xfrm>
              <a:off x="1278872" y="1396771"/>
              <a:ext cx="569384" cy="517730"/>
            </a:xfrm>
            <a:prstGeom prst="ellipse">
              <a:avLst/>
            </a:prstGeom>
            <a:solidFill>
              <a:srgbClr val="DBB4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FFFFFF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4</a:t>
              </a:r>
              <a:endParaRPr lang="zh-CN" altLang="en-US" sz="2800" b="1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矩形 2"/>
            <p:cNvSpPr>
              <a:spLocks noChangeArrowheads="1"/>
            </p:cNvSpPr>
            <p:nvPr/>
          </p:nvSpPr>
          <p:spPr bwMode="auto">
            <a:xfrm>
              <a:off x="1960940" y="1433878"/>
              <a:ext cx="3995731" cy="443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sym typeface="Calibri" panose="020F05020202040A0204" pitchFamily="34" charset="0"/>
                </a:rPr>
                <a:t>无缝对接各类全文获取系统</a:t>
              </a:r>
              <a:endPara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sym typeface="Calibri" panose="020F05020202040A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6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1801" y="2205039"/>
            <a:ext cx="11349567" cy="1741487"/>
            <a:chOff x="0" y="0"/>
            <a:chExt cx="8512175" cy="1741487"/>
          </a:xfrm>
        </p:grpSpPr>
        <p:pic>
          <p:nvPicPr>
            <p:cNvPr id="150531" name="Picture 6" descr="标题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512175" cy="174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532" name="文本框 2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318" y="221170"/>
              <a:ext cx="4102608" cy="212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359" y="706982"/>
            <a:ext cx="10143046" cy="492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圆角矩形标注 2"/>
          <p:cNvSpPr>
            <a:spLocks noChangeArrowheads="1"/>
          </p:cNvSpPr>
          <p:nvPr/>
        </p:nvSpPr>
        <p:spPr bwMode="auto">
          <a:xfrm>
            <a:off x="4571685" y="3721267"/>
            <a:ext cx="2112433" cy="636587"/>
          </a:xfrm>
          <a:prstGeom prst="wedgeRoundRectCallout">
            <a:avLst>
              <a:gd name="adj1" fmla="val -26440"/>
              <a:gd name="adj2" fmla="val 80625"/>
              <a:gd name="adj3" fmla="val 16667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5400000" scaled="1"/>
          </a:gradFill>
          <a:ln w="9525">
            <a:solidFill>
              <a:srgbClr val="4597A0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lIns="91377" tIns="45688" rIns="91377" bIns="4568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/>
              <a:t>选择帮助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zh-CN" smtClean="0"/>
          </a:p>
        </p:txBody>
      </p:sp>
      <p:sp>
        <p:nvSpPr>
          <p:cNvPr id="152579" name="内容占位符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zh-CN" altLang="zh-CN" smtClean="0"/>
          </a:p>
        </p:txBody>
      </p:sp>
      <p:pic>
        <p:nvPicPr>
          <p:cNvPr id="152580" name="图片 3" descr="C:\Users\shuaimin\Desktop\使用帮助副本.jpg使用帮助副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-23813"/>
            <a:ext cx="121920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453967" y="0"/>
            <a:ext cx="3738033" cy="1201737"/>
            <a:chOff x="0" y="0"/>
            <a:chExt cx="4455682" cy="1368152"/>
          </a:xfrm>
        </p:grpSpPr>
        <p:pic>
          <p:nvPicPr>
            <p:cNvPr id="152582" name="图片 2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0" t="26900" r="38660" b="53149"/>
            <a:stretch>
              <a:fillRect/>
            </a:stretch>
          </p:blipFill>
          <p:spPr bwMode="auto">
            <a:xfrm>
              <a:off x="0" y="0"/>
              <a:ext cx="4455682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583" name="文本框 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769" y="99692"/>
              <a:ext cx="3633172" cy="156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圆角矩形 7"/>
          <p:cNvSpPr/>
          <p:nvPr/>
        </p:nvSpPr>
        <p:spPr>
          <a:xfrm>
            <a:off x="0" y="354842"/>
            <a:ext cx="1897039" cy="65031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2093" y="1220480"/>
            <a:ext cx="9251334" cy="563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2473" y="1005385"/>
            <a:ext cx="75819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圆角矩形 11"/>
          <p:cNvSpPr/>
          <p:nvPr/>
        </p:nvSpPr>
        <p:spPr>
          <a:xfrm>
            <a:off x="15920" y="5363570"/>
            <a:ext cx="1897039" cy="1494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05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391" y="1572546"/>
            <a:ext cx="60293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0700" y="3038475"/>
            <a:ext cx="65913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359" y="706982"/>
            <a:ext cx="10143046" cy="492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圆角矩形标注 2"/>
          <p:cNvSpPr>
            <a:spLocks noChangeArrowheads="1"/>
          </p:cNvSpPr>
          <p:nvPr/>
        </p:nvSpPr>
        <p:spPr bwMode="auto">
          <a:xfrm>
            <a:off x="6973255" y="3726991"/>
            <a:ext cx="1727200" cy="636587"/>
          </a:xfrm>
          <a:prstGeom prst="wedgeRoundRectCallout">
            <a:avLst>
              <a:gd name="adj1" fmla="val -26440"/>
              <a:gd name="adj2" fmla="val 80625"/>
              <a:gd name="adj3" fmla="val 16667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5400000" scaled="1"/>
          </a:gradFill>
          <a:ln w="9525">
            <a:solidFill>
              <a:srgbClr val="4597A0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lIns="91377" tIns="45688" rIns="91377" bIns="4568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反馈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763" y="409979"/>
            <a:ext cx="10585501" cy="644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876116" y="225888"/>
            <a:ext cx="4315884" cy="1201737"/>
            <a:chOff x="0" y="0"/>
            <a:chExt cx="4455682" cy="1368152"/>
          </a:xfrm>
        </p:grpSpPr>
        <p:pic>
          <p:nvPicPr>
            <p:cNvPr id="154628" name="图片 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0" t="26900" r="38660" b="53149"/>
            <a:stretch>
              <a:fillRect/>
            </a:stretch>
          </p:blipFill>
          <p:spPr bwMode="auto">
            <a:xfrm>
              <a:off x="0" y="0"/>
              <a:ext cx="4455682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29" name="文本框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21" y="99692"/>
              <a:ext cx="3289381" cy="156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201377" y="1085485"/>
            <a:ext cx="8186857" cy="1569660"/>
          </a:xfrm>
          <a:prstGeom prst="rect">
            <a:avLst/>
          </a:prstGeom>
          <a:ln>
            <a:solidFill>
              <a:schemeClr val="bg1">
                <a:alpha val="36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让发现成为数字图书馆的中枢</a:t>
            </a:r>
            <a:r>
              <a:rPr lang="en-US" altLang="zh-CN" sz="4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/>
            </a:r>
            <a:br>
              <a:rPr lang="en-US" altLang="zh-CN" sz="4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</a:br>
            <a:r>
              <a:rPr lang="zh-CN" altLang="en-US" sz="4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A0204" pitchFamily="34" charset="0"/>
              </a:rPr>
              <a:t>让发现更好地为知识发展服务</a:t>
            </a:r>
          </a:p>
        </p:txBody>
      </p:sp>
      <p:pic>
        <p:nvPicPr>
          <p:cNvPr id="3" name="图片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6" y="3090133"/>
            <a:ext cx="5407025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3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589028" y="2844604"/>
            <a:ext cx="4968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chemeClr val="bg1"/>
                </a:solidFill>
                <a:latin typeface="Roboto Th" pitchFamily="2" charset="0"/>
                <a:ea typeface="Roboto Th" pitchFamily="2" charset="0"/>
              </a:rPr>
              <a:t>THANKS</a:t>
            </a:r>
            <a:endParaRPr lang="zh-CN" altLang="en-US" sz="6600" b="1" dirty="0">
              <a:solidFill>
                <a:schemeClr val="bg1"/>
              </a:solidFill>
              <a:latin typeface="Roboto Th" pitchFamily="2" charset="0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75835" y="3952602"/>
            <a:ext cx="4194628" cy="4571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2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24426" y="48348"/>
            <a:ext cx="10859392" cy="676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圆角矩形 31"/>
          <p:cNvSpPr/>
          <p:nvPr/>
        </p:nvSpPr>
        <p:spPr>
          <a:xfrm>
            <a:off x="2123577" y="3698538"/>
            <a:ext cx="2353965" cy="2647671"/>
          </a:xfrm>
          <a:prstGeom prst="roundRect">
            <a:avLst>
              <a:gd name="adj" fmla="val 407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6339102" y="584939"/>
            <a:ext cx="2438400" cy="800100"/>
          </a:xfrm>
          <a:prstGeom prst="wedgeRoundRectCallout">
            <a:avLst>
              <a:gd name="adj1" fmla="val -68872"/>
              <a:gd name="adj2" fmla="val -5124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空检 </a:t>
            </a:r>
            <a:r>
              <a:rPr lang="en-US" altLang="zh-CN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5.2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</a:t>
            </a:r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条</a:t>
            </a:r>
            <a:endParaRPr lang="en-US" altLang="zh-CN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en-US" altLang="zh-CN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(</a:t>
            </a:r>
            <a:r>
              <a:rPr lang="en-US" altLang="zh-CN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2014.11</a:t>
            </a:r>
            <a:r>
              <a:rPr lang="zh-CN" altLang="en-US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数量</a:t>
            </a:r>
            <a:r>
              <a:rPr lang="en-US" altLang="zh-CN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)</a:t>
            </a:r>
            <a:endParaRPr lang="en-US" altLang="zh-CN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9526" y="464005"/>
            <a:ext cx="3058316" cy="400050"/>
          </a:xfrm>
          <a:prstGeom prst="wedgeRoundRectCallout">
            <a:avLst>
              <a:gd name="adj1" fmla="val -10305"/>
              <a:gd name="adj2" fmla="val 3059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2427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万种  图书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auto">
          <a:xfrm>
            <a:off x="9526" y="932544"/>
            <a:ext cx="3058316" cy="400050"/>
          </a:xfrm>
          <a:prstGeom prst="wedgeRoundRectCallout">
            <a:avLst>
              <a:gd name="adj1" fmla="val -14556"/>
              <a:gd name="adj2" fmla="val 194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2.6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亿篇     期刊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19050" y="1404258"/>
            <a:ext cx="3049269" cy="400050"/>
          </a:xfrm>
          <a:prstGeom prst="wedgeRoundRectCallout">
            <a:avLst>
              <a:gd name="adj1" fmla="val -20743"/>
              <a:gd name="adj2" fmla="val 2768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1.11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亿篇   报纸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>
            <a:off x="38100" y="1875972"/>
            <a:ext cx="3030219" cy="400050"/>
          </a:xfrm>
          <a:prstGeom prst="wedgeRoundRectCallout">
            <a:avLst>
              <a:gd name="adj1" fmla="val -27961"/>
              <a:gd name="adj2" fmla="val 4586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594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万篇   学位论文 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28577" y="2828925"/>
            <a:ext cx="3039743" cy="400050"/>
          </a:xfrm>
          <a:prstGeom prst="wedgeRoundRectCallout">
            <a:avLst>
              <a:gd name="adj1" fmla="val -21449"/>
              <a:gd name="adj2" fmla="val 3900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312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万篇   标准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25" name="AutoShape 20"/>
          <p:cNvSpPr>
            <a:spLocks noChangeArrowheads="1"/>
          </p:cNvSpPr>
          <p:nvPr/>
        </p:nvSpPr>
        <p:spPr bwMode="auto">
          <a:xfrm>
            <a:off x="28577" y="3291114"/>
            <a:ext cx="3039743" cy="442480"/>
          </a:xfrm>
          <a:prstGeom prst="wedgeRoundRectCallout">
            <a:avLst>
              <a:gd name="adj1" fmla="val -25683"/>
              <a:gd name="adj2" fmla="val 2612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6953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万篇 专利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>
            <a:off x="28577" y="3786414"/>
            <a:ext cx="3039743" cy="400050"/>
          </a:xfrm>
          <a:prstGeom prst="wedgeRoundRectCallout">
            <a:avLst>
              <a:gd name="adj1" fmla="val -19204"/>
              <a:gd name="adj2" fmla="val 2478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162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万部   视频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27" name="AutoShape 20"/>
          <p:cNvSpPr>
            <a:spLocks noChangeArrowheads="1"/>
          </p:cNvSpPr>
          <p:nvPr/>
        </p:nvSpPr>
        <p:spPr bwMode="auto">
          <a:xfrm>
            <a:off x="28577" y="2347685"/>
            <a:ext cx="3106509" cy="439058"/>
          </a:xfrm>
          <a:prstGeom prst="wedgeRoundRectCallout">
            <a:avLst>
              <a:gd name="adj1" fmla="val -24699"/>
              <a:gd name="adj2" fmla="val 1296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1951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万篇  会议论文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28" name="AutoShape 20"/>
          <p:cNvSpPr>
            <a:spLocks noChangeArrowheads="1"/>
          </p:cNvSpPr>
          <p:nvPr/>
        </p:nvSpPr>
        <p:spPr bwMode="auto">
          <a:xfrm>
            <a:off x="9526" y="5183414"/>
            <a:ext cx="3058316" cy="400050"/>
          </a:xfrm>
          <a:prstGeom prst="wedgeRoundRectCallout">
            <a:avLst>
              <a:gd name="adj1" fmla="val -7735"/>
              <a:gd name="adj2" fmla="val 3535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1022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万条 信息</a:t>
            </a:r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资讯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31751" y="4710339"/>
            <a:ext cx="3036648" cy="400050"/>
          </a:xfrm>
          <a:prstGeom prst="wedgeRoundRectCallout">
            <a:avLst>
              <a:gd name="adj1" fmla="val -6791"/>
              <a:gd name="adj2" fmla="val 3459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336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万条   法律</a:t>
            </a:r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法规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30" name="AutoShape 20"/>
          <p:cNvSpPr>
            <a:spLocks noChangeArrowheads="1"/>
          </p:cNvSpPr>
          <p:nvPr/>
        </p:nvSpPr>
        <p:spPr bwMode="auto">
          <a:xfrm>
            <a:off x="26989" y="4243614"/>
            <a:ext cx="3036648" cy="400050"/>
          </a:xfrm>
          <a:prstGeom prst="wedgeRoundRectCallout">
            <a:avLst>
              <a:gd name="adj1" fmla="val -15228"/>
              <a:gd name="adj2" fmla="val 2682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101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万条   科技</a:t>
            </a:r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成果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31751" y="5662839"/>
            <a:ext cx="3036648" cy="400050"/>
          </a:xfrm>
          <a:prstGeom prst="wedgeRoundRectCallout">
            <a:avLst>
              <a:gd name="adj1" fmla="val -14537"/>
              <a:gd name="adj2" fmla="val 3735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131</a:t>
            </a:r>
            <a:r>
              <a:rPr lang="zh-CN" altLang="en-US" sz="24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万条   特色库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A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75 0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 animBg="1"/>
      <p:bldP spid="20" grpId="0" bldLvl="0" animBg="1" autoUpdateAnimBg="0"/>
      <p:bldP spid="21" grpId="0" bldLvl="0" animBg="1" autoUpdateAnimBg="0"/>
      <p:bldP spid="22" grpId="0" bldLvl="0" animBg="1" autoUpdateAnimBg="0"/>
      <p:bldP spid="23" grpId="0" bldLvl="0" animBg="1" autoUpdateAnimBg="0"/>
      <p:bldP spid="24" grpId="0" bldLvl="0" animBg="1" autoUpdateAnimBg="0"/>
      <p:bldP spid="25" grpId="0" bldLvl="0" animBg="1" autoUpdateAnimBg="0"/>
      <p:bldP spid="26" grpId="0" bldLvl="0" animBg="1" autoUpdateAnimBg="0"/>
      <p:bldP spid="27" grpId="0" bldLvl="0" animBg="1" autoUpdateAnimBg="0"/>
      <p:bldP spid="28" grpId="0" bldLvl="0" animBg="1" autoUpdateAnimBg="0"/>
      <p:bldP spid="29" grpId="0" bldLvl="0" animBg="1" autoUpdateAnimBg="0"/>
      <p:bldP spid="30" grpId="0" bldLvl="0" animBg="1" autoUpdateAnimBg="0"/>
      <p:bldP spid="31" grpId="0" bldLvl="0" animBg="1" autoUpdateAnimBg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3102</TotalTime>
  <Words>2245</Words>
  <Application>Microsoft Office PowerPoint</Application>
  <PresentationFormat>宽屏</PresentationFormat>
  <Paragraphs>397</Paragraphs>
  <Slides>89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102" baseType="lpstr">
      <vt:lpstr>Adobe Caslon Pro Bold</vt:lpstr>
      <vt:lpstr>Blackadder ITC</vt:lpstr>
      <vt:lpstr>黑体</vt:lpstr>
      <vt:lpstr>华文楷体</vt:lpstr>
      <vt:lpstr>华文新魏</vt:lpstr>
      <vt:lpstr>宋体</vt:lpstr>
      <vt:lpstr>微软雅黑</vt:lpstr>
      <vt:lpstr>Arial</vt:lpstr>
      <vt:lpstr>Calibri</vt:lpstr>
      <vt:lpstr>Calibri Light</vt:lpstr>
      <vt:lpstr>Roboto Th</vt:lpstr>
      <vt:lpstr>Verdana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论文</vt:lpstr>
      <vt:lpstr>论文</vt:lpstr>
      <vt:lpstr>论文</vt:lpstr>
      <vt:lpstr>论文</vt:lpstr>
      <vt:lpstr>PowerPoint 演示文稿</vt:lpstr>
      <vt:lpstr>论文</vt:lpstr>
      <vt:lpstr>PowerPoint 演示文稿</vt:lpstr>
      <vt:lpstr>PowerPoint 演示文稿</vt:lpstr>
      <vt:lpstr>PowerPoint 演示文稿</vt:lpstr>
      <vt:lpstr>考研</vt:lpstr>
      <vt:lpstr>考研</vt:lpstr>
      <vt:lpstr>考研</vt:lpstr>
      <vt:lpstr>一、选择课题：趋势、行业领头人、新学科</vt:lpstr>
      <vt:lpstr>二、对自己成果更深入直观的了解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张黎</dc:creator>
  <cp:lastModifiedBy>john leon</cp:lastModifiedBy>
  <cp:revision>216</cp:revision>
  <dcterms:created xsi:type="dcterms:W3CDTF">2014-07-22T14:15:39Z</dcterms:created>
  <dcterms:modified xsi:type="dcterms:W3CDTF">2014-11-25T00:45:50Z</dcterms:modified>
</cp:coreProperties>
</file>