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media/image1.jpeg" ContentType="image/jpe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2.jpeg" ContentType="image/jpeg"/>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3.jpeg" ContentType="image/jpeg"/>
  <Override PartName="/ppt/media/image4.jpeg" ContentType="image/jpe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5.jpeg" ContentType="image/jpe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50000"/>
      </a:lnSpc>
      <a:spcBef>
        <a:spcPts val="0"/>
      </a:spcBef>
      <a:spcAft>
        <a:spcPts val="0"/>
      </a:spcAft>
      <a:buClrTx/>
      <a:buSzTx/>
      <a:buFontTx/>
      <a:buNone/>
      <a:tabLst/>
      <a:defRPr b="1" baseline="0" cap="none" i="0" spc="0" strike="noStrike" sz="4000" u="none" kumimoji="0" normalizeH="0">
        <a:ln>
          <a:noFill/>
        </a:ln>
        <a:solidFill>
          <a:srgbClr val="FFFFFF"/>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50000"/>
      </a:lnSpc>
      <a:spcBef>
        <a:spcPts val="0"/>
      </a:spcBef>
      <a:spcAft>
        <a:spcPts val="0"/>
      </a:spcAft>
      <a:buClrTx/>
      <a:buSzTx/>
      <a:buFontTx/>
      <a:buNone/>
      <a:tabLst/>
      <a:defRPr b="1" baseline="0" cap="none" i="0" spc="0" strike="noStrike" sz="4000" u="none" kumimoji="0" normalizeH="0">
        <a:ln>
          <a:noFill/>
        </a:ln>
        <a:solidFill>
          <a:srgbClr val="FFFFFF"/>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50000"/>
      </a:lnSpc>
      <a:spcBef>
        <a:spcPts val="0"/>
      </a:spcBef>
      <a:spcAft>
        <a:spcPts val="0"/>
      </a:spcAft>
      <a:buClrTx/>
      <a:buSzTx/>
      <a:buFontTx/>
      <a:buNone/>
      <a:tabLst/>
      <a:defRPr b="1" baseline="0" cap="none" i="0" spc="0" strike="noStrike" sz="4000" u="none" kumimoji="0" normalizeH="0">
        <a:ln>
          <a:noFill/>
        </a:ln>
        <a:solidFill>
          <a:srgbClr val="FFFFFF"/>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50000"/>
      </a:lnSpc>
      <a:spcBef>
        <a:spcPts val="0"/>
      </a:spcBef>
      <a:spcAft>
        <a:spcPts val="0"/>
      </a:spcAft>
      <a:buClrTx/>
      <a:buSzTx/>
      <a:buFontTx/>
      <a:buNone/>
      <a:tabLst/>
      <a:defRPr b="1" baseline="0" cap="none" i="0" spc="0" strike="noStrike" sz="4000" u="none" kumimoji="0" normalizeH="0">
        <a:ln>
          <a:noFill/>
        </a:ln>
        <a:solidFill>
          <a:srgbClr val="FFFFFF"/>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50000"/>
      </a:lnSpc>
      <a:spcBef>
        <a:spcPts val="0"/>
      </a:spcBef>
      <a:spcAft>
        <a:spcPts val="0"/>
      </a:spcAft>
      <a:buClrTx/>
      <a:buSzTx/>
      <a:buFontTx/>
      <a:buNone/>
      <a:tabLst/>
      <a:defRPr b="1" baseline="0" cap="none" i="0" spc="0" strike="noStrike" sz="4000" u="none" kumimoji="0" normalizeH="0">
        <a:ln>
          <a:noFill/>
        </a:ln>
        <a:solidFill>
          <a:srgbClr val="FFFFFF"/>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50000"/>
      </a:lnSpc>
      <a:spcBef>
        <a:spcPts val="0"/>
      </a:spcBef>
      <a:spcAft>
        <a:spcPts val="0"/>
      </a:spcAft>
      <a:buClrTx/>
      <a:buSzTx/>
      <a:buFontTx/>
      <a:buNone/>
      <a:tabLst/>
      <a:defRPr b="1" baseline="0" cap="none" i="0" spc="0" strike="noStrike" sz="4000" u="none" kumimoji="0" normalizeH="0">
        <a:ln>
          <a:noFill/>
        </a:ln>
        <a:solidFill>
          <a:srgbClr val="FFFFFF"/>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50000"/>
      </a:lnSpc>
      <a:spcBef>
        <a:spcPts val="0"/>
      </a:spcBef>
      <a:spcAft>
        <a:spcPts val="0"/>
      </a:spcAft>
      <a:buClrTx/>
      <a:buSzTx/>
      <a:buFontTx/>
      <a:buNone/>
      <a:tabLst/>
      <a:defRPr b="1" baseline="0" cap="none" i="0" spc="0" strike="noStrike" sz="4000" u="none" kumimoji="0" normalizeH="0">
        <a:ln>
          <a:noFill/>
        </a:ln>
        <a:solidFill>
          <a:srgbClr val="FFFFFF"/>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50000"/>
      </a:lnSpc>
      <a:spcBef>
        <a:spcPts val="0"/>
      </a:spcBef>
      <a:spcAft>
        <a:spcPts val="0"/>
      </a:spcAft>
      <a:buClrTx/>
      <a:buSzTx/>
      <a:buFontTx/>
      <a:buNone/>
      <a:tabLst/>
      <a:defRPr b="1" baseline="0" cap="none" i="0" spc="0" strike="noStrike" sz="4000" u="none" kumimoji="0" normalizeH="0">
        <a:ln>
          <a:noFill/>
        </a:ln>
        <a:solidFill>
          <a:srgbClr val="FFFFFF"/>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50000"/>
      </a:lnSpc>
      <a:spcBef>
        <a:spcPts val="0"/>
      </a:spcBef>
      <a:spcAft>
        <a:spcPts val="0"/>
      </a:spcAft>
      <a:buClrTx/>
      <a:buSzTx/>
      <a:buFontTx/>
      <a:buNone/>
      <a:tabLst/>
      <a:defRPr b="1" baseline="0" cap="none" i="0" spc="0" strike="noStrike" sz="4000" u="none" kumimoji="0" normalizeH="0">
        <a:ln>
          <a:noFill/>
        </a:ln>
        <a:solidFill>
          <a:srgbClr val="FFFFFF"/>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24" name="Shape 124"/>
          <p:cNvSpPr/>
          <p:nvPr>
            <p:ph type="sldImg"/>
          </p:nvPr>
        </p:nvSpPr>
        <p:spPr>
          <a:xfrm>
            <a:off x="1143000" y="685800"/>
            <a:ext cx="4572000" cy="3429000"/>
          </a:xfrm>
          <a:prstGeom prst="rect">
            <a:avLst/>
          </a:prstGeom>
        </p:spPr>
        <p:txBody>
          <a:bodyPr/>
          <a:lstStyle/>
          <a:p>
            <a:pPr/>
          </a:p>
        </p:txBody>
      </p:sp>
      <p:sp>
        <p:nvSpPr>
          <p:cNvPr id="125" name="Shape 12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1300">
        <a:latin typeface="Helvetica Neue"/>
        <a:ea typeface="Helvetica Neue"/>
        <a:cs typeface="Helvetica Neue"/>
        <a:sym typeface="Helvetica Neue"/>
      </a:defRPr>
    </a:lvl1pPr>
    <a:lvl2pPr indent="228600" defTabSz="457200" latinLnBrk="0">
      <a:lnSpc>
        <a:spcPct val="117999"/>
      </a:lnSpc>
      <a:defRPr sz="1300">
        <a:latin typeface="Helvetica Neue"/>
        <a:ea typeface="Helvetica Neue"/>
        <a:cs typeface="Helvetica Neue"/>
        <a:sym typeface="Helvetica Neue"/>
      </a:defRPr>
    </a:lvl2pPr>
    <a:lvl3pPr indent="457200" defTabSz="457200" latinLnBrk="0">
      <a:lnSpc>
        <a:spcPct val="117999"/>
      </a:lnSpc>
      <a:defRPr sz="1300">
        <a:latin typeface="Helvetica Neue"/>
        <a:ea typeface="Helvetica Neue"/>
        <a:cs typeface="Helvetica Neue"/>
        <a:sym typeface="Helvetica Neue"/>
      </a:defRPr>
    </a:lvl3pPr>
    <a:lvl4pPr indent="685800" defTabSz="457200" latinLnBrk="0">
      <a:lnSpc>
        <a:spcPct val="117999"/>
      </a:lnSpc>
      <a:defRPr sz="1300">
        <a:latin typeface="Helvetica Neue"/>
        <a:ea typeface="Helvetica Neue"/>
        <a:cs typeface="Helvetica Neue"/>
        <a:sym typeface="Helvetica Neue"/>
      </a:defRPr>
    </a:lvl4pPr>
    <a:lvl5pPr indent="914400" defTabSz="457200" latinLnBrk="0">
      <a:lnSpc>
        <a:spcPct val="117999"/>
      </a:lnSpc>
      <a:defRPr sz="1300">
        <a:latin typeface="Helvetica Neue"/>
        <a:ea typeface="Helvetica Neue"/>
        <a:cs typeface="Helvetica Neue"/>
        <a:sym typeface="Helvetica Neue"/>
      </a:defRPr>
    </a:lvl5pPr>
    <a:lvl6pPr indent="1143000" defTabSz="457200" latinLnBrk="0">
      <a:lnSpc>
        <a:spcPct val="117999"/>
      </a:lnSpc>
      <a:defRPr sz="1300">
        <a:latin typeface="Helvetica Neue"/>
        <a:ea typeface="Helvetica Neue"/>
        <a:cs typeface="Helvetica Neue"/>
        <a:sym typeface="Helvetica Neue"/>
      </a:defRPr>
    </a:lvl6pPr>
    <a:lvl7pPr indent="1371600" defTabSz="457200" latinLnBrk="0">
      <a:lnSpc>
        <a:spcPct val="117999"/>
      </a:lnSpc>
      <a:defRPr sz="1300">
        <a:latin typeface="Helvetica Neue"/>
        <a:ea typeface="Helvetica Neue"/>
        <a:cs typeface="Helvetica Neue"/>
        <a:sym typeface="Helvetica Neue"/>
      </a:defRPr>
    </a:lvl7pPr>
    <a:lvl8pPr indent="1600200" defTabSz="457200" latinLnBrk="0">
      <a:lnSpc>
        <a:spcPct val="117999"/>
      </a:lnSpc>
      <a:defRPr sz="1300">
        <a:latin typeface="Helvetica Neue"/>
        <a:ea typeface="Helvetica Neue"/>
        <a:cs typeface="Helvetica Neue"/>
        <a:sym typeface="Helvetica Neue"/>
      </a:defRPr>
    </a:lvl8pPr>
    <a:lvl9pPr indent="1828800" defTabSz="457200" latinLnBrk="0">
      <a:lnSpc>
        <a:spcPct val="117999"/>
      </a:lnSpc>
      <a:defRPr sz="1300">
        <a:latin typeface="Helvetica Neue"/>
        <a:ea typeface="Helvetica Neue"/>
        <a:cs typeface="Helvetica Neue"/>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0.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 name="Shape 130"/>
          <p:cNvSpPr/>
          <p:nvPr>
            <p:ph type="sldImg"/>
          </p:nvPr>
        </p:nvSpPr>
        <p:spPr>
          <a:prstGeom prst="rect">
            <a:avLst/>
          </a:prstGeom>
        </p:spPr>
        <p:txBody>
          <a:bodyPr/>
          <a:lstStyle/>
          <a:p>
            <a:pPr/>
          </a:p>
        </p:txBody>
      </p:sp>
      <p:sp>
        <p:nvSpPr>
          <p:cNvPr id="131" name="Shape 131"/>
          <p:cNvSpPr/>
          <p:nvPr>
            <p:ph type="body" sz="quarter" idx="1"/>
          </p:nvPr>
        </p:nvSpPr>
        <p:spPr>
          <a:prstGeom prst="rect">
            <a:avLst/>
          </a:prstGeom>
        </p:spPr>
        <p:txBody>
          <a:bodyPr/>
          <a:lstStyle/>
          <a:p>
            <a:pPr/>
            <a:r>
              <a:t>汇报我们对此次合作的期待、思考与当前我们在智慧图书馆所做的一些探索</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Shape 196"/>
          <p:cNvSpPr/>
          <p:nvPr>
            <p:ph type="sldImg"/>
          </p:nvPr>
        </p:nvSpPr>
        <p:spPr>
          <a:prstGeom prst="rect">
            <a:avLst/>
          </a:prstGeom>
        </p:spPr>
        <p:txBody>
          <a:bodyPr/>
          <a:lstStyle/>
          <a:p>
            <a:pPr/>
          </a:p>
        </p:txBody>
      </p:sp>
      <p:sp>
        <p:nvSpPr>
          <p:cNvPr id="197" name="Shape 197"/>
          <p:cNvSpPr/>
          <p:nvPr>
            <p:ph type="body" sz="quarter" idx="1"/>
          </p:nvPr>
        </p:nvSpPr>
        <p:spPr>
          <a:prstGeom prst="rect">
            <a:avLst/>
          </a:prstGeom>
        </p:spPr>
        <p:txBody>
          <a:bodyPr/>
          <a:lstStyle/>
          <a:p>
            <a:pPr/>
            <a:r>
              <a:t>正是基于这样一个逐渐发展的思路，超星结合最先进的微服务架构的设计理念，推出了基于微服务架构的超星智慧图书馆。</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Shape 201"/>
          <p:cNvSpPr/>
          <p:nvPr>
            <p:ph type="sldImg"/>
          </p:nvPr>
        </p:nvSpPr>
        <p:spPr>
          <a:prstGeom prst="rect">
            <a:avLst/>
          </a:prstGeom>
        </p:spPr>
        <p:txBody>
          <a:bodyPr/>
          <a:lstStyle/>
          <a:p>
            <a:pPr/>
          </a:p>
        </p:txBody>
      </p:sp>
      <p:sp>
        <p:nvSpPr>
          <p:cNvPr id="202" name="Shape 202"/>
          <p:cNvSpPr/>
          <p:nvPr>
            <p:ph type="body" sz="quarter" idx="1"/>
          </p:nvPr>
        </p:nvSpPr>
        <p:spPr>
          <a:prstGeom prst="rect">
            <a:avLst/>
          </a:prstGeom>
        </p:spPr>
        <p:txBody>
          <a:bodyPr/>
          <a:lstStyle/>
          <a:p>
            <a:pPr/>
            <a:r>
              <a:t>所以，基于微服务架构的超星智慧图书馆。它由统一的微服务平台，和可生长的微应用组成，当然今年超星重点推出的微应用，主要是纸电采选和电子资源管理相关微应用。</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 name="Shape 206"/>
          <p:cNvSpPr/>
          <p:nvPr>
            <p:ph type="sldImg"/>
          </p:nvPr>
        </p:nvSpPr>
        <p:spPr>
          <a:prstGeom prst="rect">
            <a:avLst/>
          </a:prstGeom>
        </p:spPr>
        <p:txBody>
          <a:bodyPr/>
          <a:lstStyle/>
          <a:p>
            <a:pPr/>
          </a:p>
        </p:txBody>
      </p:sp>
      <p:sp>
        <p:nvSpPr>
          <p:cNvPr id="207" name="Shape 207"/>
          <p:cNvSpPr/>
          <p:nvPr>
            <p:ph type="body" sz="quarter" idx="1"/>
          </p:nvPr>
        </p:nvSpPr>
        <p:spPr>
          <a:prstGeom prst="rect">
            <a:avLst/>
          </a:prstGeom>
        </p:spPr>
        <p:txBody>
          <a:bodyPr/>
          <a:lstStyle/>
          <a:p>
            <a:pPr/>
            <a:r>
              <a:t>所以，基于微服务架构的超星智慧图书馆。它由统一的微服务平台，和可生长的微应用组成，当然今年超星重点推出的微应用，主要是纸电采选和电子资源管理相关微应用。</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 name="Shape 211"/>
          <p:cNvSpPr/>
          <p:nvPr>
            <p:ph type="sldImg"/>
          </p:nvPr>
        </p:nvSpPr>
        <p:spPr>
          <a:prstGeom prst="rect">
            <a:avLst/>
          </a:prstGeom>
        </p:spPr>
        <p:txBody>
          <a:bodyPr/>
          <a:lstStyle/>
          <a:p>
            <a:pPr/>
          </a:p>
        </p:txBody>
      </p:sp>
      <p:sp>
        <p:nvSpPr>
          <p:cNvPr id="212" name="Shape 212"/>
          <p:cNvSpPr/>
          <p:nvPr>
            <p:ph type="body" sz="quarter" idx="1"/>
          </p:nvPr>
        </p:nvSpPr>
        <p:spPr>
          <a:prstGeom prst="rect">
            <a:avLst/>
          </a:prstGeom>
        </p:spPr>
        <p:txBody>
          <a:bodyPr/>
          <a:lstStyle/>
          <a:p>
            <a:pPr/>
            <a:r>
              <a:t>所以，基于微服务架构的超星智慧图书馆。它由统一的微服务平台，和可生长的微应用组成，当然今年超星重点推出的微应用，主要是纸电采选和电子资源管理相关微应用。</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5" name="Shape 215"/>
          <p:cNvSpPr/>
          <p:nvPr>
            <p:ph type="sldImg"/>
          </p:nvPr>
        </p:nvSpPr>
        <p:spPr>
          <a:prstGeom prst="rect">
            <a:avLst/>
          </a:prstGeom>
        </p:spPr>
        <p:txBody>
          <a:bodyPr/>
          <a:lstStyle/>
          <a:p>
            <a:pPr/>
          </a:p>
        </p:txBody>
      </p:sp>
      <p:sp>
        <p:nvSpPr>
          <p:cNvPr id="216" name="Shape 216"/>
          <p:cNvSpPr/>
          <p:nvPr>
            <p:ph type="body" sz="quarter" idx="1"/>
          </p:nvPr>
        </p:nvSpPr>
        <p:spPr>
          <a:prstGeom prst="rect">
            <a:avLst/>
          </a:prstGeom>
        </p:spPr>
        <p:txBody>
          <a:bodyPr/>
          <a:lstStyle/>
          <a:p>
            <a:pPr/>
            <a:r>
              <a:t>所以，基于微服务架构的超星智慧图书馆。它由统一的微服务平台，和可生长的微应用组成，当然今年超星重点推出的微应用，主要是纸电采选和电子资源管理相关微应用。</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0" name="Shape 220"/>
          <p:cNvSpPr/>
          <p:nvPr>
            <p:ph type="sldImg"/>
          </p:nvPr>
        </p:nvSpPr>
        <p:spPr>
          <a:prstGeom prst="rect">
            <a:avLst/>
          </a:prstGeom>
        </p:spPr>
        <p:txBody>
          <a:bodyPr/>
          <a:lstStyle/>
          <a:p>
            <a:pPr/>
          </a:p>
        </p:txBody>
      </p:sp>
      <p:sp>
        <p:nvSpPr>
          <p:cNvPr id="221" name="Shape 221"/>
          <p:cNvSpPr/>
          <p:nvPr>
            <p:ph type="body" sz="quarter" idx="1"/>
          </p:nvPr>
        </p:nvSpPr>
        <p:spPr>
          <a:prstGeom prst="rect">
            <a:avLst/>
          </a:prstGeom>
        </p:spPr>
        <p:txBody>
          <a:bodyPr/>
          <a:lstStyle/>
          <a:p>
            <a:pPr/>
            <a:r>
              <a:t>所以，基于微服务架构的超星智慧图书馆。它由统一的微服务平台，和可生长的微应用组成，当然今年超星重点推出的微应用，主要是纸电采选和电子资源管理相关微应用。</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5" name="Shape 225"/>
          <p:cNvSpPr/>
          <p:nvPr>
            <p:ph type="sldImg"/>
          </p:nvPr>
        </p:nvSpPr>
        <p:spPr>
          <a:prstGeom prst="rect">
            <a:avLst/>
          </a:prstGeom>
        </p:spPr>
        <p:txBody>
          <a:bodyPr/>
          <a:lstStyle/>
          <a:p>
            <a:pPr/>
          </a:p>
        </p:txBody>
      </p:sp>
      <p:sp>
        <p:nvSpPr>
          <p:cNvPr id="226" name="Shape 226"/>
          <p:cNvSpPr/>
          <p:nvPr>
            <p:ph type="body" sz="quarter" idx="1"/>
          </p:nvPr>
        </p:nvSpPr>
        <p:spPr>
          <a:prstGeom prst="rect">
            <a:avLst/>
          </a:prstGeom>
        </p:spPr>
        <p:txBody>
          <a:bodyPr/>
          <a:lstStyle/>
          <a:p>
            <a:pPr/>
            <a:r>
              <a:t>所以，基于微服务架构的超星智慧图书馆。它由统一的微服务平台，和可生长的微应用组成，当然今年超星重点推出的微应用，主要是纸电采选和电子资源管理相关微应用。</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9" name="Shape 239"/>
          <p:cNvSpPr/>
          <p:nvPr>
            <p:ph type="sldImg"/>
          </p:nvPr>
        </p:nvSpPr>
        <p:spPr>
          <a:prstGeom prst="rect">
            <a:avLst/>
          </a:prstGeom>
        </p:spPr>
        <p:txBody>
          <a:bodyPr/>
          <a:lstStyle/>
          <a:p>
            <a:pPr/>
          </a:p>
        </p:txBody>
      </p:sp>
      <p:sp>
        <p:nvSpPr>
          <p:cNvPr id="240" name="Shape 240"/>
          <p:cNvSpPr/>
          <p:nvPr>
            <p:ph type="body" sz="quarter" idx="1"/>
          </p:nvPr>
        </p:nvSpPr>
        <p:spPr>
          <a:prstGeom prst="rect">
            <a:avLst/>
          </a:prstGeom>
        </p:spPr>
        <p:txBody>
          <a:bodyPr/>
          <a:lstStyle/>
          <a:p>
            <a:pPr/>
            <a:r>
              <a:t>所以，智慧图书馆并非一蹴而就，它需要一个一个模块逐步去建设，是一个不断生长的过程，一点点越来越智慧。</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3" name="Shape 253"/>
          <p:cNvSpPr/>
          <p:nvPr>
            <p:ph type="sldImg"/>
          </p:nvPr>
        </p:nvSpPr>
        <p:spPr>
          <a:prstGeom prst="rect">
            <a:avLst/>
          </a:prstGeom>
        </p:spPr>
        <p:txBody>
          <a:bodyPr/>
          <a:lstStyle/>
          <a:p>
            <a:pPr/>
          </a:p>
        </p:txBody>
      </p:sp>
      <p:sp>
        <p:nvSpPr>
          <p:cNvPr id="254" name="Shape 254"/>
          <p:cNvSpPr/>
          <p:nvPr>
            <p:ph type="body" sz="quarter" idx="1"/>
          </p:nvPr>
        </p:nvSpPr>
        <p:spPr>
          <a:prstGeom prst="rect">
            <a:avLst/>
          </a:prstGeom>
        </p:spPr>
        <p:txBody>
          <a:bodyPr/>
          <a:lstStyle/>
          <a:p>
            <a:pPr/>
            <a:r>
              <a:t>所以，智慧图书馆并非一蹴而就，它需要一个一个模块逐步去建设，是一个不断生长的过程，一点点越来越智慧。</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1" name="Shape 261"/>
          <p:cNvSpPr/>
          <p:nvPr>
            <p:ph type="sldImg"/>
          </p:nvPr>
        </p:nvSpPr>
        <p:spPr>
          <a:prstGeom prst="rect">
            <a:avLst/>
          </a:prstGeom>
        </p:spPr>
        <p:txBody>
          <a:bodyPr/>
          <a:lstStyle/>
          <a:p>
            <a:pPr/>
          </a:p>
        </p:txBody>
      </p:sp>
      <p:sp>
        <p:nvSpPr>
          <p:cNvPr id="262" name="Shape 262"/>
          <p:cNvSpPr/>
          <p:nvPr>
            <p:ph type="body" sz="quarter" idx="1"/>
          </p:nvPr>
        </p:nvSpPr>
        <p:spPr>
          <a:prstGeom prst="rect">
            <a:avLst/>
          </a:prstGeom>
        </p:spPr>
        <p:txBody>
          <a:bodyPr/>
          <a:lstStyle/>
          <a:p>
            <a:pPr/>
            <a:r>
              <a:t>所以，基于微服务架构的超星智慧图书馆。它由统一的微服务平台，和可生长的微应用组成，当然今年超星重点推出的微应用，主要是纸电采选和电子资源管理相关微应用。</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 name="Shape 135"/>
          <p:cNvSpPr/>
          <p:nvPr>
            <p:ph type="sldImg"/>
          </p:nvPr>
        </p:nvSpPr>
        <p:spPr>
          <a:prstGeom prst="rect">
            <a:avLst/>
          </a:prstGeom>
        </p:spPr>
        <p:txBody>
          <a:bodyPr/>
          <a:lstStyle/>
          <a:p>
            <a:pPr/>
          </a:p>
        </p:txBody>
      </p:sp>
      <p:sp>
        <p:nvSpPr>
          <p:cNvPr id="136" name="Shape 136"/>
          <p:cNvSpPr/>
          <p:nvPr>
            <p:ph type="body" sz="quarter" idx="1"/>
          </p:nvPr>
        </p:nvSpPr>
        <p:spPr>
          <a:prstGeom prst="rect">
            <a:avLst/>
          </a:prstGeom>
        </p:spPr>
        <p:txBody>
          <a:bodyPr/>
          <a:lstStyle/>
          <a:p>
            <a:pPr/>
            <a:r>
              <a:t>都不是，智慧图书馆是我们图书馆发展的新阶段，是继传统图书馆时代、自动化管理时代、数字图书馆时代后一个新的发展阶段，它是一个逐步建设的过程。</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7" name="Shape 267"/>
          <p:cNvSpPr/>
          <p:nvPr>
            <p:ph type="sldImg"/>
          </p:nvPr>
        </p:nvSpPr>
        <p:spPr>
          <a:prstGeom prst="rect">
            <a:avLst/>
          </a:prstGeom>
        </p:spPr>
        <p:txBody>
          <a:bodyPr/>
          <a:lstStyle/>
          <a:p>
            <a:pPr/>
          </a:p>
        </p:txBody>
      </p:sp>
      <p:sp>
        <p:nvSpPr>
          <p:cNvPr id="268" name="Shape 268"/>
          <p:cNvSpPr/>
          <p:nvPr>
            <p:ph type="body" sz="quarter" idx="1"/>
          </p:nvPr>
        </p:nvSpPr>
        <p:spPr>
          <a:prstGeom prst="rect">
            <a:avLst/>
          </a:prstGeom>
        </p:spPr>
        <p:txBody>
          <a:bodyPr/>
          <a:lstStyle/>
          <a:p>
            <a:pPr/>
            <a:r>
              <a:t>所以，智慧图书馆并非一蹴而就，它需要一个一个模块逐步去建设，是一个不断生长的过程，一点点越来越智慧。</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 name="Shape 142"/>
          <p:cNvSpPr/>
          <p:nvPr>
            <p:ph type="sldImg"/>
          </p:nvPr>
        </p:nvSpPr>
        <p:spPr>
          <a:prstGeom prst="rect">
            <a:avLst/>
          </a:prstGeom>
        </p:spPr>
        <p:txBody>
          <a:bodyPr/>
          <a:lstStyle/>
          <a:p>
            <a:pPr/>
          </a:p>
        </p:txBody>
      </p:sp>
      <p:sp>
        <p:nvSpPr>
          <p:cNvPr id="143" name="Shape 143"/>
          <p:cNvSpPr/>
          <p:nvPr>
            <p:ph type="body" sz="quarter" idx="1"/>
          </p:nvPr>
        </p:nvSpPr>
        <p:spPr>
          <a:prstGeom prst="rect">
            <a:avLst/>
          </a:prstGeom>
        </p:spPr>
        <p:txBody>
          <a:bodyPr/>
          <a:lstStyle/>
          <a:p>
            <a:pPr/>
            <a:r>
              <a:t>同时这样一个微服务平台也是可生长，微应用可以逐渐被添加，成熟一个应用一个，服务也会越来越智慧。而这些微应用可能是超星开发的，也可能是我们图书馆或其它带三方单位开发的。</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 name="Shape 153"/>
          <p:cNvSpPr/>
          <p:nvPr>
            <p:ph type="sldImg"/>
          </p:nvPr>
        </p:nvSpPr>
        <p:spPr>
          <a:prstGeom prst="rect">
            <a:avLst/>
          </a:prstGeom>
        </p:spPr>
        <p:txBody>
          <a:bodyPr/>
          <a:lstStyle/>
          <a:p>
            <a:pPr/>
          </a:p>
        </p:txBody>
      </p:sp>
      <p:sp>
        <p:nvSpPr>
          <p:cNvPr id="154" name="Shape 154"/>
          <p:cNvSpPr/>
          <p:nvPr>
            <p:ph type="body" sz="quarter" idx="1"/>
          </p:nvPr>
        </p:nvSpPr>
        <p:spPr>
          <a:prstGeom prst="rect">
            <a:avLst/>
          </a:prstGeom>
        </p:spPr>
        <p:txBody>
          <a:bodyPr/>
          <a:lstStyle/>
          <a:p>
            <a:pPr/>
            <a:r>
              <a:t>那么我们先来看下微服务平台，首先，这样一个微服务平台，它是开放的，任何单位或个人都可以依据平台的开发规范和工具接口自行开发微应用</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Shape 159"/>
          <p:cNvSpPr/>
          <p:nvPr>
            <p:ph type="sldImg"/>
          </p:nvPr>
        </p:nvSpPr>
        <p:spPr>
          <a:prstGeom prst="rect">
            <a:avLst/>
          </a:prstGeom>
        </p:spPr>
        <p:txBody>
          <a:bodyPr/>
          <a:lstStyle/>
          <a:p>
            <a:pPr/>
          </a:p>
        </p:txBody>
      </p:sp>
      <p:sp>
        <p:nvSpPr>
          <p:cNvPr id="160" name="Shape 160"/>
          <p:cNvSpPr/>
          <p:nvPr>
            <p:ph type="body" sz="quarter" idx="1"/>
          </p:nvPr>
        </p:nvSpPr>
        <p:spPr>
          <a:prstGeom prst="rect">
            <a:avLst/>
          </a:prstGeom>
        </p:spPr>
        <p:txBody>
          <a:bodyPr/>
          <a:lstStyle/>
          <a:p>
            <a:pPr/>
            <a:r>
              <a:t>这样一个微服务平台给我们图书馆带来的更是自由和自主，过去我们委托一个公司，做了一个复杂的系统，任何一个细小的改动和定制都得通过公司，过程极其麻烦。而微服务平台将完全由图书馆自主管理，这种自主管理主要体现在4个方面，即用户管理、应用管理、界面管理和数据管理。</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Shape 165"/>
          <p:cNvSpPr/>
          <p:nvPr>
            <p:ph type="sldImg"/>
          </p:nvPr>
        </p:nvSpPr>
        <p:spPr>
          <a:prstGeom prst="rect">
            <a:avLst/>
          </a:prstGeom>
        </p:spPr>
        <p:txBody>
          <a:bodyPr/>
          <a:lstStyle/>
          <a:p>
            <a:pPr/>
          </a:p>
        </p:txBody>
      </p:sp>
      <p:sp>
        <p:nvSpPr>
          <p:cNvPr id="166" name="Shape 166"/>
          <p:cNvSpPr/>
          <p:nvPr>
            <p:ph type="body" sz="quarter" idx="1"/>
          </p:nvPr>
        </p:nvSpPr>
        <p:spPr>
          <a:prstGeom prst="rect">
            <a:avLst/>
          </a:prstGeom>
        </p:spPr>
        <p:txBody>
          <a:bodyPr/>
          <a:lstStyle/>
          <a:p>
            <a:pPr/>
            <a:r>
              <a:t>同时这样一个微服务平台也是可生长，微应用可以逐渐被添加，成熟一个应用一个，服务也会越来越智慧。而这些微应用可能是超星开发的，也可能是我们图书馆或其它带三方单位开发的。</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Shape 178"/>
          <p:cNvSpPr/>
          <p:nvPr>
            <p:ph type="sldImg"/>
          </p:nvPr>
        </p:nvSpPr>
        <p:spPr>
          <a:prstGeom prst="rect">
            <a:avLst/>
          </a:prstGeom>
        </p:spPr>
        <p:txBody>
          <a:bodyPr/>
          <a:lstStyle/>
          <a:p>
            <a:pPr/>
          </a:p>
        </p:txBody>
      </p:sp>
      <p:sp>
        <p:nvSpPr>
          <p:cNvPr id="179" name="Shape 179"/>
          <p:cNvSpPr/>
          <p:nvPr>
            <p:ph type="body" sz="quarter" idx="1"/>
          </p:nvPr>
        </p:nvSpPr>
        <p:spPr>
          <a:prstGeom prst="rect">
            <a:avLst/>
          </a:prstGeom>
        </p:spPr>
        <p:txBody>
          <a:bodyPr/>
          <a:lstStyle/>
          <a:p>
            <a:pPr/>
            <a:r>
              <a:t>所以，基于微服务架构的超星智慧图书馆。它由统一的微服务平台，和可生长的微应用组成，当然今年超星重点推出的微应用，主要是纸电采选和电子资源管理相关微应用。</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Shape 183"/>
          <p:cNvSpPr/>
          <p:nvPr>
            <p:ph type="sldImg"/>
          </p:nvPr>
        </p:nvSpPr>
        <p:spPr>
          <a:prstGeom prst="rect">
            <a:avLst/>
          </a:prstGeom>
        </p:spPr>
        <p:txBody>
          <a:bodyPr/>
          <a:lstStyle/>
          <a:p>
            <a:pPr/>
          </a:p>
        </p:txBody>
      </p:sp>
      <p:sp>
        <p:nvSpPr>
          <p:cNvPr id="184" name="Shape 184"/>
          <p:cNvSpPr/>
          <p:nvPr>
            <p:ph type="body" sz="quarter" idx="1"/>
          </p:nvPr>
        </p:nvSpPr>
        <p:spPr>
          <a:prstGeom prst="rect">
            <a:avLst/>
          </a:prstGeom>
        </p:spPr>
        <p:txBody>
          <a:bodyPr/>
          <a:lstStyle/>
          <a:p>
            <a:pPr/>
            <a:r>
              <a:t>都不是，智慧图书馆是我们图书馆发展的新阶段，是继传统图书馆时代、自动化管理时代、数字图书馆时代后一个新的发展阶段，它是一个逐步建设的过程。</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 name="Shape 187"/>
          <p:cNvSpPr/>
          <p:nvPr>
            <p:ph type="sldImg"/>
          </p:nvPr>
        </p:nvSpPr>
        <p:spPr>
          <a:prstGeom prst="rect">
            <a:avLst/>
          </a:prstGeom>
        </p:spPr>
        <p:txBody>
          <a:bodyPr/>
          <a:lstStyle/>
          <a:p>
            <a:pPr/>
          </a:p>
        </p:txBody>
      </p:sp>
      <p:sp>
        <p:nvSpPr>
          <p:cNvPr id="188" name="Shape 188"/>
          <p:cNvSpPr/>
          <p:nvPr>
            <p:ph type="body" sz="quarter" idx="1"/>
          </p:nvPr>
        </p:nvSpPr>
        <p:spPr>
          <a:prstGeom prst="rect">
            <a:avLst/>
          </a:prstGeom>
        </p:spPr>
        <p:txBody>
          <a:bodyPr/>
          <a:lstStyle/>
          <a:p>
            <a:pPr/>
            <a:r>
              <a:t>所以，基于微服务架构的超星智慧图书馆。它由统一的微服务平台，和可生长的微应用组成，当然今年超星重点推出的微应用，主要是纸电采选和电子资源管理相关微应用。</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标题与副标题">
    <p:spTree>
      <p:nvGrpSpPr>
        <p:cNvPr id="1" name=""/>
        <p:cNvGrpSpPr/>
        <p:nvPr/>
      </p:nvGrpSpPr>
      <p:grpSpPr>
        <a:xfrm>
          <a:off x="0" y="0"/>
          <a:ext cx="0" cy="0"/>
          <a:chOff x="0" y="0"/>
          <a:chExt cx="0" cy="0"/>
        </a:xfrm>
      </p:grpSpPr>
      <p:sp>
        <p:nvSpPr>
          <p:cNvPr id="11" name="标题文本"/>
          <p:cNvSpPr txBox="1"/>
          <p:nvPr>
            <p:ph type="title"/>
          </p:nvPr>
        </p:nvSpPr>
        <p:spPr>
          <a:xfrm>
            <a:off x="1778000" y="2298700"/>
            <a:ext cx="20828000" cy="4648200"/>
          </a:xfrm>
          <a:prstGeom prst="rect">
            <a:avLst/>
          </a:prstGeom>
        </p:spPr>
        <p:txBody>
          <a:bodyPr anchor="b"/>
          <a:lstStyle/>
          <a:p>
            <a:pPr/>
            <a:r>
              <a:t>标题文本</a:t>
            </a:r>
          </a:p>
        </p:txBody>
      </p:sp>
      <p:sp>
        <p:nvSpPr>
          <p:cNvPr id="12" name="正文级别 1…"/>
          <p:cNvSpPr txBox="1"/>
          <p:nvPr>
            <p:ph type="body" sz="quarter" idx="1"/>
          </p:nvPr>
        </p:nvSpPr>
        <p:spPr>
          <a:xfrm>
            <a:off x="1778000" y="7073900"/>
            <a:ext cx="20828000" cy="1587500"/>
          </a:xfrm>
          <a:prstGeom prst="rect">
            <a:avLst/>
          </a:prstGeom>
        </p:spPr>
        <p:txBody>
          <a:bodyPr anchor="t"/>
          <a:lstStyle>
            <a:lvl1pPr marL="0" indent="0" algn="ctr">
              <a:spcBef>
                <a:spcPts val="0"/>
              </a:spcBef>
              <a:buClrTx/>
              <a:buSzTx/>
              <a:buNone/>
              <a:defRPr b="1" sz="5400"/>
            </a:lvl1pPr>
            <a:lvl2pPr marL="0" indent="0" algn="ctr">
              <a:spcBef>
                <a:spcPts val="0"/>
              </a:spcBef>
              <a:buClrTx/>
              <a:buSzTx/>
              <a:buNone/>
              <a:defRPr b="1" sz="5400"/>
            </a:lvl2pPr>
            <a:lvl3pPr marL="0" indent="0" algn="ctr">
              <a:spcBef>
                <a:spcPts val="0"/>
              </a:spcBef>
              <a:buClrTx/>
              <a:buSzTx/>
              <a:buNone/>
              <a:defRPr b="1" sz="5400"/>
            </a:lvl3pPr>
            <a:lvl4pPr marL="0" indent="0" algn="ctr">
              <a:spcBef>
                <a:spcPts val="0"/>
              </a:spcBef>
              <a:buClrTx/>
              <a:buSzTx/>
              <a:buNone/>
              <a:defRPr b="1" sz="5400"/>
            </a:lvl4pPr>
            <a:lvl5pPr marL="0" indent="0" algn="ctr">
              <a:spcBef>
                <a:spcPts val="0"/>
              </a:spcBef>
              <a:buClrTx/>
              <a:buSzTx/>
              <a:buNone/>
              <a:defRPr b="1" sz="5400"/>
            </a:lvl5pPr>
          </a:lstStyle>
          <a:p>
            <a:pPr/>
            <a:r>
              <a:t>正文级别 1</a:t>
            </a:r>
          </a:p>
          <a:p>
            <a:pPr lvl="1"/>
            <a:r>
              <a:t>正文级别 2</a:t>
            </a:r>
          </a:p>
          <a:p>
            <a:pPr lvl="2"/>
            <a:r>
              <a:t>正文级别 3</a:t>
            </a:r>
          </a:p>
          <a:p>
            <a:pPr lvl="3"/>
            <a:r>
              <a:t>正文级别 4</a:t>
            </a:r>
          </a:p>
          <a:p>
            <a:pPr lvl="4"/>
            <a:r>
              <a:t>正文级别 5</a:t>
            </a:r>
          </a:p>
        </p:txBody>
      </p:sp>
      <p:sp>
        <p:nvSpPr>
          <p:cNvPr id="13"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引文">
    <p:spTree>
      <p:nvGrpSpPr>
        <p:cNvPr id="1" name=""/>
        <p:cNvGrpSpPr/>
        <p:nvPr/>
      </p:nvGrpSpPr>
      <p:grpSpPr>
        <a:xfrm>
          <a:off x="0" y="0"/>
          <a:ext cx="0" cy="0"/>
          <a:chOff x="0" y="0"/>
          <a:chExt cx="0" cy="0"/>
        </a:xfrm>
      </p:grpSpPr>
      <p:sp>
        <p:nvSpPr>
          <p:cNvPr id="93" name="–Johnny Appleseed"/>
          <p:cNvSpPr txBox="1"/>
          <p:nvPr>
            <p:ph type="body" sz="quarter" idx="13"/>
          </p:nvPr>
        </p:nvSpPr>
        <p:spPr>
          <a:xfrm>
            <a:off x="2387600" y="8953500"/>
            <a:ext cx="19621500" cy="585521"/>
          </a:xfrm>
          <a:prstGeom prst="rect">
            <a:avLst/>
          </a:prstGeom>
        </p:spPr>
        <p:txBody>
          <a:bodyPr anchor="t">
            <a:spAutoFit/>
          </a:bodyPr>
          <a:lstStyle>
            <a:lvl1pPr marL="0" indent="0" algn="ctr">
              <a:spcBef>
                <a:spcPts val="0"/>
              </a:spcBef>
              <a:buClrTx/>
              <a:buSzTx/>
              <a:buNone/>
              <a:defRPr i="1" sz="3200"/>
            </a:lvl1pPr>
          </a:lstStyle>
          <a:p>
            <a:pPr/>
            <a:r>
              <a:t>–Johnny Appleseed</a:t>
            </a:r>
          </a:p>
        </p:txBody>
      </p:sp>
      <p:sp>
        <p:nvSpPr>
          <p:cNvPr id="94" name="“在此键入引文。”"/>
          <p:cNvSpPr txBox="1"/>
          <p:nvPr>
            <p:ph type="body" sz="quarter" idx="14"/>
          </p:nvPr>
        </p:nvSpPr>
        <p:spPr>
          <a:xfrm>
            <a:off x="2387600" y="6013450"/>
            <a:ext cx="19621500" cy="952501"/>
          </a:xfrm>
          <a:prstGeom prst="rect">
            <a:avLst/>
          </a:prstGeom>
        </p:spPr>
        <p:txBody>
          <a:bodyPr>
            <a:spAutoFit/>
          </a:bodyPr>
          <a:lstStyle>
            <a:lvl1pPr marL="0" indent="0" algn="ctr">
              <a:spcBef>
                <a:spcPts val="0"/>
              </a:spcBef>
              <a:buClrTx/>
              <a:buSzTx/>
              <a:buNone/>
              <a:defRPr>
                <a:latin typeface="+mn-lt"/>
                <a:ea typeface="+mn-ea"/>
                <a:cs typeface="+mn-cs"/>
                <a:sym typeface="Helvetica Neue Medium"/>
              </a:defRPr>
            </a:lvl1pPr>
          </a:lstStyle>
          <a:p>
            <a:pPr/>
            <a:r>
              <a:t>“在此键入引文。”</a:t>
            </a:r>
          </a:p>
        </p:txBody>
      </p:sp>
      <p:sp>
        <p:nvSpPr>
          <p:cNvPr id="95"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照片">
    <p:spTree>
      <p:nvGrpSpPr>
        <p:cNvPr id="1" name=""/>
        <p:cNvGrpSpPr/>
        <p:nvPr/>
      </p:nvGrpSpPr>
      <p:grpSpPr>
        <a:xfrm>
          <a:off x="0" y="0"/>
          <a:ext cx="0" cy="0"/>
          <a:chOff x="0" y="0"/>
          <a:chExt cx="0" cy="0"/>
        </a:xfrm>
      </p:grpSpPr>
      <p:sp>
        <p:nvSpPr>
          <p:cNvPr id="102" name="图像"/>
          <p:cNvSpPr/>
          <p:nvPr>
            <p:ph type="pic" idx="13"/>
          </p:nvPr>
        </p:nvSpPr>
        <p:spPr>
          <a:xfrm>
            <a:off x="0" y="-1291579"/>
            <a:ext cx="29260800" cy="19507201"/>
          </a:xfrm>
          <a:prstGeom prst="rect">
            <a:avLst/>
          </a:prstGeom>
        </p:spPr>
        <p:txBody>
          <a:bodyPr lIns="91439" tIns="45719" rIns="91439" bIns="45719" anchor="t">
            <a:noAutofit/>
          </a:bodyPr>
          <a:lstStyle/>
          <a:p>
            <a:pPr/>
          </a:p>
        </p:txBody>
      </p:sp>
      <p:sp>
        <p:nvSpPr>
          <p:cNvPr id="103"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空白">
    <p:spTree>
      <p:nvGrpSpPr>
        <p:cNvPr id="1" name=""/>
        <p:cNvGrpSpPr/>
        <p:nvPr/>
      </p:nvGrpSpPr>
      <p:grpSpPr>
        <a:xfrm>
          <a:off x="0" y="0"/>
          <a:ext cx="0" cy="0"/>
          <a:chOff x="0" y="0"/>
          <a:chExt cx="0" cy="0"/>
        </a:xfrm>
      </p:grpSpPr>
      <p:sp>
        <p:nvSpPr>
          <p:cNvPr id="110"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美洲 拷贝 3">
    <p:spTree>
      <p:nvGrpSpPr>
        <p:cNvPr id="1" name=""/>
        <p:cNvGrpSpPr/>
        <p:nvPr/>
      </p:nvGrpSpPr>
      <p:grpSpPr>
        <a:xfrm>
          <a:off x="0" y="0"/>
          <a:ext cx="0" cy="0"/>
          <a:chOff x="0" y="0"/>
          <a:chExt cx="0" cy="0"/>
        </a:xfrm>
      </p:grpSpPr>
      <p:pic>
        <p:nvPicPr>
          <p:cNvPr id="117" name="地球美洲.jpg" descr="地球美洲.jpg"/>
          <p:cNvPicPr>
            <a:picLocks noChangeAspect="1"/>
          </p:cNvPicPr>
          <p:nvPr/>
        </p:nvPicPr>
        <p:blipFill>
          <a:blip r:embed="rId2">
            <a:extLst/>
          </a:blip>
          <a:stretch>
            <a:fillRect/>
          </a:stretch>
        </p:blipFill>
        <p:spPr>
          <a:xfrm>
            <a:off x="-5886263" y="-17999913"/>
            <a:ext cx="41590693" cy="41590694"/>
          </a:xfrm>
          <a:prstGeom prst="rect">
            <a:avLst/>
          </a:prstGeom>
          <a:ln w="12700">
            <a:miter lim="400000"/>
          </a:ln>
        </p:spPr>
      </p:pic>
      <p:sp>
        <p:nvSpPr>
          <p:cNvPr id="118" name="幻灯片编号"/>
          <p:cNvSpPr txBox="1"/>
          <p:nvPr>
            <p:ph type="sldNum" sz="quarter" idx="2"/>
          </p:nvPr>
        </p:nvSpPr>
        <p:spPr>
          <a:xfrm>
            <a:off x="11963998" y="13049250"/>
            <a:ext cx="404877" cy="482600"/>
          </a:xfrm>
          <a:prstGeom prst="rect">
            <a:avLst/>
          </a:prstGeom>
        </p:spPr>
        <p:txBody>
          <a:bodyPr/>
          <a:lstStyle>
            <a:lvl1pPr>
              <a:defRPr sz="2200">
                <a:latin typeface="Avenir Light"/>
                <a:ea typeface="Avenir Light"/>
                <a:cs typeface="Avenir Light"/>
                <a:sym typeface="Avenir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照片 - 水平">
    <p:spTree>
      <p:nvGrpSpPr>
        <p:cNvPr id="1" name=""/>
        <p:cNvGrpSpPr/>
        <p:nvPr/>
      </p:nvGrpSpPr>
      <p:grpSpPr>
        <a:xfrm>
          <a:off x="0" y="0"/>
          <a:ext cx="0" cy="0"/>
          <a:chOff x="0" y="0"/>
          <a:chExt cx="0" cy="0"/>
        </a:xfrm>
      </p:grpSpPr>
      <p:sp>
        <p:nvSpPr>
          <p:cNvPr id="20" name="图像"/>
          <p:cNvSpPr/>
          <p:nvPr>
            <p:ph type="pic" idx="13"/>
          </p:nvPr>
        </p:nvSpPr>
        <p:spPr>
          <a:xfrm>
            <a:off x="2921000" y="330200"/>
            <a:ext cx="18542000" cy="9207501"/>
          </a:xfrm>
          <a:prstGeom prst="rect">
            <a:avLst/>
          </a:prstGeom>
        </p:spPr>
        <p:txBody>
          <a:bodyPr lIns="91439" tIns="45719" rIns="91439" bIns="45719" anchor="t">
            <a:noAutofit/>
          </a:bodyPr>
          <a:lstStyle/>
          <a:p>
            <a:pPr/>
          </a:p>
        </p:txBody>
      </p:sp>
      <p:sp>
        <p:nvSpPr>
          <p:cNvPr id="21" name="标题文本"/>
          <p:cNvSpPr txBox="1"/>
          <p:nvPr>
            <p:ph type="title"/>
          </p:nvPr>
        </p:nvSpPr>
        <p:spPr>
          <a:xfrm>
            <a:off x="635000" y="9512300"/>
            <a:ext cx="23114000" cy="2006600"/>
          </a:xfrm>
          <a:prstGeom prst="rect">
            <a:avLst/>
          </a:prstGeom>
        </p:spPr>
        <p:txBody>
          <a:bodyPr/>
          <a:lstStyle/>
          <a:p>
            <a:pPr/>
            <a:r>
              <a:t>标题文本</a:t>
            </a:r>
          </a:p>
        </p:txBody>
      </p:sp>
      <p:sp>
        <p:nvSpPr>
          <p:cNvPr id="22" name="正文级别 1…"/>
          <p:cNvSpPr txBox="1"/>
          <p:nvPr>
            <p:ph type="body" sz="quarter" idx="1"/>
          </p:nvPr>
        </p:nvSpPr>
        <p:spPr>
          <a:xfrm>
            <a:off x="635000" y="11442700"/>
            <a:ext cx="23114000" cy="1587500"/>
          </a:xfrm>
          <a:prstGeom prst="rect">
            <a:avLst/>
          </a:prstGeom>
        </p:spPr>
        <p:txBody>
          <a:bodyPr anchor="t"/>
          <a:lstStyle>
            <a:lvl1pPr marL="0" indent="0" algn="ctr">
              <a:spcBef>
                <a:spcPts val="0"/>
              </a:spcBef>
              <a:buClrTx/>
              <a:buSzTx/>
              <a:buNone/>
              <a:defRPr b="1" sz="5400"/>
            </a:lvl1pPr>
            <a:lvl2pPr marL="0" indent="0" algn="ctr">
              <a:spcBef>
                <a:spcPts val="0"/>
              </a:spcBef>
              <a:buClrTx/>
              <a:buSzTx/>
              <a:buNone/>
              <a:defRPr b="1" sz="5400"/>
            </a:lvl2pPr>
            <a:lvl3pPr marL="0" indent="0" algn="ctr">
              <a:spcBef>
                <a:spcPts val="0"/>
              </a:spcBef>
              <a:buClrTx/>
              <a:buSzTx/>
              <a:buNone/>
              <a:defRPr b="1" sz="5400"/>
            </a:lvl3pPr>
            <a:lvl4pPr marL="0" indent="0" algn="ctr">
              <a:spcBef>
                <a:spcPts val="0"/>
              </a:spcBef>
              <a:buClrTx/>
              <a:buSzTx/>
              <a:buNone/>
              <a:defRPr b="1" sz="5400"/>
            </a:lvl4pPr>
            <a:lvl5pPr marL="0" indent="0" algn="ctr">
              <a:spcBef>
                <a:spcPts val="0"/>
              </a:spcBef>
              <a:buClrTx/>
              <a:buSzTx/>
              <a:buNone/>
              <a:defRPr b="1" sz="5400"/>
            </a:lvl5pPr>
          </a:lstStyle>
          <a:p>
            <a:pPr/>
            <a:r>
              <a:t>正文级别 1</a:t>
            </a:r>
          </a:p>
          <a:p>
            <a:pPr lvl="1"/>
            <a:r>
              <a:t>正文级别 2</a:t>
            </a:r>
          </a:p>
          <a:p>
            <a:pPr lvl="2"/>
            <a:r>
              <a:t>正文级别 3</a:t>
            </a:r>
          </a:p>
          <a:p>
            <a:pPr lvl="3"/>
            <a:r>
              <a:t>正文级别 4</a:t>
            </a:r>
          </a:p>
          <a:p>
            <a:pPr lvl="4"/>
            <a:r>
              <a:t>正文级别 5</a:t>
            </a:r>
          </a:p>
        </p:txBody>
      </p:sp>
      <p:sp>
        <p:nvSpPr>
          <p:cNvPr id="23"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标题 - 居中">
    <p:spTree>
      <p:nvGrpSpPr>
        <p:cNvPr id="1" name=""/>
        <p:cNvGrpSpPr/>
        <p:nvPr/>
      </p:nvGrpSpPr>
      <p:grpSpPr>
        <a:xfrm>
          <a:off x="0" y="0"/>
          <a:ext cx="0" cy="0"/>
          <a:chOff x="0" y="0"/>
          <a:chExt cx="0" cy="0"/>
        </a:xfrm>
      </p:grpSpPr>
      <p:sp>
        <p:nvSpPr>
          <p:cNvPr id="30" name="标题文本"/>
          <p:cNvSpPr txBox="1"/>
          <p:nvPr>
            <p:ph type="title"/>
          </p:nvPr>
        </p:nvSpPr>
        <p:spPr>
          <a:xfrm>
            <a:off x="1778000" y="4533900"/>
            <a:ext cx="20828000" cy="4648200"/>
          </a:xfrm>
          <a:prstGeom prst="rect">
            <a:avLst/>
          </a:prstGeom>
        </p:spPr>
        <p:txBody>
          <a:bodyPr/>
          <a:lstStyle/>
          <a:p>
            <a:pPr/>
            <a:r>
              <a:t>标题文本</a:t>
            </a:r>
          </a:p>
        </p:txBody>
      </p:sp>
      <p:sp>
        <p:nvSpPr>
          <p:cNvPr id="31"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照片 - 垂直">
    <p:spTree>
      <p:nvGrpSpPr>
        <p:cNvPr id="1" name=""/>
        <p:cNvGrpSpPr/>
        <p:nvPr/>
      </p:nvGrpSpPr>
      <p:grpSpPr>
        <a:xfrm>
          <a:off x="0" y="0"/>
          <a:ext cx="0" cy="0"/>
          <a:chOff x="0" y="0"/>
          <a:chExt cx="0" cy="0"/>
        </a:xfrm>
      </p:grpSpPr>
      <p:sp>
        <p:nvSpPr>
          <p:cNvPr id="38" name="图像"/>
          <p:cNvSpPr/>
          <p:nvPr>
            <p:ph type="pic" idx="13"/>
          </p:nvPr>
        </p:nvSpPr>
        <p:spPr>
          <a:xfrm>
            <a:off x="8016875" y="-63500"/>
            <a:ext cx="19831050" cy="13220701"/>
          </a:xfrm>
          <a:prstGeom prst="rect">
            <a:avLst/>
          </a:prstGeom>
        </p:spPr>
        <p:txBody>
          <a:bodyPr lIns="91439" tIns="45719" rIns="91439" bIns="45719" anchor="t">
            <a:noAutofit/>
          </a:bodyPr>
          <a:lstStyle/>
          <a:p>
            <a:pPr/>
          </a:p>
        </p:txBody>
      </p:sp>
      <p:sp>
        <p:nvSpPr>
          <p:cNvPr id="39" name="标题文本"/>
          <p:cNvSpPr txBox="1"/>
          <p:nvPr>
            <p:ph type="title"/>
          </p:nvPr>
        </p:nvSpPr>
        <p:spPr>
          <a:xfrm>
            <a:off x="1651000" y="952500"/>
            <a:ext cx="10223500" cy="5549900"/>
          </a:xfrm>
          <a:prstGeom prst="rect">
            <a:avLst/>
          </a:prstGeom>
        </p:spPr>
        <p:txBody>
          <a:bodyPr anchor="b"/>
          <a:lstStyle>
            <a:lvl1pPr>
              <a:defRPr sz="8400"/>
            </a:lvl1pPr>
          </a:lstStyle>
          <a:p>
            <a:pPr/>
            <a:r>
              <a:t>标题文本</a:t>
            </a:r>
          </a:p>
        </p:txBody>
      </p:sp>
      <p:sp>
        <p:nvSpPr>
          <p:cNvPr id="40" name="正文级别 1…"/>
          <p:cNvSpPr txBox="1"/>
          <p:nvPr>
            <p:ph type="body" sz="quarter" idx="1"/>
          </p:nvPr>
        </p:nvSpPr>
        <p:spPr>
          <a:xfrm>
            <a:off x="1651000" y="6527800"/>
            <a:ext cx="10223500" cy="5727700"/>
          </a:xfrm>
          <a:prstGeom prst="rect">
            <a:avLst/>
          </a:prstGeom>
        </p:spPr>
        <p:txBody>
          <a:bodyPr anchor="t"/>
          <a:lstStyle>
            <a:lvl1pPr marL="0" indent="0" algn="ctr">
              <a:spcBef>
                <a:spcPts val="0"/>
              </a:spcBef>
              <a:buClrTx/>
              <a:buSzTx/>
              <a:buNone/>
              <a:defRPr b="1" sz="5400"/>
            </a:lvl1pPr>
            <a:lvl2pPr marL="0" indent="0" algn="ctr">
              <a:spcBef>
                <a:spcPts val="0"/>
              </a:spcBef>
              <a:buClrTx/>
              <a:buSzTx/>
              <a:buNone/>
              <a:defRPr b="1" sz="5400"/>
            </a:lvl2pPr>
            <a:lvl3pPr marL="0" indent="0" algn="ctr">
              <a:spcBef>
                <a:spcPts val="0"/>
              </a:spcBef>
              <a:buClrTx/>
              <a:buSzTx/>
              <a:buNone/>
              <a:defRPr b="1" sz="5400"/>
            </a:lvl3pPr>
            <a:lvl4pPr marL="0" indent="0" algn="ctr">
              <a:spcBef>
                <a:spcPts val="0"/>
              </a:spcBef>
              <a:buClrTx/>
              <a:buSzTx/>
              <a:buNone/>
              <a:defRPr b="1" sz="5400"/>
            </a:lvl4pPr>
            <a:lvl5pPr marL="0" indent="0" algn="ctr">
              <a:spcBef>
                <a:spcPts val="0"/>
              </a:spcBef>
              <a:buClrTx/>
              <a:buSzTx/>
              <a:buNone/>
              <a:defRPr b="1" sz="5400"/>
            </a:lvl5pPr>
          </a:lstStyle>
          <a:p>
            <a:pPr/>
            <a:r>
              <a:t>正文级别 1</a:t>
            </a:r>
          </a:p>
          <a:p>
            <a:pPr lvl="1"/>
            <a:r>
              <a:t>正文级别 2</a:t>
            </a:r>
          </a:p>
          <a:p>
            <a:pPr lvl="2"/>
            <a:r>
              <a:t>正文级别 3</a:t>
            </a:r>
          </a:p>
          <a:p>
            <a:pPr lvl="3"/>
            <a:r>
              <a:t>正文级别 4</a:t>
            </a:r>
          </a:p>
          <a:p>
            <a:pPr lvl="4"/>
            <a:r>
              <a:t>正文级别 5</a:t>
            </a:r>
          </a:p>
        </p:txBody>
      </p:sp>
      <p:sp>
        <p:nvSpPr>
          <p:cNvPr id="41"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标题 - 顶部对齐">
    <p:spTree>
      <p:nvGrpSpPr>
        <p:cNvPr id="1" name=""/>
        <p:cNvGrpSpPr/>
        <p:nvPr/>
      </p:nvGrpSpPr>
      <p:grpSpPr>
        <a:xfrm>
          <a:off x="0" y="0"/>
          <a:ext cx="0" cy="0"/>
          <a:chOff x="0" y="0"/>
          <a:chExt cx="0" cy="0"/>
        </a:xfrm>
      </p:grpSpPr>
      <p:sp>
        <p:nvSpPr>
          <p:cNvPr id="48" name="标题文本"/>
          <p:cNvSpPr txBox="1"/>
          <p:nvPr>
            <p:ph type="title"/>
          </p:nvPr>
        </p:nvSpPr>
        <p:spPr>
          <a:prstGeom prst="rect">
            <a:avLst/>
          </a:prstGeom>
        </p:spPr>
        <p:txBody>
          <a:bodyPr/>
          <a:lstStyle/>
          <a:p>
            <a:pPr/>
            <a:r>
              <a:t>标题文本</a:t>
            </a:r>
          </a:p>
        </p:txBody>
      </p:sp>
      <p:sp>
        <p:nvSpPr>
          <p:cNvPr id="49"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标题与项目符号">
    <p:spTree>
      <p:nvGrpSpPr>
        <p:cNvPr id="1" name=""/>
        <p:cNvGrpSpPr/>
        <p:nvPr/>
      </p:nvGrpSpPr>
      <p:grpSpPr>
        <a:xfrm>
          <a:off x="0" y="0"/>
          <a:ext cx="0" cy="0"/>
          <a:chOff x="0" y="0"/>
          <a:chExt cx="0" cy="0"/>
        </a:xfrm>
      </p:grpSpPr>
      <p:sp>
        <p:nvSpPr>
          <p:cNvPr id="56" name="标题文本"/>
          <p:cNvSpPr txBox="1"/>
          <p:nvPr>
            <p:ph type="title"/>
          </p:nvPr>
        </p:nvSpPr>
        <p:spPr>
          <a:prstGeom prst="rect">
            <a:avLst/>
          </a:prstGeom>
        </p:spPr>
        <p:txBody>
          <a:bodyPr/>
          <a:lstStyle/>
          <a:p>
            <a:pPr/>
            <a:r>
              <a:t>标题文本</a:t>
            </a:r>
          </a:p>
        </p:txBody>
      </p:sp>
      <p:sp>
        <p:nvSpPr>
          <p:cNvPr id="57" name="正文级别 1…"/>
          <p:cNvSpPr txBox="1"/>
          <p:nvPr>
            <p:ph type="body" idx="1"/>
          </p:nvPr>
        </p:nvSpPr>
        <p:spPr>
          <a:prstGeom prst="rect">
            <a:avLst/>
          </a:prstGeom>
        </p:spPr>
        <p:txBody>
          <a:bodyPr/>
          <a:lstStyle>
            <a:lvl1pPr>
              <a:buClrTx/>
            </a:lvl1pPr>
            <a:lvl2pPr>
              <a:buClrTx/>
            </a:lvl2pPr>
            <a:lvl3pPr>
              <a:buClrTx/>
            </a:lvl3pPr>
            <a:lvl4pPr>
              <a:buClrTx/>
            </a:lvl4pPr>
            <a:lvl5pPr>
              <a:buClrTx/>
            </a:lvl5pPr>
          </a:lstStyle>
          <a:p>
            <a:pPr/>
            <a:r>
              <a:t>正文级别 1</a:t>
            </a:r>
          </a:p>
          <a:p>
            <a:pPr lvl="1"/>
            <a:r>
              <a:t>正文级别 2</a:t>
            </a:r>
          </a:p>
          <a:p>
            <a:pPr lvl="2"/>
            <a:r>
              <a:t>正文级别 3</a:t>
            </a:r>
          </a:p>
          <a:p>
            <a:pPr lvl="3"/>
            <a:r>
              <a:t>正文级别 4</a:t>
            </a:r>
          </a:p>
          <a:p>
            <a:pPr lvl="4"/>
            <a:r>
              <a:t>正文级别 5</a:t>
            </a:r>
          </a:p>
        </p:txBody>
      </p:sp>
      <p:sp>
        <p:nvSpPr>
          <p:cNvPr id="58"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标题、项目符号与照片">
    <p:spTree>
      <p:nvGrpSpPr>
        <p:cNvPr id="1" name=""/>
        <p:cNvGrpSpPr/>
        <p:nvPr/>
      </p:nvGrpSpPr>
      <p:grpSpPr>
        <a:xfrm>
          <a:off x="0" y="0"/>
          <a:ext cx="0" cy="0"/>
          <a:chOff x="0" y="0"/>
          <a:chExt cx="0" cy="0"/>
        </a:xfrm>
      </p:grpSpPr>
      <p:sp>
        <p:nvSpPr>
          <p:cNvPr id="65" name="图像"/>
          <p:cNvSpPr/>
          <p:nvPr>
            <p:ph type="pic" idx="13"/>
          </p:nvPr>
        </p:nvSpPr>
        <p:spPr>
          <a:xfrm>
            <a:off x="9972675" y="2125132"/>
            <a:ext cx="16402050" cy="10934701"/>
          </a:xfrm>
          <a:prstGeom prst="rect">
            <a:avLst/>
          </a:prstGeom>
        </p:spPr>
        <p:txBody>
          <a:bodyPr lIns="91439" tIns="45719" rIns="91439" bIns="45719" anchor="t">
            <a:noAutofit/>
          </a:bodyPr>
          <a:lstStyle/>
          <a:p>
            <a:pPr/>
          </a:p>
        </p:txBody>
      </p:sp>
      <p:sp>
        <p:nvSpPr>
          <p:cNvPr id="66" name="标题文本"/>
          <p:cNvSpPr txBox="1"/>
          <p:nvPr>
            <p:ph type="title"/>
          </p:nvPr>
        </p:nvSpPr>
        <p:spPr>
          <a:prstGeom prst="rect">
            <a:avLst/>
          </a:prstGeom>
        </p:spPr>
        <p:txBody>
          <a:bodyPr/>
          <a:lstStyle/>
          <a:p>
            <a:pPr/>
            <a:r>
              <a:t>标题文本</a:t>
            </a:r>
          </a:p>
        </p:txBody>
      </p:sp>
      <p:sp>
        <p:nvSpPr>
          <p:cNvPr id="67" name="正文级别 1…"/>
          <p:cNvSpPr txBox="1"/>
          <p:nvPr>
            <p:ph type="body" sz="half" idx="1"/>
          </p:nvPr>
        </p:nvSpPr>
        <p:spPr>
          <a:xfrm>
            <a:off x="1689100" y="3149600"/>
            <a:ext cx="10223500" cy="9296400"/>
          </a:xfrm>
          <a:prstGeom prst="rect">
            <a:avLst/>
          </a:prstGeom>
        </p:spPr>
        <p:txBody>
          <a:bodyPr/>
          <a:lstStyle>
            <a:lvl1pPr marL="441157" indent="-441157">
              <a:spcBef>
                <a:spcPts val="4500"/>
              </a:spcBef>
              <a:buClrTx/>
              <a:defRPr sz="3000"/>
            </a:lvl1pPr>
            <a:lvl2pPr marL="999957" indent="-441157">
              <a:spcBef>
                <a:spcPts val="4500"/>
              </a:spcBef>
              <a:buClrTx/>
              <a:defRPr sz="3000"/>
            </a:lvl2pPr>
            <a:lvl3pPr marL="1558757" indent="-441157">
              <a:spcBef>
                <a:spcPts val="4500"/>
              </a:spcBef>
              <a:buClrTx/>
              <a:defRPr sz="3000"/>
            </a:lvl3pPr>
            <a:lvl4pPr marL="2117557" indent="-441157">
              <a:spcBef>
                <a:spcPts val="4500"/>
              </a:spcBef>
              <a:buClrTx/>
              <a:defRPr sz="3000"/>
            </a:lvl4pPr>
            <a:lvl5pPr marL="2676357" indent="-441157">
              <a:spcBef>
                <a:spcPts val="4500"/>
              </a:spcBef>
              <a:buClrTx/>
              <a:defRPr sz="3000"/>
            </a:lvl5pPr>
          </a:lstStyle>
          <a:p>
            <a:pPr/>
            <a:r>
              <a:t>正文级别 1</a:t>
            </a:r>
          </a:p>
          <a:p>
            <a:pPr lvl="1"/>
            <a:r>
              <a:t>正文级别 2</a:t>
            </a:r>
          </a:p>
          <a:p>
            <a:pPr lvl="2"/>
            <a:r>
              <a:t>正文级别 3</a:t>
            </a:r>
          </a:p>
          <a:p>
            <a:pPr lvl="3"/>
            <a:r>
              <a:t>正文级别 4</a:t>
            </a:r>
          </a:p>
          <a:p>
            <a:pPr lvl="4"/>
            <a:r>
              <a:t>正文级别 5</a:t>
            </a:r>
          </a:p>
        </p:txBody>
      </p:sp>
      <p:sp>
        <p:nvSpPr>
          <p:cNvPr id="68"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项目符号">
    <p:spTree>
      <p:nvGrpSpPr>
        <p:cNvPr id="1" name=""/>
        <p:cNvGrpSpPr/>
        <p:nvPr/>
      </p:nvGrpSpPr>
      <p:grpSpPr>
        <a:xfrm>
          <a:off x="0" y="0"/>
          <a:ext cx="0" cy="0"/>
          <a:chOff x="0" y="0"/>
          <a:chExt cx="0" cy="0"/>
        </a:xfrm>
      </p:grpSpPr>
      <p:sp>
        <p:nvSpPr>
          <p:cNvPr id="75" name="正文级别 1…"/>
          <p:cNvSpPr txBox="1"/>
          <p:nvPr>
            <p:ph type="body" idx="1"/>
          </p:nvPr>
        </p:nvSpPr>
        <p:spPr>
          <a:xfrm>
            <a:off x="1689100" y="1778000"/>
            <a:ext cx="21005800" cy="10160000"/>
          </a:xfrm>
          <a:prstGeom prst="rect">
            <a:avLst/>
          </a:prstGeom>
        </p:spPr>
        <p:txBody>
          <a:bodyPr/>
          <a:lstStyle>
            <a:lvl1pPr>
              <a:buClrTx/>
            </a:lvl1pPr>
            <a:lvl2pPr>
              <a:buClrTx/>
            </a:lvl2pPr>
            <a:lvl3pPr>
              <a:buClrTx/>
            </a:lvl3pPr>
            <a:lvl4pPr>
              <a:buClrTx/>
            </a:lvl4pPr>
            <a:lvl5pPr>
              <a:buClrTx/>
            </a:lvl5pPr>
          </a:lstStyle>
          <a:p>
            <a:pPr/>
            <a:r>
              <a:t>正文级别 1</a:t>
            </a:r>
          </a:p>
          <a:p>
            <a:pPr lvl="1"/>
            <a:r>
              <a:t>正文级别 2</a:t>
            </a:r>
          </a:p>
          <a:p>
            <a:pPr lvl="2"/>
            <a:r>
              <a:t>正文级别 3</a:t>
            </a:r>
          </a:p>
          <a:p>
            <a:pPr lvl="3"/>
            <a:r>
              <a:t>正文级别 4</a:t>
            </a:r>
          </a:p>
          <a:p>
            <a:pPr lvl="4"/>
            <a:r>
              <a:t>正文级别 5</a:t>
            </a:r>
          </a:p>
        </p:txBody>
      </p:sp>
      <p:sp>
        <p:nvSpPr>
          <p:cNvPr id="76"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照片 - 3 联">
    <p:spTree>
      <p:nvGrpSpPr>
        <p:cNvPr id="1" name=""/>
        <p:cNvGrpSpPr/>
        <p:nvPr/>
      </p:nvGrpSpPr>
      <p:grpSpPr>
        <a:xfrm>
          <a:off x="0" y="0"/>
          <a:ext cx="0" cy="0"/>
          <a:chOff x="0" y="0"/>
          <a:chExt cx="0" cy="0"/>
        </a:xfrm>
      </p:grpSpPr>
      <p:sp>
        <p:nvSpPr>
          <p:cNvPr id="83" name="图像"/>
          <p:cNvSpPr/>
          <p:nvPr>
            <p:ph type="pic" sz="quarter" idx="13"/>
          </p:nvPr>
        </p:nvSpPr>
        <p:spPr>
          <a:xfrm>
            <a:off x="15290800" y="6870700"/>
            <a:ext cx="8343900" cy="5562600"/>
          </a:xfrm>
          <a:prstGeom prst="rect">
            <a:avLst/>
          </a:prstGeom>
        </p:spPr>
        <p:txBody>
          <a:bodyPr lIns="91439" tIns="45719" rIns="91439" bIns="45719" anchor="t">
            <a:noAutofit/>
          </a:bodyPr>
          <a:lstStyle/>
          <a:p>
            <a:pPr/>
          </a:p>
        </p:txBody>
      </p:sp>
      <p:sp>
        <p:nvSpPr>
          <p:cNvPr id="84" name="图像"/>
          <p:cNvSpPr/>
          <p:nvPr>
            <p:ph type="pic" sz="quarter" idx="14"/>
          </p:nvPr>
        </p:nvSpPr>
        <p:spPr>
          <a:xfrm>
            <a:off x="15316200" y="952500"/>
            <a:ext cx="8305800" cy="5537200"/>
          </a:xfrm>
          <a:prstGeom prst="rect">
            <a:avLst/>
          </a:prstGeom>
        </p:spPr>
        <p:txBody>
          <a:bodyPr lIns="91439" tIns="45719" rIns="91439" bIns="45719" anchor="t">
            <a:noAutofit/>
          </a:bodyPr>
          <a:lstStyle/>
          <a:p>
            <a:pPr/>
          </a:p>
        </p:txBody>
      </p:sp>
      <p:sp>
        <p:nvSpPr>
          <p:cNvPr id="85" name="图像"/>
          <p:cNvSpPr/>
          <p:nvPr>
            <p:ph type="pic" idx="15"/>
          </p:nvPr>
        </p:nvSpPr>
        <p:spPr>
          <a:xfrm>
            <a:off x="-1739900" y="-258233"/>
            <a:ext cx="20065999" cy="13377332"/>
          </a:xfrm>
          <a:prstGeom prst="rect">
            <a:avLst/>
          </a:prstGeom>
        </p:spPr>
        <p:txBody>
          <a:bodyPr lIns="91439" tIns="45719" rIns="91439" bIns="45719" anchor="t">
            <a:noAutofit/>
          </a:bodyPr>
          <a:lstStyle/>
          <a:p>
            <a:pPr/>
          </a:p>
        </p:txBody>
      </p:sp>
      <p:sp>
        <p:nvSpPr>
          <p:cNvPr id="86"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标题文本"/>
          <p:cNvSpPr txBox="1"/>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标题文本</a:t>
            </a:r>
          </a:p>
        </p:txBody>
      </p:sp>
      <p:sp>
        <p:nvSpPr>
          <p:cNvPr id="3" name="正文级别 1…"/>
          <p:cNvSpPr txBox="1"/>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正文级别 1</a:t>
            </a:r>
          </a:p>
          <a:p>
            <a:pPr lvl="1"/>
            <a:r>
              <a:t>正文级别 2</a:t>
            </a:r>
          </a:p>
          <a:p>
            <a:pPr lvl="2"/>
            <a:r>
              <a:t>正文级别 3</a:t>
            </a:r>
          </a:p>
          <a:p>
            <a:pPr lvl="3"/>
            <a:r>
              <a:t>正文级别 4</a:t>
            </a:r>
          </a:p>
          <a:p>
            <a:pPr lvl="4"/>
            <a:r>
              <a:t>正文级别 5</a:t>
            </a:r>
          </a:p>
        </p:txBody>
      </p:sp>
      <p:sp>
        <p:nvSpPr>
          <p:cNvPr id="4" name="幻灯片编号"/>
          <p:cNvSpPr txBox="1"/>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lnSpc>
                <a:spcPct val="100000"/>
              </a:lnSpc>
              <a:defRPr b="0" sz="2400">
                <a:latin typeface="Helvetica Neue Light"/>
                <a:ea typeface="Helvetica Neue Light"/>
                <a:cs typeface="Helvetica Neue Light"/>
                <a:sym typeface="Helvetica Neue Light"/>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Neue Medium"/>
        </a:defRPr>
      </a:lvl9pPr>
    </p:titleStyle>
    <p:bodyStyle>
      <a:lvl1pPr marL="635000" marR="0" indent="-635000" algn="l" defTabSz="825500" rtl="0" latinLnBrk="0">
        <a:lnSpc>
          <a:spcPct val="100000"/>
        </a:lnSpc>
        <a:spcBef>
          <a:spcPts val="5900"/>
        </a:spcBef>
        <a:spcAft>
          <a:spcPts val="0"/>
        </a:spcAft>
        <a:buClr>
          <a:srgbClr val="FFFFFF"/>
        </a:buClr>
        <a:buSzPct val="125000"/>
        <a:buFontTx/>
        <a:buChar char="•"/>
        <a:tabLst/>
        <a:defRPr b="0" baseline="0" cap="none" i="0" spc="0" strike="noStrike" sz="4800" u="none">
          <a:solidFill>
            <a:srgbClr val="FFFFFF"/>
          </a:solidFill>
          <a:uFillTx/>
          <a:latin typeface="Helvetica Neue"/>
          <a:ea typeface="Helvetica Neue"/>
          <a:cs typeface="Helvetica Neue"/>
          <a:sym typeface="Helvetica Neue"/>
        </a:defRPr>
      </a:lvl1pPr>
      <a:lvl2pPr marL="1270000" marR="0" indent="-635000" algn="l" defTabSz="825500" rtl="0" latinLnBrk="0">
        <a:lnSpc>
          <a:spcPct val="100000"/>
        </a:lnSpc>
        <a:spcBef>
          <a:spcPts val="5900"/>
        </a:spcBef>
        <a:spcAft>
          <a:spcPts val="0"/>
        </a:spcAft>
        <a:buClr>
          <a:srgbClr val="FFFFFF"/>
        </a:buClr>
        <a:buSzPct val="125000"/>
        <a:buFontTx/>
        <a:buChar char="•"/>
        <a:tabLst/>
        <a:defRPr b="0" baseline="0" cap="none" i="0" spc="0" strike="noStrike" sz="4800" u="none">
          <a:solidFill>
            <a:srgbClr val="FFFFFF"/>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
          <a:srgbClr val="FFFFFF"/>
        </a:buClr>
        <a:buSzPct val="125000"/>
        <a:buFontTx/>
        <a:buChar char="•"/>
        <a:tabLst/>
        <a:defRPr b="0" baseline="0" cap="none" i="0" spc="0" strike="noStrike" sz="4800" u="none">
          <a:solidFill>
            <a:srgbClr val="FFFFFF"/>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
          <a:srgbClr val="FFFFFF"/>
        </a:buClr>
        <a:buSzPct val="125000"/>
        <a:buFontTx/>
        <a:buChar char="•"/>
        <a:tabLst/>
        <a:defRPr b="0" baseline="0" cap="none" i="0" spc="0" strike="noStrike" sz="4800" u="none">
          <a:solidFill>
            <a:srgbClr val="FFFFFF"/>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
          <a:srgbClr val="FFFFFF"/>
        </a:buClr>
        <a:buSzPct val="125000"/>
        <a:buFontTx/>
        <a:buChar char="•"/>
        <a:tabLst/>
        <a:defRPr b="0" baseline="0" cap="none" i="0" spc="0" strike="noStrike" sz="4800" u="none">
          <a:solidFill>
            <a:srgbClr val="FFFFFF"/>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
          <a:srgbClr val="FFFFFF"/>
        </a:buClr>
        <a:buSzPct val="125000"/>
        <a:buFontTx/>
        <a:buChar char="•"/>
        <a:tabLst/>
        <a:defRPr b="0" baseline="0" cap="none" i="0" spc="0" strike="noStrike" sz="4800" u="none">
          <a:solidFill>
            <a:srgbClr val="FFFFFF"/>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
          <a:srgbClr val="FFFFFF"/>
        </a:buClr>
        <a:buSzPct val="125000"/>
        <a:buFontTx/>
        <a:buChar char="•"/>
        <a:tabLst/>
        <a:defRPr b="0" baseline="0" cap="none" i="0" spc="0" strike="noStrike" sz="4800" u="none">
          <a:solidFill>
            <a:srgbClr val="FFFFFF"/>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
          <a:srgbClr val="FFFFFF"/>
        </a:buClr>
        <a:buSzPct val="125000"/>
        <a:buFontTx/>
        <a:buChar char="•"/>
        <a:tabLst/>
        <a:defRPr b="0" baseline="0" cap="none" i="0" spc="0" strike="noStrike" sz="4800" u="none">
          <a:solidFill>
            <a:srgbClr val="FFFFFF"/>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
          <a:srgbClr val="FFFFFF"/>
        </a:buClr>
        <a:buSzPct val="125000"/>
        <a:buFontTx/>
        <a:buChar char="•"/>
        <a:tabLst/>
        <a:defRPr b="0" baseline="0" cap="none" i="0" spc="0" strike="noStrike" sz="4800" u="none">
          <a:solidFill>
            <a:srgbClr val="FFFFFF"/>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5.jpeg"/><Relationship Id="rId4" Type="http://schemas.openxmlformats.org/officeDocument/2006/relationships/image" Target="../media/image2.tif"/></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jpe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4.jpe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tif"/></Relationships>

</file>

<file path=ppt/slides/_rels/slide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2.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 Id="rId3" Type="http://schemas.openxmlformats.org/officeDocument/2006/relationships/image" Target="../media/image5.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jpe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4.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 name="超星智慧图书馆产品与应用"/>
          <p:cNvSpPr txBox="1"/>
          <p:nvPr/>
        </p:nvSpPr>
        <p:spPr>
          <a:xfrm>
            <a:off x="5677098" y="4591377"/>
            <a:ext cx="13029805" cy="1120987"/>
          </a:xfrm>
          <a:prstGeom prst="rect">
            <a:avLst/>
          </a:prstGeom>
          <a:ln w="12700">
            <a:miter lim="400000"/>
          </a:ln>
          <a:extLst>
            <a:ext uri="{C572A759-6A51-4108-AA02-DFA0A04FC94B}">
              <ma14:wrappingTextBoxFlag xmlns:ma14="http://schemas.microsoft.com/office/mac/drawingml/2011/main" val="1"/>
            </a:ext>
          </a:extLst>
        </p:spPr>
        <p:txBody>
          <a:bodyPr lIns="27093" tIns="27093" rIns="27093" bIns="27093" anchor="ctr">
            <a:spAutoFit/>
          </a:bodyPr>
          <a:lstStyle>
            <a:lvl1pPr>
              <a:lnSpc>
                <a:spcPct val="130000"/>
              </a:lnSpc>
              <a:defRPr b="0" sz="6000">
                <a:latin typeface="+mn-lt"/>
                <a:ea typeface="+mn-ea"/>
                <a:cs typeface="+mn-cs"/>
                <a:sym typeface="Helvetica Neue Medium"/>
              </a:defRPr>
            </a:lvl1pPr>
          </a:lstStyle>
          <a:p>
            <a:pPr/>
            <a:r>
              <a:t>超星智慧图书馆产品与应用</a:t>
            </a:r>
          </a:p>
        </p:txBody>
      </p:sp>
      <p:sp>
        <p:nvSpPr>
          <p:cNvPr id="128" name="2019.12"/>
          <p:cNvSpPr txBox="1"/>
          <p:nvPr/>
        </p:nvSpPr>
        <p:spPr>
          <a:xfrm>
            <a:off x="9609677" y="7372112"/>
            <a:ext cx="5164646" cy="513036"/>
          </a:xfrm>
          <a:prstGeom prst="rect">
            <a:avLst/>
          </a:prstGeom>
          <a:ln w="12700">
            <a:miter lim="400000"/>
          </a:ln>
          <a:extLst>
            <a:ext uri="{C572A759-6A51-4108-AA02-DFA0A04FC94B}">
              <ma14:wrappingTextBoxFlag xmlns:ma14="http://schemas.microsoft.com/office/mac/drawingml/2011/main" val="1"/>
            </a:ext>
          </a:extLst>
        </p:spPr>
        <p:txBody>
          <a:bodyPr lIns="27093" tIns="27093" rIns="27093" bIns="27093" anchor="ctr">
            <a:spAutoFit/>
          </a:bodyPr>
          <a:lstStyle>
            <a:lvl1pPr>
              <a:defRPr sz="3000"/>
            </a:lvl1pPr>
          </a:lstStyle>
          <a:p>
            <a:pPr/>
            <a:r>
              <a:t>2019.12</a:t>
            </a:r>
          </a:p>
        </p:txBody>
      </p:sp>
      <p:sp>
        <p:nvSpPr>
          <p:cNvPr id="129" name="超星 · 宋志森"/>
          <p:cNvSpPr txBox="1"/>
          <p:nvPr/>
        </p:nvSpPr>
        <p:spPr>
          <a:xfrm>
            <a:off x="9609677" y="6428401"/>
            <a:ext cx="5164646" cy="765388"/>
          </a:xfrm>
          <a:prstGeom prst="rect">
            <a:avLst/>
          </a:prstGeom>
          <a:ln w="12700">
            <a:miter lim="400000"/>
          </a:ln>
          <a:extLst>
            <a:ext uri="{C572A759-6A51-4108-AA02-DFA0A04FC94B}">
              <ma14:wrappingTextBoxFlag xmlns:ma14="http://schemas.microsoft.com/office/mac/drawingml/2011/main" val="1"/>
            </a:ext>
          </a:extLst>
        </p:spPr>
        <p:txBody>
          <a:bodyPr lIns="27093" tIns="27093" rIns="27093" bIns="27093" anchor="ctr">
            <a:spAutoFit/>
          </a:bodyPr>
          <a:lstStyle/>
          <a:p>
            <a:pPr/>
            <a:r>
              <a:t>超星 · 宋志森 </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超星智慧图书馆管理平台"/>
          <p:cNvSpPr txBox="1"/>
          <p:nvPr/>
        </p:nvSpPr>
        <p:spPr>
          <a:xfrm>
            <a:off x="5677098" y="5724140"/>
            <a:ext cx="13029805" cy="1120988"/>
          </a:xfrm>
          <a:prstGeom prst="rect">
            <a:avLst/>
          </a:prstGeom>
          <a:ln w="12700">
            <a:miter lim="400000"/>
          </a:ln>
          <a:extLst>
            <a:ext uri="{C572A759-6A51-4108-AA02-DFA0A04FC94B}">
              <ma14:wrappingTextBoxFlag xmlns:ma14="http://schemas.microsoft.com/office/mac/drawingml/2011/main" val="1"/>
            </a:ext>
          </a:extLst>
        </p:spPr>
        <p:txBody>
          <a:bodyPr lIns="27093" tIns="27093" rIns="27093" bIns="27093" anchor="ctr">
            <a:spAutoFit/>
          </a:bodyPr>
          <a:lstStyle>
            <a:lvl1pPr>
              <a:lnSpc>
                <a:spcPct val="130000"/>
              </a:lnSpc>
              <a:defRPr b="0" sz="6000">
                <a:latin typeface="+mn-lt"/>
                <a:ea typeface="+mn-ea"/>
                <a:cs typeface="+mn-cs"/>
                <a:sym typeface="Helvetica Neue Medium"/>
              </a:defRPr>
            </a:lvl1pPr>
          </a:lstStyle>
          <a:p>
            <a:pPr/>
            <a:r>
              <a:t>超星智慧图书馆管理平台</a:t>
            </a:r>
          </a:p>
        </p:txBody>
      </p:sp>
    </p:spTree>
  </p:cSld>
  <p:clrMapOvr>
    <a:masterClrMapping/>
  </p:clrMapOvr>
  <mc:AlternateContent xmlns:mc="http://schemas.openxmlformats.org/markup-compatibility/2006">
    <mc:Choice xmlns:p14="http://schemas.microsoft.com/office/powerpoint/2010/main" Requires="p14">
      <p:transition spd="slow" advClick="1" p14:dur="1500">
        <p14:switch dir="l"/>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grpSp>
        <p:nvGrpSpPr>
          <p:cNvPr id="195" name="成组"/>
          <p:cNvGrpSpPr/>
          <p:nvPr/>
        </p:nvGrpSpPr>
        <p:grpSpPr>
          <a:xfrm>
            <a:off x="-59003" y="-95073"/>
            <a:ext cx="24502006" cy="13906146"/>
            <a:chOff x="0" y="0"/>
            <a:chExt cx="24502005" cy="13906144"/>
          </a:xfrm>
        </p:grpSpPr>
        <p:pic>
          <p:nvPicPr>
            <p:cNvPr id="190" name="18701553137371_.pic_hd.jpg" descr="18701553137371_.pic_hd.jpg"/>
            <p:cNvPicPr>
              <a:picLocks noChangeAspect="1"/>
            </p:cNvPicPr>
            <p:nvPr/>
          </p:nvPicPr>
          <p:blipFill>
            <a:blip r:embed="rId3">
              <a:extLst/>
            </a:blip>
            <a:stretch>
              <a:fillRect/>
            </a:stretch>
          </p:blipFill>
          <p:spPr>
            <a:xfrm>
              <a:off x="0" y="0"/>
              <a:ext cx="24502006" cy="13906145"/>
            </a:xfrm>
            <a:prstGeom prst="rect">
              <a:avLst/>
            </a:prstGeom>
            <a:ln w="12700" cap="flat">
              <a:noFill/>
              <a:miter lim="400000"/>
            </a:ln>
            <a:effectLst/>
          </p:spPr>
        </p:pic>
        <p:pic>
          <p:nvPicPr>
            <p:cNvPr id="191" name="图像" descr="图像"/>
            <p:cNvPicPr>
              <a:picLocks noChangeAspect="1"/>
            </p:cNvPicPr>
            <p:nvPr/>
          </p:nvPicPr>
          <p:blipFill>
            <a:blip r:embed="rId4">
              <a:extLst/>
            </a:blip>
            <a:stretch>
              <a:fillRect/>
            </a:stretch>
          </p:blipFill>
          <p:spPr>
            <a:xfrm>
              <a:off x="10310570" y="9325012"/>
              <a:ext cx="1155701" cy="635001"/>
            </a:xfrm>
            <a:prstGeom prst="rect">
              <a:avLst/>
            </a:prstGeom>
            <a:ln w="12700" cap="flat">
              <a:noFill/>
              <a:miter lim="400000"/>
            </a:ln>
            <a:effectLst/>
          </p:spPr>
        </p:pic>
        <p:pic>
          <p:nvPicPr>
            <p:cNvPr id="192" name="图像" descr="图像"/>
            <p:cNvPicPr>
              <a:picLocks noChangeAspect="1"/>
            </p:cNvPicPr>
            <p:nvPr/>
          </p:nvPicPr>
          <p:blipFill>
            <a:blip r:embed="rId4">
              <a:extLst/>
            </a:blip>
            <a:stretch>
              <a:fillRect/>
            </a:stretch>
          </p:blipFill>
          <p:spPr>
            <a:xfrm>
              <a:off x="19828039" y="9325012"/>
              <a:ext cx="1155701" cy="635001"/>
            </a:xfrm>
            <a:prstGeom prst="rect">
              <a:avLst/>
            </a:prstGeom>
            <a:ln w="12700" cap="flat">
              <a:noFill/>
              <a:miter lim="400000"/>
            </a:ln>
            <a:effectLst/>
          </p:spPr>
        </p:pic>
        <p:pic>
          <p:nvPicPr>
            <p:cNvPr id="193" name="图像" descr="图像"/>
            <p:cNvPicPr>
              <a:picLocks noChangeAspect="1"/>
            </p:cNvPicPr>
            <p:nvPr/>
          </p:nvPicPr>
          <p:blipFill>
            <a:blip r:embed="rId4">
              <a:extLst/>
            </a:blip>
            <a:stretch>
              <a:fillRect/>
            </a:stretch>
          </p:blipFill>
          <p:spPr>
            <a:xfrm>
              <a:off x="19828039" y="11707203"/>
              <a:ext cx="1155701" cy="635001"/>
            </a:xfrm>
            <a:prstGeom prst="rect">
              <a:avLst/>
            </a:prstGeom>
            <a:ln w="12700" cap="flat">
              <a:noFill/>
              <a:miter lim="400000"/>
            </a:ln>
            <a:effectLst/>
          </p:spPr>
        </p:pic>
        <p:pic>
          <p:nvPicPr>
            <p:cNvPr id="194" name="图像" descr="图像"/>
            <p:cNvPicPr>
              <a:picLocks noChangeAspect="1"/>
            </p:cNvPicPr>
            <p:nvPr/>
          </p:nvPicPr>
          <p:blipFill>
            <a:blip r:embed="rId4">
              <a:extLst/>
            </a:blip>
            <a:stretch>
              <a:fillRect/>
            </a:stretch>
          </p:blipFill>
          <p:spPr>
            <a:xfrm>
              <a:off x="10310570" y="11707203"/>
              <a:ext cx="1155701" cy="635001"/>
            </a:xfrm>
            <a:prstGeom prst="rect">
              <a:avLst/>
            </a:prstGeom>
            <a:ln w="12700" cap="flat">
              <a:noFill/>
              <a:miter lim="400000"/>
            </a:ln>
            <a:effectLst/>
          </p:spPr>
        </p:pic>
      </p:grpSp>
    </p:spTree>
  </p:cSld>
  <p:clrMapOvr>
    <a:masterClrMapping/>
  </p:clrMapOvr>
  <mc:AlternateContent xmlns:mc="http://schemas.openxmlformats.org/markup-compatibility/2006">
    <mc:Choice xmlns:p14="http://schemas.microsoft.com/office/powerpoint/2010/main" Requires="p14">
      <p:transition spd="slow" advClick="1" p14:dur="1500">
        <p14:switch dir="l"/>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9" name="图像" descr="图像"/>
          <p:cNvPicPr>
            <a:picLocks noChangeAspect="1"/>
          </p:cNvPicPr>
          <p:nvPr/>
        </p:nvPicPr>
        <p:blipFill>
          <a:blip r:embed="rId3">
            <a:extLst/>
          </a:blip>
          <a:stretch>
            <a:fillRect/>
          </a:stretch>
        </p:blipFill>
        <p:spPr>
          <a:xfrm>
            <a:off x="1339070" y="2509743"/>
            <a:ext cx="21705860" cy="15340638"/>
          </a:xfrm>
          <a:prstGeom prst="rect">
            <a:avLst/>
          </a:prstGeom>
          <a:ln w="12700">
            <a:miter lim="400000"/>
          </a:ln>
        </p:spPr>
      </p:pic>
      <p:sp>
        <p:nvSpPr>
          <p:cNvPr id="200" name="中央知识库"/>
          <p:cNvSpPr txBox="1"/>
          <p:nvPr/>
        </p:nvSpPr>
        <p:spPr>
          <a:xfrm>
            <a:off x="5677098" y="1006784"/>
            <a:ext cx="13029805" cy="765388"/>
          </a:xfrm>
          <a:prstGeom prst="rect">
            <a:avLst/>
          </a:prstGeom>
          <a:ln w="12700">
            <a:miter lim="400000"/>
          </a:ln>
          <a:extLst>
            <a:ext uri="{C572A759-6A51-4108-AA02-DFA0A04FC94B}">
              <ma14:wrappingTextBoxFlag xmlns:ma14="http://schemas.microsoft.com/office/mac/drawingml/2011/main" val="1"/>
            </a:ext>
          </a:extLst>
        </p:spPr>
        <p:txBody>
          <a:bodyPr lIns="27093" tIns="27093" rIns="27093" bIns="27093" anchor="ctr">
            <a:spAutoFit/>
          </a:bodyPr>
          <a:lstStyle>
            <a:lvl1pPr>
              <a:lnSpc>
                <a:spcPct val="130000"/>
              </a:lnSpc>
              <a:defRPr b="0">
                <a:latin typeface="+mn-lt"/>
                <a:ea typeface="+mn-ea"/>
                <a:cs typeface="+mn-cs"/>
                <a:sym typeface="Helvetica Neue Medium"/>
              </a:defRPr>
            </a:lvl1pPr>
          </a:lstStyle>
          <a:p>
            <a:pPr/>
            <a:r>
              <a:t>中央知识库</a:t>
            </a:r>
          </a:p>
        </p:txBody>
      </p:sp>
    </p:spTree>
  </p:cSld>
  <p:clrMapOvr>
    <a:masterClrMapping/>
  </p:clrMapOvr>
  <mc:AlternateContent xmlns:mc="http://schemas.openxmlformats.org/markup-compatibility/2006">
    <mc:Choice xmlns:p14="http://schemas.microsoft.com/office/powerpoint/2010/main" Requires="p14">
      <p:transition spd="slow" advClick="1" p14:dur="1500">
        <p14:switch dir="l"/>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本馆资源"/>
          <p:cNvSpPr txBox="1"/>
          <p:nvPr/>
        </p:nvSpPr>
        <p:spPr>
          <a:xfrm>
            <a:off x="5677098" y="1006784"/>
            <a:ext cx="13029805" cy="765388"/>
          </a:xfrm>
          <a:prstGeom prst="rect">
            <a:avLst/>
          </a:prstGeom>
          <a:ln w="12700">
            <a:miter lim="400000"/>
          </a:ln>
          <a:extLst>
            <a:ext uri="{C572A759-6A51-4108-AA02-DFA0A04FC94B}">
              <ma14:wrappingTextBoxFlag xmlns:ma14="http://schemas.microsoft.com/office/mac/drawingml/2011/main" val="1"/>
            </a:ext>
          </a:extLst>
        </p:spPr>
        <p:txBody>
          <a:bodyPr lIns="27093" tIns="27093" rIns="27093" bIns="27093" anchor="ctr">
            <a:spAutoFit/>
          </a:bodyPr>
          <a:lstStyle>
            <a:lvl1pPr>
              <a:lnSpc>
                <a:spcPct val="130000"/>
              </a:lnSpc>
              <a:defRPr b="0">
                <a:latin typeface="+mn-lt"/>
                <a:ea typeface="+mn-ea"/>
                <a:cs typeface="+mn-cs"/>
                <a:sym typeface="Helvetica Neue Medium"/>
              </a:defRPr>
            </a:lvl1pPr>
          </a:lstStyle>
          <a:p>
            <a:pPr/>
            <a:r>
              <a:t>本馆资源</a:t>
            </a:r>
          </a:p>
        </p:txBody>
      </p:sp>
      <p:pic>
        <p:nvPicPr>
          <p:cNvPr id="205" name="图像" descr="图像"/>
          <p:cNvPicPr>
            <a:picLocks noChangeAspect="1"/>
          </p:cNvPicPr>
          <p:nvPr/>
        </p:nvPicPr>
        <p:blipFill>
          <a:blip r:embed="rId3">
            <a:extLst/>
          </a:blip>
          <a:srcRect l="0" t="0" r="9484" b="0"/>
          <a:stretch>
            <a:fillRect/>
          </a:stretch>
        </p:blipFill>
        <p:spPr>
          <a:xfrm>
            <a:off x="1366043" y="2502079"/>
            <a:ext cx="21651762" cy="1630022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14:switch dir="l"/>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9" name="决策分析"/>
          <p:cNvSpPr txBox="1"/>
          <p:nvPr/>
        </p:nvSpPr>
        <p:spPr>
          <a:xfrm>
            <a:off x="5677098" y="1006784"/>
            <a:ext cx="13029805" cy="765388"/>
          </a:xfrm>
          <a:prstGeom prst="rect">
            <a:avLst/>
          </a:prstGeom>
          <a:ln w="12700">
            <a:miter lim="400000"/>
          </a:ln>
          <a:extLst>
            <a:ext uri="{C572A759-6A51-4108-AA02-DFA0A04FC94B}">
              <ma14:wrappingTextBoxFlag xmlns:ma14="http://schemas.microsoft.com/office/mac/drawingml/2011/main" val="1"/>
            </a:ext>
          </a:extLst>
        </p:spPr>
        <p:txBody>
          <a:bodyPr lIns="27093" tIns="27093" rIns="27093" bIns="27093" anchor="ctr">
            <a:spAutoFit/>
          </a:bodyPr>
          <a:lstStyle>
            <a:lvl1pPr>
              <a:lnSpc>
                <a:spcPct val="130000"/>
              </a:lnSpc>
              <a:defRPr b="0">
                <a:latin typeface="+mn-lt"/>
                <a:ea typeface="+mn-ea"/>
                <a:cs typeface="+mn-cs"/>
                <a:sym typeface="Helvetica Neue Medium"/>
              </a:defRPr>
            </a:lvl1pPr>
          </a:lstStyle>
          <a:p>
            <a:pPr/>
            <a:r>
              <a:t>决策分析</a:t>
            </a:r>
          </a:p>
        </p:txBody>
      </p:sp>
      <p:pic>
        <p:nvPicPr>
          <p:cNvPr id="210" name="图像" descr="图像"/>
          <p:cNvPicPr>
            <a:picLocks noChangeAspect="1"/>
          </p:cNvPicPr>
          <p:nvPr/>
        </p:nvPicPr>
        <p:blipFill>
          <a:blip r:embed="rId3">
            <a:extLst/>
          </a:blip>
          <a:stretch>
            <a:fillRect/>
          </a:stretch>
        </p:blipFill>
        <p:spPr>
          <a:xfrm>
            <a:off x="1326803" y="2432688"/>
            <a:ext cx="21730394" cy="2362234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14:switch dir="l"/>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4" name="资源数据驱动，用户数据驱动"/>
          <p:cNvSpPr txBox="1"/>
          <p:nvPr/>
        </p:nvSpPr>
        <p:spPr>
          <a:xfrm>
            <a:off x="5677098" y="5724140"/>
            <a:ext cx="13029805" cy="1120988"/>
          </a:xfrm>
          <a:prstGeom prst="rect">
            <a:avLst/>
          </a:prstGeom>
          <a:ln w="12700">
            <a:miter lim="400000"/>
          </a:ln>
          <a:extLst>
            <a:ext uri="{C572A759-6A51-4108-AA02-DFA0A04FC94B}">
              <ma14:wrappingTextBoxFlag xmlns:ma14="http://schemas.microsoft.com/office/mac/drawingml/2011/main" val="1"/>
            </a:ext>
          </a:extLst>
        </p:spPr>
        <p:txBody>
          <a:bodyPr lIns="27093" tIns="27093" rIns="27093" bIns="27093" anchor="ctr">
            <a:spAutoFit/>
          </a:bodyPr>
          <a:lstStyle>
            <a:lvl1pPr>
              <a:lnSpc>
                <a:spcPct val="130000"/>
              </a:lnSpc>
              <a:defRPr b="0" sz="6000">
                <a:latin typeface="+mn-lt"/>
                <a:ea typeface="+mn-ea"/>
                <a:cs typeface="+mn-cs"/>
                <a:sym typeface="Helvetica Neue Medium"/>
              </a:defRPr>
            </a:lvl1pPr>
          </a:lstStyle>
          <a:p>
            <a:pPr/>
            <a:r>
              <a:t>资源数据驱动，用户数据驱动</a:t>
            </a:r>
          </a:p>
        </p:txBody>
      </p:sp>
    </p:spTree>
  </p:cSld>
  <p:clrMapOvr>
    <a:masterClrMapping/>
  </p:clrMapOvr>
  <mc:AlternateContent xmlns:mc="http://schemas.openxmlformats.org/markup-compatibility/2006">
    <mc:Choice xmlns:p14="http://schemas.microsoft.com/office/powerpoint/2010/main" Requires="p14">
      <p:transition spd="slow" advClick="1" p14:dur="1500">
        <p14:switch dir="l"/>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8" name="用户管理"/>
          <p:cNvSpPr txBox="1"/>
          <p:nvPr/>
        </p:nvSpPr>
        <p:spPr>
          <a:xfrm>
            <a:off x="5677098" y="1006784"/>
            <a:ext cx="13029805" cy="765388"/>
          </a:xfrm>
          <a:prstGeom prst="rect">
            <a:avLst/>
          </a:prstGeom>
          <a:ln w="12700">
            <a:miter lim="400000"/>
          </a:ln>
          <a:extLst>
            <a:ext uri="{C572A759-6A51-4108-AA02-DFA0A04FC94B}">
              <ma14:wrappingTextBoxFlag xmlns:ma14="http://schemas.microsoft.com/office/mac/drawingml/2011/main" val="1"/>
            </a:ext>
          </a:extLst>
        </p:spPr>
        <p:txBody>
          <a:bodyPr lIns="27093" tIns="27093" rIns="27093" bIns="27093" anchor="ctr">
            <a:spAutoFit/>
          </a:bodyPr>
          <a:lstStyle>
            <a:lvl1pPr>
              <a:lnSpc>
                <a:spcPct val="130000"/>
              </a:lnSpc>
              <a:defRPr b="0">
                <a:latin typeface="+mn-lt"/>
                <a:ea typeface="+mn-ea"/>
                <a:cs typeface="+mn-cs"/>
                <a:sym typeface="Helvetica Neue Medium"/>
              </a:defRPr>
            </a:lvl1pPr>
          </a:lstStyle>
          <a:p>
            <a:pPr/>
            <a:r>
              <a:t>用户管理</a:t>
            </a:r>
          </a:p>
        </p:txBody>
      </p:sp>
      <p:pic>
        <p:nvPicPr>
          <p:cNvPr id="219" name="图像" descr="图像"/>
          <p:cNvPicPr>
            <a:picLocks noChangeAspect="1"/>
          </p:cNvPicPr>
          <p:nvPr/>
        </p:nvPicPr>
        <p:blipFill>
          <a:blip r:embed="rId3">
            <a:extLst/>
          </a:blip>
          <a:stretch>
            <a:fillRect/>
          </a:stretch>
        </p:blipFill>
        <p:spPr>
          <a:xfrm>
            <a:off x="1599052" y="2576001"/>
            <a:ext cx="21185896" cy="1357974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14:switch dir="l"/>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 name="应用管理"/>
          <p:cNvSpPr txBox="1"/>
          <p:nvPr/>
        </p:nvSpPr>
        <p:spPr>
          <a:xfrm>
            <a:off x="5677098" y="1006784"/>
            <a:ext cx="13029805" cy="765388"/>
          </a:xfrm>
          <a:prstGeom prst="rect">
            <a:avLst/>
          </a:prstGeom>
          <a:ln w="12700">
            <a:miter lim="400000"/>
          </a:ln>
          <a:extLst>
            <a:ext uri="{C572A759-6A51-4108-AA02-DFA0A04FC94B}">
              <ma14:wrappingTextBoxFlag xmlns:ma14="http://schemas.microsoft.com/office/mac/drawingml/2011/main" val="1"/>
            </a:ext>
          </a:extLst>
        </p:spPr>
        <p:txBody>
          <a:bodyPr lIns="27093" tIns="27093" rIns="27093" bIns="27093" anchor="ctr">
            <a:spAutoFit/>
          </a:bodyPr>
          <a:lstStyle>
            <a:lvl1pPr>
              <a:lnSpc>
                <a:spcPct val="130000"/>
              </a:lnSpc>
              <a:defRPr b="0">
                <a:latin typeface="+mn-lt"/>
                <a:ea typeface="+mn-ea"/>
                <a:cs typeface="+mn-cs"/>
                <a:sym typeface="Helvetica Neue Medium"/>
              </a:defRPr>
            </a:lvl1pPr>
          </a:lstStyle>
          <a:p>
            <a:pPr/>
            <a:r>
              <a:t>应用管理</a:t>
            </a:r>
          </a:p>
        </p:txBody>
      </p:sp>
      <p:pic>
        <p:nvPicPr>
          <p:cNvPr id="224" name="图像" descr="图像"/>
          <p:cNvPicPr>
            <a:picLocks noChangeAspect="1"/>
          </p:cNvPicPr>
          <p:nvPr/>
        </p:nvPicPr>
        <p:blipFill>
          <a:blip r:embed="rId3">
            <a:extLst/>
          </a:blip>
          <a:stretch>
            <a:fillRect/>
          </a:stretch>
        </p:blipFill>
        <p:spPr>
          <a:xfrm>
            <a:off x="1464235" y="2614601"/>
            <a:ext cx="21455530" cy="1194261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14:switch dir="l"/>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8" name="纸电智能采选"/>
          <p:cNvSpPr/>
          <p:nvPr/>
        </p:nvSpPr>
        <p:spPr>
          <a:xfrm>
            <a:off x="3115217" y="4739842"/>
            <a:ext cx="3134534" cy="3013188"/>
          </a:xfrm>
          <a:prstGeom prst="roundRect">
            <a:avLst>
              <a:gd name="adj" fmla="val 0"/>
            </a:avLst>
          </a:prstGeom>
          <a:solidFill>
            <a:srgbClr val="007AFF"/>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nSpc>
                <a:spcPct val="100000"/>
              </a:lnSpc>
              <a:defRPr b="0" sz="3200">
                <a:latin typeface="+mn-lt"/>
                <a:ea typeface="+mn-ea"/>
                <a:cs typeface="+mn-cs"/>
                <a:sym typeface="Helvetica Neue Medium"/>
              </a:defRPr>
            </a:lvl1pPr>
          </a:lstStyle>
          <a:p>
            <a:pPr/>
            <a:r>
              <a:t>纸电智能采选</a:t>
            </a:r>
          </a:p>
        </p:txBody>
      </p:sp>
      <p:sp>
        <p:nvSpPr>
          <p:cNvPr id="229" name="学科评价分析"/>
          <p:cNvSpPr/>
          <p:nvPr/>
        </p:nvSpPr>
        <p:spPr>
          <a:xfrm>
            <a:off x="6869974" y="4739842"/>
            <a:ext cx="3134535" cy="3013188"/>
          </a:xfrm>
          <a:prstGeom prst="roundRect">
            <a:avLst>
              <a:gd name="adj" fmla="val 0"/>
            </a:avLst>
          </a:prstGeom>
          <a:solidFill>
            <a:srgbClr val="007AFF"/>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nSpc>
                <a:spcPct val="100000"/>
              </a:lnSpc>
              <a:defRPr b="0" sz="3200">
                <a:latin typeface="+mn-lt"/>
                <a:ea typeface="+mn-ea"/>
                <a:cs typeface="+mn-cs"/>
                <a:sym typeface="Helvetica Neue Medium"/>
              </a:defRPr>
            </a:lvl1pPr>
          </a:lstStyle>
          <a:p>
            <a:pPr/>
            <a:r>
              <a:t>学科评价分析</a:t>
            </a:r>
          </a:p>
        </p:txBody>
      </p:sp>
      <p:sp>
        <p:nvSpPr>
          <p:cNvPr id="230" name="读者荐购"/>
          <p:cNvSpPr/>
          <p:nvPr/>
        </p:nvSpPr>
        <p:spPr>
          <a:xfrm>
            <a:off x="3115217" y="8997157"/>
            <a:ext cx="3134534" cy="3013189"/>
          </a:xfrm>
          <a:prstGeom prst="roundRect">
            <a:avLst>
              <a:gd name="adj" fmla="val 0"/>
            </a:avLst>
          </a:prstGeom>
          <a:solidFill>
            <a:srgbClr val="007AFF"/>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nSpc>
                <a:spcPct val="100000"/>
              </a:lnSpc>
              <a:defRPr b="0" sz="3200">
                <a:latin typeface="+mn-lt"/>
                <a:ea typeface="+mn-ea"/>
                <a:cs typeface="+mn-cs"/>
                <a:sym typeface="Helvetica Neue Medium"/>
              </a:defRPr>
            </a:lvl1pPr>
          </a:lstStyle>
          <a:p>
            <a:pPr/>
            <a:r>
              <a:t>读者荐购</a:t>
            </a:r>
          </a:p>
        </p:txBody>
      </p:sp>
      <p:sp>
        <p:nvSpPr>
          <p:cNvPr id="231" name="智能推荐"/>
          <p:cNvSpPr/>
          <p:nvPr/>
        </p:nvSpPr>
        <p:spPr>
          <a:xfrm>
            <a:off x="10624732" y="4739842"/>
            <a:ext cx="3134534" cy="3013188"/>
          </a:xfrm>
          <a:prstGeom prst="roundRect">
            <a:avLst>
              <a:gd name="adj" fmla="val 0"/>
            </a:avLst>
          </a:prstGeom>
          <a:solidFill>
            <a:srgbClr val="007AFF"/>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nSpc>
                <a:spcPct val="100000"/>
              </a:lnSpc>
              <a:defRPr b="0" sz="3200">
                <a:latin typeface="+mn-lt"/>
                <a:ea typeface="+mn-ea"/>
                <a:cs typeface="+mn-cs"/>
                <a:sym typeface="Helvetica Neue Medium"/>
              </a:defRPr>
            </a:lvl1pPr>
          </a:lstStyle>
          <a:p>
            <a:pPr/>
            <a:r>
              <a:t>智能推荐</a:t>
            </a:r>
          </a:p>
        </p:txBody>
      </p:sp>
      <p:sp>
        <p:nvSpPr>
          <p:cNvPr id="232" name="故障报修"/>
          <p:cNvSpPr/>
          <p:nvPr/>
        </p:nvSpPr>
        <p:spPr>
          <a:xfrm>
            <a:off x="10624732" y="8997157"/>
            <a:ext cx="3134535" cy="3013189"/>
          </a:xfrm>
          <a:prstGeom prst="roundRect">
            <a:avLst>
              <a:gd name="adj" fmla="val 0"/>
            </a:avLst>
          </a:prstGeom>
          <a:solidFill>
            <a:srgbClr val="007AFF"/>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nSpc>
                <a:spcPct val="100000"/>
              </a:lnSpc>
              <a:defRPr b="0" sz="3200">
                <a:latin typeface="+mn-lt"/>
                <a:ea typeface="+mn-ea"/>
                <a:cs typeface="+mn-cs"/>
                <a:sym typeface="Helvetica Neue Medium"/>
              </a:defRPr>
            </a:lvl1pPr>
          </a:lstStyle>
          <a:p>
            <a:pPr/>
            <a:r>
              <a:t>故障报修</a:t>
            </a:r>
          </a:p>
        </p:txBody>
      </p:sp>
      <p:sp>
        <p:nvSpPr>
          <p:cNvPr id="233" name="活动管理"/>
          <p:cNvSpPr/>
          <p:nvPr/>
        </p:nvSpPr>
        <p:spPr>
          <a:xfrm>
            <a:off x="6869974" y="8969336"/>
            <a:ext cx="3134535" cy="3013188"/>
          </a:xfrm>
          <a:prstGeom prst="roundRect">
            <a:avLst>
              <a:gd name="adj" fmla="val 0"/>
            </a:avLst>
          </a:prstGeom>
          <a:solidFill>
            <a:srgbClr val="007AFF"/>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nSpc>
                <a:spcPct val="100000"/>
              </a:lnSpc>
              <a:defRPr b="0" sz="3200">
                <a:latin typeface="+mn-lt"/>
                <a:ea typeface="+mn-ea"/>
                <a:cs typeface="+mn-cs"/>
                <a:sym typeface="Helvetica Neue Medium"/>
              </a:defRPr>
            </a:lvl1pPr>
          </a:lstStyle>
          <a:p>
            <a:pPr/>
            <a:r>
              <a:t>活动管理</a:t>
            </a:r>
          </a:p>
        </p:txBody>
      </p:sp>
      <p:sp>
        <p:nvSpPr>
          <p:cNvPr id="234" name="空间预约"/>
          <p:cNvSpPr/>
          <p:nvPr/>
        </p:nvSpPr>
        <p:spPr>
          <a:xfrm>
            <a:off x="14379489" y="4739842"/>
            <a:ext cx="3134535" cy="3013188"/>
          </a:xfrm>
          <a:prstGeom prst="roundRect">
            <a:avLst>
              <a:gd name="adj" fmla="val 0"/>
            </a:avLst>
          </a:prstGeom>
          <a:solidFill>
            <a:srgbClr val="007AFF"/>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nSpc>
                <a:spcPct val="100000"/>
              </a:lnSpc>
              <a:defRPr b="0" sz="3200">
                <a:latin typeface="+mn-lt"/>
                <a:ea typeface="+mn-ea"/>
                <a:cs typeface="+mn-cs"/>
                <a:sym typeface="Helvetica Neue Medium"/>
              </a:defRPr>
            </a:lvl1pPr>
          </a:lstStyle>
          <a:p>
            <a:pPr/>
            <a:r>
              <a:t>空间预约</a:t>
            </a:r>
          </a:p>
        </p:txBody>
      </p:sp>
      <p:sp>
        <p:nvSpPr>
          <p:cNvPr id="235" name="审批、签到"/>
          <p:cNvSpPr/>
          <p:nvPr/>
        </p:nvSpPr>
        <p:spPr>
          <a:xfrm>
            <a:off x="14379491" y="8997157"/>
            <a:ext cx="3134534" cy="3013189"/>
          </a:xfrm>
          <a:prstGeom prst="roundRect">
            <a:avLst>
              <a:gd name="adj" fmla="val 0"/>
            </a:avLst>
          </a:prstGeom>
          <a:solidFill>
            <a:srgbClr val="007AFF"/>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nSpc>
                <a:spcPct val="100000"/>
              </a:lnSpc>
              <a:defRPr b="0" sz="3200">
                <a:latin typeface="+mn-lt"/>
                <a:ea typeface="+mn-ea"/>
                <a:cs typeface="+mn-cs"/>
                <a:sym typeface="Helvetica Neue Medium"/>
              </a:defRPr>
            </a:lvl1pPr>
          </a:lstStyle>
          <a:p>
            <a:pPr/>
            <a:r>
              <a:t>审批、签到</a:t>
            </a:r>
          </a:p>
        </p:txBody>
      </p:sp>
      <p:sp>
        <p:nvSpPr>
          <p:cNvPr id="236" name="调查问卷"/>
          <p:cNvSpPr/>
          <p:nvPr/>
        </p:nvSpPr>
        <p:spPr>
          <a:xfrm>
            <a:off x="18134249" y="8997157"/>
            <a:ext cx="3134535" cy="3013189"/>
          </a:xfrm>
          <a:prstGeom prst="roundRect">
            <a:avLst>
              <a:gd name="adj" fmla="val 0"/>
            </a:avLst>
          </a:prstGeom>
          <a:solidFill>
            <a:srgbClr val="007AFF"/>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nSpc>
                <a:spcPct val="100000"/>
              </a:lnSpc>
              <a:defRPr b="0" sz="3200">
                <a:latin typeface="+mn-lt"/>
                <a:ea typeface="+mn-ea"/>
                <a:cs typeface="+mn-cs"/>
                <a:sym typeface="Helvetica Neue Medium"/>
              </a:defRPr>
            </a:lvl1pPr>
          </a:lstStyle>
          <a:p>
            <a:pPr/>
            <a:r>
              <a:t>调查问卷</a:t>
            </a:r>
          </a:p>
        </p:txBody>
      </p:sp>
      <p:sp>
        <p:nvSpPr>
          <p:cNvPr id="237" name="库网监控"/>
          <p:cNvSpPr/>
          <p:nvPr/>
        </p:nvSpPr>
        <p:spPr>
          <a:xfrm>
            <a:off x="18134248" y="4767663"/>
            <a:ext cx="3134534" cy="3013189"/>
          </a:xfrm>
          <a:prstGeom prst="roundRect">
            <a:avLst>
              <a:gd name="adj" fmla="val 0"/>
            </a:avLst>
          </a:prstGeom>
          <a:solidFill>
            <a:srgbClr val="007AFF"/>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nSpc>
                <a:spcPct val="100000"/>
              </a:lnSpc>
              <a:defRPr b="0" sz="3200">
                <a:latin typeface="+mn-lt"/>
                <a:ea typeface="+mn-ea"/>
                <a:cs typeface="+mn-cs"/>
                <a:sym typeface="Helvetica Neue Medium"/>
              </a:defRPr>
            </a:lvl1pPr>
          </a:lstStyle>
          <a:p>
            <a:pPr/>
            <a:r>
              <a:t>库网监控</a:t>
            </a:r>
          </a:p>
        </p:txBody>
      </p:sp>
      <p:sp>
        <p:nvSpPr>
          <p:cNvPr id="238" name="微应用列表"/>
          <p:cNvSpPr txBox="1"/>
          <p:nvPr/>
        </p:nvSpPr>
        <p:spPr>
          <a:xfrm>
            <a:off x="5677098" y="1755254"/>
            <a:ext cx="13029805" cy="1120988"/>
          </a:xfrm>
          <a:prstGeom prst="rect">
            <a:avLst/>
          </a:prstGeom>
          <a:ln w="12700">
            <a:miter lim="400000"/>
          </a:ln>
          <a:extLst>
            <a:ext uri="{C572A759-6A51-4108-AA02-DFA0A04FC94B}">
              <ma14:wrappingTextBoxFlag xmlns:ma14="http://schemas.microsoft.com/office/mac/drawingml/2011/main" val="1"/>
            </a:ext>
          </a:extLst>
        </p:spPr>
        <p:txBody>
          <a:bodyPr lIns="27093" tIns="27093" rIns="27093" bIns="27093" anchor="ctr">
            <a:spAutoFit/>
          </a:bodyPr>
          <a:lstStyle>
            <a:lvl1pPr>
              <a:lnSpc>
                <a:spcPct val="130000"/>
              </a:lnSpc>
              <a:defRPr b="0" sz="6000">
                <a:latin typeface="+mn-lt"/>
                <a:ea typeface="+mn-ea"/>
                <a:cs typeface="+mn-cs"/>
                <a:sym typeface="Helvetica Neue Medium"/>
              </a:defRPr>
            </a:lvl1pPr>
          </a:lstStyle>
          <a:p>
            <a:pPr/>
            <a:r>
              <a:t>微应用列表</a:t>
            </a:r>
          </a:p>
        </p:txBody>
      </p:sp>
    </p:spTree>
  </p:cSld>
  <p:clrMapOvr>
    <a:masterClrMapping/>
  </p:clrMapOvr>
  <mc:AlternateContent xmlns:mc="http://schemas.openxmlformats.org/markup-compatibility/2006">
    <mc:Choice xmlns:p14="http://schemas.microsoft.com/office/powerpoint/2010/main" Requires="p14">
      <p:transition spd="slow" advClick="1" p14:dur="1500">
        <p14:switch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 presetID="2" grpId="1" fill="hold">
                                  <p:stCondLst>
                                    <p:cond delay="0"/>
                                  </p:stCondLst>
                                  <p:iterate type="el" backwards="0">
                                    <p:tmAbs val="0"/>
                                  </p:iterate>
                                  <p:childTnLst>
                                    <p:set>
                                      <p:cBhvr>
                                        <p:cTn id="6" fill="hold"/>
                                        <p:tgtEl>
                                          <p:spTgt spid="228"/>
                                        </p:tgtEl>
                                        <p:attrNameLst>
                                          <p:attrName>style.visibility</p:attrName>
                                        </p:attrNameLst>
                                      </p:cBhvr>
                                      <p:to>
                                        <p:strVal val="visible"/>
                                      </p:to>
                                    </p:set>
                                    <p:anim calcmode="lin" valueType="num">
                                      <p:cBhvr>
                                        <p:cTn id="7" dur="500" fill="hold"/>
                                        <p:tgtEl>
                                          <p:spTgt spid="228"/>
                                        </p:tgtEl>
                                        <p:attrNameLst>
                                          <p:attrName>ppt_x</p:attrName>
                                        </p:attrNameLst>
                                      </p:cBhvr>
                                      <p:tavLst>
                                        <p:tav tm="0">
                                          <p:val>
                                            <p:strVal val="#ppt_x"/>
                                          </p:val>
                                        </p:tav>
                                        <p:tav tm="100000">
                                          <p:val>
                                            <p:strVal val="#ppt_x"/>
                                          </p:val>
                                        </p:tav>
                                      </p:tavLst>
                                    </p:anim>
                                    <p:anim calcmode="lin" valueType="num">
                                      <p:cBhvr>
                                        <p:cTn id="8" dur="500" fill="hold"/>
                                        <p:tgtEl>
                                          <p:spTgt spid="22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Class="entr" nodeType="afterEffect" presetSubtype="1" presetID="2" grpId="2" fill="hold">
                                  <p:stCondLst>
                                    <p:cond delay="0"/>
                                  </p:stCondLst>
                                  <p:iterate type="el" backwards="0">
                                    <p:tmAbs val="0"/>
                                  </p:iterate>
                                  <p:childTnLst>
                                    <p:set>
                                      <p:cBhvr>
                                        <p:cTn id="11" fill="hold"/>
                                        <p:tgtEl>
                                          <p:spTgt spid="229"/>
                                        </p:tgtEl>
                                        <p:attrNameLst>
                                          <p:attrName>style.visibility</p:attrName>
                                        </p:attrNameLst>
                                      </p:cBhvr>
                                      <p:to>
                                        <p:strVal val="visible"/>
                                      </p:to>
                                    </p:set>
                                    <p:anim calcmode="lin" valueType="num">
                                      <p:cBhvr>
                                        <p:cTn id="12" dur="500" fill="hold"/>
                                        <p:tgtEl>
                                          <p:spTgt spid="229"/>
                                        </p:tgtEl>
                                        <p:attrNameLst>
                                          <p:attrName>ppt_x</p:attrName>
                                        </p:attrNameLst>
                                      </p:cBhvr>
                                      <p:tavLst>
                                        <p:tav tm="0">
                                          <p:val>
                                            <p:strVal val="#ppt_x"/>
                                          </p:val>
                                        </p:tav>
                                        <p:tav tm="100000">
                                          <p:val>
                                            <p:strVal val="#ppt_x"/>
                                          </p:val>
                                        </p:tav>
                                      </p:tavLst>
                                    </p:anim>
                                    <p:anim calcmode="lin" valueType="num">
                                      <p:cBhvr>
                                        <p:cTn id="13" dur="500" fill="hold"/>
                                        <p:tgtEl>
                                          <p:spTgt spid="229"/>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Class="entr" nodeType="afterEffect" presetSubtype="1" presetID="2" grpId="3" fill="hold">
                                  <p:stCondLst>
                                    <p:cond delay="0"/>
                                  </p:stCondLst>
                                  <p:iterate type="el" backwards="0">
                                    <p:tmAbs val="0"/>
                                  </p:iterate>
                                  <p:childTnLst>
                                    <p:set>
                                      <p:cBhvr>
                                        <p:cTn id="16" fill="hold"/>
                                        <p:tgtEl>
                                          <p:spTgt spid="231"/>
                                        </p:tgtEl>
                                        <p:attrNameLst>
                                          <p:attrName>style.visibility</p:attrName>
                                        </p:attrNameLst>
                                      </p:cBhvr>
                                      <p:to>
                                        <p:strVal val="visible"/>
                                      </p:to>
                                    </p:set>
                                    <p:anim calcmode="lin" valueType="num">
                                      <p:cBhvr>
                                        <p:cTn id="17" dur="500" fill="hold"/>
                                        <p:tgtEl>
                                          <p:spTgt spid="231"/>
                                        </p:tgtEl>
                                        <p:attrNameLst>
                                          <p:attrName>ppt_x</p:attrName>
                                        </p:attrNameLst>
                                      </p:cBhvr>
                                      <p:tavLst>
                                        <p:tav tm="0">
                                          <p:val>
                                            <p:strVal val="#ppt_x"/>
                                          </p:val>
                                        </p:tav>
                                        <p:tav tm="100000">
                                          <p:val>
                                            <p:strVal val="#ppt_x"/>
                                          </p:val>
                                        </p:tav>
                                      </p:tavLst>
                                    </p:anim>
                                    <p:anim calcmode="lin" valueType="num">
                                      <p:cBhvr>
                                        <p:cTn id="18" dur="500" fill="hold"/>
                                        <p:tgtEl>
                                          <p:spTgt spid="231"/>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Class="entr" nodeType="afterEffect" presetSubtype="1" presetID="2" grpId="4" fill="hold">
                                  <p:stCondLst>
                                    <p:cond delay="0"/>
                                  </p:stCondLst>
                                  <p:iterate type="el" backwards="0">
                                    <p:tmAbs val="0"/>
                                  </p:iterate>
                                  <p:childTnLst>
                                    <p:set>
                                      <p:cBhvr>
                                        <p:cTn id="21" fill="hold"/>
                                        <p:tgtEl>
                                          <p:spTgt spid="234"/>
                                        </p:tgtEl>
                                        <p:attrNameLst>
                                          <p:attrName>style.visibility</p:attrName>
                                        </p:attrNameLst>
                                      </p:cBhvr>
                                      <p:to>
                                        <p:strVal val="visible"/>
                                      </p:to>
                                    </p:set>
                                    <p:anim calcmode="lin" valueType="num">
                                      <p:cBhvr>
                                        <p:cTn id="22" dur="500" fill="hold"/>
                                        <p:tgtEl>
                                          <p:spTgt spid="234"/>
                                        </p:tgtEl>
                                        <p:attrNameLst>
                                          <p:attrName>ppt_x</p:attrName>
                                        </p:attrNameLst>
                                      </p:cBhvr>
                                      <p:tavLst>
                                        <p:tav tm="0">
                                          <p:val>
                                            <p:strVal val="#ppt_x"/>
                                          </p:val>
                                        </p:tav>
                                        <p:tav tm="100000">
                                          <p:val>
                                            <p:strVal val="#ppt_x"/>
                                          </p:val>
                                        </p:tav>
                                      </p:tavLst>
                                    </p:anim>
                                    <p:anim calcmode="lin" valueType="num">
                                      <p:cBhvr>
                                        <p:cTn id="23" dur="500" fill="hold"/>
                                        <p:tgtEl>
                                          <p:spTgt spid="23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Class="entr" nodeType="afterEffect" presetSubtype="1" presetID="2" grpId="5" fill="hold">
                                  <p:stCondLst>
                                    <p:cond delay="0"/>
                                  </p:stCondLst>
                                  <p:iterate type="el" backwards="0">
                                    <p:tmAbs val="0"/>
                                  </p:iterate>
                                  <p:childTnLst>
                                    <p:set>
                                      <p:cBhvr>
                                        <p:cTn id="26" fill="hold"/>
                                        <p:tgtEl>
                                          <p:spTgt spid="230"/>
                                        </p:tgtEl>
                                        <p:attrNameLst>
                                          <p:attrName>style.visibility</p:attrName>
                                        </p:attrNameLst>
                                      </p:cBhvr>
                                      <p:to>
                                        <p:strVal val="visible"/>
                                      </p:to>
                                    </p:set>
                                    <p:anim calcmode="lin" valueType="num">
                                      <p:cBhvr>
                                        <p:cTn id="27" dur="500" fill="hold"/>
                                        <p:tgtEl>
                                          <p:spTgt spid="230"/>
                                        </p:tgtEl>
                                        <p:attrNameLst>
                                          <p:attrName>ppt_x</p:attrName>
                                        </p:attrNameLst>
                                      </p:cBhvr>
                                      <p:tavLst>
                                        <p:tav tm="0">
                                          <p:val>
                                            <p:strVal val="#ppt_x"/>
                                          </p:val>
                                        </p:tav>
                                        <p:tav tm="100000">
                                          <p:val>
                                            <p:strVal val="#ppt_x"/>
                                          </p:val>
                                        </p:tav>
                                      </p:tavLst>
                                    </p:anim>
                                    <p:anim calcmode="lin" valueType="num">
                                      <p:cBhvr>
                                        <p:cTn id="28" dur="500" fill="hold"/>
                                        <p:tgtEl>
                                          <p:spTgt spid="230"/>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Class="entr" nodeType="afterEffect" presetSubtype="1" presetID="2" grpId="6" fill="hold">
                                  <p:stCondLst>
                                    <p:cond delay="0"/>
                                  </p:stCondLst>
                                  <p:iterate type="el" backwards="0">
                                    <p:tmAbs val="0"/>
                                  </p:iterate>
                                  <p:childTnLst>
                                    <p:set>
                                      <p:cBhvr>
                                        <p:cTn id="31" fill="hold"/>
                                        <p:tgtEl>
                                          <p:spTgt spid="233"/>
                                        </p:tgtEl>
                                        <p:attrNameLst>
                                          <p:attrName>style.visibility</p:attrName>
                                        </p:attrNameLst>
                                      </p:cBhvr>
                                      <p:to>
                                        <p:strVal val="visible"/>
                                      </p:to>
                                    </p:set>
                                    <p:anim calcmode="lin" valueType="num">
                                      <p:cBhvr>
                                        <p:cTn id="32" dur="500" fill="hold"/>
                                        <p:tgtEl>
                                          <p:spTgt spid="233"/>
                                        </p:tgtEl>
                                        <p:attrNameLst>
                                          <p:attrName>ppt_x</p:attrName>
                                        </p:attrNameLst>
                                      </p:cBhvr>
                                      <p:tavLst>
                                        <p:tav tm="0">
                                          <p:val>
                                            <p:strVal val="#ppt_x"/>
                                          </p:val>
                                        </p:tav>
                                        <p:tav tm="100000">
                                          <p:val>
                                            <p:strVal val="#ppt_x"/>
                                          </p:val>
                                        </p:tav>
                                      </p:tavLst>
                                    </p:anim>
                                    <p:anim calcmode="lin" valueType="num">
                                      <p:cBhvr>
                                        <p:cTn id="33" dur="500" fill="hold"/>
                                        <p:tgtEl>
                                          <p:spTgt spid="23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Class="entr" nodeType="afterEffect" presetSubtype="1" presetID="2" grpId="7" fill="hold">
                                  <p:stCondLst>
                                    <p:cond delay="0"/>
                                  </p:stCondLst>
                                  <p:iterate type="el" backwards="0">
                                    <p:tmAbs val="0"/>
                                  </p:iterate>
                                  <p:childTnLst>
                                    <p:set>
                                      <p:cBhvr>
                                        <p:cTn id="36" fill="hold"/>
                                        <p:tgtEl>
                                          <p:spTgt spid="232"/>
                                        </p:tgtEl>
                                        <p:attrNameLst>
                                          <p:attrName>style.visibility</p:attrName>
                                        </p:attrNameLst>
                                      </p:cBhvr>
                                      <p:to>
                                        <p:strVal val="visible"/>
                                      </p:to>
                                    </p:set>
                                    <p:anim calcmode="lin" valueType="num">
                                      <p:cBhvr>
                                        <p:cTn id="37" dur="500" fill="hold"/>
                                        <p:tgtEl>
                                          <p:spTgt spid="232"/>
                                        </p:tgtEl>
                                        <p:attrNameLst>
                                          <p:attrName>ppt_x</p:attrName>
                                        </p:attrNameLst>
                                      </p:cBhvr>
                                      <p:tavLst>
                                        <p:tav tm="0">
                                          <p:val>
                                            <p:strVal val="#ppt_x"/>
                                          </p:val>
                                        </p:tav>
                                        <p:tav tm="100000">
                                          <p:val>
                                            <p:strVal val="#ppt_x"/>
                                          </p:val>
                                        </p:tav>
                                      </p:tavLst>
                                    </p:anim>
                                    <p:anim calcmode="lin" valueType="num">
                                      <p:cBhvr>
                                        <p:cTn id="38" dur="500" fill="hold"/>
                                        <p:tgtEl>
                                          <p:spTgt spid="232"/>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Class="entr" nodeType="afterEffect" presetSubtype="1" presetID="2" grpId="8" fill="hold">
                                  <p:stCondLst>
                                    <p:cond delay="0"/>
                                  </p:stCondLst>
                                  <p:iterate type="el" backwards="0">
                                    <p:tmAbs val="0"/>
                                  </p:iterate>
                                  <p:childTnLst>
                                    <p:set>
                                      <p:cBhvr>
                                        <p:cTn id="41" fill="hold"/>
                                        <p:tgtEl>
                                          <p:spTgt spid="235"/>
                                        </p:tgtEl>
                                        <p:attrNameLst>
                                          <p:attrName>style.visibility</p:attrName>
                                        </p:attrNameLst>
                                      </p:cBhvr>
                                      <p:to>
                                        <p:strVal val="visible"/>
                                      </p:to>
                                    </p:set>
                                    <p:anim calcmode="lin" valueType="num">
                                      <p:cBhvr>
                                        <p:cTn id="42" dur="500" fill="hold"/>
                                        <p:tgtEl>
                                          <p:spTgt spid="235"/>
                                        </p:tgtEl>
                                        <p:attrNameLst>
                                          <p:attrName>ppt_x</p:attrName>
                                        </p:attrNameLst>
                                      </p:cBhvr>
                                      <p:tavLst>
                                        <p:tav tm="0">
                                          <p:val>
                                            <p:strVal val="#ppt_x"/>
                                          </p:val>
                                        </p:tav>
                                        <p:tav tm="100000">
                                          <p:val>
                                            <p:strVal val="#ppt_x"/>
                                          </p:val>
                                        </p:tav>
                                      </p:tavLst>
                                    </p:anim>
                                    <p:anim calcmode="lin" valueType="num">
                                      <p:cBhvr>
                                        <p:cTn id="43" dur="500" fill="hold"/>
                                        <p:tgtEl>
                                          <p:spTgt spid="235"/>
                                        </p:tgtEl>
                                        <p:attrNameLst>
                                          <p:attrName>ppt_y</p:attrName>
                                        </p:attrNameLst>
                                      </p:cBhvr>
                                      <p:tavLst>
                                        <p:tav tm="0">
                                          <p:val>
                                            <p:strVal val="0-#ppt_h/2"/>
                                          </p:val>
                                        </p:tav>
                                        <p:tav tm="100000">
                                          <p:val>
                                            <p:strVal val="#ppt_y"/>
                                          </p:val>
                                        </p:tav>
                                      </p:tavLst>
                                    </p:anim>
                                  </p:childTnLst>
                                </p:cTn>
                              </p:par>
                            </p:childTnLst>
                          </p:cTn>
                        </p:par>
                        <p:par>
                          <p:cTn id="44" fill="hold">
                            <p:stCondLst>
                              <p:cond delay="4000"/>
                            </p:stCondLst>
                            <p:childTnLst>
                              <p:par>
                                <p:cTn id="45" presetClass="entr" nodeType="afterEffect" presetSubtype="1" presetID="2" grpId="9" fill="hold">
                                  <p:stCondLst>
                                    <p:cond delay="0"/>
                                  </p:stCondLst>
                                  <p:iterate type="el" backwards="0">
                                    <p:tmAbs val="0"/>
                                  </p:iterate>
                                  <p:childTnLst>
                                    <p:set>
                                      <p:cBhvr>
                                        <p:cTn id="46" fill="hold"/>
                                        <p:tgtEl>
                                          <p:spTgt spid="236"/>
                                        </p:tgtEl>
                                        <p:attrNameLst>
                                          <p:attrName>style.visibility</p:attrName>
                                        </p:attrNameLst>
                                      </p:cBhvr>
                                      <p:to>
                                        <p:strVal val="visible"/>
                                      </p:to>
                                    </p:set>
                                    <p:anim calcmode="lin" valueType="num">
                                      <p:cBhvr>
                                        <p:cTn id="47" dur="500" fill="hold"/>
                                        <p:tgtEl>
                                          <p:spTgt spid="236"/>
                                        </p:tgtEl>
                                        <p:attrNameLst>
                                          <p:attrName>ppt_x</p:attrName>
                                        </p:attrNameLst>
                                      </p:cBhvr>
                                      <p:tavLst>
                                        <p:tav tm="0">
                                          <p:val>
                                            <p:strVal val="#ppt_x"/>
                                          </p:val>
                                        </p:tav>
                                        <p:tav tm="100000">
                                          <p:val>
                                            <p:strVal val="#ppt_x"/>
                                          </p:val>
                                        </p:tav>
                                      </p:tavLst>
                                    </p:anim>
                                    <p:anim calcmode="lin" valueType="num">
                                      <p:cBhvr>
                                        <p:cTn id="48" dur="500" fill="hold"/>
                                        <p:tgtEl>
                                          <p:spTgt spid="236"/>
                                        </p:tgtEl>
                                        <p:attrNameLst>
                                          <p:attrName>ppt_y</p:attrName>
                                        </p:attrNameLst>
                                      </p:cBhvr>
                                      <p:tavLst>
                                        <p:tav tm="0">
                                          <p:val>
                                            <p:strVal val="0-#ppt_h/2"/>
                                          </p:val>
                                        </p:tav>
                                        <p:tav tm="100000">
                                          <p:val>
                                            <p:strVal val="#ppt_y"/>
                                          </p:val>
                                        </p:tav>
                                      </p:tavLst>
                                    </p:anim>
                                  </p:childTnLst>
                                </p:cTn>
                              </p:par>
                            </p:childTnLst>
                          </p:cTn>
                        </p:par>
                        <p:par>
                          <p:cTn id="49" fill="hold">
                            <p:stCondLst>
                              <p:cond delay="4500"/>
                            </p:stCondLst>
                            <p:childTnLst>
                              <p:par>
                                <p:cTn id="50" presetClass="entr" nodeType="afterEffect" presetSubtype="1" presetID="2" grpId="10" fill="hold">
                                  <p:stCondLst>
                                    <p:cond delay="0"/>
                                  </p:stCondLst>
                                  <p:iterate type="el" backwards="0">
                                    <p:tmAbs val="0"/>
                                  </p:iterate>
                                  <p:childTnLst>
                                    <p:set>
                                      <p:cBhvr>
                                        <p:cTn id="51" fill="hold"/>
                                        <p:tgtEl>
                                          <p:spTgt spid="237"/>
                                        </p:tgtEl>
                                        <p:attrNameLst>
                                          <p:attrName>style.visibility</p:attrName>
                                        </p:attrNameLst>
                                      </p:cBhvr>
                                      <p:to>
                                        <p:strVal val="visible"/>
                                      </p:to>
                                    </p:set>
                                    <p:anim calcmode="lin" valueType="num">
                                      <p:cBhvr>
                                        <p:cTn id="52" dur="500" fill="hold"/>
                                        <p:tgtEl>
                                          <p:spTgt spid="237"/>
                                        </p:tgtEl>
                                        <p:attrNameLst>
                                          <p:attrName>ppt_x</p:attrName>
                                        </p:attrNameLst>
                                      </p:cBhvr>
                                      <p:tavLst>
                                        <p:tav tm="0">
                                          <p:val>
                                            <p:strVal val="#ppt_x"/>
                                          </p:val>
                                        </p:tav>
                                        <p:tav tm="100000">
                                          <p:val>
                                            <p:strVal val="#ppt_x"/>
                                          </p:val>
                                        </p:tav>
                                      </p:tavLst>
                                    </p:anim>
                                    <p:anim calcmode="lin" valueType="num">
                                      <p:cBhvr>
                                        <p:cTn id="53" dur="500" fill="hold"/>
                                        <p:tgtEl>
                                          <p:spTgt spid="2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3" grpId="6"/>
      <p:bldP build="whole" bldLvl="1" animBg="1" rev="0" advAuto="0" spid="234" grpId="4"/>
      <p:bldP build="whole" bldLvl="1" animBg="1" rev="0" advAuto="0" spid="229" grpId="2"/>
      <p:bldP build="whole" bldLvl="1" animBg="1" rev="0" advAuto="0" spid="232" grpId="7"/>
      <p:bldP build="whole" bldLvl="1" animBg="1" rev="0" advAuto="0" spid="231" grpId="3"/>
      <p:bldP build="whole" bldLvl="1" animBg="1" rev="0" advAuto="0" spid="236" grpId="9"/>
      <p:bldP build="whole" bldLvl="1" animBg="1" rev="0" advAuto="0" spid="235" grpId="8"/>
      <p:bldP build="whole" bldLvl="1" animBg="1" rev="0" advAuto="0" spid="237" grpId="10"/>
      <p:bldP build="whole" bldLvl="1" animBg="1" rev="0" advAuto="0" spid="228" grpId="1"/>
      <p:bldP build="whole" bldLvl="1" animBg="1" rev="0" advAuto="0" spid="230" grpId="5"/>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2" name="智能客服"/>
          <p:cNvSpPr/>
          <p:nvPr/>
        </p:nvSpPr>
        <p:spPr>
          <a:xfrm>
            <a:off x="3115217" y="4739842"/>
            <a:ext cx="3134534" cy="3013188"/>
          </a:xfrm>
          <a:prstGeom prst="roundRect">
            <a:avLst>
              <a:gd name="adj" fmla="val 0"/>
            </a:avLst>
          </a:prstGeom>
          <a:solidFill>
            <a:srgbClr val="007AFF"/>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nSpc>
                <a:spcPct val="100000"/>
              </a:lnSpc>
              <a:defRPr b="0" sz="3200">
                <a:latin typeface="+mn-lt"/>
                <a:ea typeface="+mn-ea"/>
                <a:cs typeface="+mn-cs"/>
                <a:sym typeface="Helvetica Neue Medium"/>
              </a:defRPr>
            </a:lvl1pPr>
          </a:lstStyle>
          <a:p>
            <a:pPr/>
            <a:r>
              <a:t>智能客服</a:t>
            </a:r>
          </a:p>
        </p:txBody>
      </p:sp>
      <p:sp>
        <p:nvSpPr>
          <p:cNvPr id="243" name="座位预约"/>
          <p:cNvSpPr/>
          <p:nvPr/>
        </p:nvSpPr>
        <p:spPr>
          <a:xfrm>
            <a:off x="6869974" y="4739842"/>
            <a:ext cx="3134535" cy="3013188"/>
          </a:xfrm>
          <a:prstGeom prst="roundRect">
            <a:avLst>
              <a:gd name="adj" fmla="val 0"/>
            </a:avLst>
          </a:prstGeom>
          <a:solidFill>
            <a:srgbClr val="007AFF"/>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nSpc>
                <a:spcPct val="100000"/>
              </a:lnSpc>
              <a:defRPr b="0" sz="3200">
                <a:latin typeface="+mn-lt"/>
                <a:ea typeface="+mn-ea"/>
                <a:cs typeface="+mn-cs"/>
                <a:sym typeface="Helvetica Neue Medium"/>
              </a:defRPr>
            </a:lvl1pPr>
          </a:lstStyle>
          <a:p>
            <a:pPr/>
            <a:r>
              <a:t>座位预约</a:t>
            </a:r>
          </a:p>
        </p:txBody>
      </p:sp>
      <p:sp>
        <p:nvSpPr>
          <p:cNvPr id="244" name="图书3D导航"/>
          <p:cNvSpPr/>
          <p:nvPr/>
        </p:nvSpPr>
        <p:spPr>
          <a:xfrm>
            <a:off x="3115217" y="8997157"/>
            <a:ext cx="3134534" cy="3013189"/>
          </a:xfrm>
          <a:prstGeom prst="roundRect">
            <a:avLst>
              <a:gd name="adj" fmla="val 0"/>
            </a:avLst>
          </a:prstGeom>
          <a:solidFill>
            <a:srgbClr val="007AFF"/>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nSpc>
                <a:spcPct val="100000"/>
              </a:lnSpc>
              <a:defRPr b="0" sz="3200">
                <a:latin typeface="+mn-lt"/>
                <a:ea typeface="+mn-ea"/>
                <a:cs typeface="+mn-cs"/>
                <a:sym typeface="Helvetica Neue Medium"/>
              </a:defRPr>
            </a:lvl1pPr>
          </a:lstStyle>
          <a:p>
            <a:pPr/>
            <a:r>
              <a:t>图书3D导航</a:t>
            </a:r>
          </a:p>
        </p:txBody>
      </p:sp>
      <p:sp>
        <p:nvSpPr>
          <p:cNvPr id="245" name="扫码借书"/>
          <p:cNvSpPr/>
          <p:nvPr/>
        </p:nvSpPr>
        <p:spPr>
          <a:xfrm>
            <a:off x="10624732" y="4739842"/>
            <a:ext cx="3134534" cy="3013188"/>
          </a:xfrm>
          <a:prstGeom prst="roundRect">
            <a:avLst>
              <a:gd name="adj" fmla="val 0"/>
            </a:avLst>
          </a:prstGeom>
          <a:solidFill>
            <a:srgbClr val="007AFF"/>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nSpc>
                <a:spcPct val="100000"/>
              </a:lnSpc>
              <a:defRPr b="0" sz="3200">
                <a:latin typeface="+mn-lt"/>
                <a:ea typeface="+mn-ea"/>
                <a:cs typeface="+mn-cs"/>
                <a:sym typeface="Helvetica Neue Medium"/>
              </a:defRPr>
            </a:lvl1pPr>
          </a:lstStyle>
          <a:p>
            <a:pPr/>
            <a:r>
              <a:t>扫码借书</a:t>
            </a:r>
          </a:p>
        </p:txBody>
      </p:sp>
      <p:sp>
        <p:nvSpPr>
          <p:cNvPr id="246" name="论文检测"/>
          <p:cNvSpPr/>
          <p:nvPr/>
        </p:nvSpPr>
        <p:spPr>
          <a:xfrm>
            <a:off x="10624732" y="8997157"/>
            <a:ext cx="3134535" cy="3013189"/>
          </a:xfrm>
          <a:prstGeom prst="roundRect">
            <a:avLst>
              <a:gd name="adj" fmla="val 0"/>
            </a:avLst>
          </a:prstGeom>
          <a:solidFill>
            <a:srgbClr val="007AFF"/>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nSpc>
                <a:spcPct val="100000"/>
              </a:lnSpc>
              <a:defRPr b="0" sz="3200">
                <a:latin typeface="+mn-lt"/>
                <a:ea typeface="+mn-ea"/>
                <a:cs typeface="+mn-cs"/>
                <a:sym typeface="Helvetica Neue Medium"/>
              </a:defRPr>
            </a:lvl1pPr>
          </a:lstStyle>
          <a:p>
            <a:pPr/>
            <a:r>
              <a:t>论文检测</a:t>
            </a:r>
          </a:p>
        </p:txBody>
      </p:sp>
      <p:sp>
        <p:nvSpPr>
          <p:cNvPr id="247" name="VR全景"/>
          <p:cNvSpPr/>
          <p:nvPr/>
        </p:nvSpPr>
        <p:spPr>
          <a:xfrm>
            <a:off x="6869974" y="8969336"/>
            <a:ext cx="3134535" cy="3013188"/>
          </a:xfrm>
          <a:prstGeom prst="roundRect">
            <a:avLst>
              <a:gd name="adj" fmla="val 0"/>
            </a:avLst>
          </a:prstGeom>
          <a:solidFill>
            <a:srgbClr val="007AFF"/>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nSpc>
                <a:spcPct val="100000"/>
              </a:lnSpc>
              <a:defRPr b="0" sz="3200">
                <a:latin typeface="+mn-lt"/>
                <a:ea typeface="+mn-ea"/>
                <a:cs typeface="+mn-cs"/>
                <a:sym typeface="Helvetica Neue Medium"/>
              </a:defRPr>
            </a:lvl1pPr>
          </a:lstStyle>
          <a:p>
            <a:pPr/>
            <a:r>
              <a:t>VR全景</a:t>
            </a:r>
          </a:p>
        </p:txBody>
      </p:sp>
      <p:sp>
        <p:nvSpPr>
          <p:cNvPr id="248" name="你读书我买单"/>
          <p:cNvSpPr/>
          <p:nvPr/>
        </p:nvSpPr>
        <p:spPr>
          <a:xfrm>
            <a:off x="14379489" y="4739842"/>
            <a:ext cx="3134535" cy="3013188"/>
          </a:xfrm>
          <a:prstGeom prst="roundRect">
            <a:avLst>
              <a:gd name="adj" fmla="val 0"/>
            </a:avLst>
          </a:prstGeom>
          <a:solidFill>
            <a:srgbClr val="007AFF"/>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nSpc>
                <a:spcPct val="100000"/>
              </a:lnSpc>
              <a:defRPr b="0" sz="3200">
                <a:latin typeface="+mn-lt"/>
                <a:ea typeface="+mn-ea"/>
                <a:cs typeface="+mn-cs"/>
                <a:sym typeface="Helvetica Neue Medium"/>
              </a:defRPr>
            </a:lvl1pPr>
          </a:lstStyle>
          <a:p>
            <a:pPr/>
            <a:r>
              <a:t>你读书我买单</a:t>
            </a:r>
          </a:p>
        </p:txBody>
      </p:sp>
      <p:sp>
        <p:nvSpPr>
          <p:cNvPr id="249" name="论文提交"/>
          <p:cNvSpPr/>
          <p:nvPr/>
        </p:nvSpPr>
        <p:spPr>
          <a:xfrm>
            <a:off x="14379491" y="8997157"/>
            <a:ext cx="3134534" cy="3013189"/>
          </a:xfrm>
          <a:prstGeom prst="roundRect">
            <a:avLst>
              <a:gd name="adj" fmla="val 0"/>
            </a:avLst>
          </a:prstGeom>
          <a:solidFill>
            <a:srgbClr val="007AFF"/>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nSpc>
                <a:spcPct val="100000"/>
              </a:lnSpc>
              <a:defRPr b="0" sz="3200">
                <a:latin typeface="+mn-lt"/>
                <a:ea typeface="+mn-ea"/>
                <a:cs typeface="+mn-cs"/>
                <a:sym typeface="Helvetica Neue Medium"/>
              </a:defRPr>
            </a:lvl1pPr>
          </a:lstStyle>
          <a:p>
            <a:pPr/>
            <a:r>
              <a:t>论文提交</a:t>
            </a:r>
          </a:p>
        </p:txBody>
      </p:sp>
      <p:sp>
        <p:nvSpPr>
          <p:cNvPr id="250" name="。。。"/>
          <p:cNvSpPr/>
          <p:nvPr/>
        </p:nvSpPr>
        <p:spPr>
          <a:xfrm>
            <a:off x="18134249" y="8997157"/>
            <a:ext cx="3134535" cy="3013189"/>
          </a:xfrm>
          <a:prstGeom prst="roundRect">
            <a:avLst>
              <a:gd name="adj" fmla="val 0"/>
            </a:avLst>
          </a:prstGeom>
          <a:solidFill>
            <a:srgbClr val="007AFF"/>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nSpc>
                <a:spcPct val="100000"/>
              </a:lnSpc>
              <a:defRPr b="0" sz="3200">
                <a:latin typeface="+mn-lt"/>
                <a:ea typeface="+mn-ea"/>
                <a:cs typeface="+mn-cs"/>
                <a:sym typeface="Helvetica Neue Medium"/>
              </a:defRPr>
            </a:lvl1pPr>
          </a:lstStyle>
          <a:p>
            <a:pPr/>
            <a:r>
              <a:t>。。。</a:t>
            </a:r>
          </a:p>
        </p:txBody>
      </p:sp>
      <p:sp>
        <p:nvSpPr>
          <p:cNvPr id="251" name="入馆教育"/>
          <p:cNvSpPr/>
          <p:nvPr/>
        </p:nvSpPr>
        <p:spPr>
          <a:xfrm>
            <a:off x="18134248" y="4767663"/>
            <a:ext cx="3134534" cy="3013189"/>
          </a:xfrm>
          <a:prstGeom prst="roundRect">
            <a:avLst>
              <a:gd name="adj" fmla="val 0"/>
            </a:avLst>
          </a:prstGeom>
          <a:solidFill>
            <a:srgbClr val="007AFF"/>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nSpc>
                <a:spcPct val="100000"/>
              </a:lnSpc>
              <a:defRPr b="0" sz="3200">
                <a:latin typeface="+mn-lt"/>
                <a:ea typeface="+mn-ea"/>
                <a:cs typeface="+mn-cs"/>
                <a:sym typeface="Helvetica Neue Medium"/>
              </a:defRPr>
            </a:lvl1pPr>
          </a:lstStyle>
          <a:p>
            <a:pPr/>
            <a:r>
              <a:t>入馆教育</a:t>
            </a:r>
          </a:p>
        </p:txBody>
      </p:sp>
      <p:sp>
        <p:nvSpPr>
          <p:cNvPr id="252" name="微应用列表"/>
          <p:cNvSpPr txBox="1"/>
          <p:nvPr/>
        </p:nvSpPr>
        <p:spPr>
          <a:xfrm>
            <a:off x="5677098" y="1755254"/>
            <a:ext cx="13029805" cy="1120988"/>
          </a:xfrm>
          <a:prstGeom prst="rect">
            <a:avLst/>
          </a:prstGeom>
          <a:ln w="12700">
            <a:miter lim="400000"/>
          </a:ln>
          <a:extLst>
            <a:ext uri="{C572A759-6A51-4108-AA02-DFA0A04FC94B}">
              <ma14:wrappingTextBoxFlag xmlns:ma14="http://schemas.microsoft.com/office/mac/drawingml/2011/main" val="1"/>
            </a:ext>
          </a:extLst>
        </p:spPr>
        <p:txBody>
          <a:bodyPr lIns="27093" tIns="27093" rIns="27093" bIns="27093" anchor="ctr">
            <a:spAutoFit/>
          </a:bodyPr>
          <a:lstStyle>
            <a:lvl1pPr>
              <a:lnSpc>
                <a:spcPct val="130000"/>
              </a:lnSpc>
              <a:defRPr b="0" sz="6000">
                <a:latin typeface="+mn-lt"/>
                <a:ea typeface="+mn-ea"/>
                <a:cs typeface="+mn-cs"/>
                <a:sym typeface="Helvetica Neue Medium"/>
              </a:defRPr>
            </a:lvl1pPr>
          </a:lstStyle>
          <a:p>
            <a:pPr/>
            <a:r>
              <a:t>微应用列表</a:t>
            </a:r>
          </a:p>
        </p:txBody>
      </p:sp>
    </p:spTree>
  </p:cSld>
  <p:clrMapOvr>
    <a:masterClrMapping/>
  </p:clrMapOvr>
  <mc:AlternateContent xmlns:mc="http://schemas.openxmlformats.org/markup-compatibility/2006">
    <mc:Choice xmlns:p14="http://schemas.microsoft.com/office/powerpoint/2010/main" Requires="p14">
      <p:transition spd="slow" advClick="1" p14:dur="1500">
        <p14:switch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 presetID="2" grpId="1" fill="hold">
                                  <p:stCondLst>
                                    <p:cond delay="0"/>
                                  </p:stCondLst>
                                  <p:iterate type="el" backwards="0">
                                    <p:tmAbs val="0"/>
                                  </p:iterate>
                                  <p:childTnLst>
                                    <p:set>
                                      <p:cBhvr>
                                        <p:cTn id="6" fill="hold"/>
                                        <p:tgtEl>
                                          <p:spTgt spid="242"/>
                                        </p:tgtEl>
                                        <p:attrNameLst>
                                          <p:attrName>style.visibility</p:attrName>
                                        </p:attrNameLst>
                                      </p:cBhvr>
                                      <p:to>
                                        <p:strVal val="visible"/>
                                      </p:to>
                                    </p:set>
                                    <p:anim calcmode="lin" valueType="num">
                                      <p:cBhvr>
                                        <p:cTn id="7" dur="500" fill="hold"/>
                                        <p:tgtEl>
                                          <p:spTgt spid="242"/>
                                        </p:tgtEl>
                                        <p:attrNameLst>
                                          <p:attrName>ppt_x</p:attrName>
                                        </p:attrNameLst>
                                      </p:cBhvr>
                                      <p:tavLst>
                                        <p:tav tm="0">
                                          <p:val>
                                            <p:strVal val="#ppt_x"/>
                                          </p:val>
                                        </p:tav>
                                        <p:tav tm="100000">
                                          <p:val>
                                            <p:strVal val="#ppt_x"/>
                                          </p:val>
                                        </p:tav>
                                      </p:tavLst>
                                    </p:anim>
                                    <p:anim calcmode="lin" valueType="num">
                                      <p:cBhvr>
                                        <p:cTn id="8" dur="500" fill="hold"/>
                                        <p:tgtEl>
                                          <p:spTgt spid="24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Class="entr" nodeType="afterEffect" presetSubtype="1" presetID="2" grpId="2" fill="hold">
                                  <p:stCondLst>
                                    <p:cond delay="0"/>
                                  </p:stCondLst>
                                  <p:iterate type="el" backwards="0">
                                    <p:tmAbs val="0"/>
                                  </p:iterate>
                                  <p:childTnLst>
                                    <p:set>
                                      <p:cBhvr>
                                        <p:cTn id="11" fill="hold"/>
                                        <p:tgtEl>
                                          <p:spTgt spid="243"/>
                                        </p:tgtEl>
                                        <p:attrNameLst>
                                          <p:attrName>style.visibility</p:attrName>
                                        </p:attrNameLst>
                                      </p:cBhvr>
                                      <p:to>
                                        <p:strVal val="visible"/>
                                      </p:to>
                                    </p:set>
                                    <p:anim calcmode="lin" valueType="num">
                                      <p:cBhvr>
                                        <p:cTn id="12" dur="500" fill="hold"/>
                                        <p:tgtEl>
                                          <p:spTgt spid="243"/>
                                        </p:tgtEl>
                                        <p:attrNameLst>
                                          <p:attrName>ppt_x</p:attrName>
                                        </p:attrNameLst>
                                      </p:cBhvr>
                                      <p:tavLst>
                                        <p:tav tm="0">
                                          <p:val>
                                            <p:strVal val="#ppt_x"/>
                                          </p:val>
                                        </p:tav>
                                        <p:tav tm="100000">
                                          <p:val>
                                            <p:strVal val="#ppt_x"/>
                                          </p:val>
                                        </p:tav>
                                      </p:tavLst>
                                    </p:anim>
                                    <p:anim calcmode="lin" valueType="num">
                                      <p:cBhvr>
                                        <p:cTn id="13" dur="500" fill="hold"/>
                                        <p:tgtEl>
                                          <p:spTgt spid="243"/>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Class="entr" nodeType="afterEffect" presetSubtype="1" presetID="2" grpId="3" fill="hold">
                                  <p:stCondLst>
                                    <p:cond delay="0"/>
                                  </p:stCondLst>
                                  <p:iterate type="el" backwards="0">
                                    <p:tmAbs val="0"/>
                                  </p:iterate>
                                  <p:childTnLst>
                                    <p:set>
                                      <p:cBhvr>
                                        <p:cTn id="16" fill="hold"/>
                                        <p:tgtEl>
                                          <p:spTgt spid="245"/>
                                        </p:tgtEl>
                                        <p:attrNameLst>
                                          <p:attrName>style.visibility</p:attrName>
                                        </p:attrNameLst>
                                      </p:cBhvr>
                                      <p:to>
                                        <p:strVal val="visible"/>
                                      </p:to>
                                    </p:set>
                                    <p:anim calcmode="lin" valueType="num">
                                      <p:cBhvr>
                                        <p:cTn id="17" dur="500" fill="hold"/>
                                        <p:tgtEl>
                                          <p:spTgt spid="245"/>
                                        </p:tgtEl>
                                        <p:attrNameLst>
                                          <p:attrName>ppt_x</p:attrName>
                                        </p:attrNameLst>
                                      </p:cBhvr>
                                      <p:tavLst>
                                        <p:tav tm="0">
                                          <p:val>
                                            <p:strVal val="#ppt_x"/>
                                          </p:val>
                                        </p:tav>
                                        <p:tav tm="100000">
                                          <p:val>
                                            <p:strVal val="#ppt_x"/>
                                          </p:val>
                                        </p:tav>
                                      </p:tavLst>
                                    </p:anim>
                                    <p:anim calcmode="lin" valueType="num">
                                      <p:cBhvr>
                                        <p:cTn id="18" dur="500" fill="hold"/>
                                        <p:tgtEl>
                                          <p:spTgt spid="245"/>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Class="entr" nodeType="afterEffect" presetSubtype="1" presetID="2" grpId="4" fill="hold">
                                  <p:stCondLst>
                                    <p:cond delay="0"/>
                                  </p:stCondLst>
                                  <p:iterate type="el" backwards="0">
                                    <p:tmAbs val="0"/>
                                  </p:iterate>
                                  <p:childTnLst>
                                    <p:set>
                                      <p:cBhvr>
                                        <p:cTn id="21" fill="hold"/>
                                        <p:tgtEl>
                                          <p:spTgt spid="248"/>
                                        </p:tgtEl>
                                        <p:attrNameLst>
                                          <p:attrName>style.visibility</p:attrName>
                                        </p:attrNameLst>
                                      </p:cBhvr>
                                      <p:to>
                                        <p:strVal val="visible"/>
                                      </p:to>
                                    </p:set>
                                    <p:anim calcmode="lin" valueType="num">
                                      <p:cBhvr>
                                        <p:cTn id="22" dur="500" fill="hold"/>
                                        <p:tgtEl>
                                          <p:spTgt spid="248"/>
                                        </p:tgtEl>
                                        <p:attrNameLst>
                                          <p:attrName>ppt_x</p:attrName>
                                        </p:attrNameLst>
                                      </p:cBhvr>
                                      <p:tavLst>
                                        <p:tav tm="0">
                                          <p:val>
                                            <p:strVal val="#ppt_x"/>
                                          </p:val>
                                        </p:tav>
                                        <p:tav tm="100000">
                                          <p:val>
                                            <p:strVal val="#ppt_x"/>
                                          </p:val>
                                        </p:tav>
                                      </p:tavLst>
                                    </p:anim>
                                    <p:anim calcmode="lin" valueType="num">
                                      <p:cBhvr>
                                        <p:cTn id="23" dur="500" fill="hold"/>
                                        <p:tgtEl>
                                          <p:spTgt spid="248"/>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Class="entr" nodeType="afterEffect" presetSubtype="1" presetID="2" grpId="5" fill="hold">
                                  <p:stCondLst>
                                    <p:cond delay="0"/>
                                  </p:stCondLst>
                                  <p:iterate type="el" backwards="0">
                                    <p:tmAbs val="0"/>
                                  </p:iterate>
                                  <p:childTnLst>
                                    <p:set>
                                      <p:cBhvr>
                                        <p:cTn id="26" fill="hold"/>
                                        <p:tgtEl>
                                          <p:spTgt spid="244"/>
                                        </p:tgtEl>
                                        <p:attrNameLst>
                                          <p:attrName>style.visibility</p:attrName>
                                        </p:attrNameLst>
                                      </p:cBhvr>
                                      <p:to>
                                        <p:strVal val="visible"/>
                                      </p:to>
                                    </p:set>
                                    <p:anim calcmode="lin" valueType="num">
                                      <p:cBhvr>
                                        <p:cTn id="27" dur="500" fill="hold"/>
                                        <p:tgtEl>
                                          <p:spTgt spid="244"/>
                                        </p:tgtEl>
                                        <p:attrNameLst>
                                          <p:attrName>ppt_x</p:attrName>
                                        </p:attrNameLst>
                                      </p:cBhvr>
                                      <p:tavLst>
                                        <p:tav tm="0">
                                          <p:val>
                                            <p:strVal val="#ppt_x"/>
                                          </p:val>
                                        </p:tav>
                                        <p:tav tm="100000">
                                          <p:val>
                                            <p:strVal val="#ppt_x"/>
                                          </p:val>
                                        </p:tav>
                                      </p:tavLst>
                                    </p:anim>
                                    <p:anim calcmode="lin" valueType="num">
                                      <p:cBhvr>
                                        <p:cTn id="28" dur="500" fill="hold"/>
                                        <p:tgtEl>
                                          <p:spTgt spid="244"/>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Class="entr" nodeType="afterEffect" presetSubtype="1" presetID="2" grpId="6" fill="hold">
                                  <p:stCondLst>
                                    <p:cond delay="0"/>
                                  </p:stCondLst>
                                  <p:iterate type="el" backwards="0">
                                    <p:tmAbs val="0"/>
                                  </p:iterate>
                                  <p:childTnLst>
                                    <p:set>
                                      <p:cBhvr>
                                        <p:cTn id="31" fill="hold"/>
                                        <p:tgtEl>
                                          <p:spTgt spid="247"/>
                                        </p:tgtEl>
                                        <p:attrNameLst>
                                          <p:attrName>style.visibility</p:attrName>
                                        </p:attrNameLst>
                                      </p:cBhvr>
                                      <p:to>
                                        <p:strVal val="visible"/>
                                      </p:to>
                                    </p:set>
                                    <p:anim calcmode="lin" valueType="num">
                                      <p:cBhvr>
                                        <p:cTn id="32" dur="500" fill="hold"/>
                                        <p:tgtEl>
                                          <p:spTgt spid="247"/>
                                        </p:tgtEl>
                                        <p:attrNameLst>
                                          <p:attrName>ppt_x</p:attrName>
                                        </p:attrNameLst>
                                      </p:cBhvr>
                                      <p:tavLst>
                                        <p:tav tm="0">
                                          <p:val>
                                            <p:strVal val="#ppt_x"/>
                                          </p:val>
                                        </p:tav>
                                        <p:tav tm="100000">
                                          <p:val>
                                            <p:strVal val="#ppt_x"/>
                                          </p:val>
                                        </p:tav>
                                      </p:tavLst>
                                    </p:anim>
                                    <p:anim calcmode="lin" valueType="num">
                                      <p:cBhvr>
                                        <p:cTn id="33" dur="500" fill="hold"/>
                                        <p:tgtEl>
                                          <p:spTgt spid="247"/>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Class="entr" nodeType="afterEffect" presetSubtype="1" presetID="2" grpId="7" fill="hold">
                                  <p:stCondLst>
                                    <p:cond delay="0"/>
                                  </p:stCondLst>
                                  <p:iterate type="el" backwards="0">
                                    <p:tmAbs val="0"/>
                                  </p:iterate>
                                  <p:childTnLst>
                                    <p:set>
                                      <p:cBhvr>
                                        <p:cTn id="36" fill="hold"/>
                                        <p:tgtEl>
                                          <p:spTgt spid="246"/>
                                        </p:tgtEl>
                                        <p:attrNameLst>
                                          <p:attrName>style.visibility</p:attrName>
                                        </p:attrNameLst>
                                      </p:cBhvr>
                                      <p:to>
                                        <p:strVal val="visible"/>
                                      </p:to>
                                    </p:set>
                                    <p:anim calcmode="lin" valueType="num">
                                      <p:cBhvr>
                                        <p:cTn id="37" dur="500" fill="hold"/>
                                        <p:tgtEl>
                                          <p:spTgt spid="246"/>
                                        </p:tgtEl>
                                        <p:attrNameLst>
                                          <p:attrName>ppt_x</p:attrName>
                                        </p:attrNameLst>
                                      </p:cBhvr>
                                      <p:tavLst>
                                        <p:tav tm="0">
                                          <p:val>
                                            <p:strVal val="#ppt_x"/>
                                          </p:val>
                                        </p:tav>
                                        <p:tav tm="100000">
                                          <p:val>
                                            <p:strVal val="#ppt_x"/>
                                          </p:val>
                                        </p:tav>
                                      </p:tavLst>
                                    </p:anim>
                                    <p:anim calcmode="lin" valueType="num">
                                      <p:cBhvr>
                                        <p:cTn id="38" dur="500" fill="hold"/>
                                        <p:tgtEl>
                                          <p:spTgt spid="246"/>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Class="entr" nodeType="afterEffect" presetSubtype="1" presetID="2" grpId="8" fill="hold">
                                  <p:stCondLst>
                                    <p:cond delay="0"/>
                                  </p:stCondLst>
                                  <p:iterate type="el" backwards="0">
                                    <p:tmAbs val="0"/>
                                  </p:iterate>
                                  <p:childTnLst>
                                    <p:set>
                                      <p:cBhvr>
                                        <p:cTn id="41" fill="hold"/>
                                        <p:tgtEl>
                                          <p:spTgt spid="249"/>
                                        </p:tgtEl>
                                        <p:attrNameLst>
                                          <p:attrName>style.visibility</p:attrName>
                                        </p:attrNameLst>
                                      </p:cBhvr>
                                      <p:to>
                                        <p:strVal val="visible"/>
                                      </p:to>
                                    </p:set>
                                    <p:anim calcmode="lin" valueType="num">
                                      <p:cBhvr>
                                        <p:cTn id="42" dur="500" fill="hold"/>
                                        <p:tgtEl>
                                          <p:spTgt spid="249"/>
                                        </p:tgtEl>
                                        <p:attrNameLst>
                                          <p:attrName>ppt_x</p:attrName>
                                        </p:attrNameLst>
                                      </p:cBhvr>
                                      <p:tavLst>
                                        <p:tav tm="0">
                                          <p:val>
                                            <p:strVal val="#ppt_x"/>
                                          </p:val>
                                        </p:tav>
                                        <p:tav tm="100000">
                                          <p:val>
                                            <p:strVal val="#ppt_x"/>
                                          </p:val>
                                        </p:tav>
                                      </p:tavLst>
                                    </p:anim>
                                    <p:anim calcmode="lin" valueType="num">
                                      <p:cBhvr>
                                        <p:cTn id="43" dur="500" fill="hold"/>
                                        <p:tgtEl>
                                          <p:spTgt spid="249"/>
                                        </p:tgtEl>
                                        <p:attrNameLst>
                                          <p:attrName>ppt_y</p:attrName>
                                        </p:attrNameLst>
                                      </p:cBhvr>
                                      <p:tavLst>
                                        <p:tav tm="0">
                                          <p:val>
                                            <p:strVal val="0-#ppt_h/2"/>
                                          </p:val>
                                        </p:tav>
                                        <p:tav tm="100000">
                                          <p:val>
                                            <p:strVal val="#ppt_y"/>
                                          </p:val>
                                        </p:tav>
                                      </p:tavLst>
                                    </p:anim>
                                  </p:childTnLst>
                                </p:cTn>
                              </p:par>
                            </p:childTnLst>
                          </p:cTn>
                        </p:par>
                        <p:par>
                          <p:cTn id="44" fill="hold">
                            <p:stCondLst>
                              <p:cond delay="4000"/>
                            </p:stCondLst>
                            <p:childTnLst>
                              <p:par>
                                <p:cTn id="45" presetClass="entr" nodeType="afterEffect" presetSubtype="1" presetID="2" grpId="9" fill="hold">
                                  <p:stCondLst>
                                    <p:cond delay="0"/>
                                  </p:stCondLst>
                                  <p:iterate type="el" backwards="0">
                                    <p:tmAbs val="0"/>
                                  </p:iterate>
                                  <p:childTnLst>
                                    <p:set>
                                      <p:cBhvr>
                                        <p:cTn id="46" fill="hold"/>
                                        <p:tgtEl>
                                          <p:spTgt spid="250"/>
                                        </p:tgtEl>
                                        <p:attrNameLst>
                                          <p:attrName>style.visibility</p:attrName>
                                        </p:attrNameLst>
                                      </p:cBhvr>
                                      <p:to>
                                        <p:strVal val="visible"/>
                                      </p:to>
                                    </p:set>
                                    <p:anim calcmode="lin" valueType="num">
                                      <p:cBhvr>
                                        <p:cTn id="47" dur="500" fill="hold"/>
                                        <p:tgtEl>
                                          <p:spTgt spid="250"/>
                                        </p:tgtEl>
                                        <p:attrNameLst>
                                          <p:attrName>ppt_x</p:attrName>
                                        </p:attrNameLst>
                                      </p:cBhvr>
                                      <p:tavLst>
                                        <p:tav tm="0">
                                          <p:val>
                                            <p:strVal val="#ppt_x"/>
                                          </p:val>
                                        </p:tav>
                                        <p:tav tm="100000">
                                          <p:val>
                                            <p:strVal val="#ppt_x"/>
                                          </p:val>
                                        </p:tav>
                                      </p:tavLst>
                                    </p:anim>
                                    <p:anim calcmode="lin" valueType="num">
                                      <p:cBhvr>
                                        <p:cTn id="48" dur="500" fill="hold"/>
                                        <p:tgtEl>
                                          <p:spTgt spid="250"/>
                                        </p:tgtEl>
                                        <p:attrNameLst>
                                          <p:attrName>ppt_y</p:attrName>
                                        </p:attrNameLst>
                                      </p:cBhvr>
                                      <p:tavLst>
                                        <p:tav tm="0">
                                          <p:val>
                                            <p:strVal val="0-#ppt_h/2"/>
                                          </p:val>
                                        </p:tav>
                                        <p:tav tm="100000">
                                          <p:val>
                                            <p:strVal val="#ppt_y"/>
                                          </p:val>
                                        </p:tav>
                                      </p:tavLst>
                                    </p:anim>
                                  </p:childTnLst>
                                </p:cTn>
                              </p:par>
                            </p:childTnLst>
                          </p:cTn>
                        </p:par>
                        <p:par>
                          <p:cTn id="49" fill="hold">
                            <p:stCondLst>
                              <p:cond delay="4500"/>
                            </p:stCondLst>
                            <p:childTnLst>
                              <p:par>
                                <p:cTn id="50" presetClass="entr" nodeType="afterEffect" presetSubtype="1" presetID="2" grpId="10" fill="hold">
                                  <p:stCondLst>
                                    <p:cond delay="0"/>
                                  </p:stCondLst>
                                  <p:iterate type="el" backwards="0">
                                    <p:tmAbs val="0"/>
                                  </p:iterate>
                                  <p:childTnLst>
                                    <p:set>
                                      <p:cBhvr>
                                        <p:cTn id="51" fill="hold"/>
                                        <p:tgtEl>
                                          <p:spTgt spid="251"/>
                                        </p:tgtEl>
                                        <p:attrNameLst>
                                          <p:attrName>style.visibility</p:attrName>
                                        </p:attrNameLst>
                                      </p:cBhvr>
                                      <p:to>
                                        <p:strVal val="visible"/>
                                      </p:to>
                                    </p:set>
                                    <p:anim calcmode="lin" valueType="num">
                                      <p:cBhvr>
                                        <p:cTn id="52" dur="500" fill="hold"/>
                                        <p:tgtEl>
                                          <p:spTgt spid="251"/>
                                        </p:tgtEl>
                                        <p:attrNameLst>
                                          <p:attrName>ppt_x</p:attrName>
                                        </p:attrNameLst>
                                      </p:cBhvr>
                                      <p:tavLst>
                                        <p:tav tm="0">
                                          <p:val>
                                            <p:strVal val="#ppt_x"/>
                                          </p:val>
                                        </p:tav>
                                        <p:tav tm="100000">
                                          <p:val>
                                            <p:strVal val="#ppt_x"/>
                                          </p:val>
                                        </p:tav>
                                      </p:tavLst>
                                    </p:anim>
                                    <p:anim calcmode="lin" valueType="num">
                                      <p:cBhvr>
                                        <p:cTn id="53" dur="500" fill="hold"/>
                                        <p:tgtEl>
                                          <p:spTgt spid="25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2" grpId="1"/>
      <p:bldP build="whole" bldLvl="1" animBg="1" rev="0" advAuto="0" spid="247" grpId="6"/>
      <p:bldP build="whole" bldLvl="1" animBg="1" rev="0" advAuto="0" spid="250" grpId="9"/>
      <p:bldP build="whole" bldLvl="1" animBg="1" rev="0" advAuto="0" spid="251" grpId="10"/>
      <p:bldP build="whole" bldLvl="1" animBg="1" rev="0" advAuto="0" spid="249" grpId="8"/>
      <p:bldP build="whole" bldLvl="1" animBg="1" rev="0" advAuto="0" spid="245" grpId="3"/>
      <p:bldP build="whole" bldLvl="1" animBg="1" rev="0" advAuto="0" spid="246" grpId="7"/>
      <p:bldP build="whole" bldLvl="1" animBg="1" rev="0" advAuto="0" spid="244" grpId="5"/>
      <p:bldP build="whole" bldLvl="1" animBg="1" rev="0" advAuto="0" spid="243" grpId="2"/>
      <p:bldP build="whole" bldLvl="1" animBg="1" rev="0" advAuto="0" spid="248" grpId="4"/>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 name="智慧图书馆…"/>
          <p:cNvSpPr txBox="1"/>
          <p:nvPr>
            <p:ph type="title" idx="4294967295"/>
          </p:nvPr>
        </p:nvSpPr>
        <p:spPr>
          <a:xfrm>
            <a:off x="1738530" y="2636434"/>
            <a:ext cx="20906940" cy="6122017"/>
          </a:xfrm>
          <a:prstGeom prst="rect">
            <a:avLst/>
          </a:prstGeom>
        </p:spPr>
        <p:txBody>
          <a:bodyPr/>
          <a:lstStyle/>
          <a:p>
            <a:pPr>
              <a:lnSpc>
                <a:spcPct val="170000"/>
              </a:lnSpc>
              <a:defRPr b="1" sz="4000">
                <a:latin typeface="Helvetica Neue"/>
                <a:ea typeface="Helvetica Neue"/>
                <a:cs typeface="Helvetica Neue"/>
                <a:sym typeface="Helvetica Neue"/>
              </a:defRPr>
            </a:pPr>
            <a:r>
              <a:t>智慧图书馆</a:t>
            </a:r>
          </a:p>
          <a:p>
            <a:pPr>
              <a:lnSpc>
                <a:spcPct val="170000"/>
              </a:lnSpc>
              <a:defRPr b="1" sz="4000">
                <a:latin typeface="Helvetica Neue"/>
                <a:ea typeface="Helvetica Neue"/>
                <a:cs typeface="Helvetica Neue"/>
                <a:sym typeface="Helvetica Neue"/>
              </a:defRPr>
            </a:pPr>
            <a:r>
              <a:t>是图书馆发展的新阶段</a:t>
            </a:r>
          </a:p>
          <a:p>
            <a:pPr>
              <a:lnSpc>
                <a:spcPct val="170000"/>
              </a:lnSpc>
              <a:defRPr b="1" sz="4000">
                <a:latin typeface="Helvetica Neue"/>
                <a:ea typeface="Helvetica Neue"/>
                <a:cs typeface="Helvetica Neue"/>
                <a:sym typeface="Helvetica Neue"/>
              </a:defRPr>
            </a:pPr>
            <a:r>
              <a:t>是一个逐步建设的过程</a:t>
            </a:r>
          </a:p>
        </p:txBody>
      </p:sp>
      <p:sp>
        <p:nvSpPr>
          <p:cNvPr id="134" name="传统图书馆时代      |      自动化管理时代      |        数字图书馆时代       |      智慧图书馆时代"/>
          <p:cNvSpPr/>
          <p:nvPr/>
        </p:nvSpPr>
        <p:spPr>
          <a:xfrm>
            <a:off x="2888117" y="9464897"/>
            <a:ext cx="18607766" cy="1825017"/>
          </a:xfrm>
          <a:prstGeom prst="rightArrow">
            <a:avLst>
              <a:gd name="adj1" fmla="val 58535"/>
              <a:gd name="adj2" fmla="val 114335"/>
            </a:avLst>
          </a:prstGeom>
          <a:gradFill>
            <a:gsLst>
              <a:gs pos="0">
                <a:schemeClr val="accent3">
                  <a:hueOff val="-365725"/>
                  <a:satOff val="-32500"/>
                  <a:lumOff val="18235"/>
                </a:schemeClr>
              </a:gs>
              <a:gs pos="100000">
                <a:schemeClr val="accent1">
                  <a:lumOff val="13529"/>
                </a:schemeClr>
              </a:gs>
            </a:gsLst>
          </a:gra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l">
              <a:lnSpc>
                <a:spcPct val="100000"/>
              </a:lnSpc>
              <a:defRPr b="0" sz="3000">
                <a:latin typeface="+mn-lt"/>
                <a:ea typeface="+mn-ea"/>
                <a:cs typeface="+mn-cs"/>
                <a:sym typeface="Helvetica Neue Medium"/>
              </a:defRPr>
            </a:lvl1pPr>
          </a:lstStyle>
          <a:p>
            <a:pPr/>
            <a:r>
              <a:t>     传统图书馆时代      |      自动化管理时代      |        数字图书馆时代       |      智慧图书馆时代</a:t>
            </a:r>
          </a:p>
        </p:txBody>
      </p:sp>
    </p:spTree>
  </p:cSld>
  <p:clrMapOvr>
    <a:masterClrMapping/>
  </p:clrMapOvr>
  <mc:AlternateContent xmlns:mc="http://schemas.openxmlformats.org/markup-compatibility/2006">
    <mc:Choice xmlns:p14="http://schemas.microsoft.com/office/powerpoint/2010/main" Requires="p14">
      <p:transition spd="slow" advClick="1" p14:dur="1500">
        <p14:switch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 presetID="2" grpId="1" fill="hold">
                                  <p:stCondLst>
                                    <p:cond delay="0"/>
                                  </p:stCondLst>
                                  <p:iterate type="el" backwards="0">
                                    <p:tmAbs val="0"/>
                                  </p:iterate>
                                  <p:childTnLst>
                                    <p:set>
                                      <p:cBhvr>
                                        <p:cTn id="6" fill="hold"/>
                                        <p:tgtEl>
                                          <p:spTgt spid="133"/>
                                        </p:tgtEl>
                                        <p:attrNameLst>
                                          <p:attrName>style.visibility</p:attrName>
                                        </p:attrNameLst>
                                      </p:cBhvr>
                                      <p:to>
                                        <p:strVal val="visible"/>
                                      </p:to>
                                    </p:set>
                                    <p:anim calcmode="lin" valueType="num">
                                      <p:cBhvr>
                                        <p:cTn id="7" dur="1500" fill="hold"/>
                                        <p:tgtEl>
                                          <p:spTgt spid="133"/>
                                        </p:tgtEl>
                                        <p:attrNameLst>
                                          <p:attrName>ppt_x</p:attrName>
                                        </p:attrNameLst>
                                      </p:cBhvr>
                                      <p:tavLst>
                                        <p:tav tm="0">
                                          <p:val>
                                            <p:strVal val="#ppt_x"/>
                                          </p:val>
                                        </p:tav>
                                        <p:tav tm="100000">
                                          <p:val>
                                            <p:strVal val="#ppt_x"/>
                                          </p:val>
                                        </p:tav>
                                      </p:tavLst>
                                    </p:anim>
                                    <p:anim calcmode="lin" valueType="num">
                                      <p:cBhvr>
                                        <p:cTn id="8" dur="1500" fill="hold"/>
                                        <p:tgtEl>
                                          <p:spTgt spid="13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3" grpId="1"/>
    </p:bldLst>
  </p:timing>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6" name="8811555730441_.pic_hd.jpg" descr="8811555730441_.pic_hd.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pic>
        <p:nvPicPr>
          <p:cNvPr id="257" name="36711571975859_.pic_hd.jpg" descr="36711571975859_.pic_hd.jpg"/>
          <p:cNvPicPr>
            <a:picLocks noChangeAspect="1"/>
          </p:cNvPicPr>
          <p:nvPr/>
        </p:nvPicPr>
        <p:blipFill>
          <a:blip r:embed="rId4">
            <a:extLst/>
          </a:blip>
          <a:stretch>
            <a:fillRect/>
          </a:stretch>
        </p:blipFill>
        <p:spPr>
          <a:xfrm>
            <a:off x="0" y="0"/>
            <a:ext cx="24384000" cy="13716001"/>
          </a:xfrm>
          <a:prstGeom prst="rect">
            <a:avLst/>
          </a:prstGeom>
          <a:ln w="12700">
            <a:miter lim="400000"/>
          </a:ln>
        </p:spPr>
      </p:pic>
      <p:pic>
        <p:nvPicPr>
          <p:cNvPr id="258" name="图像" descr="图像"/>
          <p:cNvPicPr>
            <a:picLocks noChangeAspect="1"/>
          </p:cNvPicPr>
          <p:nvPr/>
        </p:nvPicPr>
        <p:blipFill>
          <a:blip r:embed="rId5">
            <a:extLst/>
          </a:blip>
          <a:stretch>
            <a:fillRect/>
          </a:stretch>
        </p:blipFill>
        <p:spPr>
          <a:xfrm>
            <a:off x="19892497" y="8239635"/>
            <a:ext cx="2491171" cy="922657"/>
          </a:xfrm>
          <a:prstGeom prst="rect">
            <a:avLst/>
          </a:prstGeom>
          <a:ln w="12700">
            <a:miter lim="400000"/>
          </a:ln>
        </p:spPr>
      </p:pic>
      <p:sp>
        <p:nvSpPr>
          <p:cNvPr id="259" name="大屏&amp;歌德"/>
          <p:cNvSpPr txBox="1"/>
          <p:nvPr/>
        </p:nvSpPr>
        <p:spPr>
          <a:xfrm>
            <a:off x="20228318" y="8115676"/>
            <a:ext cx="1819530"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2900">
                <a:solidFill>
                  <a:srgbClr val="626262"/>
                </a:solidFill>
              </a:defRPr>
            </a:lvl1pPr>
          </a:lstStyle>
          <a:p>
            <a:pPr/>
            <a:r>
              <a:t>大屏&amp;歌德</a:t>
            </a:r>
          </a:p>
        </p:txBody>
      </p:sp>
      <p:pic>
        <p:nvPicPr>
          <p:cNvPr id="260" name="38931576640100_.pic_hd.jpg" descr="38931576640100_.pic_hd.jpg"/>
          <p:cNvPicPr>
            <a:picLocks noChangeAspect="1"/>
          </p:cNvPicPr>
          <p:nvPr/>
        </p:nvPicPr>
        <p:blipFill>
          <a:blip r:embed="rId6">
            <a:extLst/>
          </a:blip>
          <a:stretch>
            <a:fillRect/>
          </a:stretch>
        </p:blipFill>
        <p:spPr>
          <a:xfrm>
            <a:off x="0" y="0"/>
            <a:ext cx="24384000" cy="137160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14:switch dir="l"/>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4" name="电子资源管理"/>
          <p:cNvSpPr txBox="1"/>
          <p:nvPr/>
        </p:nvSpPr>
        <p:spPr>
          <a:xfrm>
            <a:off x="14453440" y="-714137"/>
            <a:ext cx="3162301"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电子资源管理</a:t>
            </a:r>
          </a:p>
        </p:txBody>
      </p:sp>
      <p:sp>
        <p:nvSpPr>
          <p:cNvPr id="265" name="不断添加的微应用"/>
          <p:cNvSpPr txBox="1"/>
          <p:nvPr/>
        </p:nvSpPr>
        <p:spPr>
          <a:xfrm>
            <a:off x="20928711" y="-714137"/>
            <a:ext cx="4178301"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不断添加的微应用</a:t>
            </a:r>
          </a:p>
        </p:txBody>
      </p:sp>
      <p:sp>
        <p:nvSpPr>
          <p:cNvPr id="266" name="谢谢！"/>
          <p:cNvSpPr txBox="1"/>
          <p:nvPr/>
        </p:nvSpPr>
        <p:spPr>
          <a:xfrm>
            <a:off x="10001249" y="5810250"/>
            <a:ext cx="4381501" cy="2095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100000"/>
              </a:lnSpc>
              <a:defRPr b="0" sz="11200">
                <a:latin typeface="+mn-lt"/>
                <a:ea typeface="+mn-ea"/>
                <a:cs typeface="+mn-cs"/>
                <a:sym typeface="Helvetica Neue Medium"/>
              </a:defRPr>
            </a:lvl1pPr>
          </a:lstStyle>
          <a:p>
            <a:pPr/>
            <a:r>
              <a:t>谢谢！</a:t>
            </a:r>
          </a:p>
        </p:txBody>
      </p:sp>
    </p:spTree>
  </p:cSld>
  <p:clrMapOvr>
    <a:masterClrMapping/>
  </p:clrMapOvr>
  <mc:AlternateContent xmlns:mc="http://schemas.openxmlformats.org/markup-compatibility/2006">
    <mc:Choice xmlns:p14="http://schemas.microsoft.com/office/powerpoint/2010/main" Requires="p14">
      <p:transition spd="slow" advClick="1" p14:dur="1500">
        <p14:switch dir="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pic>
        <p:nvPicPr>
          <p:cNvPr id="138" name="17471552389088_.pic_hd.jpg" descr="17471552389088_.pic_hd.jpg"/>
          <p:cNvPicPr>
            <a:picLocks noChangeAspect="1"/>
          </p:cNvPicPr>
          <p:nvPr/>
        </p:nvPicPr>
        <p:blipFill>
          <a:blip r:embed="rId3">
            <a:extLst/>
          </a:blip>
          <a:stretch>
            <a:fillRect/>
          </a:stretch>
        </p:blipFill>
        <p:spPr>
          <a:xfrm>
            <a:off x="-2169394" y="0"/>
            <a:ext cx="24384001" cy="13716000"/>
          </a:xfrm>
          <a:prstGeom prst="rect">
            <a:avLst/>
          </a:prstGeom>
          <a:ln w="12700">
            <a:miter lim="400000"/>
          </a:ln>
        </p:spPr>
      </p:pic>
      <p:sp>
        <p:nvSpPr>
          <p:cNvPr id="139" name="可生长"/>
          <p:cNvSpPr txBox="1"/>
          <p:nvPr/>
        </p:nvSpPr>
        <p:spPr>
          <a:xfrm>
            <a:off x="2972424" y="8778852"/>
            <a:ext cx="3162301" cy="1524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lnSpc>
                <a:spcPct val="100000"/>
              </a:lnSpc>
              <a:spcBef>
                <a:spcPts val="4500"/>
              </a:spcBef>
              <a:defRPr sz="8000"/>
            </a:lvl1pPr>
          </a:lstStyle>
          <a:p>
            <a:pPr/>
            <a:r>
              <a:t>可生长</a:t>
            </a:r>
          </a:p>
        </p:txBody>
      </p:sp>
      <p:sp>
        <p:nvSpPr>
          <p:cNvPr id="140" name="开放"/>
          <p:cNvSpPr txBox="1"/>
          <p:nvPr/>
        </p:nvSpPr>
        <p:spPr>
          <a:xfrm>
            <a:off x="3480425" y="3413147"/>
            <a:ext cx="2146301" cy="1524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lnSpc>
                <a:spcPct val="100000"/>
              </a:lnSpc>
              <a:spcBef>
                <a:spcPts val="4500"/>
              </a:spcBef>
              <a:defRPr sz="8000"/>
            </a:lvl1pPr>
          </a:lstStyle>
          <a:p>
            <a:pPr/>
            <a:r>
              <a:t>开放</a:t>
            </a:r>
          </a:p>
        </p:txBody>
      </p:sp>
      <p:sp>
        <p:nvSpPr>
          <p:cNvPr id="141" name="自主"/>
          <p:cNvSpPr txBox="1"/>
          <p:nvPr/>
        </p:nvSpPr>
        <p:spPr>
          <a:xfrm>
            <a:off x="3480425" y="6095999"/>
            <a:ext cx="2146301" cy="1524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lnSpc>
                <a:spcPct val="100000"/>
              </a:lnSpc>
              <a:spcBef>
                <a:spcPts val="4500"/>
              </a:spcBef>
              <a:defRPr sz="8000"/>
            </a:lvl1pPr>
          </a:lstStyle>
          <a:p>
            <a:pPr/>
            <a:r>
              <a:t>自主</a:t>
            </a:r>
          </a:p>
        </p:txBody>
      </p:sp>
    </p:spTree>
  </p:cSld>
  <p:clrMapOvr>
    <a:masterClrMapping/>
  </p:clrMapOvr>
  <mc:AlternateContent xmlns:mc="http://schemas.openxmlformats.org/markup-compatibility/2006">
    <mc:Choice xmlns:p14="http://schemas.microsoft.com/office/powerpoint/2010/main" Requires="p14">
      <p:transition spd="slow" advClick="1" p14:dur="1500">
        <p14:switch dir="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145" name="开放"/>
          <p:cNvSpPr txBox="1"/>
          <p:nvPr/>
        </p:nvSpPr>
        <p:spPr>
          <a:xfrm>
            <a:off x="4527718" y="5572238"/>
            <a:ext cx="2146301" cy="1524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lnSpc>
                <a:spcPct val="100000"/>
              </a:lnSpc>
              <a:spcBef>
                <a:spcPts val="4500"/>
              </a:spcBef>
              <a:defRPr sz="8000"/>
            </a:lvl1pPr>
          </a:lstStyle>
          <a:p>
            <a:pPr/>
            <a:r>
              <a:t>开放</a:t>
            </a:r>
          </a:p>
        </p:txBody>
      </p:sp>
      <p:sp>
        <p:nvSpPr>
          <p:cNvPr id="146" name="任何图书馆或公司个人都可以自行开发微应用"/>
          <p:cNvSpPr txBox="1"/>
          <p:nvPr/>
        </p:nvSpPr>
        <p:spPr>
          <a:xfrm>
            <a:off x="2495718" y="7570534"/>
            <a:ext cx="6210301" cy="520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lnSpc>
                <a:spcPct val="100000"/>
              </a:lnSpc>
              <a:spcBef>
                <a:spcPts val="4500"/>
              </a:spcBef>
              <a:defRPr sz="2400"/>
            </a:lvl1pPr>
          </a:lstStyle>
          <a:p>
            <a:pPr/>
            <a:r>
              <a:t>任何图书馆或公司个人都可以自行开发微应用</a:t>
            </a:r>
          </a:p>
        </p:txBody>
      </p:sp>
      <p:pic>
        <p:nvPicPr>
          <p:cNvPr id="147" name="17071552380975_.pic_hd.jpg" descr="17071552380975_.pic_hd.jpg"/>
          <p:cNvPicPr>
            <a:picLocks noChangeAspect="1"/>
          </p:cNvPicPr>
          <p:nvPr/>
        </p:nvPicPr>
        <p:blipFill>
          <a:blip r:embed="rId3">
            <a:extLst/>
          </a:blip>
          <a:stretch>
            <a:fillRect/>
          </a:stretch>
        </p:blipFill>
        <p:spPr>
          <a:xfrm>
            <a:off x="4125435" y="1650989"/>
            <a:ext cx="19284648" cy="10847615"/>
          </a:xfrm>
          <a:prstGeom prst="rect">
            <a:avLst/>
          </a:prstGeom>
          <a:ln w="12700">
            <a:miter lim="400000"/>
          </a:ln>
        </p:spPr>
      </p:pic>
      <p:pic>
        <p:nvPicPr>
          <p:cNvPr id="148" name="701552572645_.pic_hd.jpg" descr="701552572645_.pic_hd.jpg"/>
          <p:cNvPicPr>
            <a:picLocks noChangeAspect="1"/>
          </p:cNvPicPr>
          <p:nvPr/>
        </p:nvPicPr>
        <p:blipFill>
          <a:blip r:embed="rId4">
            <a:extLst/>
          </a:blip>
          <a:srcRect l="7921" t="9101" r="8630" b="0"/>
          <a:stretch>
            <a:fillRect/>
          </a:stretch>
        </p:blipFill>
        <p:spPr>
          <a:xfrm>
            <a:off x="10368689" y="3156743"/>
            <a:ext cx="13074969" cy="7402549"/>
          </a:xfrm>
          <a:prstGeom prst="rect">
            <a:avLst/>
          </a:prstGeom>
          <a:ln w="12700">
            <a:miter lim="400000"/>
          </a:ln>
        </p:spPr>
      </p:pic>
      <p:pic>
        <p:nvPicPr>
          <p:cNvPr id="149" name="图像" descr="图像"/>
          <p:cNvPicPr>
            <a:picLocks noChangeAspect="1"/>
          </p:cNvPicPr>
          <p:nvPr/>
        </p:nvPicPr>
        <p:blipFill>
          <a:blip r:embed="rId5">
            <a:extLst/>
          </a:blip>
          <a:stretch>
            <a:fillRect/>
          </a:stretch>
        </p:blipFill>
        <p:spPr>
          <a:xfrm>
            <a:off x="11925300" y="8821518"/>
            <a:ext cx="1056335" cy="276661"/>
          </a:xfrm>
          <a:prstGeom prst="rect">
            <a:avLst/>
          </a:prstGeom>
          <a:ln w="12700">
            <a:miter lim="400000"/>
          </a:ln>
        </p:spPr>
      </p:pic>
      <p:pic>
        <p:nvPicPr>
          <p:cNvPr id="150" name="图像" descr="图像"/>
          <p:cNvPicPr>
            <a:picLocks noChangeAspect="1"/>
          </p:cNvPicPr>
          <p:nvPr/>
        </p:nvPicPr>
        <p:blipFill>
          <a:blip r:embed="rId5">
            <a:extLst/>
          </a:blip>
          <a:stretch>
            <a:fillRect/>
          </a:stretch>
        </p:blipFill>
        <p:spPr>
          <a:xfrm>
            <a:off x="14935987" y="8821518"/>
            <a:ext cx="1056336" cy="276661"/>
          </a:xfrm>
          <a:prstGeom prst="rect">
            <a:avLst/>
          </a:prstGeom>
          <a:ln w="12700">
            <a:miter lim="400000"/>
          </a:ln>
        </p:spPr>
      </p:pic>
      <p:pic>
        <p:nvPicPr>
          <p:cNvPr id="151" name="图像" descr="图像"/>
          <p:cNvPicPr>
            <a:picLocks noChangeAspect="1"/>
          </p:cNvPicPr>
          <p:nvPr/>
        </p:nvPicPr>
        <p:blipFill>
          <a:blip r:embed="rId5">
            <a:extLst/>
          </a:blip>
          <a:stretch>
            <a:fillRect/>
          </a:stretch>
        </p:blipFill>
        <p:spPr>
          <a:xfrm>
            <a:off x="17946675" y="8821518"/>
            <a:ext cx="1056336" cy="276661"/>
          </a:xfrm>
          <a:prstGeom prst="rect">
            <a:avLst/>
          </a:prstGeom>
          <a:ln w="12700">
            <a:miter lim="400000"/>
          </a:ln>
        </p:spPr>
      </p:pic>
      <p:pic>
        <p:nvPicPr>
          <p:cNvPr id="152" name="图像" descr="图像"/>
          <p:cNvPicPr>
            <a:picLocks noChangeAspect="1"/>
          </p:cNvPicPr>
          <p:nvPr/>
        </p:nvPicPr>
        <p:blipFill>
          <a:blip r:embed="rId5">
            <a:extLst/>
          </a:blip>
          <a:stretch>
            <a:fillRect/>
          </a:stretch>
        </p:blipFill>
        <p:spPr>
          <a:xfrm>
            <a:off x="20957362" y="8821518"/>
            <a:ext cx="1056336" cy="27666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14:switch dir="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156" name="自主"/>
          <p:cNvSpPr txBox="1"/>
          <p:nvPr/>
        </p:nvSpPr>
        <p:spPr>
          <a:xfrm>
            <a:off x="4527718" y="5572238"/>
            <a:ext cx="2146301" cy="1524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lnSpc>
                <a:spcPct val="100000"/>
              </a:lnSpc>
              <a:spcBef>
                <a:spcPts val="4500"/>
              </a:spcBef>
              <a:defRPr sz="8000"/>
            </a:lvl1pPr>
          </a:lstStyle>
          <a:p>
            <a:pPr/>
            <a:r>
              <a:t>自主</a:t>
            </a:r>
          </a:p>
        </p:txBody>
      </p:sp>
      <p:sp>
        <p:nvSpPr>
          <p:cNvPr id="157" name="更加灵活自主的管理资源、用户、应用、界面、数据"/>
          <p:cNvSpPr txBox="1"/>
          <p:nvPr/>
        </p:nvSpPr>
        <p:spPr>
          <a:xfrm>
            <a:off x="2389013" y="7570534"/>
            <a:ext cx="7124701" cy="520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lnSpc>
                <a:spcPct val="100000"/>
              </a:lnSpc>
              <a:spcBef>
                <a:spcPts val="4500"/>
              </a:spcBef>
              <a:defRPr sz="2400"/>
            </a:lvl1pPr>
          </a:lstStyle>
          <a:p>
            <a:pPr/>
            <a:r>
              <a:t>更加灵活自主的管理资源、用户、应用、界面、数据</a:t>
            </a:r>
          </a:p>
        </p:txBody>
      </p:sp>
      <p:pic>
        <p:nvPicPr>
          <p:cNvPr id="158" name="timg35.jpg" descr="timg35.jpg"/>
          <p:cNvPicPr>
            <a:picLocks noChangeAspect="1"/>
          </p:cNvPicPr>
          <p:nvPr/>
        </p:nvPicPr>
        <p:blipFill>
          <a:blip r:embed="rId3">
            <a:extLst/>
          </a:blip>
          <a:srcRect l="6834" t="0" r="4589" b="0"/>
          <a:stretch>
            <a:fillRect/>
          </a:stretch>
        </p:blipFill>
        <p:spPr>
          <a:xfrm>
            <a:off x="10969971" y="3279825"/>
            <a:ext cx="12003603" cy="7656687"/>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14:switch dir="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pic>
        <p:nvPicPr>
          <p:cNvPr id="162" name="17471552389088_.pic_hd.jpg" descr="17471552389088_.pic_hd.jpg"/>
          <p:cNvPicPr>
            <a:picLocks noChangeAspect="1"/>
          </p:cNvPicPr>
          <p:nvPr/>
        </p:nvPicPr>
        <p:blipFill>
          <a:blip r:embed="rId3">
            <a:extLst/>
          </a:blip>
          <a:stretch>
            <a:fillRect/>
          </a:stretch>
        </p:blipFill>
        <p:spPr>
          <a:xfrm>
            <a:off x="0" y="0"/>
            <a:ext cx="24384001" cy="13716000"/>
          </a:xfrm>
          <a:prstGeom prst="rect">
            <a:avLst/>
          </a:prstGeom>
          <a:ln w="12700">
            <a:miter lim="400000"/>
          </a:ln>
        </p:spPr>
      </p:pic>
      <p:sp>
        <p:nvSpPr>
          <p:cNvPr id="163" name="可生长"/>
          <p:cNvSpPr txBox="1"/>
          <p:nvPr/>
        </p:nvSpPr>
        <p:spPr>
          <a:xfrm>
            <a:off x="4621474" y="5599454"/>
            <a:ext cx="3162301" cy="1524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lnSpc>
                <a:spcPct val="100000"/>
              </a:lnSpc>
              <a:spcBef>
                <a:spcPts val="4500"/>
              </a:spcBef>
              <a:defRPr sz="8000"/>
            </a:lvl1pPr>
          </a:lstStyle>
          <a:p>
            <a:pPr/>
            <a:r>
              <a:t>可生长</a:t>
            </a:r>
          </a:p>
        </p:txBody>
      </p:sp>
      <p:sp>
        <p:nvSpPr>
          <p:cNvPr id="164" name="微应用可逐渐被开发被添加，智慧并非一触而就，在时间中慢慢成长"/>
          <p:cNvSpPr txBox="1"/>
          <p:nvPr/>
        </p:nvSpPr>
        <p:spPr>
          <a:xfrm>
            <a:off x="1573474" y="7803311"/>
            <a:ext cx="9258301" cy="520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lnSpc>
                <a:spcPct val="100000"/>
              </a:lnSpc>
              <a:spcBef>
                <a:spcPts val="4500"/>
              </a:spcBef>
              <a:defRPr sz="2400"/>
            </a:lvl1pPr>
          </a:lstStyle>
          <a:p>
            <a:pPr/>
            <a:r>
              <a:t>微应用可逐渐被开发被添加，智慧并非一触而就，在时间中慢慢成长</a:t>
            </a:r>
          </a:p>
        </p:txBody>
      </p:sp>
    </p:spTree>
  </p:cSld>
  <p:clrMapOvr>
    <a:masterClrMapping/>
  </p:clrMapOvr>
  <mc:AlternateContent xmlns:mc="http://schemas.openxmlformats.org/markup-compatibility/2006">
    <mc:Choice xmlns:p14="http://schemas.microsoft.com/office/powerpoint/2010/main" Requires="p14">
      <p:transition spd="slow" advClick="1" p14:dur="1500">
        <p14:switch dir="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它将各种复杂的系统去耦合，分解为一个个微应用，用一个微应用去解决一个具体的问题…"/>
          <p:cNvSpPr txBox="1"/>
          <p:nvPr/>
        </p:nvSpPr>
        <p:spPr>
          <a:xfrm>
            <a:off x="1381040" y="5867134"/>
            <a:ext cx="10028785" cy="399542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lnSpc>
                <a:spcPct val="209999"/>
              </a:lnSpc>
              <a:defRPr sz="3000"/>
            </a:pPr>
            <a:r>
              <a:t>它将各种复杂的系统去耦合，分解为一个个微应用，用一个微应用去解决一个具体的问题</a:t>
            </a:r>
          </a:p>
          <a:p>
            <a:pPr algn="l">
              <a:lnSpc>
                <a:spcPct val="209999"/>
              </a:lnSpc>
              <a:defRPr sz="3000"/>
            </a:pPr>
            <a:r>
              <a:t>同时又将这些微应用的用户、数据、界面和管理等统一在同一个管理平台上</a:t>
            </a:r>
          </a:p>
        </p:txBody>
      </p:sp>
      <p:sp>
        <p:nvSpPr>
          <p:cNvPr id="169" name="什么是微服务思维？"/>
          <p:cNvSpPr txBox="1"/>
          <p:nvPr/>
        </p:nvSpPr>
        <p:spPr>
          <a:xfrm>
            <a:off x="1374381" y="4217543"/>
            <a:ext cx="4686301"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什么是微服务思维？</a:t>
            </a:r>
          </a:p>
        </p:txBody>
      </p:sp>
      <p:pic>
        <p:nvPicPr>
          <p:cNvPr id="170" name="图像" descr="图像"/>
          <p:cNvPicPr>
            <a:picLocks noChangeAspect="1"/>
          </p:cNvPicPr>
          <p:nvPr/>
        </p:nvPicPr>
        <p:blipFill>
          <a:blip r:embed="rId2">
            <a:extLst/>
          </a:blip>
          <a:stretch>
            <a:fillRect/>
          </a:stretch>
        </p:blipFill>
        <p:spPr>
          <a:xfrm>
            <a:off x="19336439" y="2052213"/>
            <a:ext cx="3963304" cy="8557133"/>
          </a:xfrm>
          <a:prstGeom prst="rect">
            <a:avLst/>
          </a:prstGeom>
          <a:ln w="12700">
            <a:miter lim="400000"/>
          </a:ln>
        </p:spPr>
      </p:pic>
      <p:pic>
        <p:nvPicPr>
          <p:cNvPr id="171" name="图像" descr="图像"/>
          <p:cNvPicPr>
            <a:picLocks noChangeAspect="1"/>
          </p:cNvPicPr>
          <p:nvPr/>
        </p:nvPicPr>
        <p:blipFill>
          <a:blip r:embed="rId3">
            <a:extLst/>
          </a:blip>
          <a:stretch>
            <a:fillRect/>
          </a:stretch>
        </p:blipFill>
        <p:spPr>
          <a:xfrm>
            <a:off x="11253425" y="5120172"/>
            <a:ext cx="9924238" cy="548934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14:switch dir="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3" name="8811555730441_.pic_hd.jpg" descr="8811555730441_.pic_hd.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pic>
        <p:nvPicPr>
          <p:cNvPr id="174" name="36711571975859_.pic_hd.jpg" descr="36711571975859_.pic_hd.jpg"/>
          <p:cNvPicPr>
            <a:picLocks noChangeAspect="1"/>
          </p:cNvPicPr>
          <p:nvPr/>
        </p:nvPicPr>
        <p:blipFill>
          <a:blip r:embed="rId4">
            <a:extLst/>
          </a:blip>
          <a:stretch>
            <a:fillRect/>
          </a:stretch>
        </p:blipFill>
        <p:spPr>
          <a:xfrm>
            <a:off x="0" y="0"/>
            <a:ext cx="24384000" cy="13716001"/>
          </a:xfrm>
          <a:prstGeom prst="rect">
            <a:avLst/>
          </a:prstGeom>
          <a:ln w="12700">
            <a:miter lim="400000"/>
          </a:ln>
        </p:spPr>
      </p:pic>
      <p:pic>
        <p:nvPicPr>
          <p:cNvPr id="175" name="图像" descr="图像"/>
          <p:cNvPicPr>
            <a:picLocks noChangeAspect="1"/>
          </p:cNvPicPr>
          <p:nvPr/>
        </p:nvPicPr>
        <p:blipFill>
          <a:blip r:embed="rId5">
            <a:extLst/>
          </a:blip>
          <a:stretch>
            <a:fillRect/>
          </a:stretch>
        </p:blipFill>
        <p:spPr>
          <a:xfrm>
            <a:off x="19892497" y="8239635"/>
            <a:ext cx="2491171" cy="922657"/>
          </a:xfrm>
          <a:prstGeom prst="rect">
            <a:avLst/>
          </a:prstGeom>
          <a:ln w="12700">
            <a:miter lim="400000"/>
          </a:ln>
        </p:spPr>
      </p:pic>
      <p:sp>
        <p:nvSpPr>
          <p:cNvPr id="176" name="大屏&amp;歌德"/>
          <p:cNvSpPr txBox="1"/>
          <p:nvPr/>
        </p:nvSpPr>
        <p:spPr>
          <a:xfrm>
            <a:off x="20228318" y="8115676"/>
            <a:ext cx="1819530"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2900">
                <a:solidFill>
                  <a:srgbClr val="626262"/>
                </a:solidFill>
              </a:defRPr>
            </a:lvl1pPr>
          </a:lstStyle>
          <a:p>
            <a:pPr/>
            <a:r>
              <a:t>大屏&amp;歌德</a:t>
            </a:r>
          </a:p>
        </p:txBody>
      </p:sp>
      <p:pic>
        <p:nvPicPr>
          <p:cNvPr id="177" name="38931576640100_.pic_hd.jpg" descr="38931576640100_.pic_hd.jpg"/>
          <p:cNvPicPr>
            <a:picLocks noChangeAspect="1"/>
          </p:cNvPicPr>
          <p:nvPr/>
        </p:nvPicPr>
        <p:blipFill>
          <a:blip r:embed="rId6">
            <a:extLst/>
          </a:blip>
          <a:stretch>
            <a:fillRect/>
          </a:stretch>
        </p:blipFill>
        <p:spPr>
          <a:xfrm>
            <a:off x="0" y="0"/>
            <a:ext cx="24384000" cy="137160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14:switch dir="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181" name="一平六端"/>
          <p:cNvSpPr txBox="1"/>
          <p:nvPr>
            <p:ph type="title" idx="4294967295"/>
          </p:nvPr>
        </p:nvSpPr>
        <p:spPr>
          <a:xfrm>
            <a:off x="1738530" y="2943457"/>
            <a:ext cx="20906940" cy="6122017"/>
          </a:xfrm>
          <a:prstGeom prst="rect">
            <a:avLst/>
          </a:prstGeom>
        </p:spPr>
        <p:txBody>
          <a:bodyPr/>
          <a:lstStyle/>
          <a:p>
            <a:pPr>
              <a:lnSpc>
                <a:spcPct val="170000"/>
              </a:lnSpc>
              <a:defRPr b="1" sz="4000">
                <a:latin typeface="Helvetica Neue"/>
                <a:ea typeface="Helvetica Neue"/>
                <a:cs typeface="Helvetica Neue"/>
                <a:sym typeface="Helvetica Neue"/>
              </a:defRPr>
            </a:pPr>
          </a:p>
          <a:p>
            <a:pPr>
              <a:lnSpc>
                <a:spcPct val="170000"/>
              </a:lnSpc>
              <a:defRPr b="1" sz="6000">
                <a:latin typeface="Helvetica Neue"/>
                <a:ea typeface="Helvetica Neue"/>
                <a:cs typeface="Helvetica Neue"/>
                <a:sym typeface="Helvetica Neue"/>
              </a:defRPr>
            </a:pPr>
            <a:r>
              <a:t>一平六端 </a:t>
            </a:r>
          </a:p>
        </p:txBody>
      </p:sp>
      <p:sp>
        <p:nvSpPr>
          <p:cNvPr id="182" name="超星智慧图书馆产品形式："/>
          <p:cNvSpPr txBox="1"/>
          <p:nvPr/>
        </p:nvSpPr>
        <p:spPr>
          <a:xfrm>
            <a:off x="-4972311" y="-1154813"/>
            <a:ext cx="20906940" cy="612201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lnSpc>
                <a:spcPct val="170000"/>
              </a:lnSpc>
            </a:pPr>
          </a:p>
          <a:p>
            <a:pPr>
              <a:lnSpc>
                <a:spcPct val="170000"/>
              </a:lnSpc>
              <a:defRPr sz="6000"/>
            </a:pPr>
            <a:r>
              <a:t>超星智慧图书馆产品形式：</a:t>
            </a:r>
          </a:p>
        </p:txBody>
      </p:sp>
    </p:spTree>
  </p:cSld>
  <p:clrMapOvr>
    <a:masterClrMapping/>
  </p:clrMapOvr>
  <mc:AlternateContent xmlns:mc="http://schemas.openxmlformats.org/markup-compatibility/2006">
    <mc:Choice xmlns:p14="http://schemas.microsoft.com/office/powerpoint/2010/main" Requires="p14">
      <p:transition spd="slow" advClick="1" p14:dur="1500">
        <p14:switch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 presetID="2" grpId="1" fill="hold">
                                  <p:stCondLst>
                                    <p:cond delay="0"/>
                                  </p:stCondLst>
                                  <p:iterate type="el" backwards="0">
                                    <p:tmAbs val="0"/>
                                  </p:iterate>
                                  <p:childTnLst>
                                    <p:set>
                                      <p:cBhvr>
                                        <p:cTn id="6" fill="hold"/>
                                        <p:tgtEl>
                                          <p:spTgt spid="182"/>
                                        </p:tgtEl>
                                        <p:attrNameLst>
                                          <p:attrName>style.visibility</p:attrName>
                                        </p:attrNameLst>
                                      </p:cBhvr>
                                      <p:to>
                                        <p:strVal val="visible"/>
                                      </p:to>
                                    </p:set>
                                    <p:anim calcmode="lin" valueType="num">
                                      <p:cBhvr>
                                        <p:cTn id="7" dur="1500" fill="hold"/>
                                        <p:tgtEl>
                                          <p:spTgt spid="182"/>
                                        </p:tgtEl>
                                        <p:attrNameLst>
                                          <p:attrName>ppt_x</p:attrName>
                                        </p:attrNameLst>
                                      </p:cBhvr>
                                      <p:tavLst>
                                        <p:tav tm="0">
                                          <p:val>
                                            <p:strVal val="#ppt_x"/>
                                          </p:val>
                                        </p:tav>
                                        <p:tav tm="100000">
                                          <p:val>
                                            <p:strVal val="#ppt_x"/>
                                          </p:val>
                                        </p:tav>
                                      </p:tavLst>
                                    </p:anim>
                                    <p:anim calcmode="lin" valueType="num">
                                      <p:cBhvr>
                                        <p:cTn id="8" dur="1500" fill="hold"/>
                                        <p:tgtEl>
                                          <p:spTgt spid="182"/>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Class="entr" nodeType="afterEffect" presetSubtype="1" presetID="2" grpId="2" fill="hold">
                                  <p:stCondLst>
                                    <p:cond delay="0"/>
                                  </p:stCondLst>
                                  <p:iterate type="el" backwards="0">
                                    <p:tmAbs val="0"/>
                                  </p:iterate>
                                  <p:childTnLst>
                                    <p:set>
                                      <p:cBhvr>
                                        <p:cTn id="11" fill="hold"/>
                                        <p:tgtEl>
                                          <p:spTgt spid="181"/>
                                        </p:tgtEl>
                                        <p:attrNameLst>
                                          <p:attrName>style.visibility</p:attrName>
                                        </p:attrNameLst>
                                      </p:cBhvr>
                                      <p:to>
                                        <p:strVal val="visible"/>
                                      </p:to>
                                    </p:set>
                                    <p:anim calcmode="lin" valueType="num">
                                      <p:cBhvr>
                                        <p:cTn id="12" dur="1500" fill="hold"/>
                                        <p:tgtEl>
                                          <p:spTgt spid="181"/>
                                        </p:tgtEl>
                                        <p:attrNameLst>
                                          <p:attrName>ppt_x</p:attrName>
                                        </p:attrNameLst>
                                      </p:cBhvr>
                                      <p:tavLst>
                                        <p:tav tm="0">
                                          <p:val>
                                            <p:strVal val="#ppt_x"/>
                                          </p:val>
                                        </p:tav>
                                        <p:tav tm="100000">
                                          <p:val>
                                            <p:strVal val="#ppt_x"/>
                                          </p:val>
                                        </p:tav>
                                      </p:tavLst>
                                    </p:anim>
                                    <p:anim calcmode="lin" valueType="num">
                                      <p:cBhvr>
                                        <p:cTn id="13" dur="1500" fill="hold"/>
                                        <p:tgtEl>
                                          <p:spTgt spid="18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1" grpId="2"/>
      <p:bldP build="whole" bldLvl="1" animBg="1" rev="0" advAuto="0" spid="182" grpId="1"/>
    </p:bldLst>
  </p:timing>
</p:sld>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50000"/>
          </a:lnSpc>
          <a:spcBef>
            <a:spcPts val="0"/>
          </a:spcBef>
          <a:spcAft>
            <a:spcPts val="0"/>
          </a:spcAft>
          <a:buClrTx/>
          <a:buSzTx/>
          <a:buFontTx/>
          <a:buNone/>
          <a:tabLst/>
          <a:defRPr b="1" baseline="0" cap="none" i="0" spc="0" strike="noStrike" sz="4000" u="none" kumimoji="0" normalizeH="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50000"/>
          </a:lnSpc>
          <a:spcBef>
            <a:spcPts val="0"/>
          </a:spcBef>
          <a:spcAft>
            <a:spcPts val="0"/>
          </a:spcAft>
          <a:buClrTx/>
          <a:buSzTx/>
          <a:buFontTx/>
          <a:buNone/>
          <a:tabLst/>
          <a:defRPr b="1" baseline="0" cap="none" i="0" spc="0" strike="noStrike" sz="4000" u="none" kumimoji="0" normalizeH="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